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23" r:id="rId1"/>
  </p:sldMasterIdLst>
  <p:notesMasterIdLst>
    <p:notesMasterId r:id="rId11"/>
  </p:notesMasterIdLst>
  <p:sldIdLst>
    <p:sldId id="256" r:id="rId2"/>
    <p:sldId id="257" r:id="rId3"/>
    <p:sldId id="270" r:id="rId4"/>
    <p:sldId id="267" r:id="rId5"/>
    <p:sldId id="259" r:id="rId6"/>
    <p:sldId id="268" r:id="rId7"/>
    <p:sldId id="271" r:id="rId8"/>
    <p:sldId id="269"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400" autoAdjust="0"/>
  </p:normalViewPr>
  <p:slideViewPr>
    <p:cSldViewPr snapToGrid="0">
      <p:cViewPr varScale="1">
        <p:scale>
          <a:sx n="82" d="100"/>
          <a:sy n="82" d="100"/>
        </p:scale>
        <p:origin x="7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7A92E8-CACA-48BA-AFE3-356BDB719DDB}"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F3390A-F6EB-4905-990D-4B8B3F8D50FA}" type="slidenum">
              <a:rPr lang="en-GB" smtClean="0"/>
              <a:t>‹#›</a:t>
            </a:fld>
            <a:endParaRPr lang="en-GB"/>
          </a:p>
        </p:txBody>
      </p:sp>
    </p:spTree>
    <p:extLst>
      <p:ext uri="{BB962C8B-B14F-4D97-AF65-F5344CB8AC3E}">
        <p14:creationId xmlns:p14="http://schemas.microsoft.com/office/powerpoint/2010/main" val="2478376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 volunteer in a social care canter or refugee centre, it is very important and significant to work with children. When it is a women's refuge centre, it is more effective to introduce crèche activities when the mothers attend a weekly hour support session. The presentation dealt with a psychological theory linked to the activities in the refuge centre. </a:t>
            </a:r>
          </a:p>
        </p:txBody>
      </p:sp>
      <p:sp>
        <p:nvSpPr>
          <p:cNvPr id="4" name="Slide Number Placeholder 3"/>
          <p:cNvSpPr>
            <a:spLocks noGrp="1"/>
          </p:cNvSpPr>
          <p:nvPr>
            <p:ph type="sldNum" sz="quarter" idx="10"/>
          </p:nvPr>
        </p:nvSpPr>
        <p:spPr/>
        <p:txBody>
          <a:bodyPr/>
          <a:lstStyle/>
          <a:p>
            <a:fld id="{B2F3390A-F6EB-4905-990D-4B8B3F8D50FA}" type="slidenum">
              <a:rPr lang="en-GB" smtClean="0"/>
              <a:t>2</a:t>
            </a:fld>
            <a:endParaRPr lang="en-GB"/>
          </a:p>
        </p:txBody>
      </p:sp>
    </p:spTree>
    <p:extLst>
      <p:ext uri="{BB962C8B-B14F-4D97-AF65-F5344CB8AC3E}">
        <p14:creationId xmlns:p14="http://schemas.microsoft.com/office/powerpoint/2010/main" val="487411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Different psychological theories are used in different learning perspectives (de </a:t>
            </a:r>
            <a:r>
              <a:rPr lang="en-GB" sz="1200" kern="1200" dirty="0" err="1">
                <a:solidFill>
                  <a:schemeClr val="tx1"/>
                </a:solidFill>
                <a:effectLst/>
                <a:latin typeface="+mn-lt"/>
                <a:ea typeface="+mn-ea"/>
                <a:cs typeface="+mn-cs"/>
              </a:rPr>
              <a:t>Zulueta</a:t>
            </a:r>
            <a:r>
              <a:rPr lang="en-GB" sz="1200" kern="1200" dirty="0">
                <a:solidFill>
                  <a:schemeClr val="tx1"/>
                </a:solidFill>
                <a:effectLst/>
                <a:latin typeface="+mn-lt"/>
                <a:ea typeface="+mn-ea"/>
                <a:cs typeface="+mn-cs"/>
              </a:rPr>
              <a:t>, 2010). In the context of a learning environment in a women refugee where there are a lot of children of different ages, Humanistic psychological theory can be effective to execute. </a:t>
            </a:r>
          </a:p>
        </p:txBody>
      </p:sp>
      <p:sp>
        <p:nvSpPr>
          <p:cNvPr id="4" name="Slide Number Placeholder 3"/>
          <p:cNvSpPr>
            <a:spLocks noGrp="1"/>
          </p:cNvSpPr>
          <p:nvPr>
            <p:ph type="sldNum" sz="quarter" idx="10"/>
          </p:nvPr>
        </p:nvSpPr>
        <p:spPr/>
        <p:txBody>
          <a:bodyPr/>
          <a:lstStyle/>
          <a:p>
            <a:fld id="{B2F3390A-F6EB-4905-990D-4B8B3F8D50FA}" type="slidenum">
              <a:rPr lang="en-GB" smtClean="0"/>
              <a:t>3</a:t>
            </a:fld>
            <a:endParaRPr lang="en-GB"/>
          </a:p>
        </p:txBody>
      </p:sp>
    </p:spTree>
    <p:extLst>
      <p:ext uri="{BB962C8B-B14F-4D97-AF65-F5344CB8AC3E}">
        <p14:creationId xmlns:p14="http://schemas.microsoft.com/office/powerpoint/2010/main" val="22827956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Cognitive psychological theory is an effective psychological theory which creates a learning environment with the children where the teachers or supporters focus on the processing, organizing, storing data of the individuals and develop strategy to make theme educate in the social care centre (Adler and </a:t>
            </a:r>
            <a:r>
              <a:rPr lang="en-GB" sz="1200" b="1" kern="1200" dirty="0" err="1">
                <a:solidFill>
                  <a:schemeClr val="tx1"/>
                </a:solidFill>
                <a:effectLst/>
                <a:latin typeface="+mn-lt"/>
                <a:ea typeface="+mn-ea"/>
                <a:cs typeface="+mn-cs"/>
              </a:rPr>
              <a:t>Radin</a:t>
            </a:r>
            <a:r>
              <a:rPr lang="en-GB" sz="1200" b="1" kern="1200" dirty="0">
                <a:solidFill>
                  <a:schemeClr val="tx1"/>
                </a:solidFill>
                <a:effectLst/>
                <a:latin typeface="+mn-lt"/>
                <a:ea typeface="+mn-ea"/>
                <a:cs typeface="+mn-cs"/>
              </a:rPr>
              <a:t>, 2014).  The theory is also effective to identify the strengths and weaknesses of the learners properly. </a:t>
            </a:r>
          </a:p>
          <a:p>
            <a:r>
              <a:rPr lang="en-GB" sz="1200" kern="1200" dirty="0">
                <a:solidFill>
                  <a:schemeClr val="tx1"/>
                </a:solidFill>
                <a:effectLst/>
                <a:latin typeface="+mn-lt"/>
                <a:ea typeface="+mn-ea"/>
                <a:cs typeface="+mn-cs"/>
              </a:rPr>
              <a:t>In the context of the Refugee centre, Cognitive psychological theory</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can be very effective to execute to introduce crèche activities in the support centre. The theory focuses on freedom controlling the behaviour of individuals or learners (</a:t>
            </a:r>
            <a:r>
              <a:rPr lang="en-GB" sz="1200" kern="1200" dirty="0" err="1">
                <a:solidFill>
                  <a:schemeClr val="tx1"/>
                </a:solidFill>
                <a:effectLst/>
                <a:latin typeface="+mn-lt"/>
                <a:ea typeface="+mn-ea"/>
                <a:cs typeface="+mn-cs"/>
              </a:rPr>
              <a:t>Marelich</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Erger</a:t>
            </a:r>
            <a:r>
              <a:rPr lang="en-GB" sz="1200" kern="1200" dirty="0">
                <a:solidFill>
                  <a:schemeClr val="tx1"/>
                </a:solidFill>
                <a:effectLst/>
                <a:latin typeface="+mn-lt"/>
                <a:ea typeface="+mn-ea"/>
                <a:cs typeface="+mn-cs"/>
              </a:rPr>
              <a:t>, 2014). According to the theory, each person is a unique individual and has the ability to experience the world. It is the most cognitive principle is that every human being has a unique and basic powerful inborn tendency to grow and improve to the core potential.</a:t>
            </a:r>
          </a:p>
        </p:txBody>
      </p:sp>
      <p:sp>
        <p:nvSpPr>
          <p:cNvPr id="4" name="Slide Number Placeholder 3"/>
          <p:cNvSpPr>
            <a:spLocks noGrp="1"/>
          </p:cNvSpPr>
          <p:nvPr>
            <p:ph type="sldNum" sz="quarter" idx="10"/>
          </p:nvPr>
        </p:nvSpPr>
        <p:spPr/>
        <p:txBody>
          <a:bodyPr/>
          <a:lstStyle/>
          <a:p>
            <a:fld id="{B2F3390A-F6EB-4905-990D-4B8B3F8D50FA}" type="slidenum">
              <a:rPr lang="en-GB" smtClean="0"/>
              <a:t>4</a:t>
            </a:fld>
            <a:endParaRPr lang="en-GB"/>
          </a:p>
        </p:txBody>
      </p:sp>
    </p:spTree>
    <p:extLst>
      <p:ext uri="{BB962C8B-B14F-4D97-AF65-F5344CB8AC3E}">
        <p14:creationId xmlns:p14="http://schemas.microsoft.com/office/powerpoint/2010/main" val="529478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 volunteer at a women's refugee centre, it is a key responsibility to bring crèche activities. This has a lot of impacts on developing skills and bringing happiness in mind for the children in the refugee camps. There are different crèche activities for children of different ages (Baker, and Watson, 2015).Here are two crèche activities for children from 0 to 2. </a:t>
            </a:r>
          </a:p>
        </p:txBody>
      </p:sp>
      <p:sp>
        <p:nvSpPr>
          <p:cNvPr id="4" name="Slide Number Placeholder 3"/>
          <p:cNvSpPr>
            <a:spLocks noGrp="1"/>
          </p:cNvSpPr>
          <p:nvPr>
            <p:ph type="sldNum" sz="quarter" idx="10"/>
          </p:nvPr>
        </p:nvSpPr>
        <p:spPr/>
        <p:txBody>
          <a:bodyPr/>
          <a:lstStyle/>
          <a:p>
            <a:fld id="{B2F3390A-F6EB-4905-990D-4B8B3F8D50FA}" type="slidenum">
              <a:rPr lang="en-GB" smtClean="0"/>
              <a:t>5</a:t>
            </a:fld>
            <a:endParaRPr lang="en-GB"/>
          </a:p>
        </p:txBody>
      </p:sp>
    </p:spTree>
    <p:extLst>
      <p:ext uri="{BB962C8B-B14F-4D97-AF65-F5344CB8AC3E}">
        <p14:creationId xmlns:p14="http://schemas.microsoft.com/office/powerpoint/2010/main" val="3006344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Two Crèche activities for the children of 0 to 2 have been given here,</a:t>
            </a:r>
          </a:p>
          <a:p>
            <a:r>
              <a:rPr lang="en-GB" sz="1200" b="1" kern="1200" dirty="0">
                <a:solidFill>
                  <a:schemeClr val="tx1"/>
                </a:solidFill>
                <a:effectLst/>
                <a:latin typeface="+mn-lt"/>
                <a:ea typeface="+mn-ea"/>
                <a:cs typeface="+mn-cs"/>
              </a:rPr>
              <a:t>Hide Toys:   </a:t>
            </a:r>
            <a:r>
              <a:rPr lang="en-GB" sz="1200" kern="1200" dirty="0">
                <a:solidFill>
                  <a:schemeClr val="tx1"/>
                </a:solidFill>
                <a:effectLst/>
                <a:latin typeface="+mn-lt"/>
                <a:ea typeface="+mn-ea"/>
                <a:cs typeface="+mn-cs"/>
              </a:rPr>
              <a:t>It is an easy indoor Crèche activity for children of 0 to 2 years old. The volunteer can hide a toy anywhere in the room or camp and ask the child to find out. Here the volunteer should explore with the children and they can use cues like ‘Colder’ or ‘warmer’ to guide the children (</a:t>
            </a:r>
            <a:r>
              <a:rPr lang="en-GB" sz="1200" kern="1200" dirty="0" err="1">
                <a:solidFill>
                  <a:schemeClr val="tx1"/>
                </a:solidFill>
                <a:effectLst/>
                <a:latin typeface="+mn-lt"/>
                <a:ea typeface="+mn-ea"/>
                <a:cs typeface="+mn-cs"/>
              </a:rPr>
              <a:t>Maund</a:t>
            </a:r>
            <a:r>
              <a:rPr lang="en-GB" sz="1200" kern="1200" dirty="0">
                <a:solidFill>
                  <a:schemeClr val="tx1"/>
                </a:solidFill>
                <a:effectLst/>
                <a:latin typeface="+mn-lt"/>
                <a:ea typeface="+mn-ea"/>
                <a:cs typeface="+mn-cs"/>
              </a:rPr>
              <a:t>, 2017). The volunteers can use a flashlight to search or hide things at a time. This can be a good time for the children when their mothers are out for an hour. </a:t>
            </a:r>
          </a:p>
          <a:p>
            <a:r>
              <a:rPr lang="en-GB" sz="1200" b="1" kern="1200" dirty="0">
                <a:solidFill>
                  <a:schemeClr val="tx1"/>
                </a:solidFill>
                <a:effectLst/>
                <a:latin typeface="+mn-lt"/>
                <a:ea typeface="+mn-ea"/>
                <a:cs typeface="+mn-cs"/>
              </a:rPr>
              <a:t>Try a “Stop and Go” Game</a:t>
            </a:r>
            <a:r>
              <a:rPr lang="en-GB" sz="1200" kern="1200" dirty="0">
                <a:solidFill>
                  <a:schemeClr val="tx1"/>
                </a:solidFill>
                <a:effectLst/>
                <a:latin typeface="+mn-lt"/>
                <a:ea typeface="+mn-ea"/>
                <a:cs typeface="+mn-cs"/>
              </a:rPr>
              <a:t>: It also can be very effective to play a game with the children that involve starting and stopping such as ‘red light’, ‘green light’ or freeze dance. This has an impact on the children on self-controlling and it helps the children to negotiate, compromise, as well as work out conflicts by controlling their temper. </a:t>
            </a:r>
          </a:p>
        </p:txBody>
      </p:sp>
      <p:sp>
        <p:nvSpPr>
          <p:cNvPr id="4" name="Slide Number Placeholder 3"/>
          <p:cNvSpPr>
            <a:spLocks noGrp="1"/>
          </p:cNvSpPr>
          <p:nvPr>
            <p:ph type="sldNum" sz="quarter" idx="10"/>
          </p:nvPr>
        </p:nvSpPr>
        <p:spPr/>
        <p:txBody>
          <a:bodyPr/>
          <a:lstStyle/>
          <a:p>
            <a:fld id="{B2F3390A-F6EB-4905-990D-4B8B3F8D50FA}" type="slidenum">
              <a:rPr lang="en-GB" smtClean="0"/>
              <a:t>6</a:t>
            </a:fld>
            <a:endParaRPr lang="en-GB"/>
          </a:p>
        </p:txBody>
      </p:sp>
    </p:spTree>
    <p:extLst>
      <p:ext uri="{BB962C8B-B14F-4D97-AF65-F5344CB8AC3E}">
        <p14:creationId xmlns:p14="http://schemas.microsoft.com/office/powerpoint/2010/main" val="1610552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Since the volunteer selected humanistic psychological theory, it is linked with the mentioned activities. The activities can be effective to identify the personal ability to explore and control (</a:t>
            </a:r>
            <a:r>
              <a:rPr lang="en-GB" sz="1200" kern="1200" dirty="0" err="1">
                <a:solidFill>
                  <a:schemeClr val="tx1"/>
                </a:solidFill>
                <a:effectLst/>
                <a:latin typeface="+mn-lt"/>
                <a:ea typeface="+mn-ea"/>
                <a:cs typeface="+mn-cs"/>
              </a:rPr>
              <a:t>Tassonia</a:t>
            </a:r>
            <a:r>
              <a:rPr lang="en-GB" sz="1200" kern="1200" dirty="0">
                <a:solidFill>
                  <a:schemeClr val="tx1"/>
                </a:solidFill>
                <a:effectLst/>
                <a:latin typeface="+mn-lt"/>
                <a:ea typeface="+mn-ea"/>
                <a:cs typeface="+mn-cs"/>
              </a:rPr>
              <a:t> and Cache (Organization: Great Britain, 2007).  The theory also will help to ensure freedom for the children to prove their worth.</a:t>
            </a:r>
          </a:p>
        </p:txBody>
      </p:sp>
      <p:sp>
        <p:nvSpPr>
          <p:cNvPr id="4" name="Slide Number Placeholder 3"/>
          <p:cNvSpPr>
            <a:spLocks noGrp="1"/>
          </p:cNvSpPr>
          <p:nvPr>
            <p:ph type="sldNum" sz="quarter" idx="10"/>
          </p:nvPr>
        </p:nvSpPr>
        <p:spPr/>
        <p:txBody>
          <a:bodyPr/>
          <a:lstStyle/>
          <a:p>
            <a:fld id="{B2F3390A-F6EB-4905-990D-4B8B3F8D50FA}" type="slidenum">
              <a:rPr lang="en-GB" smtClean="0"/>
              <a:t>7</a:t>
            </a:fld>
            <a:endParaRPr lang="en-GB"/>
          </a:p>
        </p:txBody>
      </p:sp>
    </p:spTree>
    <p:extLst>
      <p:ext uri="{BB962C8B-B14F-4D97-AF65-F5344CB8AC3E}">
        <p14:creationId xmlns:p14="http://schemas.microsoft.com/office/powerpoint/2010/main" val="295878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is a key duty to work and spend time with the children in a social care centre like a refugee camp. The volunteers should have the skills and abilities to perform Crèche activities ensuring a learning environment. It is essential to execute psychological theory to make the processes interesting and effective.</a:t>
            </a:r>
          </a:p>
        </p:txBody>
      </p:sp>
      <p:sp>
        <p:nvSpPr>
          <p:cNvPr id="4" name="Slide Number Placeholder 3"/>
          <p:cNvSpPr>
            <a:spLocks noGrp="1"/>
          </p:cNvSpPr>
          <p:nvPr>
            <p:ph type="sldNum" sz="quarter" idx="10"/>
          </p:nvPr>
        </p:nvSpPr>
        <p:spPr/>
        <p:txBody>
          <a:bodyPr/>
          <a:lstStyle/>
          <a:p>
            <a:fld id="{B2F3390A-F6EB-4905-990D-4B8B3F8D50FA}" type="slidenum">
              <a:rPr lang="en-GB" smtClean="0"/>
              <a:t>8</a:t>
            </a:fld>
            <a:endParaRPr lang="en-GB"/>
          </a:p>
        </p:txBody>
      </p:sp>
    </p:spTree>
    <p:extLst>
      <p:ext uri="{BB962C8B-B14F-4D97-AF65-F5344CB8AC3E}">
        <p14:creationId xmlns:p14="http://schemas.microsoft.com/office/powerpoint/2010/main" val="622054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37377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579479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84995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19209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23010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62738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27501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176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8257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552974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9415252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5152387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0361923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4257479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11267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87516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586B75A-687E-405C-8A0B-8D00578BA2C3}" type="datetimeFigureOut">
              <a:rPr lang="en-US" smtClean="0"/>
              <a:pPr/>
              <a:t>2/19/2023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17861689"/>
      </p:ext>
    </p:extLst>
  </p:cSld>
  <p:clrMap bg1="dk1" tx1="lt1" bg2="dk2" tx2="lt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5" r:id="rId12"/>
    <p:sldLayoutId id="2147483936" r:id="rId13"/>
    <p:sldLayoutId id="2147483937" r:id="rId14"/>
    <p:sldLayoutId id="2147483938" r:id="rId15"/>
    <p:sldLayoutId id="2147483939"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0015" y="1289483"/>
            <a:ext cx="10365844" cy="2699811"/>
          </a:xfrm>
        </p:spPr>
        <p:txBody>
          <a:bodyPr>
            <a:noAutofit/>
          </a:bodyPr>
          <a:lstStyle/>
          <a:p>
            <a:pPr algn="ctr">
              <a:lnSpc>
                <a:spcPct val="150000"/>
              </a:lnSpc>
            </a:pPr>
            <a:r>
              <a:rPr lang="en-GB" sz="2000" b="1" dirty="0">
                <a:cs typeface="Arial" panose="020B0604020202020204" pitchFamily="34" charset="0"/>
              </a:rPr>
              <a:t>LCHS4006 </a:t>
            </a:r>
            <a:r>
              <a:rPr lang="en-US" sz="2000" b="1" dirty="0">
                <a:cs typeface="Arial" panose="020B0604020202020204" pitchFamily="34" charset="0"/>
              </a:rPr>
              <a:t>Psychology in Health and Social Care</a:t>
            </a:r>
            <a:br>
              <a:rPr lang="en-GB" sz="2000" b="1" dirty="0">
                <a:cs typeface="Arial" panose="020B0604020202020204" pitchFamily="34" charset="0"/>
              </a:rPr>
            </a:br>
            <a:r>
              <a:rPr lang="en-GB" sz="2000" dirty="0">
                <a:cs typeface="Arial" panose="020B0604020202020204" pitchFamily="34" charset="0"/>
              </a:rPr>
              <a:t>Task 1: </a:t>
            </a:r>
            <a:r>
              <a:rPr lang="en-US" sz="2000" dirty="0"/>
              <a:t>Working with children in a social care setting</a:t>
            </a:r>
            <a:br>
              <a:rPr lang="en-US" sz="2000" dirty="0"/>
            </a:br>
            <a:r>
              <a:rPr lang="en-US" sz="2000" dirty="0"/>
              <a:t>Chosen age group: 0-2 years</a:t>
            </a:r>
            <a:br>
              <a:rPr lang="en-US" sz="2000" dirty="0"/>
            </a:br>
            <a:r>
              <a:rPr lang="en-US" sz="2000" dirty="0"/>
              <a:t>Student Name: </a:t>
            </a:r>
            <a:r>
              <a:rPr lang="en-GB" sz="2000" dirty="0" err="1"/>
              <a:t>Alaur</a:t>
            </a:r>
            <a:r>
              <a:rPr lang="en-GB" sz="2000" dirty="0"/>
              <a:t> Rahman</a:t>
            </a:r>
            <a:br>
              <a:rPr lang="en-US" sz="2000" dirty="0"/>
            </a:br>
            <a:r>
              <a:rPr lang="en-US" sz="2000" dirty="0"/>
              <a:t>Student ID: </a:t>
            </a:r>
            <a:r>
              <a:rPr lang="en-GB" sz="2000" dirty="0"/>
              <a:t>212348</a:t>
            </a:r>
            <a:endParaRPr lang="en-GB" sz="2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00015" y="7037294"/>
            <a:ext cx="7315200" cy="98612"/>
          </a:xfrm>
        </p:spPr>
        <p:txBody>
          <a:bodyPr>
            <a:normAutofit fontScale="25000" lnSpcReduction="20000"/>
          </a:bodyPr>
          <a:lstStyle/>
          <a:p>
            <a:endParaRPr lang="en-GB"/>
          </a:p>
        </p:txBody>
      </p:sp>
    </p:spTree>
    <p:extLst>
      <p:ext uri="{BB962C8B-B14F-4D97-AF65-F5344CB8AC3E}">
        <p14:creationId xmlns:p14="http://schemas.microsoft.com/office/powerpoint/2010/main" val="2634682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5706" y="295835"/>
            <a:ext cx="7162800" cy="1084730"/>
          </a:xfrm>
        </p:spPr>
        <p:txBody>
          <a:bodyPr>
            <a:normAutofit/>
          </a:bodyPr>
          <a:lstStyle/>
          <a:p>
            <a:pPr algn="just"/>
            <a:r>
              <a:rPr lang="en-GB" sz="3600" b="1" dirty="0">
                <a:latin typeface="Arial" panose="020B0604020202020204" pitchFamily="34" charset="0"/>
                <a:cs typeface="Arial" panose="020B0604020202020204" pitchFamily="34" charset="0"/>
              </a:rPr>
              <a:t>Introduction</a:t>
            </a:r>
            <a:endParaRPr lang="en-GB" sz="3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05706" y="2061881"/>
            <a:ext cx="9477795" cy="4074967"/>
          </a:xfrm>
        </p:spPr>
        <p:txBody>
          <a:bodyPr numCol="1">
            <a:no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 a volunteer in a social care canter or refugee centre, it is very important and significant to work with children.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When it is a women's refuge centre, it is more effective to introduce crèche activities when the mothers attend a weekly hour support session.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presentation dealt with a psychological theory linked to the activities in the refuge centre. </a:t>
            </a:r>
          </a:p>
        </p:txBody>
      </p:sp>
    </p:spTree>
    <p:extLst>
      <p:ext uri="{BB962C8B-B14F-4D97-AF65-F5344CB8AC3E}">
        <p14:creationId xmlns:p14="http://schemas.microsoft.com/office/powerpoint/2010/main" val="1172730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3365" y="851647"/>
            <a:ext cx="10587317" cy="923364"/>
          </a:xfrm>
        </p:spPr>
        <p:txBody>
          <a:bodyPr>
            <a:noAutofit/>
          </a:bodyPr>
          <a:lstStyle/>
          <a:p>
            <a:r>
              <a:rPr lang="en-GB" sz="3600" b="1" dirty="0">
                <a:latin typeface="Arial" panose="020B0604020202020204" pitchFamily="34" charset="0"/>
                <a:cs typeface="Arial" panose="020B0604020202020204" pitchFamily="34" charset="0"/>
              </a:rPr>
              <a:t>One psychological theory</a:t>
            </a:r>
            <a:endParaRPr lang="en-GB" sz="3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851647" y="2097741"/>
            <a:ext cx="10300447" cy="4061012"/>
          </a:xfrm>
        </p:spPr>
        <p:txBody>
          <a:bodyPr numCol="2">
            <a:norm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Different psychological theories are used in different learning perspectives </a:t>
            </a:r>
            <a:r>
              <a:rPr lang="en-GB" dirty="0"/>
              <a:t>(de </a:t>
            </a:r>
            <a:r>
              <a:rPr lang="en-GB" dirty="0" err="1"/>
              <a:t>Zulueta</a:t>
            </a:r>
            <a:r>
              <a:rPr lang="en-GB" dirty="0"/>
              <a:t>, 2010). </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 the context of a learning environment in a women refugee where there are a lot of children of different ages, Humanistic psychological theory can be effective to execute.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5635" y="2097741"/>
            <a:ext cx="4603377" cy="3076575"/>
          </a:xfrm>
          <a:prstGeom prst="rect">
            <a:avLst/>
          </a:prstGeom>
        </p:spPr>
      </p:pic>
    </p:spTree>
    <p:extLst>
      <p:ext uri="{BB962C8B-B14F-4D97-AF65-F5344CB8AC3E}">
        <p14:creationId xmlns:p14="http://schemas.microsoft.com/office/powerpoint/2010/main" val="1170074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510988"/>
            <a:ext cx="10157012" cy="841952"/>
          </a:xfrm>
        </p:spPr>
        <p:txBody>
          <a:bodyPr>
            <a:normAutofit/>
          </a:bodyPr>
          <a:lstStyle/>
          <a:p>
            <a:pPr fontAlgn="base"/>
            <a:r>
              <a:rPr lang="en-US" sz="3600" b="1" dirty="0">
                <a:latin typeface="Arial" panose="020B0604020202020204" pitchFamily="34" charset="0"/>
                <a:cs typeface="Arial" panose="020B0604020202020204" pitchFamily="34" charset="0"/>
              </a:rPr>
              <a:t>Piaget's Cognitive Developmental Theory</a:t>
            </a:r>
          </a:p>
        </p:txBody>
      </p:sp>
      <p:sp>
        <p:nvSpPr>
          <p:cNvPr id="3" name="Subtitle 2"/>
          <p:cNvSpPr>
            <a:spLocks noGrp="1"/>
          </p:cNvSpPr>
          <p:nvPr>
            <p:ph type="subTitle" idx="1"/>
          </p:nvPr>
        </p:nvSpPr>
        <p:spPr>
          <a:xfrm>
            <a:off x="600635" y="1515035"/>
            <a:ext cx="10588981" cy="4625789"/>
          </a:xfrm>
        </p:spPr>
        <p:txBody>
          <a:bodyPr numCol="2">
            <a:normAutofit/>
          </a:bodyPr>
          <a:lstStyle/>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Cognitive developmental theory is an effective psychological theory which creates a learning environment with the children (Adler and </a:t>
            </a:r>
            <a:r>
              <a:rPr lang="en-GB" sz="1600" dirty="0" err="1">
                <a:latin typeface="Arial" panose="020B0604020202020204" pitchFamily="34" charset="0"/>
                <a:cs typeface="Arial" panose="020B0604020202020204" pitchFamily="34" charset="0"/>
              </a:rPr>
              <a:t>Radin</a:t>
            </a:r>
            <a:r>
              <a:rPr lang="en-GB" sz="1600" dirty="0">
                <a:latin typeface="Arial" panose="020B0604020202020204" pitchFamily="34" charset="0"/>
                <a:cs typeface="Arial" panose="020B0604020202020204" pitchFamily="34" charset="0"/>
              </a:rPr>
              <a:t>, 2014). </a:t>
            </a: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 The theory is also effective to identify the strengths and weaknesses of the learners properly. </a:t>
            </a: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Cognitive psychological theory can be very effective to execute to introduce crèche activities in the support centre.</a:t>
            </a: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 The theory focuses on freedom controlling the behaviour of individuals or learners (</a:t>
            </a:r>
            <a:r>
              <a:rPr lang="en-GB" sz="1600" dirty="0" err="1">
                <a:latin typeface="Arial" panose="020B0604020202020204" pitchFamily="34" charset="0"/>
                <a:cs typeface="Arial" panose="020B0604020202020204" pitchFamily="34" charset="0"/>
              </a:rPr>
              <a:t>Marelich</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Erger</a:t>
            </a:r>
            <a:r>
              <a:rPr lang="en-GB" sz="1600" dirty="0">
                <a:latin typeface="Arial" panose="020B0604020202020204" pitchFamily="34" charset="0"/>
                <a:cs typeface="Arial" panose="020B0604020202020204" pitchFamily="34" charset="0"/>
              </a:rPr>
              <a:t>, 2014). </a:t>
            </a: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the theory, each person is a unique individual and has the ability to experience the world.</a:t>
            </a:r>
          </a:p>
          <a:p>
            <a:pPr marL="285750" indent="-285750" algn="just">
              <a:buFont typeface="Arial" panose="020B0604020202020204" pitchFamily="34" charset="0"/>
              <a:buChar char="•"/>
            </a:pPr>
            <a:r>
              <a:rPr lang="en-GB" sz="1600" dirty="0">
                <a:latin typeface="Arial" panose="020B0604020202020204" pitchFamily="34" charset="0"/>
                <a:cs typeface="Arial" panose="020B0604020202020204" pitchFamily="34" charset="0"/>
              </a:rPr>
              <a:t> It is the most cognitive principle is that every human being has a unique and basic powerful inborn tendency to grow and improve to the core potential</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3224" y="1922928"/>
            <a:ext cx="4625788" cy="3810001"/>
          </a:xfrm>
          <a:prstGeom prst="rect">
            <a:avLst/>
          </a:prstGeom>
        </p:spPr>
      </p:pic>
    </p:spTree>
    <p:extLst>
      <p:ext uri="{BB962C8B-B14F-4D97-AF65-F5344CB8AC3E}">
        <p14:creationId xmlns:p14="http://schemas.microsoft.com/office/powerpoint/2010/main" val="1020842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9846" y="647169"/>
            <a:ext cx="10763565" cy="869131"/>
          </a:xfrm>
        </p:spPr>
        <p:txBody>
          <a:bodyPr>
            <a:noAutofit/>
          </a:bodyPr>
          <a:lstStyle/>
          <a:p>
            <a:r>
              <a:rPr lang="en-GB" sz="3600" b="1" dirty="0">
                <a:latin typeface="Arial" panose="020B0604020202020204" pitchFamily="34" charset="0"/>
                <a:cs typeface="Arial" panose="020B0604020202020204" pitchFamily="34" charset="0"/>
              </a:rPr>
              <a:t> Two Creche activities for staff </a:t>
            </a:r>
            <a:endParaRPr lang="en-GB" sz="3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00014" y="1772239"/>
            <a:ext cx="9971398" cy="4737203"/>
          </a:xfrm>
        </p:spPr>
        <p:txBody>
          <a:bodyPr numCol="2">
            <a:normAutofit/>
          </a:bodyPr>
          <a:lstStyle/>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As a volunteer at a women's refugee centre, it is a key responsibility to bring crèche activities.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This has a lot of impacts on developing skills and bringing happiness in mind for the children in the refugee camps. </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There are different crèche activities for children of different ages </a:t>
            </a:r>
            <a:r>
              <a:rPr lang="en-GB" dirty="0"/>
              <a:t>(Baker, and Watson, 2015)</a:t>
            </a:r>
            <a:r>
              <a:rPr lang="en-GB" dirty="0">
                <a:latin typeface="Arial" panose="020B0604020202020204" pitchFamily="34" charset="0"/>
                <a:cs typeface="Arial" panose="020B0604020202020204" pitchFamily="34" charset="0"/>
              </a:rPr>
              <a:t>, 20017). Here are two crèche activities for children from 0 to 2. </a:t>
            </a:r>
          </a:p>
          <a:p>
            <a:pPr marL="285750" indent="-285750" algn="just">
              <a:buFont typeface="Arial" panose="020B0604020202020204" pitchFamily="34" charset="0"/>
              <a:buChar char="•"/>
            </a:pPr>
            <a:endParaRPr lang="en-GB"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9388" y="1772239"/>
            <a:ext cx="4861672" cy="3629441"/>
          </a:xfrm>
          <a:prstGeom prst="rect">
            <a:avLst/>
          </a:prstGeom>
        </p:spPr>
      </p:pic>
    </p:spTree>
    <p:extLst>
      <p:ext uri="{BB962C8B-B14F-4D97-AF65-F5344CB8AC3E}">
        <p14:creationId xmlns:p14="http://schemas.microsoft.com/office/powerpoint/2010/main" val="1217363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4376" y="543208"/>
            <a:ext cx="9950824" cy="891146"/>
          </a:xfrm>
        </p:spPr>
        <p:txBody>
          <a:bodyPr>
            <a:noAutofit/>
          </a:bodyPr>
          <a:lstStyle/>
          <a:p>
            <a:r>
              <a:rPr lang="en-GB" sz="3600" b="1" dirty="0">
                <a:latin typeface="Arial" panose="020B0604020202020204" pitchFamily="34" charset="0"/>
                <a:cs typeface="Arial" panose="020B0604020202020204" pitchFamily="34" charset="0"/>
              </a:rPr>
              <a:t>Creche activities 0 – 2 years </a:t>
            </a:r>
            <a:endParaRPr lang="en-GB" sz="3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74376" y="1640541"/>
            <a:ext cx="9950824" cy="4697506"/>
          </a:xfrm>
        </p:spPr>
        <p:txBody>
          <a:bodyPr numCol="2">
            <a:noAutofit/>
          </a:bodyPr>
          <a:lstStyle/>
          <a:p>
            <a:pPr marL="342900" indent="-342900" algn="just">
              <a:buFont typeface="Arial" panose="020B0604020202020204" pitchFamily="34" charset="0"/>
              <a:buChar char="•"/>
            </a:pPr>
            <a:r>
              <a:rPr lang="en-GB" sz="2000" b="1" dirty="0"/>
              <a:t>Hide Toys:   </a:t>
            </a:r>
            <a:r>
              <a:rPr lang="en-GB" sz="2000" dirty="0"/>
              <a:t>It is an easy indoor Crèche activity for children of 0 to 2 years old. The volunteer can hide a toy anywhere in the room or camp and ask the child to find out. </a:t>
            </a:r>
          </a:p>
          <a:p>
            <a:pPr marL="342900" indent="-342900" algn="just">
              <a:buFont typeface="Arial" panose="020B0604020202020204" pitchFamily="34" charset="0"/>
              <a:buChar char="•"/>
            </a:pPr>
            <a:endParaRPr lang="en-GB" sz="2000" b="1" dirty="0"/>
          </a:p>
          <a:p>
            <a:pPr marL="342900" indent="-342900" algn="just">
              <a:buFont typeface="Arial" panose="020B0604020202020204" pitchFamily="34" charset="0"/>
              <a:buChar char="•"/>
            </a:pPr>
            <a:endParaRPr lang="en-GB" sz="2000" b="1" dirty="0"/>
          </a:p>
          <a:p>
            <a:pPr marL="342900" indent="-342900" algn="just">
              <a:buFont typeface="Arial" panose="020B0604020202020204" pitchFamily="34" charset="0"/>
              <a:buChar char="•"/>
            </a:pPr>
            <a:r>
              <a:rPr lang="en-GB" sz="2000" b="1" dirty="0"/>
              <a:t>Try a “Stop and Go” Game</a:t>
            </a:r>
            <a:r>
              <a:rPr lang="en-GB" sz="2000" dirty="0"/>
              <a:t>: It also can be very effective to play a game with the children that involve starting and stopping such as ‘red light’, ‘green light’ or freeze dance.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33882" y="1640541"/>
            <a:ext cx="4554071" cy="178397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3882" y="3899647"/>
            <a:ext cx="4545106" cy="2098862"/>
          </a:xfrm>
          <a:prstGeom prst="rect">
            <a:avLst/>
          </a:prstGeom>
        </p:spPr>
      </p:pic>
    </p:spTree>
    <p:extLst>
      <p:ext uri="{BB962C8B-B14F-4D97-AF65-F5344CB8AC3E}">
        <p14:creationId xmlns:p14="http://schemas.microsoft.com/office/powerpoint/2010/main" val="4140306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0612" y="618564"/>
            <a:ext cx="10650070" cy="1308848"/>
          </a:xfrm>
        </p:spPr>
        <p:txBody>
          <a:bodyPr>
            <a:noAutofit/>
          </a:bodyPr>
          <a:lstStyle/>
          <a:p>
            <a:r>
              <a:rPr lang="en-GB" sz="3200" b="1" dirty="0"/>
              <a:t>Link With the theory </a:t>
            </a:r>
            <a:br>
              <a:rPr lang="en-GB" sz="3200" dirty="0"/>
            </a:br>
            <a:endParaRPr lang="en-GB" sz="32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860612" y="1927412"/>
            <a:ext cx="9977717" cy="4007222"/>
          </a:xfrm>
        </p:spPr>
        <p:txBody>
          <a:bodyPr>
            <a:no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Since the volunteer selected humanistic psychological theory, it is linked with the mentioned activities.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activities can be effective to identify the personal ability to explore and control (</a:t>
            </a:r>
            <a:r>
              <a:rPr lang="en-GB" sz="2000" dirty="0" err="1">
                <a:latin typeface="Arial" panose="020B0604020202020204" pitchFamily="34" charset="0"/>
                <a:cs typeface="Arial" panose="020B0604020202020204" pitchFamily="34" charset="0"/>
              </a:rPr>
              <a:t>Tassonia</a:t>
            </a:r>
            <a:r>
              <a:rPr lang="en-GB" sz="2000" dirty="0">
                <a:latin typeface="Arial" panose="020B0604020202020204" pitchFamily="34" charset="0"/>
                <a:cs typeface="Arial" panose="020B0604020202020204" pitchFamily="34" charset="0"/>
              </a:rPr>
              <a:t>, 2007).</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The theory also will help to ensure freedom for the children to prove their worth.</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4607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9133" y="597529"/>
            <a:ext cx="10610661" cy="914400"/>
          </a:xfrm>
        </p:spPr>
        <p:txBody>
          <a:bodyPr>
            <a:normAutofit/>
          </a:bodyPr>
          <a:lstStyle/>
          <a:p>
            <a:pPr algn="just"/>
            <a:r>
              <a:rPr lang="en-GB" sz="3600" b="1" dirty="0">
                <a:latin typeface="Arial" panose="020B0604020202020204" pitchFamily="34" charset="0"/>
                <a:cs typeface="Arial" panose="020B0604020202020204" pitchFamily="34" charset="0"/>
              </a:rPr>
              <a:t>Conclusion</a:t>
            </a:r>
          </a:p>
        </p:txBody>
      </p:sp>
      <p:sp>
        <p:nvSpPr>
          <p:cNvPr id="3" name="Subtitle 2"/>
          <p:cNvSpPr>
            <a:spLocks noGrp="1"/>
          </p:cNvSpPr>
          <p:nvPr>
            <p:ph type="subTitle" idx="1"/>
          </p:nvPr>
        </p:nvSpPr>
        <p:spPr>
          <a:xfrm>
            <a:off x="950614" y="1837765"/>
            <a:ext cx="10456752" cy="4309537"/>
          </a:xfrm>
        </p:spPr>
        <p:txBody>
          <a:bodyPr>
            <a:norm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It</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is a key duty to work and spend time with the children in a social care centre like a refugee camp.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volunteers should have the skills and abilities to perform Crèche activities ensuring a learning environment.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 It is essential to execute psychological theory to make the processes interesting and effective.</a:t>
            </a:r>
          </a:p>
        </p:txBody>
      </p:sp>
    </p:spTree>
    <p:extLst>
      <p:ext uri="{BB962C8B-B14F-4D97-AF65-F5344CB8AC3E}">
        <p14:creationId xmlns:p14="http://schemas.microsoft.com/office/powerpoint/2010/main" val="2825853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9848" y="466165"/>
            <a:ext cx="7315200" cy="887505"/>
          </a:xfrm>
        </p:spPr>
        <p:txBody>
          <a:bodyPr>
            <a:noAutofit/>
          </a:bodyPr>
          <a:lstStyle/>
          <a:p>
            <a:pPr algn="just"/>
            <a:r>
              <a:rPr lang="en-US" sz="3600" dirty="0">
                <a:solidFill>
                  <a:schemeClr val="tx1"/>
                </a:solidFill>
                <a:latin typeface="Arial" panose="020B0604020202020204" pitchFamily="34" charset="0"/>
                <a:cs typeface="Arial" panose="020B0604020202020204" pitchFamily="34" charset="0"/>
              </a:rPr>
              <a:t>References</a:t>
            </a:r>
            <a:endParaRPr lang="en-GB" sz="3600" dirty="0">
              <a:solidFill>
                <a:schemeClr val="tx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885996" y="1909481"/>
            <a:ext cx="10332971" cy="4189329"/>
          </a:xfrm>
        </p:spPr>
        <p:txBody>
          <a:bodyPr>
            <a:noAutofit/>
          </a:bodyPr>
          <a:lstStyle/>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Adler, A. and </a:t>
            </a:r>
            <a:r>
              <a:rPr lang="en-GB" dirty="0" err="1">
                <a:latin typeface="Arial" panose="020B0604020202020204" pitchFamily="34" charset="0"/>
                <a:cs typeface="Arial" panose="020B0604020202020204" pitchFamily="34" charset="0"/>
              </a:rPr>
              <a:t>Radin</a:t>
            </a:r>
            <a:r>
              <a:rPr lang="en-GB" dirty="0">
                <a:latin typeface="Arial" panose="020B0604020202020204" pitchFamily="34" charset="0"/>
                <a:cs typeface="Arial" panose="020B0604020202020204" pitchFamily="34" charset="0"/>
              </a:rPr>
              <a:t>, P. (2014). </a:t>
            </a:r>
            <a:r>
              <a:rPr lang="en-GB" i="1" dirty="0">
                <a:latin typeface="Arial" panose="020B0604020202020204" pitchFamily="34" charset="0"/>
                <a:cs typeface="Arial" panose="020B0604020202020204" pitchFamily="34" charset="0"/>
              </a:rPr>
              <a:t>Practice and theory of individual psychology</a:t>
            </a:r>
            <a:r>
              <a:rPr lang="en-GB" dirty="0">
                <a:latin typeface="Arial" panose="020B0604020202020204" pitchFamily="34" charset="0"/>
                <a:cs typeface="Arial" panose="020B0604020202020204" pitchFamily="34" charset="0"/>
              </a:rPr>
              <a:t>. New York: Routledge.</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Baker, S.C. and Watson, B.M. (2015). Understanding the Health Communication Process. </a:t>
            </a:r>
            <a:r>
              <a:rPr lang="en-GB" i="1" dirty="0">
                <a:latin typeface="Arial" panose="020B0604020202020204" pitchFamily="34" charset="0"/>
                <a:cs typeface="Arial" panose="020B0604020202020204" pitchFamily="34" charset="0"/>
              </a:rPr>
              <a:t>Journal of Language and Social Psychology</a:t>
            </a:r>
            <a:r>
              <a:rPr lang="en-GB" dirty="0">
                <a:latin typeface="Arial" panose="020B0604020202020204" pitchFamily="34" charset="0"/>
                <a:cs typeface="Arial" panose="020B0604020202020204" pitchFamily="34" charset="0"/>
              </a:rPr>
              <a:t>, 34(6), pp.599–603.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://doi.org/10.1177/0261927x15587016.</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de </a:t>
            </a:r>
            <a:r>
              <a:rPr lang="en-GB" dirty="0" err="1">
                <a:latin typeface="Arial" panose="020B0604020202020204" pitchFamily="34" charset="0"/>
                <a:cs typeface="Arial" panose="020B0604020202020204" pitchFamily="34" charset="0"/>
              </a:rPr>
              <a:t>Zulueta</a:t>
            </a:r>
            <a:r>
              <a:rPr lang="en-GB" dirty="0">
                <a:latin typeface="Arial" panose="020B0604020202020204" pitchFamily="34" charset="0"/>
                <a:cs typeface="Arial" panose="020B0604020202020204" pitchFamily="34" charset="0"/>
              </a:rPr>
              <a:t>, P. (2010). Choosing for and with children: consent, assent and working with children in the primary care setting. </a:t>
            </a:r>
            <a:r>
              <a:rPr lang="en-GB" i="1" dirty="0">
                <a:latin typeface="Arial" panose="020B0604020202020204" pitchFamily="34" charset="0"/>
                <a:cs typeface="Arial" panose="020B0604020202020204" pitchFamily="34" charset="0"/>
              </a:rPr>
              <a:t>London Journal of Primary Care</a:t>
            </a:r>
            <a:r>
              <a:rPr lang="en-GB" dirty="0">
                <a:latin typeface="Arial" panose="020B0604020202020204" pitchFamily="34" charset="0"/>
                <a:cs typeface="Arial" panose="020B0604020202020204" pitchFamily="34" charset="0"/>
              </a:rPr>
              <a:t>, 3(1), pp.12–18.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://doi.org/10.1080/17571472.2010.11493290.</a:t>
            </a:r>
          </a:p>
          <a:p>
            <a:pPr marL="285750" indent="-285750" algn="just">
              <a:buFont typeface="Arial" panose="020B0604020202020204" pitchFamily="34" charset="0"/>
              <a:buChar char="•"/>
            </a:pPr>
            <a:r>
              <a:rPr lang="en-GB" dirty="0" err="1">
                <a:latin typeface="Arial" panose="020B0604020202020204" pitchFamily="34" charset="0"/>
                <a:cs typeface="Arial" panose="020B0604020202020204" pitchFamily="34" charset="0"/>
              </a:rPr>
              <a:t>Marelich</a:t>
            </a:r>
            <a:r>
              <a:rPr lang="en-GB" dirty="0">
                <a:latin typeface="Arial" panose="020B0604020202020204" pitchFamily="34" charset="0"/>
                <a:cs typeface="Arial" panose="020B0604020202020204" pitchFamily="34" charset="0"/>
              </a:rPr>
              <a:t>, W.D. and </a:t>
            </a:r>
            <a:r>
              <a:rPr lang="en-GB" dirty="0" err="1">
                <a:latin typeface="Arial" panose="020B0604020202020204" pitchFamily="34" charset="0"/>
                <a:cs typeface="Arial" panose="020B0604020202020204" pitchFamily="34" charset="0"/>
              </a:rPr>
              <a:t>Erger</a:t>
            </a:r>
            <a:r>
              <a:rPr lang="en-GB" dirty="0">
                <a:latin typeface="Arial" panose="020B0604020202020204" pitchFamily="34" charset="0"/>
                <a:cs typeface="Arial" panose="020B0604020202020204" pitchFamily="34" charset="0"/>
              </a:rPr>
              <a:t>, J.S. (2014). </a:t>
            </a:r>
            <a:r>
              <a:rPr lang="en-GB" i="1" dirty="0">
                <a:latin typeface="Arial" panose="020B0604020202020204" pitchFamily="34" charset="0"/>
                <a:cs typeface="Arial" panose="020B0604020202020204" pitchFamily="34" charset="0"/>
              </a:rPr>
              <a:t>The social psychology of health: essays and readings</a:t>
            </a:r>
            <a:r>
              <a:rPr lang="en-GB" dirty="0">
                <a:latin typeface="Arial" panose="020B0604020202020204" pitchFamily="34" charset="0"/>
                <a:cs typeface="Arial" panose="020B0604020202020204" pitchFamily="34" charset="0"/>
              </a:rPr>
              <a:t>. Thousand Oaks, Calif.: Sage Publications.</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Tassoni, P. (2007). </a:t>
            </a:r>
            <a:r>
              <a:rPr lang="en-US" i="1" dirty="0">
                <a:latin typeface="Arial" panose="020B0604020202020204" pitchFamily="34" charset="0"/>
                <a:cs typeface="Arial" panose="020B0604020202020204" pitchFamily="34" charset="0"/>
              </a:rPr>
              <a:t>CACHE Level 3 in Child Care and Education Student Book</a:t>
            </a:r>
            <a:r>
              <a:rPr lang="en-US" dirty="0">
                <a:latin typeface="Arial" panose="020B0604020202020204" pitchFamily="34" charset="0"/>
                <a:cs typeface="Arial" panose="020B0604020202020204" pitchFamily="34" charset="0"/>
              </a:rPr>
              <a:t>. Heinemann.</a:t>
            </a:r>
            <a:endParaRPr lang="en-GB" dirty="0">
              <a:latin typeface="Arial" panose="020B0604020202020204" pitchFamily="34" charset="0"/>
              <a:cs typeface="Arial" panose="020B0604020202020204" pitchFamily="34" charset="0"/>
            </a:endParaRPr>
          </a:p>
          <a:p>
            <a:r>
              <a:rPr lang="en-GB" dirty="0"/>
              <a:t> </a:t>
            </a:r>
          </a:p>
          <a:p>
            <a:br>
              <a:rPr lang="en-GB" b="1" dirty="0"/>
            </a:br>
            <a:r>
              <a:rPr lang="en-GB" b="1" dirty="0"/>
              <a:t> </a:t>
            </a:r>
            <a:endParaRPr lang="en-GB" dirty="0"/>
          </a:p>
        </p:txBody>
      </p:sp>
    </p:spTree>
    <p:extLst>
      <p:ext uri="{BB962C8B-B14F-4D97-AF65-F5344CB8AC3E}">
        <p14:creationId xmlns:p14="http://schemas.microsoft.com/office/powerpoint/2010/main" val="38974630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807</TotalTime>
  <Words>1341</Words>
  <Application>Microsoft Office PowerPoint</Application>
  <PresentationFormat>Widescreen</PresentationFormat>
  <Paragraphs>57</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Times New Roman</vt:lpstr>
      <vt:lpstr>Wingdings 3</vt:lpstr>
      <vt:lpstr>Wisp</vt:lpstr>
      <vt:lpstr>LCHS4006 Psychology in Health and Social Care Task 1: Working with children in a social care setting Chosen age group: 0-2 years Student Name: Alaur Rahman Student ID: 212348</vt:lpstr>
      <vt:lpstr>Introduction</vt:lpstr>
      <vt:lpstr>One psychological theory</vt:lpstr>
      <vt:lpstr>Piaget's Cognitive Developmental Theory</vt:lpstr>
      <vt:lpstr> Two Creche activities for staff </vt:lpstr>
      <vt:lpstr>Creche activities 0 – 2 years </vt:lpstr>
      <vt:lpstr>Link With the theory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problems because of a global pandemic </dc:title>
  <cp:revision>134</cp:revision>
  <dcterms:created xsi:type="dcterms:W3CDTF">2022-02-15T03:50:58Z</dcterms:created>
  <dcterms:modified xsi:type="dcterms:W3CDTF">2023-02-19T20:47:38Z</dcterms:modified>
</cp:coreProperties>
</file>