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3"/>
  </p:notesMasterIdLst>
  <p:sldIdLst>
    <p:sldId id="257" r:id="rId2"/>
    <p:sldId id="256"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71D9FD7-3EC8-3E49-990D-94C1CD0215EA}" v="33" dt="2026-04-29T16:18:23.41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364"/>
    <p:restoredTop sz="78514"/>
  </p:normalViewPr>
  <p:slideViewPr>
    <p:cSldViewPr snapToGrid="0">
      <p:cViewPr varScale="1">
        <p:scale>
          <a:sx n="81" d="100"/>
          <a:sy n="81" d="100"/>
        </p:scale>
        <p:origin x="66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58FE13-62C3-0641-AC98-0FB394663A13}" type="datetimeFigureOut">
              <a:rPr lang="en-US" smtClean="0"/>
              <a:t>4/30/2026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31D1F54-9D92-C440-8CB4-90F1182D6AB8}" type="slidenum">
              <a:rPr lang="en-US" smtClean="0"/>
              <a:t>‹#›</a:t>
            </a:fld>
            <a:endParaRPr lang="en-US"/>
          </a:p>
        </p:txBody>
      </p:sp>
    </p:spTree>
    <p:extLst>
      <p:ext uri="{BB962C8B-B14F-4D97-AF65-F5344CB8AC3E}">
        <p14:creationId xmlns:p14="http://schemas.microsoft.com/office/powerpoint/2010/main" val="3856115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Hello everybody, my name is Aimee and I will be talking about narcissism, what it is, what it looks like and why it is an important part of Psychology and everyday life.</a:t>
            </a:r>
            <a:endParaRPr lang="en-GB"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B31D1F54-9D92-C440-8CB4-90F1182D6AB8}" type="slidenum">
              <a:rPr lang="en-US" smtClean="0"/>
              <a:t>2</a:t>
            </a:fld>
            <a:endParaRPr lang="en-US"/>
          </a:p>
        </p:txBody>
      </p:sp>
    </p:spTree>
    <p:extLst>
      <p:ext uri="{BB962C8B-B14F-4D97-AF65-F5344CB8AC3E}">
        <p14:creationId xmlns:p14="http://schemas.microsoft.com/office/powerpoint/2010/main" val="41168079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Firstly, narcissism is a personality trait characterized by an excessive focus on oneself. It is a personality disorder that includes “having an inflated sense of self-importance, a strong need for admiration, and a lack of empathy for others” </a:t>
            </a:r>
            <a:r>
              <a:rPr lang="en-GB" sz="1200" kern="1200" dirty="0">
                <a:solidFill>
                  <a:schemeClr val="tx1"/>
                </a:solidFill>
                <a:effectLst/>
                <a:latin typeface="+mn-lt"/>
                <a:ea typeface="+mn-ea"/>
                <a:cs typeface="+mn-cs"/>
              </a:rPr>
              <a:t>(American Psychiatric Association, 2013). While it is normal that people may have these mild traits, it is problematic when these traits are extremely persistent and interfere with people’s everyday lives, and they struggle to maintain relationships.</a:t>
            </a:r>
          </a:p>
          <a:p>
            <a:endParaRPr lang="en-US" dirty="0"/>
          </a:p>
        </p:txBody>
      </p:sp>
      <p:sp>
        <p:nvSpPr>
          <p:cNvPr id="4" name="Slide Number Placeholder 3"/>
          <p:cNvSpPr>
            <a:spLocks noGrp="1"/>
          </p:cNvSpPr>
          <p:nvPr>
            <p:ph type="sldNum" sz="quarter" idx="5"/>
          </p:nvPr>
        </p:nvSpPr>
        <p:spPr/>
        <p:txBody>
          <a:bodyPr/>
          <a:lstStyle/>
          <a:p>
            <a:fld id="{B31D1F54-9D92-C440-8CB4-90F1182D6AB8}" type="slidenum">
              <a:rPr lang="en-US" smtClean="0"/>
              <a:t>3</a:t>
            </a:fld>
            <a:endParaRPr lang="en-US"/>
          </a:p>
        </p:txBody>
      </p:sp>
    </p:spTree>
    <p:extLst>
      <p:ext uri="{BB962C8B-B14F-4D97-AF65-F5344CB8AC3E}">
        <p14:creationId xmlns:p14="http://schemas.microsoft.com/office/powerpoint/2010/main" val="5954783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There is a story that originates from Greek mythology about a man named Narcissus, a young man who fell in love with his own reflection. In psychology, this idea has been developed to describe people who are excessively focused on their own needs and themselves. </a:t>
            </a:r>
          </a:p>
          <a:p>
            <a:endParaRPr lang="en-US" dirty="0"/>
          </a:p>
        </p:txBody>
      </p:sp>
      <p:sp>
        <p:nvSpPr>
          <p:cNvPr id="4" name="Slide Number Placeholder 3"/>
          <p:cNvSpPr>
            <a:spLocks noGrp="1"/>
          </p:cNvSpPr>
          <p:nvPr>
            <p:ph type="sldNum" sz="quarter" idx="5"/>
          </p:nvPr>
        </p:nvSpPr>
        <p:spPr/>
        <p:txBody>
          <a:bodyPr/>
          <a:lstStyle/>
          <a:p>
            <a:fld id="{B31D1F54-9D92-C440-8CB4-90F1182D6AB8}" type="slidenum">
              <a:rPr lang="en-US" smtClean="0"/>
              <a:t>4</a:t>
            </a:fld>
            <a:endParaRPr lang="en-US"/>
          </a:p>
        </p:txBody>
      </p:sp>
    </p:spTree>
    <p:extLst>
      <p:ext uri="{BB962C8B-B14F-4D97-AF65-F5344CB8AC3E}">
        <p14:creationId xmlns:p14="http://schemas.microsoft.com/office/powerpoint/2010/main" val="1353622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Narcissism is understood as a clinical disorder and as a personality trait. As a trait, narcissism is considered part of a normal personality and has positive attributes, such as leadership, confidence, ambition and so on, however, at the extreme end of the spectrum, it may develop into NPD, Narcissistic personality disorder. “</a:t>
            </a:r>
            <a:r>
              <a:rPr lang="en-GB" sz="1200" kern="1200" dirty="0">
                <a:solidFill>
                  <a:schemeClr val="tx1"/>
                </a:solidFill>
                <a:effectLst/>
                <a:latin typeface="+mn-lt"/>
                <a:ea typeface="+mn-ea"/>
                <a:cs typeface="+mn-cs"/>
              </a:rPr>
              <a:t>According to the Diagnostic and Statistical Manual of Mental Disorders, individuals with NPD display patterns such as grandiosity, fantasies of unlimited success, a sense of entitlement, and difficulty recognising or caring about others’ feelings” (American Psychiatric Association, 2013).</a:t>
            </a:r>
          </a:p>
          <a:p>
            <a:endParaRPr lang="en-US" dirty="0"/>
          </a:p>
        </p:txBody>
      </p:sp>
      <p:sp>
        <p:nvSpPr>
          <p:cNvPr id="4" name="Slide Number Placeholder 3"/>
          <p:cNvSpPr>
            <a:spLocks noGrp="1"/>
          </p:cNvSpPr>
          <p:nvPr>
            <p:ph type="sldNum" sz="quarter" idx="5"/>
          </p:nvPr>
        </p:nvSpPr>
        <p:spPr/>
        <p:txBody>
          <a:bodyPr/>
          <a:lstStyle/>
          <a:p>
            <a:fld id="{B31D1F54-9D92-C440-8CB4-90F1182D6AB8}" type="slidenum">
              <a:rPr lang="en-US" smtClean="0"/>
              <a:t>5</a:t>
            </a:fld>
            <a:endParaRPr lang="en-US"/>
          </a:p>
        </p:txBody>
      </p:sp>
    </p:spTree>
    <p:extLst>
      <p:ext uri="{BB962C8B-B14F-4D97-AF65-F5344CB8AC3E}">
        <p14:creationId xmlns:p14="http://schemas.microsoft.com/office/powerpoint/2010/main" val="2484119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Psychologists often distinguish between the two types of narcissists, the grandiose narcissist and the vulnerable narcissist. Grandiose narcissism is associated with high self-esteem, dominance, and attention-seeking behaviours. These individuals may appear confident and charismatic, but can also be arrogant and exploitative. In contrast, vulnerable narcissism involves insecurity, hypersensitivity to criticism, and low self-esteem, despite still having a strong sense of entitlement (Miller et al., 2011). This highlights that narcissism is not always obvious and can present in different ways; also, this distinction helps psychologists better understand different behaviours linked to narcissism. </a:t>
            </a:r>
          </a:p>
          <a:p>
            <a:endParaRPr lang="en-US" dirty="0"/>
          </a:p>
        </p:txBody>
      </p:sp>
      <p:sp>
        <p:nvSpPr>
          <p:cNvPr id="4" name="Slide Number Placeholder 3"/>
          <p:cNvSpPr>
            <a:spLocks noGrp="1"/>
          </p:cNvSpPr>
          <p:nvPr>
            <p:ph type="sldNum" sz="quarter" idx="5"/>
          </p:nvPr>
        </p:nvSpPr>
        <p:spPr/>
        <p:txBody>
          <a:bodyPr/>
          <a:lstStyle/>
          <a:p>
            <a:fld id="{B31D1F54-9D92-C440-8CB4-90F1182D6AB8}" type="slidenum">
              <a:rPr lang="en-US" smtClean="0"/>
              <a:t>6</a:t>
            </a:fld>
            <a:endParaRPr lang="en-US"/>
          </a:p>
        </p:txBody>
      </p:sp>
    </p:spTree>
    <p:extLst>
      <p:ext uri="{BB962C8B-B14F-4D97-AF65-F5344CB8AC3E}">
        <p14:creationId xmlns:p14="http://schemas.microsoft.com/office/powerpoint/2010/main" val="22453073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main characteristics or traits of narcissism are:</a:t>
            </a:r>
          </a:p>
          <a:p>
            <a:pPr lvl="0"/>
            <a:r>
              <a:rPr lang="en-GB" sz="1200" kern="1200" dirty="0">
                <a:solidFill>
                  <a:schemeClr val="tx1"/>
                </a:solidFill>
                <a:effectLst/>
                <a:latin typeface="+mn-lt"/>
                <a:ea typeface="+mn-ea"/>
                <a:cs typeface="+mn-cs"/>
              </a:rPr>
              <a:t>Inflated sense of self-importance</a:t>
            </a:r>
          </a:p>
          <a:p>
            <a:pPr lvl="0"/>
            <a:r>
              <a:rPr lang="en-GB" sz="1200" kern="1200" dirty="0">
                <a:solidFill>
                  <a:schemeClr val="tx1"/>
                </a:solidFill>
                <a:effectLst/>
                <a:latin typeface="+mn-lt"/>
                <a:ea typeface="+mn-ea"/>
                <a:cs typeface="+mn-cs"/>
              </a:rPr>
              <a:t>A strong need for validation and praise</a:t>
            </a:r>
          </a:p>
          <a:p>
            <a:pPr lvl="0"/>
            <a:r>
              <a:rPr lang="en-GB" sz="1200" kern="1200" dirty="0">
                <a:solidFill>
                  <a:schemeClr val="tx1"/>
                </a:solidFill>
                <a:effectLst/>
                <a:latin typeface="+mn-lt"/>
                <a:ea typeface="+mn-ea"/>
                <a:cs typeface="+mn-cs"/>
              </a:rPr>
              <a:t>A lack of empathy for others.</a:t>
            </a:r>
          </a:p>
          <a:p>
            <a:pPr lvl="0"/>
            <a:r>
              <a:rPr lang="en-GB" sz="1200" kern="1200" dirty="0">
                <a:solidFill>
                  <a:schemeClr val="tx1"/>
                </a:solidFill>
                <a:effectLst/>
                <a:latin typeface="+mn-lt"/>
                <a:ea typeface="+mn-ea"/>
                <a:cs typeface="+mn-cs"/>
              </a:rPr>
              <a:t>Sense of entitlement</a:t>
            </a:r>
          </a:p>
          <a:p>
            <a:pPr lvl="0"/>
            <a:r>
              <a:rPr lang="en-GB" sz="1200" kern="1200" dirty="0">
                <a:solidFill>
                  <a:schemeClr val="tx1"/>
                </a:solidFill>
                <a:effectLst/>
                <a:latin typeface="+mn-lt"/>
                <a:ea typeface="+mn-ea"/>
                <a:cs typeface="+mn-cs"/>
              </a:rPr>
              <a:t>Exploitive behaviour in relationships</a:t>
            </a:r>
          </a:p>
          <a:p>
            <a:r>
              <a:rPr lang="en-GB" sz="1200" kern="1200" dirty="0">
                <a:solidFill>
                  <a:schemeClr val="tx1"/>
                </a:solidFill>
                <a:effectLst/>
                <a:latin typeface="+mn-lt"/>
                <a:ea typeface="+mn-ea"/>
                <a:cs typeface="+mn-cs"/>
              </a:rPr>
              <a:t> </a:t>
            </a:r>
          </a:p>
          <a:p>
            <a:endParaRPr lang="en-US" dirty="0"/>
          </a:p>
        </p:txBody>
      </p:sp>
      <p:sp>
        <p:nvSpPr>
          <p:cNvPr id="4" name="Slide Number Placeholder 3"/>
          <p:cNvSpPr>
            <a:spLocks noGrp="1"/>
          </p:cNvSpPr>
          <p:nvPr>
            <p:ph type="sldNum" sz="quarter" idx="5"/>
          </p:nvPr>
        </p:nvSpPr>
        <p:spPr/>
        <p:txBody>
          <a:bodyPr/>
          <a:lstStyle/>
          <a:p>
            <a:fld id="{B31D1F54-9D92-C440-8CB4-90F1182D6AB8}" type="slidenum">
              <a:rPr lang="en-US" smtClean="0"/>
              <a:t>7</a:t>
            </a:fld>
            <a:endParaRPr lang="en-US"/>
          </a:p>
        </p:txBody>
      </p:sp>
    </p:spTree>
    <p:extLst>
      <p:ext uri="{BB962C8B-B14F-4D97-AF65-F5344CB8AC3E}">
        <p14:creationId xmlns:p14="http://schemas.microsoft.com/office/powerpoint/2010/main" val="32432626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Narcissism can be developed through multiple factors such as being a child who was neglected or over-praised, parenting styles can play a role in this </a:t>
            </a:r>
            <a:r>
              <a:rPr lang="en-GB" sz="1200" kern="1200" dirty="0" err="1">
                <a:solidFill>
                  <a:schemeClr val="tx1"/>
                </a:solidFill>
                <a:effectLst/>
                <a:latin typeface="+mn-lt"/>
                <a:ea typeface="+mn-ea"/>
                <a:cs typeface="+mn-cs"/>
              </a:rPr>
              <a:t>aswell</a:t>
            </a:r>
            <a:r>
              <a:rPr lang="en-GB" sz="1200" kern="1200" dirty="0">
                <a:solidFill>
                  <a:schemeClr val="tx1"/>
                </a:solidFill>
                <a:effectLst/>
                <a:latin typeface="+mn-lt"/>
                <a:ea typeface="+mn-ea"/>
                <a:cs typeface="+mn-cs"/>
              </a:rPr>
              <a:t> as genetic influences and cultural pressure on success and appearance. From a psychological perspective, early theorists like Sigmund Freud believed that narcissism was an important role in development, but if left unresolved, could become problematic. Heinz Kohut believed that narcissism can develop when a child’s emotional needs for validation are not met.</a:t>
            </a:r>
          </a:p>
          <a:p>
            <a:endParaRPr lang="en-US" dirty="0"/>
          </a:p>
        </p:txBody>
      </p:sp>
      <p:sp>
        <p:nvSpPr>
          <p:cNvPr id="4" name="Slide Number Placeholder 3"/>
          <p:cNvSpPr>
            <a:spLocks noGrp="1"/>
          </p:cNvSpPr>
          <p:nvPr>
            <p:ph type="sldNum" sz="quarter" idx="5"/>
          </p:nvPr>
        </p:nvSpPr>
        <p:spPr/>
        <p:txBody>
          <a:bodyPr/>
          <a:lstStyle/>
          <a:p>
            <a:fld id="{B31D1F54-9D92-C440-8CB4-90F1182D6AB8}" type="slidenum">
              <a:rPr lang="en-US" smtClean="0"/>
              <a:t>8</a:t>
            </a:fld>
            <a:endParaRPr lang="en-US"/>
          </a:p>
        </p:txBody>
      </p:sp>
    </p:spTree>
    <p:extLst>
      <p:ext uri="{BB962C8B-B14F-4D97-AF65-F5344CB8AC3E}">
        <p14:creationId xmlns:p14="http://schemas.microsoft.com/office/powerpoint/2010/main" val="10080296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Narcissism can have a major impact on relationships. At the beginning of a relationship, the narcissist may appear charming and confident, but over time, their lack of empathy and need for control can lead to manipulation, gaslighting and an unstable relationship. This is not only about their romantic relationships but friendships and even work friends.</a:t>
            </a:r>
          </a:p>
          <a:p>
            <a:endParaRPr lang="en-US" dirty="0"/>
          </a:p>
        </p:txBody>
      </p:sp>
      <p:sp>
        <p:nvSpPr>
          <p:cNvPr id="4" name="Slide Number Placeholder 3"/>
          <p:cNvSpPr>
            <a:spLocks noGrp="1"/>
          </p:cNvSpPr>
          <p:nvPr>
            <p:ph type="sldNum" sz="quarter" idx="5"/>
          </p:nvPr>
        </p:nvSpPr>
        <p:spPr/>
        <p:txBody>
          <a:bodyPr/>
          <a:lstStyle/>
          <a:p>
            <a:fld id="{B31D1F54-9D92-C440-8CB4-90F1182D6AB8}" type="slidenum">
              <a:rPr lang="en-US" smtClean="0"/>
              <a:t>9</a:t>
            </a:fld>
            <a:endParaRPr lang="en-US"/>
          </a:p>
        </p:txBody>
      </p:sp>
    </p:spTree>
    <p:extLst>
      <p:ext uri="{BB962C8B-B14F-4D97-AF65-F5344CB8AC3E}">
        <p14:creationId xmlns:p14="http://schemas.microsoft.com/office/powerpoint/2010/main" val="12828006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To conclude, narcissism is a personality trait </a:t>
            </a:r>
            <a:r>
              <a:rPr lang="en-GB" sz="1200" kern="1200">
                <a:solidFill>
                  <a:schemeClr val="tx1"/>
                </a:solidFill>
                <a:effectLst/>
                <a:latin typeface="+mn-lt"/>
                <a:ea typeface="+mn-ea"/>
                <a:cs typeface="+mn-cs"/>
              </a:rPr>
              <a:t>that exists on </a:t>
            </a:r>
            <a:r>
              <a:rPr lang="en-GB" sz="1200" kern="1200" dirty="0">
                <a:solidFill>
                  <a:schemeClr val="tx1"/>
                </a:solidFill>
                <a:effectLst/>
                <a:latin typeface="+mn-lt"/>
                <a:ea typeface="+mn-ea"/>
                <a:cs typeface="+mn-cs"/>
              </a:rPr>
              <a:t>a spectrum. Whilst it is considered normal to have levels of narcissism, to have extreme levels leads to interpersonal and emotional difficulties. By getting an understanding of narcissism, it allows people to more easily recognise these behaviours and handle them more appropriately in everyday situations. Thank you for listening.</a:t>
            </a:r>
          </a:p>
          <a:p>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B31D1F54-9D92-C440-8CB4-90F1182D6AB8}" type="slidenum">
              <a:rPr lang="en-US" smtClean="0"/>
              <a:t>10</a:t>
            </a:fld>
            <a:endParaRPr lang="en-US"/>
          </a:p>
        </p:txBody>
      </p:sp>
    </p:spTree>
    <p:extLst>
      <p:ext uri="{BB962C8B-B14F-4D97-AF65-F5344CB8AC3E}">
        <p14:creationId xmlns:p14="http://schemas.microsoft.com/office/powerpoint/2010/main" val="40750564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301923" y="1122363"/>
            <a:ext cx="7588155" cy="2621154"/>
          </a:xfrm>
        </p:spPr>
        <p:txBody>
          <a:bodyPr anchor="b">
            <a:normAutofit/>
          </a:bodyPr>
          <a:lstStyle>
            <a:lvl1pPr algn="ctr">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3843708"/>
            <a:ext cx="7588155" cy="1414091"/>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C128FA71-3A18-48C0-980F-4B68F7F63042}" type="datetime1">
              <a:rPr lang="en-US" smtClean="0"/>
              <a:t>4/30/2026</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4895262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51C1210E-201E-4473-82AC-2466F5386C38}" type="datetime1">
              <a:rPr lang="en-US" smtClean="0"/>
              <a:t>4/30/2026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6877342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603381" y="553616"/>
            <a:ext cx="8273140" cy="4008859"/>
          </a:xfrm>
        </p:spPr>
        <p:txBody>
          <a:bodyPr anchor="t">
            <a:normAutofit/>
          </a:bodyPr>
          <a:lstStyle>
            <a:lvl1pPr>
              <a:defRPr sz="5400" cap="all"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603380" y="4589463"/>
            <a:ext cx="8273140" cy="1384617"/>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p:txBody>
          <a:bodyPr/>
          <a:lstStyle/>
          <a:p>
            <a:fld id="{B01EA198-6CAB-4B8F-B93F-1F9C8C4B6CE7}" type="datetime1">
              <a:rPr lang="en-US" smtClean="0"/>
              <a:t>4/30/2026</a:t>
            </a:fld>
            <a:endParaRPr lang="en-US"/>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6710938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40"/>
            <a:ext cx="10741152" cy="1132258"/>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2E861E-DFBA-B4AA-9356-CDE3D3F57C04}"/>
              </a:ext>
            </a:extLst>
          </p:cNvPr>
          <p:cNvSpPr>
            <a:spLocks noGrp="1"/>
          </p:cNvSpPr>
          <p:nvPr>
            <p:ph sz="half" idx="1"/>
          </p:nvPr>
        </p:nvSpPr>
        <p:spPr>
          <a:xfrm>
            <a:off x="612648"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451D7538-EC5A-3EE7-176F-A58920C507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CA06041F-4525-44D5-AA4F-332294BF1F56}" type="datetime1">
              <a:rPr lang="en-US" smtClean="0"/>
              <a:t>4/30/2026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2899278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09600" y="547396"/>
            <a:ext cx="10745788" cy="1143292"/>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157787"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4DA52B0-7419-A946-4523-6D34BCAD26D1}"/>
              </a:ext>
            </a:extLst>
          </p:cNvPr>
          <p:cNvSpPr>
            <a:spLocks noGrp="1"/>
          </p:cNvSpPr>
          <p:nvPr>
            <p:ph sz="half" idx="2"/>
          </p:nvPr>
        </p:nvSpPr>
        <p:spPr>
          <a:xfrm>
            <a:off x="609600" y="2386894"/>
            <a:ext cx="5157787"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172200" y="1685735"/>
            <a:ext cx="5183188"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BAE980-E611-98B5-04E9-DE4584B0E33F}"/>
              </a:ext>
            </a:extLst>
          </p:cNvPr>
          <p:cNvSpPr>
            <a:spLocks noGrp="1"/>
          </p:cNvSpPr>
          <p:nvPr>
            <p:ph sz="quarter" idx="4"/>
          </p:nvPr>
        </p:nvSpPr>
        <p:spPr>
          <a:xfrm>
            <a:off x="6172199" y="2386894"/>
            <a:ext cx="5183189"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F9557091-BBDF-4EB9-BA6B-2BB67AC4FC0F}" type="datetime1">
              <a:rPr lang="en-US" smtClean="0"/>
              <a:t>4/30/2026</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6422522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2D6B226B-77A6-410C-9796-083F278E0125}" type="datetime1">
              <a:rPr lang="en-US" smtClean="0"/>
              <a:t>4/30/2026</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5847425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A23A578B-D289-4C40-8593-3D356C49DA58}" type="datetime1">
              <a:rPr lang="en-US" smtClean="0"/>
              <a:t>4/30/2026</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820191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597160" y="553616"/>
            <a:ext cx="3595634" cy="1757505"/>
          </a:xfrm>
        </p:spPr>
        <p:txBody>
          <a:bodyPr anchor="t">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553616"/>
            <a:ext cx="6279741" cy="548640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597160" y="2311121"/>
            <a:ext cx="3595634" cy="3728895"/>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713DFAE3-14DB-48A7-A80F-80DDB072CE3D}" type="datetime1">
              <a:rPr lang="en-US" smtClean="0"/>
              <a:t>4/30/2026</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3855092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594360" y="557784"/>
            <a:ext cx="3595634" cy="2212313"/>
          </a:xfrm>
        </p:spPr>
        <p:txBody>
          <a:bodyPr anchor="t">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5063319" y="657103"/>
            <a:ext cx="6483687" cy="555590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09601" y="2826137"/>
            <a:ext cx="3585586"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92C5EAEF-6478-4102-8F5D-A5FE9FC97ACB}" type="datetime1">
              <a:rPr lang="en-US" smtClean="0"/>
              <a:t>4/30/2026</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9810208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E956D-CB73-C986-F100-46487310D11E}"/>
              </a:ext>
            </a:extLst>
          </p:cNvPr>
          <p:cNvSpPr>
            <a:spLocks noGrp="1"/>
          </p:cNvSpPr>
          <p:nvPr>
            <p:ph type="title"/>
          </p:nvPr>
        </p:nvSpPr>
        <p:spPr>
          <a:xfrm>
            <a:off x="612648" y="548640"/>
            <a:ext cx="10515600" cy="1132258"/>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E423E6A-A07C-BF0D-EA30-9A8A854E48F1}"/>
              </a:ext>
            </a:extLst>
          </p:cNvPr>
          <p:cNvSpPr>
            <a:spLocks noGrp="1"/>
          </p:cNvSpPr>
          <p:nvPr>
            <p:ph type="body" orient="vert" idx="1"/>
          </p:nvPr>
        </p:nvSpPr>
        <p:spPr>
          <a:xfrm>
            <a:off x="612648" y="1680898"/>
            <a:ext cx="10515600" cy="44960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C9908-8F95-8DFC-72CC-158552B56735}"/>
              </a:ext>
            </a:extLst>
          </p:cNvPr>
          <p:cNvSpPr>
            <a:spLocks noGrp="1"/>
          </p:cNvSpPr>
          <p:nvPr>
            <p:ph type="dt" sz="half" idx="10"/>
          </p:nvPr>
        </p:nvSpPr>
        <p:spPr/>
        <p:txBody>
          <a:bodyPr/>
          <a:lstStyle/>
          <a:p>
            <a:fld id="{7104EDB3-C0E8-45F8-9E1D-1B6C8D1880C0}" type="datetime1">
              <a:rPr lang="en-US" smtClean="0"/>
              <a:t>4/30/2026</a:t>
            </a:fld>
            <a:endParaRPr lang="en-US"/>
          </a:p>
        </p:txBody>
      </p:sp>
      <p:sp>
        <p:nvSpPr>
          <p:cNvPr id="5" name="Footer Placeholder 4">
            <a:extLst>
              <a:ext uri="{FF2B5EF4-FFF2-40B4-BE49-F238E27FC236}">
                <a16:creationId xmlns:a16="http://schemas.microsoft.com/office/drawing/2014/main" id="{2C26C9BE-9060-50CB-2BB7-07307FF89A7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84A835B-97D3-BC22-F0B8-4986D463627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4882096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5B0252-346C-F6F4-3642-19F571550D45}"/>
              </a:ext>
            </a:extLst>
          </p:cNvPr>
          <p:cNvSpPr>
            <a:spLocks noGrp="1"/>
          </p:cNvSpPr>
          <p:nvPr>
            <p:ph type="title" orient="vert"/>
          </p:nvPr>
        </p:nvSpPr>
        <p:spPr>
          <a:xfrm>
            <a:off x="9634888" y="578497"/>
            <a:ext cx="2047037" cy="559846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798DA36-7351-9D6A-518B-678AB8A507D3}"/>
              </a:ext>
            </a:extLst>
          </p:cNvPr>
          <p:cNvSpPr>
            <a:spLocks noGrp="1"/>
          </p:cNvSpPr>
          <p:nvPr>
            <p:ph type="body" orient="vert" idx="1"/>
          </p:nvPr>
        </p:nvSpPr>
        <p:spPr>
          <a:xfrm>
            <a:off x="838200" y="578497"/>
            <a:ext cx="8796688" cy="55984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846BDFF-D746-836C-04B8-CA89AD5D1466}"/>
              </a:ext>
            </a:extLst>
          </p:cNvPr>
          <p:cNvSpPr>
            <a:spLocks noGrp="1"/>
          </p:cNvSpPr>
          <p:nvPr>
            <p:ph type="dt" sz="half" idx="10"/>
          </p:nvPr>
        </p:nvSpPr>
        <p:spPr/>
        <p:txBody>
          <a:bodyPr/>
          <a:lstStyle/>
          <a:p>
            <a:fld id="{9CF0EC4B-54ED-4041-B552-9BA760FA3DBA}" type="datetime1">
              <a:rPr lang="en-US" smtClean="0"/>
              <a:t>4/30/2026</a:t>
            </a:fld>
            <a:endParaRPr lang="en-US"/>
          </a:p>
        </p:txBody>
      </p:sp>
      <p:sp>
        <p:nvSpPr>
          <p:cNvPr id="5" name="Footer Placeholder 4">
            <a:extLst>
              <a:ext uri="{FF2B5EF4-FFF2-40B4-BE49-F238E27FC236}">
                <a16:creationId xmlns:a16="http://schemas.microsoft.com/office/drawing/2014/main" id="{919AA929-A9E6-FF9C-0C59-177F892D6A6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316D893-7E81-90DC-4139-7687B39C3AC8}"/>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9761361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37160" y="6453002"/>
            <a:ext cx="3494314" cy="365125"/>
          </a:xfrm>
          <a:prstGeom prst="rect">
            <a:avLst/>
          </a:prstGeom>
        </p:spPr>
        <p:txBody>
          <a:bodyPr vert="horz" lIns="91440" tIns="45720" rIns="91440" bIns="45720" rtlCol="0" anchor="ctr"/>
          <a:lstStyle>
            <a:lvl1pPr algn="l">
              <a:defRPr sz="900">
                <a:solidFill>
                  <a:schemeClr val="tx1"/>
                </a:solidFill>
              </a:defRPr>
            </a:lvl1pPr>
          </a:lstStyle>
          <a:p>
            <a:fld id="{67F45AC6-C491-4585-A584-9CE2AF7D5500}" type="datetime1">
              <a:rPr lang="en-US" smtClean="0"/>
              <a:t>4/30/2026</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76521" y="6453002"/>
            <a:ext cx="2805405" cy="365125"/>
          </a:xfrm>
          <a:prstGeom prst="rect">
            <a:avLst/>
          </a:prstGeom>
        </p:spPr>
        <p:txBody>
          <a:bodyPr vert="horz" lIns="91440" tIns="45720" rIns="91440" bIns="45720" rtlCol="0" anchor="ctr"/>
          <a:lstStyle>
            <a:lvl1pPr algn="r">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32162" y="6453002"/>
            <a:ext cx="429207" cy="365125"/>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a:p>
        </p:txBody>
      </p:sp>
    </p:spTree>
    <p:extLst>
      <p:ext uri="{BB962C8B-B14F-4D97-AF65-F5344CB8AC3E}">
        <p14:creationId xmlns:p14="http://schemas.microsoft.com/office/powerpoint/2010/main" val="3633708560"/>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hf sldNum="0" hdr="0" ftr="0" dt="0"/>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self.com/story/narcissism-signs" TargetMode="External"/><Relationship Id="rId2" Type="http://schemas.openxmlformats.org/officeDocument/2006/relationships/hyperlink" Target="https://www.melissagratias.com/2-faces-of-narcissism-at-work/" TargetMode="External"/><Relationship Id="rId1" Type="http://schemas.openxmlformats.org/officeDocument/2006/relationships/slideLayout" Target="../slideLayouts/slideLayout2.xml"/><Relationship Id="rId5" Type="http://schemas.openxmlformats.org/officeDocument/2006/relationships/hyperlink" Target="https://guidinglightpsychology.com.au/narcissism/" TargetMode="External"/><Relationship Id="rId4" Type="http://schemas.openxmlformats.org/officeDocument/2006/relationships/hyperlink" Target="https://en.wikipedia.org/wiki/Narcissis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D15FF44-39E7-D9A3-6614-F7F9B835E36B}"/>
              </a:ext>
            </a:extLst>
          </p:cNvPr>
          <p:cNvSpPr txBox="1"/>
          <p:nvPr/>
        </p:nvSpPr>
        <p:spPr>
          <a:xfrm>
            <a:off x="3048000" y="2544110"/>
            <a:ext cx="6096000" cy="1769780"/>
          </a:xfrm>
          <a:prstGeom prst="rect">
            <a:avLst/>
          </a:prstGeom>
          <a:noFill/>
        </p:spPr>
        <p:txBody>
          <a:bodyPr wrap="square">
            <a:spAutoFit/>
          </a:bodyPr>
          <a:lstStyle/>
          <a:p>
            <a:pPr marL="457200">
              <a:lnSpc>
                <a:spcPct val="115000"/>
              </a:lnSpc>
              <a:spcAft>
                <a:spcPts val="800"/>
              </a:spcAft>
              <a:buNone/>
            </a:pPr>
            <a:r>
              <a:rPr lang="en-US" sz="1800" b="1" u="sng" kern="100" dirty="0">
                <a:effectLst/>
                <a:latin typeface="Times New Roman" panose="02020603050405020304" pitchFamily="18" charset="0"/>
                <a:ea typeface="Aptos" panose="020B0004020202020204" pitchFamily="34" charset="0"/>
                <a:cs typeface="Times New Roman" panose="02020603050405020304" pitchFamily="18" charset="0"/>
              </a:rPr>
              <a:t>AI Acknowledgement</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457200">
              <a:lnSpc>
                <a:spcPct val="115000"/>
              </a:lnSpc>
              <a:spcAft>
                <a:spcPts val="800"/>
              </a:spcAft>
              <a:buNone/>
            </a:pPr>
            <a:r>
              <a:rPr lang="en-US" sz="1800" kern="100" dirty="0">
                <a:effectLst/>
                <a:latin typeface="Times New Roman" panose="02020603050405020304" pitchFamily="18" charset="0"/>
                <a:ea typeface="Aptos" panose="020B0004020202020204" pitchFamily="34" charset="0"/>
                <a:cs typeface="Times New Roman" panose="02020603050405020304" pitchFamily="18" charset="0"/>
              </a:rPr>
              <a:t>I confirm that I have not presented any AI-generated text as my own work. I confirm I have copies of my drafts, notes, and other sources I used before and after the use of AI tools, which I may be asked to provide in evidence.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1861616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7A875D55-4A80-43E9-38F6-27E3664939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8E7E752B-A7B1-B9B6-B0B0-6A81B5FDC03A}"/>
              </a:ext>
            </a:extLst>
          </p:cNvPr>
          <p:cNvPicPr>
            <a:picLocks noChangeAspect="1"/>
          </p:cNvPicPr>
          <p:nvPr/>
        </p:nvPicPr>
        <p:blipFill>
          <a:blip r:embed="rId3">
            <a:alphaModFix amt="60000"/>
          </a:blip>
          <a:srcRect t="23368" b="15157"/>
          <a:stretch>
            <a:fillRect/>
          </a:stretch>
        </p:blipFill>
        <p:spPr>
          <a:xfrm>
            <a:off x="1" y="1"/>
            <a:ext cx="12192000" cy="6857999"/>
          </a:xfrm>
          <a:prstGeom prst="rect">
            <a:avLst/>
          </a:prstGeom>
        </p:spPr>
      </p:pic>
      <p:sp>
        <p:nvSpPr>
          <p:cNvPr id="2" name="Title 1">
            <a:extLst>
              <a:ext uri="{FF2B5EF4-FFF2-40B4-BE49-F238E27FC236}">
                <a16:creationId xmlns:a16="http://schemas.microsoft.com/office/drawing/2014/main" id="{763B8885-6550-5B97-58B2-EC640C649F3E}"/>
              </a:ext>
            </a:extLst>
          </p:cNvPr>
          <p:cNvSpPr>
            <a:spLocks noGrp="1"/>
          </p:cNvSpPr>
          <p:nvPr>
            <p:ph type="ctrTitle"/>
          </p:nvPr>
        </p:nvSpPr>
        <p:spPr>
          <a:xfrm>
            <a:off x="2301923" y="1482602"/>
            <a:ext cx="7588155" cy="2236264"/>
          </a:xfrm>
        </p:spPr>
        <p:txBody>
          <a:bodyPr>
            <a:normAutofit/>
          </a:bodyPr>
          <a:lstStyle/>
          <a:p>
            <a:r>
              <a:rPr lang="en-US" sz="5400">
                <a:solidFill>
                  <a:srgbClr val="FFFFFF"/>
                </a:solidFill>
              </a:rPr>
              <a:t>Introduction to narcissism</a:t>
            </a:r>
          </a:p>
        </p:txBody>
      </p:sp>
    </p:spTree>
    <p:extLst>
      <p:ext uri="{BB962C8B-B14F-4D97-AF65-F5344CB8AC3E}">
        <p14:creationId xmlns:p14="http://schemas.microsoft.com/office/powerpoint/2010/main" val="2120802559"/>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09804F97-D61A-D77F-7626-894AB5F959C7}"/>
              </a:ext>
            </a:extLst>
          </p:cNvPr>
          <p:cNvPicPr>
            <a:picLocks noGrp="1" noChangeAspect="1"/>
          </p:cNvPicPr>
          <p:nvPr>
            <p:ph idx="1"/>
          </p:nvPr>
        </p:nvPicPr>
        <p:blipFill>
          <a:blip r:embed="rId3"/>
          <a:stretch>
            <a:fillRect/>
          </a:stretch>
        </p:blipFill>
        <p:spPr>
          <a:xfrm>
            <a:off x="7780652" y="597196"/>
            <a:ext cx="4411348" cy="4592637"/>
          </a:xfrm>
        </p:spPr>
      </p:pic>
      <p:sp>
        <p:nvSpPr>
          <p:cNvPr id="5" name="TextBox 4">
            <a:extLst>
              <a:ext uri="{FF2B5EF4-FFF2-40B4-BE49-F238E27FC236}">
                <a16:creationId xmlns:a16="http://schemas.microsoft.com/office/drawing/2014/main" id="{FC653B6E-E335-A710-48B5-34E2D06B90C8}"/>
              </a:ext>
            </a:extLst>
          </p:cNvPr>
          <p:cNvSpPr txBox="1"/>
          <p:nvPr/>
        </p:nvSpPr>
        <p:spPr>
          <a:xfrm>
            <a:off x="609097" y="836908"/>
            <a:ext cx="5486903" cy="646331"/>
          </a:xfrm>
          <a:prstGeom prst="rect">
            <a:avLst/>
          </a:prstGeom>
          <a:noFill/>
        </p:spPr>
        <p:txBody>
          <a:bodyPr wrap="square" rtlCol="0">
            <a:spAutoFit/>
          </a:bodyPr>
          <a:lstStyle/>
          <a:p>
            <a:r>
              <a:rPr lang="en-US" dirty="0"/>
              <a:t>Narcissism is a personality trait characterized by an excessive focus on oneself</a:t>
            </a:r>
          </a:p>
        </p:txBody>
      </p:sp>
      <p:sp>
        <p:nvSpPr>
          <p:cNvPr id="6" name="TextBox 5">
            <a:extLst>
              <a:ext uri="{FF2B5EF4-FFF2-40B4-BE49-F238E27FC236}">
                <a16:creationId xmlns:a16="http://schemas.microsoft.com/office/drawing/2014/main" id="{55A1180C-0226-184F-84D5-6D2D49281782}"/>
              </a:ext>
            </a:extLst>
          </p:cNvPr>
          <p:cNvSpPr txBox="1"/>
          <p:nvPr/>
        </p:nvSpPr>
        <p:spPr>
          <a:xfrm>
            <a:off x="609097" y="2138766"/>
            <a:ext cx="5962184" cy="646331"/>
          </a:xfrm>
          <a:prstGeom prst="rect">
            <a:avLst/>
          </a:prstGeom>
          <a:noFill/>
        </p:spPr>
        <p:txBody>
          <a:bodyPr wrap="square" rtlCol="0">
            <a:spAutoFit/>
          </a:bodyPr>
          <a:lstStyle/>
          <a:p>
            <a:r>
              <a:rPr lang="en-US" dirty="0"/>
              <a:t>An inflated sense of self importance, a strong need for admiration and a lack of empathy for others.</a:t>
            </a:r>
          </a:p>
        </p:txBody>
      </p:sp>
    </p:spTree>
    <p:extLst>
      <p:ext uri="{BB962C8B-B14F-4D97-AF65-F5344CB8AC3E}">
        <p14:creationId xmlns:p14="http://schemas.microsoft.com/office/powerpoint/2010/main" val="36160768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37B65277-82C6-6D08-6DCA-4A7DCC3B71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A1ACD3B3-CFC6-09B9-C3CC-E1F66DD3EA17}"/>
              </a:ext>
            </a:extLst>
          </p:cNvPr>
          <p:cNvPicPr>
            <a:picLocks noChangeAspect="1"/>
          </p:cNvPicPr>
          <p:nvPr/>
        </p:nvPicPr>
        <p:blipFill>
          <a:blip r:embed="rId3"/>
          <a:stretch>
            <a:fillRect/>
          </a:stretch>
        </p:blipFill>
        <p:spPr>
          <a:xfrm>
            <a:off x="612648" y="609046"/>
            <a:ext cx="4681506" cy="5668294"/>
          </a:xfrm>
          <a:prstGeom prst="rect">
            <a:avLst/>
          </a:prstGeom>
        </p:spPr>
      </p:pic>
      <p:sp>
        <p:nvSpPr>
          <p:cNvPr id="8" name="Content Placeholder 7">
            <a:extLst>
              <a:ext uri="{FF2B5EF4-FFF2-40B4-BE49-F238E27FC236}">
                <a16:creationId xmlns:a16="http://schemas.microsoft.com/office/drawing/2014/main" id="{5C300D63-965F-B9E8-3573-CBF89FFA581E}"/>
              </a:ext>
            </a:extLst>
          </p:cNvPr>
          <p:cNvSpPr>
            <a:spLocks noGrp="1"/>
          </p:cNvSpPr>
          <p:nvPr>
            <p:ph idx="1"/>
          </p:nvPr>
        </p:nvSpPr>
        <p:spPr>
          <a:xfrm>
            <a:off x="5906802" y="714125"/>
            <a:ext cx="5577902" cy="4096512"/>
          </a:xfrm>
        </p:spPr>
        <p:txBody>
          <a:bodyPr>
            <a:normAutofit/>
          </a:bodyPr>
          <a:lstStyle/>
          <a:p>
            <a:r>
              <a:rPr lang="en-US" sz="1800" dirty="0"/>
              <a:t>Narcissus, a young man who fell in love with his own reflection. This idea is used in psychology to describe people who are excessively focus on themselves and their own needs.</a:t>
            </a:r>
          </a:p>
        </p:txBody>
      </p:sp>
    </p:spTree>
    <p:extLst>
      <p:ext uri="{BB962C8B-B14F-4D97-AF65-F5344CB8AC3E}">
        <p14:creationId xmlns:p14="http://schemas.microsoft.com/office/powerpoint/2010/main" val="300439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92CC1E4F-F1F0-B945-BE50-C72A7103E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20B58EDA-781A-7160-E38B-019345906E30}"/>
              </a:ext>
            </a:extLst>
          </p:cNvPr>
          <p:cNvPicPr>
            <a:picLocks noChangeAspect="1"/>
          </p:cNvPicPr>
          <p:nvPr/>
        </p:nvPicPr>
        <p:blipFill>
          <a:blip r:embed="rId3"/>
          <a:srcRect l="1411" r="5655"/>
          <a:stretch>
            <a:fillRect/>
          </a:stretch>
        </p:blipFill>
        <p:spPr>
          <a:xfrm>
            <a:off x="1" y="10"/>
            <a:ext cx="6373368" cy="6857990"/>
          </a:xfrm>
          <a:prstGeom prst="rect">
            <a:avLst/>
          </a:prstGeom>
        </p:spPr>
      </p:pic>
      <p:sp>
        <p:nvSpPr>
          <p:cNvPr id="8" name="Content Placeholder 7">
            <a:extLst>
              <a:ext uri="{FF2B5EF4-FFF2-40B4-BE49-F238E27FC236}">
                <a16:creationId xmlns:a16="http://schemas.microsoft.com/office/drawing/2014/main" id="{D34B416D-AB47-A989-159C-BFB42BF30863}"/>
              </a:ext>
            </a:extLst>
          </p:cNvPr>
          <p:cNvSpPr>
            <a:spLocks noGrp="1"/>
          </p:cNvSpPr>
          <p:nvPr>
            <p:ph idx="1"/>
          </p:nvPr>
        </p:nvSpPr>
        <p:spPr>
          <a:xfrm>
            <a:off x="7101838" y="446040"/>
            <a:ext cx="4361693" cy="4096514"/>
          </a:xfrm>
        </p:spPr>
        <p:txBody>
          <a:bodyPr>
            <a:normAutofit/>
          </a:bodyPr>
          <a:lstStyle/>
          <a:p>
            <a:r>
              <a:rPr lang="en-US" sz="1800" dirty="0"/>
              <a:t>Narcissism is understood as a clinical disorder and as a personality trait.</a:t>
            </a:r>
          </a:p>
          <a:p>
            <a:r>
              <a:rPr lang="en-US" sz="1800" dirty="0"/>
              <a:t>Leadership, confidence and ambition are the positive attributes.</a:t>
            </a:r>
          </a:p>
          <a:p>
            <a:endParaRPr lang="en-US" sz="1800" dirty="0"/>
          </a:p>
        </p:txBody>
      </p:sp>
    </p:spTree>
    <p:extLst>
      <p:ext uri="{BB962C8B-B14F-4D97-AF65-F5344CB8AC3E}">
        <p14:creationId xmlns:p14="http://schemas.microsoft.com/office/powerpoint/2010/main" val="29661204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92CC1E4F-F1F0-B945-BE50-C72A7103E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EC58F408-8AEB-244F-7474-0CE164B153AF}"/>
              </a:ext>
            </a:extLst>
          </p:cNvPr>
          <p:cNvPicPr>
            <a:picLocks noChangeAspect="1"/>
          </p:cNvPicPr>
          <p:nvPr/>
        </p:nvPicPr>
        <p:blipFill>
          <a:blip r:embed="rId3"/>
          <a:srcRect l="2290" r="4776"/>
          <a:stretch>
            <a:fillRect/>
          </a:stretch>
        </p:blipFill>
        <p:spPr>
          <a:xfrm>
            <a:off x="1" y="10"/>
            <a:ext cx="6373368" cy="6857990"/>
          </a:xfrm>
          <a:prstGeom prst="rect">
            <a:avLst/>
          </a:prstGeom>
        </p:spPr>
      </p:pic>
      <p:sp>
        <p:nvSpPr>
          <p:cNvPr id="8" name="Content Placeholder 7">
            <a:extLst>
              <a:ext uri="{FF2B5EF4-FFF2-40B4-BE49-F238E27FC236}">
                <a16:creationId xmlns:a16="http://schemas.microsoft.com/office/drawing/2014/main" id="{2F68F136-DC64-0EBD-AE8E-6233824387A9}"/>
              </a:ext>
            </a:extLst>
          </p:cNvPr>
          <p:cNvSpPr>
            <a:spLocks noGrp="1"/>
          </p:cNvSpPr>
          <p:nvPr>
            <p:ph idx="1"/>
          </p:nvPr>
        </p:nvSpPr>
        <p:spPr>
          <a:xfrm>
            <a:off x="6937028" y="694012"/>
            <a:ext cx="4361693" cy="5784279"/>
          </a:xfrm>
        </p:spPr>
        <p:txBody>
          <a:bodyPr>
            <a:normAutofit/>
          </a:bodyPr>
          <a:lstStyle/>
          <a:p>
            <a:r>
              <a:rPr lang="en-US" sz="1800" dirty="0"/>
              <a:t>There are two different types of narcissist, the vulnerable narcissist and the grandiose narcissist, both share a few traits but both appear very different to each other.</a:t>
            </a:r>
          </a:p>
        </p:txBody>
      </p:sp>
    </p:spTree>
    <p:extLst>
      <p:ext uri="{BB962C8B-B14F-4D97-AF65-F5344CB8AC3E}">
        <p14:creationId xmlns:p14="http://schemas.microsoft.com/office/powerpoint/2010/main" val="8270151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7860C7-8C0D-1EBA-7DB0-55B304576D95}"/>
              </a:ext>
            </a:extLst>
          </p:cNvPr>
          <p:cNvSpPr>
            <a:spLocks noGrp="1"/>
          </p:cNvSpPr>
          <p:nvPr>
            <p:ph type="title"/>
          </p:nvPr>
        </p:nvSpPr>
        <p:spPr/>
        <p:txBody>
          <a:bodyPr/>
          <a:lstStyle/>
          <a:p>
            <a:endParaRPr lang="en-US"/>
          </a:p>
        </p:txBody>
      </p:sp>
      <p:pic>
        <p:nvPicPr>
          <p:cNvPr id="4" name="Content Placeholder 3">
            <a:extLst>
              <a:ext uri="{FF2B5EF4-FFF2-40B4-BE49-F238E27FC236}">
                <a16:creationId xmlns:a16="http://schemas.microsoft.com/office/drawing/2014/main" id="{ED3FA21F-9592-A554-6676-54C3C7EA796B}"/>
              </a:ext>
            </a:extLst>
          </p:cNvPr>
          <p:cNvPicPr>
            <a:picLocks noGrp="1" noChangeAspect="1"/>
          </p:cNvPicPr>
          <p:nvPr>
            <p:ph idx="1"/>
          </p:nvPr>
        </p:nvPicPr>
        <p:blipFill>
          <a:blip r:embed="rId3"/>
          <a:stretch>
            <a:fillRect/>
          </a:stretch>
        </p:blipFill>
        <p:spPr>
          <a:xfrm>
            <a:off x="1" y="133402"/>
            <a:ext cx="12192000" cy="6724598"/>
          </a:xfrm>
        </p:spPr>
      </p:pic>
    </p:spTree>
    <p:extLst>
      <p:ext uri="{BB962C8B-B14F-4D97-AF65-F5344CB8AC3E}">
        <p14:creationId xmlns:p14="http://schemas.microsoft.com/office/powerpoint/2010/main" val="41550186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C46EAA-99C4-ED18-2223-D29C099F0F3A}"/>
              </a:ext>
            </a:extLst>
          </p:cNvPr>
          <p:cNvSpPr>
            <a:spLocks noGrp="1"/>
          </p:cNvSpPr>
          <p:nvPr>
            <p:ph type="title"/>
          </p:nvPr>
        </p:nvSpPr>
        <p:spPr>
          <a:xfrm>
            <a:off x="0" y="1"/>
            <a:ext cx="4866468" cy="6741762"/>
          </a:xfrm>
        </p:spPr>
        <p:txBody>
          <a:bodyPr/>
          <a:lstStyle/>
          <a:p>
            <a:r>
              <a:rPr lang="en-US" dirty="0"/>
              <a:t>Narcissism can be developed through neglect or being over-praised as a child, as well as other factors.</a:t>
            </a:r>
          </a:p>
        </p:txBody>
      </p:sp>
      <p:pic>
        <p:nvPicPr>
          <p:cNvPr id="4" name="Content Placeholder 3">
            <a:extLst>
              <a:ext uri="{FF2B5EF4-FFF2-40B4-BE49-F238E27FC236}">
                <a16:creationId xmlns:a16="http://schemas.microsoft.com/office/drawing/2014/main" id="{77EF017F-A853-3A1A-7170-5F72B61815AE}"/>
              </a:ext>
            </a:extLst>
          </p:cNvPr>
          <p:cNvPicPr>
            <a:picLocks noGrp="1" noChangeAspect="1"/>
          </p:cNvPicPr>
          <p:nvPr>
            <p:ph idx="1"/>
          </p:nvPr>
        </p:nvPicPr>
        <p:blipFill>
          <a:blip r:embed="rId3"/>
          <a:stretch>
            <a:fillRect/>
          </a:stretch>
        </p:blipFill>
        <p:spPr>
          <a:xfrm>
            <a:off x="5069680" y="-1"/>
            <a:ext cx="7122319" cy="6864621"/>
          </a:xfrm>
        </p:spPr>
      </p:pic>
    </p:spTree>
    <p:extLst>
      <p:ext uri="{BB962C8B-B14F-4D97-AF65-F5344CB8AC3E}">
        <p14:creationId xmlns:p14="http://schemas.microsoft.com/office/powerpoint/2010/main" val="170922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DA9942F-A18C-9E9D-BF08-9291C54E1C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D7AC6FD-71D7-D64C-7445-892EF61E5D94}"/>
              </a:ext>
            </a:extLst>
          </p:cNvPr>
          <p:cNvSpPr>
            <a:spLocks noGrp="1"/>
          </p:cNvSpPr>
          <p:nvPr>
            <p:ph type="title"/>
          </p:nvPr>
        </p:nvSpPr>
        <p:spPr>
          <a:xfrm>
            <a:off x="-108488" y="353681"/>
            <a:ext cx="12192000" cy="974310"/>
          </a:xfrm>
        </p:spPr>
        <p:txBody>
          <a:bodyPr vert="horz" lIns="91440" tIns="45720" rIns="91440" bIns="45720" rtlCol="0" anchor="b">
            <a:normAutofit fontScale="90000"/>
          </a:bodyPr>
          <a:lstStyle/>
          <a:p>
            <a:pPr algn="ctr"/>
            <a:r>
              <a:rPr lang="en-US" sz="4000" dirty="0"/>
              <a:t>Narcissism has major impacts on relationships, not just romantic ones.</a:t>
            </a:r>
          </a:p>
        </p:txBody>
      </p:sp>
      <p:pic>
        <p:nvPicPr>
          <p:cNvPr id="4" name="Content Placeholder 3">
            <a:extLst>
              <a:ext uri="{FF2B5EF4-FFF2-40B4-BE49-F238E27FC236}">
                <a16:creationId xmlns:a16="http://schemas.microsoft.com/office/drawing/2014/main" id="{77DC30C5-5203-727F-D4DA-26FD53168EBC}"/>
              </a:ext>
            </a:extLst>
          </p:cNvPr>
          <p:cNvPicPr>
            <a:picLocks noGrp="1" noChangeAspect="1"/>
          </p:cNvPicPr>
          <p:nvPr>
            <p:ph idx="1"/>
          </p:nvPr>
        </p:nvPicPr>
        <p:blipFill>
          <a:blip r:embed="rId3"/>
          <a:stretch>
            <a:fillRect/>
          </a:stretch>
        </p:blipFill>
        <p:spPr>
          <a:xfrm>
            <a:off x="2842238" y="1429352"/>
            <a:ext cx="6507523" cy="4330461"/>
          </a:xfrm>
          <a:prstGeom prst="rect">
            <a:avLst/>
          </a:prstGeom>
        </p:spPr>
      </p:pic>
    </p:spTree>
    <p:extLst>
      <p:ext uri="{BB962C8B-B14F-4D97-AF65-F5344CB8AC3E}">
        <p14:creationId xmlns:p14="http://schemas.microsoft.com/office/powerpoint/2010/main" val="29258671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EF4FF-6BEC-65A5-68E3-2D1111E2539F}"/>
              </a:ext>
            </a:extLst>
          </p:cNvPr>
          <p:cNvSpPr>
            <a:spLocks noGrp="1"/>
          </p:cNvSpPr>
          <p:nvPr>
            <p:ph type="title"/>
          </p:nvPr>
        </p:nvSpPr>
        <p:spPr/>
        <p:txBody>
          <a:bodyPr/>
          <a:lstStyle/>
          <a:p>
            <a:r>
              <a:rPr lang="en-US" dirty="0"/>
              <a:t>Conclusion, narcissism is a personality trait that exists on a spectrum.</a:t>
            </a:r>
          </a:p>
        </p:txBody>
      </p:sp>
      <p:pic>
        <p:nvPicPr>
          <p:cNvPr id="4" name="Content Placeholder 3">
            <a:extLst>
              <a:ext uri="{FF2B5EF4-FFF2-40B4-BE49-F238E27FC236}">
                <a16:creationId xmlns:a16="http://schemas.microsoft.com/office/drawing/2014/main" id="{2EB5A782-B779-9A06-AEBC-541D2070B2B7}"/>
              </a:ext>
            </a:extLst>
          </p:cNvPr>
          <p:cNvPicPr>
            <a:picLocks noGrp="1" noChangeAspect="1"/>
          </p:cNvPicPr>
          <p:nvPr>
            <p:ph idx="1"/>
          </p:nvPr>
        </p:nvPicPr>
        <p:blipFill>
          <a:blip r:embed="rId3"/>
          <a:stretch>
            <a:fillRect/>
          </a:stretch>
        </p:blipFill>
        <p:spPr>
          <a:xfrm>
            <a:off x="0" y="1983783"/>
            <a:ext cx="12192000" cy="4874217"/>
          </a:xfrm>
        </p:spPr>
      </p:pic>
    </p:spTree>
    <p:extLst>
      <p:ext uri="{BB962C8B-B14F-4D97-AF65-F5344CB8AC3E}">
        <p14:creationId xmlns:p14="http://schemas.microsoft.com/office/powerpoint/2010/main" val="30893478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7BCFEB7-47B5-8B88-8828-60E8B62F1AB9}"/>
              </a:ext>
            </a:extLst>
          </p:cNvPr>
          <p:cNvSpPr>
            <a:spLocks noGrp="1"/>
          </p:cNvSpPr>
          <p:nvPr>
            <p:ph idx="1"/>
          </p:nvPr>
        </p:nvSpPr>
        <p:spPr>
          <a:xfrm>
            <a:off x="0" y="-1"/>
            <a:ext cx="12192000" cy="7625167"/>
          </a:xfrm>
        </p:spPr>
        <p:txBody>
          <a:bodyPr>
            <a:normAutofit lnSpcReduction="10000"/>
          </a:bodyPr>
          <a:lstStyle/>
          <a:p>
            <a:r>
              <a:rPr lang="en-US" dirty="0"/>
              <a:t>References</a:t>
            </a:r>
            <a:endParaRPr lang="en-GB" dirty="0"/>
          </a:p>
          <a:p>
            <a:r>
              <a:rPr lang="en-US" dirty="0"/>
              <a:t> https://</a:t>
            </a:r>
            <a:r>
              <a:rPr lang="en-US" dirty="0" err="1"/>
              <a:t>cachsc.org</a:t>
            </a:r>
            <a:r>
              <a:rPr lang="en-US" dirty="0"/>
              <a:t>/parenting-children-who-have-experienced-abuse-or-neglect/</a:t>
            </a:r>
            <a:endParaRPr lang="en-GB" dirty="0"/>
          </a:p>
          <a:p>
            <a:r>
              <a:rPr lang="en-GB" dirty="0"/>
              <a:t>American Psychiatric Association. (2013). </a:t>
            </a:r>
            <a:r>
              <a:rPr lang="en-GB" i="1" dirty="0"/>
              <a:t>Diagnostic and statistical manual of mental disorders</a:t>
            </a:r>
            <a:r>
              <a:rPr lang="en-GB" dirty="0"/>
              <a:t> (5th ed.). Author.</a:t>
            </a:r>
          </a:p>
          <a:p>
            <a:r>
              <a:rPr lang="en-GB" dirty="0"/>
              <a:t> https://</a:t>
            </a:r>
            <a:r>
              <a:rPr lang="en-GB" dirty="0" err="1"/>
              <a:t>cachsc.org</a:t>
            </a:r>
            <a:r>
              <a:rPr lang="en-GB" dirty="0"/>
              <a:t>/parenting-children-who-have-experienced-abuse-or-neglect/</a:t>
            </a:r>
          </a:p>
          <a:p>
            <a:r>
              <a:rPr lang="en-GB" dirty="0"/>
              <a:t>Miller, J. D., Hoffman, B. J., Gaughan, E. T., Gentile, B., Maples, J., &amp; Campbell, W. K. (2011). Grandiose and vulnerable narcissism: A nomological network analysis. </a:t>
            </a:r>
            <a:r>
              <a:rPr lang="en-GB" i="1" dirty="0"/>
              <a:t>Journal of Personality, 79</a:t>
            </a:r>
            <a:r>
              <a:rPr lang="en-GB" dirty="0"/>
              <a:t>(5), 1013–1042. https://</a:t>
            </a:r>
            <a:r>
              <a:rPr lang="en-GB" dirty="0" err="1"/>
              <a:t>doi.org</a:t>
            </a:r>
            <a:r>
              <a:rPr lang="en-GB" dirty="0"/>
              <a:t>/10.1111/j.1467-6494.2010.00711.x</a:t>
            </a:r>
          </a:p>
          <a:p>
            <a:r>
              <a:rPr lang="en-GB" dirty="0"/>
              <a:t>https://</a:t>
            </a:r>
            <a:r>
              <a:rPr lang="en-GB" dirty="0" err="1"/>
              <a:t>www.davismiles.com</a:t>
            </a:r>
            <a:r>
              <a:rPr lang="en-GB" dirty="0"/>
              <a:t>/lawyer-speak/divorcing-from-or-co-parenting-with-a-narcissist-how-to-deal-with-a-narcissist-in-a-divorce-situation/</a:t>
            </a:r>
          </a:p>
          <a:p>
            <a:r>
              <a:rPr lang="en-US" dirty="0">
                <a:hlinkClick r:id="rId2"/>
              </a:rPr>
              <a:t>https://www.melissagratias.com/2-faces-of-narcissism-at-work/</a:t>
            </a:r>
            <a:endParaRPr lang="en-US" dirty="0"/>
          </a:p>
          <a:p>
            <a:r>
              <a:rPr lang="en-US" dirty="0">
                <a:hlinkClick r:id="rId3"/>
              </a:rPr>
              <a:t>https://www.self.com/story/narcissism-signs</a:t>
            </a:r>
            <a:endParaRPr lang="en-US" dirty="0"/>
          </a:p>
          <a:p>
            <a:r>
              <a:rPr lang="en-US" dirty="0">
                <a:hlinkClick r:id="rId4"/>
              </a:rPr>
              <a:t>https://en.wikipedia.org/wiki/Narcissism</a:t>
            </a:r>
            <a:endParaRPr lang="en-US" dirty="0"/>
          </a:p>
          <a:p>
            <a:r>
              <a:rPr lang="en-US" dirty="0">
                <a:hlinkClick r:id="rId5"/>
              </a:rPr>
              <a:t>https://guidinglightpsychology.com.au/narcissism/</a:t>
            </a:r>
            <a:endParaRPr lang="en-US" dirty="0"/>
          </a:p>
          <a:p>
            <a:r>
              <a:rPr lang="en-US" dirty="0"/>
              <a:t>https://</a:t>
            </a:r>
            <a:r>
              <a:rPr lang="en-US" dirty="0" err="1"/>
              <a:t>workscounselingcenter.com</a:t>
            </a:r>
            <a:r>
              <a:rPr lang="en-US" dirty="0"/>
              <a:t>/couples-knew-about-arguing/</a:t>
            </a:r>
          </a:p>
          <a:p>
            <a:r>
              <a:rPr lang="en-US" dirty="0"/>
              <a:t>https://</a:t>
            </a:r>
            <a:r>
              <a:rPr lang="en-US" dirty="0" err="1"/>
              <a:t>medium.com</a:t>
            </a:r>
            <a:r>
              <a:rPr lang="en-US" dirty="0"/>
              <a:t>/@tarasierralee_57910/the-narcissism-spectrum-destigmatizing-narcissism-c8e7b3b87a81</a:t>
            </a:r>
          </a:p>
          <a:p>
            <a:endParaRPr lang="en-US" dirty="0"/>
          </a:p>
          <a:p>
            <a:endParaRPr lang="en-US" dirty="0"/>
          </a:p>
        </p:txBody>
      </p:sp>
    </p:spTree>
    <p:extLst>
      <p:ext uri="{BB962C8B-B14F-4D97-AF65-F5344CB8AC3E}">
        <p14:creationId xmlns:p14="http://schemas.microsoft.com/office/powerpoint/2010/main" val="3961166712"/>
      </p:ext>
    </p:extLst>
  </p:cSld>
  <p:clrMapOvr>
    <a:masterClrMapping/>
  </p:clrMapOvr>
</p:sld>
</file>

<file path=ppt/theme/theme1.xml><?xml version="1.0" encoding="utf-8"?>
<a:theme xmlns:a="http://schemas.openxmlformats.org/drawingml/2006/main" name="VanillaVTI">
  <a:themeElements>
    <a:clrScheme name="Vanilla">
      <a:dk1>
        <a:sysClr val="windowText" lastClr="000000"/>
      </a:dk1>
      <a:lt1>
        <a:sysClr val="window" lastClr="FFFFFF"/>
      </a:lt1>
      <a:dk2>
        <a:srgbClr val="2C3932"/>
      </a:dk2>
      <a:lt2>
        <a:srgbClr val="FDF6EA"/>
      </a:lt2>
      <a:accent1>
        <a:srgbClr val="169C9A"/>
      </a:accent1>
      <a:accent2>
        <a:srgbClr val="FA9A42"/>
      </a:accent2>
      <a:accent3>
        <a:srgbClr val="E15C3D"/>
      </a:accent3>
      <a:accent4>
        <a:srgbClr val="E78A67"/>
      </a:accent4>
      <a:accent5>
        <a:srgbClr val="A74B40"/>
      </a:accent5>
      <a:accent6>
        <a:srgbClr val="3D9072"/>
      </a:accent6>
      <a:hlink>
        <a:srgbClr val="169C9A"/>
      </a:hlink>
      <a:folHlink>
        <a:srgbClr val="E15C3D"/>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nillaVTI" id="{54D376C6-1C9B-4C6B-8F3C-483BB307BB05}" vid="{7690D8A9-C071-45EF-BA7A-F7FA9779B11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1043</Words>
  <Application>Microsoft Office PowerPoint</Application>
  <PresentationFormat>Widescreen</PresentationFormat>
  <Paragraphs>49</Paragraphs>
  <Slides>11</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Aptos</vt:lpstr>
      <vt:lpstr>Arial</vt:lpstr>
      <vt:lpstr>Neue Haas Grotesk Text Pro</vt:lpstr>
      <vt:lpstr>Times New Roman</vt:lpstr>
      <vt:lpstr>VanillaVTI</vt:lpstr>
      <vt:lpstr>PowerPoint Presentation</vt:lpstr>
      <vt:lpstr>Introduction to narcissism</vt:lpstr>
      <vt:lpstr>PowerPoint Presentation</vt:lpstr>
      <vt:lpstr>PowerPoint Presentation</vt:lpstr>
      <vt:lpstr>PowerPoint Presentation</vt:lpstr>
      <vt:lpstr>PowerPoint Presentation</vt:lpstr>
      <vt:lpstr>PowerPoint Presentation</vt:lpstr>
      <vt:lpstr>Narcissism can be developed through neglect or being over-praised as a child, as well as other factors.</vt:lpstr>
      <vt:lpstr>Narcissism has major impacts on relationships, not just romantic ones.</vt:lpstr>
      <vt:lpstr>Conclusion, narcissism is a personality trait that exists on a spectrum.</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Aimee Cameron (2502539)</dc:creator>
  <cp:lastModifiedBy>Stacey Coleman</cp:lastModifiedBy>
  <cp:revision>2</cp:revision>
  <dcterms:created xsi:type="dcterms:W3CDTF">2026-04-29T15:49:30Z</dcterms:created>
  <dcterms:modified xsi:type="dcterms:W3CDTF">2026-04-30T20:07:14Z</dcterms:modified>
</cp:coreProperties>
</file>