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2" r:id="rId6"/>
    <p:sldId id="263" r:id="rId7"/>
    <p:sldId id="265" r:id="rId8"/>
    <p:sldId id="266" r:id="rId9"/>
    <p:sldId id="267" r:id="rId10"/>
    <p:sldId id="269" r:id="rId11"/>
    <p:sldId id="270" r:id="rId12"/>
    <p:sldId id="271" r:id="rId13"/>
    <p:sldId id="272" r:id="rId14"/>
    <p:sldId id="273" r:id="rId15"/>
    <p:sldId id="274" r:id="rId16"/>
    <p:sldId id="275" r:id="rId17"/>
    <p:sldId id="276" r:id="rId18"/>
    <p:sldId id="277" r:id="rId19"/>
    <p:sldId id="27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7" d="100"/>
          <a:sy n="67" d="100"/>
        </p:scale>
        <p:origin x="16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pita chaudhary" userId="3332a422087b04c5" providerId="LiveId" clId="{C4951CD9-8A94-495B-89CF-17CD38EEB496}"/>
    <pc:docChg chg="custSel modSld">
      <pc:chgData name="arpita chaudhary" userId="3332a422087b04c5" providerId="LiveId" clId="{C4951CD9-8A94-495B-89CF-17CD38EEB496}" dt="2025-11-17T14:35:31.112" v="139" actId="14100"/>
      <pc:docMkLst>
        <pc:docMk/>
      </pc:docMkLst>
      <pc:sldChg chg="addSp delSp modSp mod">
        <pc:chgData name="arpita chaudhary" userId="3332a422087b04c5" providerId="LiveId" clId="{C4951CD9-8A94-495B-89CF-17CD38EEB496}" dt="2025-11-17T14:35:31.112" v="139" actId="14100"/>
        <pc:sldMkLst>
          <pc:docMk/>
          <pc:sldMk cId="1115373490" sldId="256"/>
        </pc:sldMkLst>
        <pc:spChg chg="mod">
          <ac:chgData name="arpita chaudhary" userId="3332a422087b04c5" providerId="LiveId" clId="{C4951CD9-8A94-495B-89CF-17CD38EEB496}" dt="2025-11-17T14:29:10.335" v="4" actId="14100"/>
          <ac:spMkLst>
            <pc:docMk/>
            <pc:sldMk cId="1115373490" sldId="256"/>
            <ac:spMk id="2" creationId="{6AF434E3-0BA6-452F-B634-CAD2CF6B1350}"/>
          </ac:spMkLst>
        </pc:spChg>
        <pc:spChg chg="mod">
          <ac:chgData name="arpita chaudhary" userId="3332a422087b04c5" providerId="LiveId" clId="{C4951CD9-8A94-495B-89CF-17CD38EEB496}" dt="2025-11-17T14:35:31.112" v="139" actId="14100"/>
          <ac:spMkLst>
            <pc:docMk/>
            <pc:sldMk cId="1115373490" sldId="256"/>
            <ac:spMk id="3" creationId="{0C3F8DA3-AB80-4E6A-B9D9-A2C7478F3A56}"/>
          </ac:spMkLst>
        </pc:spChg>
        <pc:spChg chg="add del mod">
          <ac:chgData name="arpita chaudhary" userId="3332a422087b04c5" providerId="LiveId" clId="{C4951CD9-8A94-495B-89CF-17CD38EEB496}" dt="2025-11-17T14:31:52.988" v="28"/>
          <ac:spMkLst>
            <pc:docMk/>
            <pc:sldMk cId="1115373490" sldId="256"/>
            <ac:spMk id="4" creationId="{9E9F6495-2E6F-422A-AC63-C8C35E742050}"/>
          </ac:spMkLst>
        </pc:spChg>
        <pc:spChg chg="add mod">
          <ac:chgData name="arpita chaudhary" userId="3332a422087b04c5" providerId="LiveId" clId="{C4951CD9-8A94-495B-89CF-17CD38EEB496}" dt="2025-11-17T14:35:26.741" v="138" actId="14100"/>
          <ac:spMkLst>
            <pc:docMk/>
            <pc:sldMk cId="1115373490" sldId="256"/>
            <ac:spMk id="5" creationId="{755864C4-F650-434D-B100-0973826DE86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906FA-69E4-40B1-A300-851537F9AA3A}" type="doc">
      <dgm:prSet loTypeId="urn:microsoft.com/office/officeart/2005/8/layout/vList5" loCatId="list" qsTypeId="urn:microsoft.com/office/officeart/2005/8/quickstyle/3d3" qsCatId="3D" csTypeId="urn:microsoft.com/office/officeart/2005/8/colors/accent1_2" csCatId="accent1" phldr="1"/>
      <dgm:spPr/>
      <dgm:t>
        <a:bodyPr/>
        <a:lstStyle/>
        <a:p>
          <a:endParaRPr lang="en-IN"/>
        </a:p>
      </dgm:t>
    </dgm:pt>
    <dgm:pt modelId="{D7844F41-6950-4339-98B1-EC4A14C42FD9}">
      <dgm:prSet phldrT="[Text]"/>
      <dgm:spPr/>
      <dgm:t>
        <a:bodyPr/>
        <a:lstStyle/>
        <a:p>
          <a:r>
            <a:rPr lang="en-US" dirty="0"/>
            <a:t>Quality </a:t>
          </a:r>
          <a:endParaRPr lang="en-IN" dirty="0"/>
        </a:p>
      </dgm:t>
    </dgm:pt>
    <dgm:pt modelId="{5265612A-3431-48F5-9308-782F9254FEFA}" type="parTrans" cxnId="{A8B99004-99AE-4CE5-8C49-E9594E46A5F6}">
      <dgm:prSet/>
      <dgm:spPr/>
      <dgm:t>
        <a:bodyPr/>
        <a:lstStyle/>
        <a:p>
          <a:endParaRPr lang="en-IN"/>
        </a:p>
      </dgm:t>
    </dgm:pt>
    <dgm:pt modelId="{BA03EEC8-C35E-42DD-AEF5-280856DF4DD9}" type="sibTrans" cxnId="{A8B99004-99AE-4CE5-8C49-E9594E46A5F6}">
      <dgm:prSet/>
      <dgm:spPr/>
      <dgm:t>
        <a:bodyPr/>
        <a:lstStyle/>
        <a:p>
          <a:endParaRPr lang="en-IN"/>
        </a:p>
      </dgm:t>
    </dgm:pt>
    <dgm:pt modelId="{517A0DAC-F22D-47ED-9642-9A35C9089ADB}">
      <dgm:prSet phldrT="[Text]"/>
      <dgm:spPr/>
      <dgm:t>
        <a:bodyPr/>
        <a:lstStyle/>
        <a:p>
          <a:r>
            <a:rPr lang="en-US" dirty="0"/>
            <a:t>Repeated preventable harm, delayed recognition of fetal distress, unsafe and inconsistent clinical care.</a:t>
          </a:r>
          <a:endParaRPr lang="en-IN" dirty="0"/>
        </a:p>
      </dgm:t>
    </dgm:pt>
    <dgm:pt modelId="{65DD1F0B-CE45-4726-8BEF-A0F5ED899C64}" type="parTrans" cxnId="{B6AB84FF-56A2-4357-9AE2-5F57D76A1EF3}">
      <dgm:prSet/>
      <dgm:spPr/>
      <dgm:t>
        <a:bodyPr/>
        <a:lstStyle/>
        <a:p>
          <a:endParaRPr lang="en-IN"/>
        </a:p>
      </dgm:t>
    </dgm:pt>
    <dgm:pt modelId="{2634819C-D24D-40A6-A42B-60CF38E76042}" type="sibTrans" cxnId="{B6AB84FF-56A2-4357-9AE2-5F57D76A1EF3}">
      <dgm:prSet/>
      <dgm:spPr/>
      <dgm:t>
        <a:bodyPr/>
        <a:lstStyle/>
        <a:p>
          <a:endParaRPr lang="en-IN"/>
        </a:p>
      </dgm:t>
    </dgm:pt>
    <dgm:pt modelId="{0B04F62B-DB16-4F06-B065-D2F5741FB200}">
      <dgm:prSet phldrT="[Text]"/>
      <dgm:spPr/>
      <dgm:t>
        <a:bodyPr/>
        <a:lstStyle/>
        <a:p>
          <a:r>
            <a:rPr lang="en-US" dirty="0"/>
            <a:t>Efficiency</a:t>
          </a:r>
          <a:endParaRPr lang="en-IN" dirty="0"/>
        </a:p>
      </dgm:t>
    </dgm:pt>
    <dgm:pt modelId="{93AFE04D-44AA-4D72-BF5B-447490438024}" type="parTrans" cxnId="{946DC313-3C17-473E-850C-4507EC9034CC}">
      <dgm:prSet/>
      <dgm:spPr/>
      <dgm:t>
        <a:bodyPr/>
        <a:lstStyle/>
        <a:p>
          <a:endParaRPr lang="en-IN"/>
        </a:p>
      </dgm:t>
    </dgm:pt>
    <dgm:pt modelId="{8BFF4481-1DFF-46CF-915B-96438571F76D}" type="sibTrans" cxnId="{946DC313-3C17-473E-850C-4507EC9034CC}">
      <dgm:prSet/>
      <dgm:spPr/>
      <dgm:t>
        <a:bodyPr/>
        <a:lstStyle/>
        <a:p>
          <a:endParaRPr lang="en-IN"/>
        </a:p>
      </dgm:t>
    </dgm:pt>
    <dgm:pt modelId="{B1E9CCCD-6833-4DD6-9CE9-4F0B9CDBB2B4}">
      <dgm:prSet phldrT="[Text]"/>
      <dgm:spPr/>
      <dgm:t>
        <a:bodyPr/>
        <a:lstStyle/>
        <a:p>
          <a:r>
            <a:rPr lang="en-US" dirty="0"/>
            <a:t>High litigation costs; staffing turnover, repeated investigations consuming time and resources.</a:t>
          </a:r>
          <a:endParaRPr lang="en-IN" dirty="0"/>
        </a:p>
      </dgm:t>
    </dgm:pt>
    <dgm:pt modelId="{8E006B7C-F672-4DB4-A7F3-FF75F88CB86F}" type="parTrans" cxnId="{9F81E319-5DA7-410A-AE2F-0AC5A1C00859}">
      <dgm:prSet/>
      <dgm:spPr/>
      <dgm:t>
        <a:bodyPr/>
        <a:lstStyle/>
        <a:p>
          <a:endParaRPr lang="en-IN"/>
        </a:p>
      </dgm:t>
    </dgm:pt>
    <dgm:pt modelId="{02A50AD8-9C8C-4D49-9E81-338AB1B30CAD}" type="sibTrans" cxnId="{9F81E319-5DA7-410A-AE2F-0AC5A1C00859}">
      <dgm:prSet/>
      <dgm:spPr/>
      <dgm:t>
        <a:bodyPr/>
        <a:lstStyle/>
        <a:p>
          <a:endParaRPr lang="en-IN"/>
        </a:p>
      </dgm:t>
    </dgm:pt>
    <dgm:pt modelId="{714B2DED-05CE-485E-A4F4-AD26E61BC4B0}">
      <dgm:prSet phldrT="[Text]"/>
      <dgm:spPr/>
      <dgm:t>
        <a:bodyPr/>
        <a:lstStyle/>
        <a:p>
          <a:r>
            <a:rPr lang="en-US" dirty="0"/>
            <a:t>Equity</a:t>
          </a:r>
          <a:endParaRPr lang="en-IN" dirty="0"/>
        </a:p>
      </dgm:t>
    </dgm:pt>
    <dgm:pt modelId="{ACE3F661-C81E-49AF-AA3B-628C5AE33476}" type="parTrans" cxnId="{43689385-CE20-4CFF-A799-74D2DC0B1826}">
      <dgm:prSet/>
      <dgm:spPr/>
      <dgm:t>
        <a:bodyPr/>
        <a:lstStyle/>
        <a:p>
          <a:endParaRPr lang="en-IN"/>
        </a:p>
      </dgm:t>
    </dgm:pt>
    <dgm:pt modelId="{C3B07649-E48B-4978-B64A-7FD0179DDBAC}" type="sibTrans" cxnId="{43689385-CE20-4CFF-A799-74D2DC0B1826}">
      <dgm:prSet/>
      <dgm:spPr/>
      <dgm:t>
        <a:bodyPr/>
        <a:lstStyle/>
        <a:p>
          <a:endParaRPr lang="en-IN"/>
        </a:p>
      </dgm:t>
    </dgm:pt>
    <dgm:pt modelId="{898C47F9-D92B-4BDA-B540-321332D359F2}">
      <dgm:prSet phldrT="[Text]"/>
      <dgm:spPr/>
      <dgm:t>
        <a:bodyPr/>
        <a:lstStyle/>
        <a:p>
          <a:r>
            <a:rPr lang="en-US" dirty="0"/>
            <a:t>Disproportionate harm to minority families; loss of trust among disadvantaged groups ( </a:t>
          </a:r>
          <a:r>
            <a:rPr lang="en-US" dirty="0" err="1"/>
            <a:t>kirkusp</a:t>
          </a:r>
          <a:r>
            <a:rPr lang="en-US" dirty="0"/>
            <a:t>, 2022).</a:t>
          </a:r>
          <a:endParaRPr lang="en-IN" dirty="0"/>
        </a:p>
      </dgm:t>
    </dgm:pt>
    <dgm:pt modelId="{DAD40502-5299-45C1-AC02-109BEC5BFC54}" type="parTrans" cxnId="{3A0EB7E6-9B38-49B2-AB8A-79E288A4E084}">
      <dgm:prSet/>
      <dgm:spPr/>
      <dgm:t>
        <a:bodyPr/>
        <a:lstStyle/>
        <a:p>
          <a:endParaRPr lang="en-IN"/>
        </a:p>
      </dgm:t>
    </dgm:pt>
    <dgm:pt modelId="{76EC0B8B-9568-4F1D-8B77-3BD388AFB274}" type="sibTrans" cxnId="{3A0EB7E6-9B38-49B2-AB8A-79E288A4E084}">
      <dgm:prSet/>
      <dgm:spPr/>
      <dgm:t>
        <a:bodyPr/>
        <a:lstStyle/>
        <a:p>
          <a:endParaRPr lang="en-IN"/>
        </a:p>
      </dgm:t>
    </dgm:pt>
    <dgm:pt modelId="{C05C672A-14E5-4E67-B6A2-1870B20D6639}" type="pres">
      <dgm:prSet presAssocID="{9AF906FA-69E4-40B1-A300-851537F9AA3A}" presName="Name0" presStyleCnt="0">
        <dgm:presLayoutVars>
          <dgm:dir/>
          <dgm:animLvl val="lvl"/>
          <dgm:resizeHandles val="exact"/>
        </dgm:presLayoutVars>
      </dgm:prSet>
      <dgm:spPr/>
    </dgm:pt>
    <dgm:pt modelId="{B716C5DF-7627-4BA5-BCAB-725E7E4CE7DF}" type="pres">
      <dgm:prSet presAssocID="{D7844F41-6950-4339-98B1-EC4A14C42FD9}" presName="linNode" presStyleCnt="0"/>
      <dgm:spPr/>
    </dgm:pt>
    <dgm:pt modelId="{06E20D72-4D34-45E6-BF53-AE68123DD3CB}" type="pres">
      <dgm:prSet presAssocID="{D7844F41-6950-4339-98B1-EC4A14C42FD9}" presName="parentText" presStyleLbl="node1" presStyleIdx="0" presStyleCnt="3">
        <dgm:presLayoutVars>
          <dgm:chMax val="1"/>
          <dgm:bulletEnabled val="1"/>
        </dgm:presLayoutVars>
      </dgm:prSet>
      <dgm:spPr/>
    </dgm:pt>
    <dgm:pt modelId="{47EB2767-AE8A-410B-A59C-8E1CE4A456B6}" type="pres">
      <dgm:prSet presAssocID="{D7844F41-6950-4339-98B1-EC4A14C42FD9}" presName="descendantText" presStyleLbl="alignAccFollowNode1" presStyleIdx="0" presStyleCnt="3">
        <dgm:presLayoutVars>
          <dgm:bulletEnabled val="1"/>
        </dgm:presLayoutVars>
      </dgm:prSet>
      <dgm:spPr/>
    </dgm:pt>
    <dgm:pt modelId="{E7497DD7-1A59-4A4F-9F6B-21C1E3D42952}" type="pres">
      <dgm:prSet presAssocID="{BA03EEC8-C35E-42DD-AEF5-280856DF4DD9}" presName="sp" presStyleCnt="0"/>
      <dgm:spPr/>
    </dgm:pt>
    <dgm:pt modelId="{0638203C-DAF6-4B58-837C-C1B9A960D242}" type="pres">
      <dgm:prSet presAssocID="{0B04F62B-DB16-4F06-B065-D2F5741FB200}" presName="linNode" presStyleCnt="0"/>
      <dgm:spPr/>
    </dgm:pt>
    <dgm:pt modelId="{3DB88733-6D6D-4734-BF94-B14B129CD54C}" type="pres">
      <dgm:prSet presAssocID="{0B04F62B-DB16-4F06-B065-D2F5741FB200}" presName="parentText" presStyleLbl="node1" presStyleIdx="1" presStyleCnt="3">
        <dgm:presLayoutVars>
          <dgm:chMax val="1"/>
          <dgm:bulletEnabled val="1"/>
        </dgm:presLayoutVars>
      </dgm:prSet>
      <dgm:spPr/>
    </dgm:pt>
    <dgm:pt modelId="{BACE6FF9-EDEC-4A95-8F9F-DBCA516BDF78}" type="pres">
      <dgm:prSet presAssocID="{0B04F62B-DB16-4F06-B065-D2F5741FB200}" presName="descendantText" presStyleLbl="alignAccFollowNode1" presStyleIdx="1" presStyleCnt="3">
        <dgm:presLayoutVars>
          <dgm:bulletEnabled val="1"/>
        </dgm:presLayoutVars>
      </dgm:prSet>
      <dgm:spPr/>
    </dgm:pt>
    <dgm:pt modelId="{66FACB58-9977-4FB7-A62C-67178FD6B73B}" type="pres">
      <dgm:prSet presAssocID="{8BFF4481-1DFF-46CF-915B-96438571F76D}" presName="sp" presStyleCnt="0"/>
      <dgm:spPr/>
    </dgm:pt>
    <dgm:pt modelId="{A46E9C28-662E-444B-A59A-FB2DF3681CA5}" type="pres">
      <dgm:prSet presAssocID="{714B2DED-05CE-485E-A4F4-AD26E61BC4B0}" presName="linNode" presStyleCnt="0"/>
      <dgm:spPr/>
    </dgm:pt>
    <dgm:pt modelId="{A31E18A5-0762-4BAA-9130-4A391C480486}" type="pres">
      <dgm:prSet presAssocID="{714B2DED-05CE-485E-A4F4-AD26E61BC4B0}" presName="parentText" presStyleLbl="node1" presStyleIdx="2" presStyleCnt="3">
        <dgm:presLayoutVars>
          <dgm:chMax val="1"/>
          <dgm:bulletEnabled val="1"/>
        </dgm:presLayoutVars>
      </dgm:prSet>
      <dgm:spPr/>
    </dgm:pt>
    <dgm:pt modelId="{AB665D95-C160-413C-A048-4AA1D541B584}" type="pres">
      <dgm:prSet presAssocID="{714B2DED-05CE-485E-A4F4-AD26E61BC4B0}" presName="descendantText" presStyleLbl="alignAccFollowNode1" presStyleIdx="2" presStyleCnt="3">
        <dgm:presLayoutVars>
          <dgm:bulletEnabled val="1"/>
        </dgm:presLayoutVars>
      </dgm:prSet>
      <dgm:spPr/>
    </dgm:pt>
  </dgm:ptLst>
  <dgm:cxnLst>
    <dgm:cxn modelId="{A8B99004-99AE-4CE5-8C49-E9594E46A5F6}" srcId="{9AF906FA-69E4-40B1-A300-851537F9AA3A}" destId="{D7844F41-6950-4339-98B1-EC4A14C42FD9}" srcOrd="0" destOrd="0" parTransId="{5265612A-3431-48F5-9308-782F9254FEFA}" sibTransId="{BA03EEC8-C35E-42DD-AEF5-280856DF4DD9}"/>
    <dgm:cxn modelId="{3C1B8F10-2A93-4138-A172-1001EFD7ECD8}" type="presOf" srcId="{898C47F9-D92B-4BDA-B540-321332D359F2}" destId="{AB665D95-C160-413C-A048-4AA1D541B584}" srcOrd="0" destOrd="0" presId="urn:microsoft.com/office/officeart/2005/8/layout/vList5"/>
    <dgm:cxn modelId="{72F40612-7E34-43D6-B0EB-6603BAC47EFF}" type="presOf" srcId="{9AF906FA-69E4-40B1-A300-851537F9AA3A}" destId="{C05C672A-14E5-4E67-B6A2-1870B20D6639}" srcOrd="0" destOrd="0" presId="urn:microsoft.com/office/officeart/2005/8/layout/vList5"/>
    <dgm:cxn modelId="{946DC313-3C17-473E-850C-4507EC9034CC}" srcId="{9AF906FA-69E4-40B1-A300-851537F9AA3A}" destId="{0B04F62B-DB16-4F06-B065-D2F5741FB200}" srcOrd="1" destOrd="0" parTransId="{93AFE04D-44AA-4D72-BF5B-447490438024}" sibTransId="{8BFF4481-1DFF-46CF-915B-96438571F76D}"/>
    <dgm:cxn modelId="{9F81E319-5DA7-410A-AE2F-0AC5A1C00859}" srcId="{0B04F62B-DB16-4F06-B065-D2F5741FB200}" destId="{B1E9CCCD-6833-4DD6-9CE9-4F0B9CDBB2B4}" srcOrd="0" destOrd="0" parTransId="{8E006B7C-F672-4DB4-A7F3-FF75F88CB86F}" sibTransId="{02A50AD8-9C8C-4D49-9E81-338AB1B30CAD}"/>
    <dgm:cxn modelId="{C82B486F-CFB8-485C-A185-D2A37E435719}" type="presOf" srcId="{0B04F62B-DB16-4F06-B065-D2F5741FB200}" destId="{3DB88733-6D6D-4734-BF94-B14B129CD54C}" srcOrd="0" destOrd="0" presId="urn:microsoft.com/office/officeart/2005/8/layout/vList5"/>
    <dgm:cxn modelId="{9C3CF555-5964-497A-AD8B-E4B989657542}" type="presOf" srcId="{B1E9CCCD-6833-4DD6-9CE9-4F0B9CDBB2B4}" destId="{BACE6FF9-EDEC-4A95-8F9F-DBCA516BDF78}" srcOrd="0" destOrd="0" presId="urn:microsoft.com/office/officeart/2005/8/layout/vList5"/>
    <dgm:cxn modelId="{43689385-CE20-4CFF-A799-74D2DC0B1826}" srcId="{9AF906FA-69E4-40B1-A300-851537F9AA3A}" destId="{714B2DED-05CE-485E-A4F4-AD26E61BC4B0}" srcOrd="2" destOrd="0" parTransId="{ACE3F661-C81E-49AF-AA3B-628C5AE33476}" sibTransId="{C3B07649-E48B-4978-B64A-7FD0179DDBAC}"/>
    <dgm:cxn modelId="{24479AC8-0838-4B81-B6D4-89C2739F8FBD}" type="presOf" srcId="{714B2DED-05CE-485E-A4F4-AD26E61BC4B0}" destId="{A31E18A5-0762-4BAA-9130-4A391C480486}" srcOrd="0" destOrd="0" presId="urn:microsoft.com/office/officeart/2005/8/layout/vList5"/>
    <dgm:cxn modelId="{BB39AACF-6849-45EC-AA90-FF777B52F2D3}" type="presOf" srcId="{517A0DAC-F22D-47ED-9642-9A35C9089ADB}" destId="{47EB2767-AE8A-410B-A59C-8E1CE4A456B6}" srcOrd="0" destOrd="0" presId="urn:microsoft.com/office/officeart/2005/8/layout/vList5"/>
    <dgm:cxn modelId="{3A0EB7E6-9B38-49B2-AB8A-79E288A4E084}" srcId="{714B2DED-05CE-485E-A4F4-AD26E61BC4B0}" destId="{898C47F9-D92B-4BDA-B540-321332D359F2}" srcOrd="0" destOrd="0" parTransId="{DAD40502-5299-45C1-AC02-109BEC5BFC54}" sibTransId="{76EC0B8B-9568-4F1D-8B77-3BD388AFB274}"/>
    <dgm:cxn modelId="{43FED2E8-9AAF-4932-A41B-25307B006864}" type="presOf" srcId="{D7844F41-6950-4339-98B1-EC4A14C42FD9}" destId="{06E20D72-4D34-45E6-BF53-AE68123DD3CB}" srcOrd="0" destOrd="0" presId="urn:microsoft.com/office/officeart/2005/8/layout/vList5"/>
    <dgm:cxn modelId="{B6AB84FF-56A2-4357-9AE2-5F57D76A1EF3}" srcId="{D7844F41-6950-4339-98B1-EC4A14C42FD9}" destId="{517A0DAC-F22D-47ED-9642-9A35C9089ADB}" srcOrd="0" destOrd="0" parTransId="{65DD1F0B-CE45-4726-8BEF-A0F5ED899C64}" sibTransId="{2634819C-D24D-40A6-A42B-60CF38E76042}"/>
    <dgm:cxn modelId="{D99D0BFB-95A7-4A84-AE15-80A3458CDEDA}" type="presParOf" srcId="{C05C672A-14E5-4E67-B6A2-1870B20D6639}" destId="{B716C5DF-7627-4BA5-BCAB-725E7E4CE7DF}" srcOrd="0" destOrd="0" presId="urn:microsoft.com/office/officeart/2005/8/layout/vList5"/>
    <dgm:cxn modelId="{4E9772FD-0999-4EC1-BF65-8175A8E71EA6}" type="presParOf" srcId="{B716C5DF-7627-4BA5-BCAB-725E7E4CE7DF}" destId="{06E20D72-4D34-45E6-BF53-AE68123DD3CB}" srcOrd="0" destOrd="0" presId="urn:microsoft.com/office/officeart/2005/8/layout/vList5"/>
    <dgm:cxn modelId="{EEAA5F24-2223-4CCC-B045-A5FC2CC7AE34}" type="presParOf" srcId="{B716C5DF-7627-4BA5-BCAB-725E7E4CE7DF}" destId="{47EB2767-AE8A-410B-A59C-8E1CE4A456B6}" srcOrd="1" destOrd="0" presId="urn:microsoft.com/office/officeart/2005/8/layout/vList5"/>
    <dgm:cxn modelId="{0AE414AE-4267-4225-9036-CB396E6D9F52}" type="presParOf" srcId="{C05C672A-14E5-4E67-B6A2-1870B20D6639}" destId="{E7497DD7-1A59-4A4F-9F6B-21C1E3D42952}" srcOrd="1" destOrd="0" presId="urn:microsoft.com/office/officeart/2005/8/layout/vList5"/>
    <dgm:cxn modelId="{0FC130D9-9C3C-40FB-89BE-0E1986A8DA9D}" type="presParOf" srcId="{C05C672A-14E5-4E67-B6A2-1870B20D6639}" destId="{0638203C-DAF6-4B58-837C-C1B9A960D242}" srcOrd="2" destOrd="0" presId="urn:microsoft.com/office/officeart/2005/8/layout/vList5"/>
    <dgm:cxn modelId="{0777FEF0-3519-453F-BEB5-FA3B3DA53068}" type="presParOf" srcId="{0638203C-DAF6-4B58-837C-C1B9A960D242}" destId="{3DB88733-6D6D-4734-BF94-B14B129CD54C}" srcOrd="0" destOrd="0" presId="urn:microsoft.com/office/officeart/2005/8/layout/vList5"/>
    <dgm:cxn modelId="{3C84B9DB-E382-436E-898A-98D84130D042}" type="presParOf" srcId="{0638203C-DAF6-4B58-837C-C1B9A960D242}" destId="{BACE6FF9-EDEC-4A95-8F9F-DBCA516BDF78}" srcOrd="1" destOrd="0" presId="urn:microsoft.com/office/officeart/2005/8/layout/vList5"/>
    <dgm:cxn modelId="{6B369DAE-2049-4343-B003-E1B8E0DB01C7}" type="presParOf" srcId="{C05C672A-14E5-4E67-B6A2-1870B20D6639}" destId="{66FACB58-9977-4FB7-A62C-67178FD6B73B}" srcOrd="3" destOrd="0" presId="urn:microsoft.com/office/officeart/2005/8/layout/vList5"/>
    <dgm:cxn modelId="{6F8C967B-7412-4DDB-92F0-6749398A8150}" type="presParOf" srcId="{C05C672A-14E5-4E67-B6A2-1870B20D6639}" destId="{A46E9C28-662E-444B-A59A-FB2DF3681CA5}" srcOrd="4" destOrd="0" presId="urn:microsoft.com/office/officeart/2005/8/layout/vList5"/>
    <dgm:cxn modelId="{8B15CD6D-1255-4D2F-AD3D-8EFB9E2803BF}" type="presParOf" srcId="{A46E9C28-662E-444B-A59A-FB2DF3681CA5}" destId="{A31E18A5-0762-4BAA-9130-4A391C480486}" srcOrd="0" destOrd="0" presId="urn:microsoft.com/office/officeart/2005/8/layout/vList5"/>
    <dgm:cxn modelId="{9F2C551B-9315-4B31-9184-943BF607CEE8}" type="presParOf" srcId="{A46E9C28-662E-444B-A59A-FB2DF3681CA5}" destId="{AB665D95-C160-413C-A048-4AA1D541B584}"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B2767-AE8A-410B-A59C-8E1CE4A456B6}">
      <dsp:nvSpPr>
        <dsp:cNvPr id="0" name=""/>
        <dsp:cNvSpPr/>
      </dsp:nvSpPr>
      <dsp:spPr>
        <a:xfrm rot="5400000">
          <a:off x="6707688" y="-2789374"/>
          <a:ext cx="937654" cy="6754368"/>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Repeated preventable harm, delayed recognition of fetal distress, unsafe and inconsistent clinical care.</a:t>
          </a:r>
          <a:endParaRPr lang="en-IN" sz="1900" kern="1200" dirty="0"/>
        </a:p>
      </dsp:txBody>
      <dsp:txXfrm rot="-5400000">
        <a:off x="3799331" y="164755"/>
        <a:ext cx="6708596" cy="846110"/>
      </dsp:txXfrm>
    </dsp:sp>
    <dsp:sp modelId="{06E20D72-4D34-45E6-BF53-AE68123DD3CB}">
      <dsp:nvSpPr>
        <dsp:cNvPr id="0" name=""/>
        <dsp:cNvSpPr/>
      </dsp:nvSpPr>
      <dsp:spPr>
        <a:xfrm>
          <a:off x="0" y="1775"/>
          <a:ext cx="3799332" cy="1172068"/>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a:lnSpc>
              <a:spcPct val="90000"/>
            </a:lnSpc>
            <a:spcBef>
              <a:spcPct val="0"/>
            </a:spcBef>
            <a:spcAft>
              <a:spcPct val="35000"/>
            </a:spcAft>
            <a:buNone/>
          </a:pPr>
          <a:r>
            <a:rPr lang="en-US" sz="5100" kern="1200" dirty="0"/>
            <a:t>Quality </a:t>
          </a:r>
          <a:endParaRPr lang="en-IN" sz="5100" kern="1200" dirty="0"/>
        </a:p>
      </dsp:txBody>
      <dsp:txXfrm>
        <a:off x="57216" y="58991"/>
        <a:ext cx="3684900" cy="1057636"/>
      </dsp:txXfrm>
    </dsp:sp>
    <dsp:sp modelId="{BACE6FF9-EDEC-4A95-8F9F-DBCA516BDF78}">
      <dsp:nvSpPr>
        <dsp:cNvPr id="0" name=""/>
        <dsp:cNvSpPr/>
      </dsp:nvSpPr>
      <dsp:spPr>
        <a:xfrm rot="5400000">
          <a:off x="6707688" y="-1558702"/>
          <a:ext cx="937654" cy="6754368"/>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High litigation costs; staffing turnover, repeated investigations consuming time and resources.</a:t>
          </a:r>
          <a:endParaRPr lang="en-IN" sz="1900" kern="1200" dirty="0"/>
        </a:p>
      </dsp:txBody>
      <dsp:txXfrm rot="-5400000">
        <a:off x="3799331" y="1395427"/>
        <a:ext cx="6708596" cy="846110"/>
      </dsp:txXfrm>
    </dsp:sp>
    <dsp:sp modelId="{3DB88733-6D6D-4734-BF94-B14B129CD54C}">
      <dsp:nvSpPr>
        <dsp:cNvPr id="0" name=""/>
        <dsp:cNvSpPr/>
      </dsp:nvSpPr>
      <dsp:spPr>
        <a:xfrm>
          <a:off x="0" y="1232447"/>
          <a:ext cx="3799332" cy="1172068"/>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a:lnSpc>
              <a:spcPct val="90000"/>
            </a:lnSpc>
            <a:spcBef>
              <a:spcPct val="0"/>
            </a:spcBef>
            <a:spcAft>
              <a:spcPct val="35000"/>
            </a:spcAft>
            <a:buNone/>
          </a:pPr>
          <a:r>
            <a:rPr lang="en-US" sz="5100" kern="1200" dirty="0"/>
            <a:t>Efficiency</a:t>
          </a:r>
          <a:endParaRPr lang="en-IN" sz="5100" kern="1200" dirty="0"/>
        </a:p>
      </dsp:txBody>
      <dsp:txXfrm>
        <a:off x="57216" y="1289663"/>
        <a:ext cx="3684900" cy="1057636"/>
      </dsp:txXfrm>
    </dsp:sp>
    <dsp:sp modelId="{AB665D95-C160-413C-A048-4AA1D541B584}">
      <dsp:nvSpPr>
        <dsp:cNvPr id="0" name=""/>
        <dsp:cNvSpPr/>
      </dsp:nvSpPr>
      <dsp:spPr>
        <a:xfrm rot="5400000">
          <a:off x="6707688" y="-328030"/>
          <a:ext cx="937654" cy="6754368"/>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Disproportionate harm to minority families; loss of trust among disadvantaged groups ( </a:t>
          </a:r>
          <a:r>
            <a:rPr lang="en-US" sz="1900" kern="1200" dirty="0" err="1"/>
            <a:t>kirkusp</a:t>
          </a:r>
          <a:r>
            <a:rPr lang="en-US" sz="1900" kern="1200" dirty="0"/>
            <a:t>, 2022).</a:t>
          </a:r>
          <a:endParaRPr lang="en-IN" sz="1900" kern="1200" dirty="0"/>
        </a:p>
      </dsp:txBody>
      <dsp:txXfrm rot="-5400000">
        <a:off x="3799331" y="2626099"/>
        <a:ext cx="6708596" cy="846110"/>
      </dsp:txXfrm>
    </dsp:sp>
    <dsp:sp modelId="{A31E18A5-0762-4BAA-9130-4A391C480486}">
      <dsp:nvSpPr>
        <dsp:cNvPr id="0" name=""/>
        <dsp:cNvSpPr/>
      </dsp:nvSpPr>
      <dsp:spPr>
        <a:xfrm>
          <a:off x="0" y="2463118"/>
          <a:ext cx="3799332" cy="1172068"/>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a:lnSpc>
              <a:spcPct val="90000"/>
            </a:lnSpc>
            <a:spcBef>
              <a:spcPct val="0"/>
            </a:spcBef>
            <a:spcAft>
              <a:spcPct val="35000"/>
            </a:spcAft>
            <a:buNone/>
          </a:pPr>
          <a:r>
            <a:rPr lang="en-US" sz="5100" kern="1200" dirty="0"/>
            <a:t>Equity</a:t>
          </a:r>
          <a:endParaRPr lang="en-IN" sz="5100" kern="1200" dirty="0"/>
        </a:p>
      </dsp:txBody>
      <dsp:txXfrm>
        <a:off x="57216" y="2520334"/>
        <a:ext cx="3684900" cy="105763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11/17/2025</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11/17/2025</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hf sldNum="0" hdr="0" ftr="0" dt="0"/>
  <p:txStyles>
    <p:titleStyle>
      <a:lvl1pPr algn="l" defTabSz="457200" rtl="0" eaLnBrk="1" latinLnBrk="0" hangingPunct="1">
        <a:spcBef>
          <a:spcPct val="0"/>
        </a:spcBef>
        <a:buNone/>
        <a:defRPr sz="4000" b="1" kern="1200">
          <a:solidFill>
            <a:srgbClr val="FEFEFE"/>
          </a:solidFill>
          <a:effectLst>
            <a:outerShdw blurRad="50800" dir="14400000" algn="ctr" rotWithShape="0">
              <a:schemeClr val="bg1">
                <a:alpha val="60000"/>
              </a:scheme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effectLst>
            <a:outerShdw blurRad="50800" dir="14400000" algn="ctr" rotWithShape="0">
              <a:schemeClr val="bg1">
                <a:alpha val="40000"/>
              </a:scheme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effectLst>
            <a:outerShdw blurRad="50800" dir="14400000" algn="ctr" rotWithShape="0">
              <a:schemeClr val="bg1">
                <a:alpha val="40000"/>
              </a:schemeClr>
            </a:outerShdw>
          </a:effectLst>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effectLst>
            <a:outerShdw blurRad="50800" dir="14400000" algn="ctr" rotWithShape="0">
              <a:schemeClr val="bg1">
                <a:alpha val="40000"/>
              </a:schemeClr>
            </a:outerShdw>
          </a:effectLst>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effectLst>
            <a:outerShdw blurRad="50800" dir="14400000" algn="ctr" rotWithShape="0">
              <a:schemeClr val="bg1">
                <a:alpha val="40000"/>
              </a:schemeClr>
            </a:outerShdw>
          </a:effectLst>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effectLst>
            <a:outerShdw blurRad="50800" dir="14400000" algn="ctr" rotWithShape="0">
              <a:schemeClr val="bg1">
                <a:alpha val="40000"/>
              </a:schemeClr>
            </a:outerShdw>
          </a:effectLst>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434E3-0BA6-452F-B634-CAD2CF6B1350}"/>
              </a:ext>
            </a:extLst>
          </p:cNvPr>
          <p:cNvSpPr>
            <a:spLocks noGrp="1"/>
          </p:cNvSpPr>
          <p:nvPr>
            <p:ph type="ctrTitle"/>
          </p:nvPr>
        </p:nvSpPr>
        <p:spPr>
          <a:xfrm>
            <a:off x="263236" y="2161310"/>
            <a:ext cx="11118765" cy="1662546"/>
          </a:xfrm>
        </p:spPr>
        <p:txBody>
          <a:bodyPr/>
          <a:lstStyle/>
          <a:p>
            <a:r>
              <a:rPr lang="en-US" dirty="0"/>
              <a:t> East Kent Maternity Scandal (2022)</a:t>
            </a:r>
            <a:endParaRPr lang="en-IN" dirty="0"/>
          </a:p>
        </p:txBody>
      </p:sp>
      <p:sp>
        <p:nvSpPr>
          <p:cNvPr id="3" name="Subtitle 2">
            <a:extLst>
              <a:ext uri="{FF2B5EF4-FFF2-40B4-BE49-F238E27FC236}">
                <a16:creationId xmlns:a16="http://schemas.microsoft.com/office/drawing/2014/main" id="{0C3F8DA3-AB80-4E6A-B9D9-A2C7478F3A56}"/>
              </a:ext>
            </a:extLst>
          </p:cNvPr>
          <p:cNvSpPr>
            <a:spLocks noGrp="1"/>
          </p:cNvSpPr>
          <p:nvPr>
            <p:ph type="subTitle" idx="1"/>
          </p:nvPr>
        </p:nvSpPr>
        <p:spPr>
          <a:xfrm>
            <a:off x="360219" y="5140036"/>
            <a:ext cx="6068290" cy="1427019"/>
          </a:xfrm>
        </p:spPr>
        <p:txBody>
          <a:bodyPr>
            <a:normAutofit fontScale="77500" lnSpcReduction="20000"/>
          </a:bodyPr>
          <a:lstStyle/>
          <a:p>
            <a:endParaRPr lang="en-IN" dirty="0"/>
          </a:p>
          <a:p>
            <a:r>
              <a:rPr lang="en-IN" dirty="0"/>
              <a:t>Student Name : Arpita chaudhary (2432245)</a:t>
            </a:r>
          </a:p>
          <a:p>
            <a:r>
              <a:rPr lang="en-IN" dirty="0"/>
              <a:t>Module: LCHS7006 – Quality Assurance and Service Improvements</a:t>
            </a:r>
          </a:p>
          <a:p>
            <a:r>
              <a:rPr lang="en-IN" dirty="0"/>
              <a:t>Assignment: Component 1 – Individual Presentation.</a:t>
            </a:r>
          </a:p>
          <a:p>
            <a:endParaRPr lang="en-IN" dirty="0"/>
          </a:p>
        </p:txBody>
      </p:sp>
      <p:sp>
        <p:nvSpPr>
          <p:cNvPr id="5" name="TextBox 4">
            <a:extLst>
              <a:ext uri="{FF2B5EF4-FFF2-40B4-BE49-F238E27FC236}">
                <a16:creationId xmlns:a16="http://schemas.microsoft.com/office/drawing/2014/main" id="{755864C4-F650-434D-B100-0973826DE864}"/>
              </a:ext>
            </a:extLst>
          </p:cNvPr>
          <p:cNvSpPr txBox="1"/>
          <p:nvPr/>
        </p:nvSpPr>
        <p:spPr>
          <a:xfrm>
            <a:off x="6691745" y="5500255"/>
            <a:ext cx="4987637" cy="923330"/>
          </a:xfrm>
          <a:prstGeom prst="rect">
            <a:avLst/>
          </a:prstGeom>
          <a:noFill/>
        </p:spPr>
        <p:txBody>
          <a:bodyPr wrap="square" rtlCol="0">
            <a:spAutoFit/>
          </a:bodyPr>
          <a:lstStyle/>
          <a:p>
            <a:r>
              <a:rPr lang="en-IN" dirty="0"/>
              <a:t>Programme: MSc Public Health and Social Care in Practice</a:t>
            </a:r>
          </a:p>
          <a:p>
            <a:r>
              <a:rPr lang="en-IN" dirty="0"/>
              <a:t>Lecturer: Shepherd </a:t>
            </a:r>
            <a:r>
              <a:rPr lang="en-IN" dirty="0" err="1"/>
              <a:t>Ziko</a:t>
            </a:r>
            <a:endParaRPr lang="en-IN" dirty="0"/>
          </a:p>
        </p:txBody>
      </p:sp>
    </p:spTree>
    <p:extLst>
      <p:ext uri="{BB962C8B-B14F-4D97-AF65-F5344CB8AC3E}">
        <p14:creationId xmlns:p14="http://schemas.microsoft.com/office/powerpoint/2010/main" val="111537349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BCC43-8FAC-4BCA-B5AB-6E0869EFFAD9}"/>
              </a:ext>
            </a:extLst>
          </p:cNvPr>
          <p:cNvSpPr>
            <a:spLocks noGrp="1"/>
          </p:cNvSpPr>
          <p:nvPr>
            <p:ph type="title"/>
          </p:nvPr>
        </p:nvSpPr>
        <p:spPr>
          <a:xfrm>
            <a:off x="810000" y="433741"/>
            <a:ext cx="10571998" cy="970450"/>
          </a:xfrm>
        </p:spPr>
        <p:txBody>
          <a:bodyPr/>
          <a:lstStyle/>
          <a:p>
            <a:r>
              <a:rPr lang="en-IN" u="sng" dirty="0">
                <a:cs typeface="Arial" panose="020B0604020202020204" pitchFamily="34" charset="0"/>
              </a:rPr>
              <a:t>Introduction</a:t>
            </a:r>
          </a:p>
        </p:txBody>
      </p:sp>
      <p:sp>
        <p:nvSpPr>
          <p:cNvPr id="3" name="Content Placeholder 2">
            <a:extLst>
              <a:ext uri="{FF2B5EF4-FFF2-40B4-BE49-F238E27FC236}">
                <a16:creationId xmlns:a16="http://schemas.microsoft.com/office/drawing/2014/main" id="{7241CEE4-32FE-4320-8FD4-6DE7C0C60833}"/>
              </a:ext>
            </a:extLst>
          </p:cNvPr>
          <p:cNvSpPr>
            <a:spLocks noGrp="1"/>
          </p:cNvSpPr>
          <p:nvPr>
            <p:ph idx="1"/>
          </p:nvPr>
        </p:nvSpPr>
        <p:spPr/>
        <p:txBody>
          <a:bodyPr/>
          <a:lstStyle/>
          <a:p>
            <a:r>
              <a:rPr lang="en-US" dirty="0"/>
              <a:t> This presentation critically analyses the East Kent Maternity Scandal (2022) to explore how systemic quality-assurance failures led to preventable maternal and neonatal deaths.</a:t>
            </a:r>
          </a:p>
          <a:p>
            <a:r>
              <a:rPr lang="en-US" dirty="0"/>
              <a:t>It applies the Swiss Cheese Model, Root Cause Analysis, Donabedian Framework, and Systems Theory to identify weaknesses in leadership, governance, and policy.</a:t>
            </a:r>
          </a:p>
          <a:p>
            <a:r>
              <a:rPr lang="en-US" dirty="0"/>
              <a:t>The scandal demonstrates how fragmented maternity services, poor communication, and weak oversight compromise patient safety (</a:t>
            </a:r>
            <a:r>
              <a:rPr lang="en-US" dirty="0" err="1"/>
              <a:t>Kirkup</a:t>
            </a:r>
            <a:r>
              <a:rPr lang="en-US" dirty="0"/>
              <a:t>, 2022; NHS England, 2023).</a:t>
            </a:r>
            <a:endParaRPr lang="en-IN" dirty="0"/>
          </a:p>
        </p:txBody>
      </p:sp>
    </p:spTree>
    <p:extLst>
      <p:ext uri="{BB962C8B-B14F-4D97-AF65-F5344CB8AC3E}">
        <p14:creationId xmlns:p14="http://schemas.microsoft.com/office/powerpoint/2010/main" val="394973444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3D675-BF86-40BF-AE26-4730D3804270}"/>
              </a:ext>
            </a:extLst>
          </p:cNvPr>
          <p:cNvSpPr>
            <a:spLocks noGrp="1"/>
          </p:cNvSpPr>
          <p:nvPr>
            <p:ph type="title"/>
          </p:nvPr>
        </p:nvSpPr>
        <p:spPr/>
        <p:txBody>
          <a:bodyPr/>
          <a:lstStyle/>
          <a:p>
            <a:r>
              <a:rPr lang="en-IN" u="sng" dirty="0"/>
              <a:t>Case Background</a:t>
            </a:r>
          </a:p>
        </p:txBody>
      </p:sp>
      <p:sp>
        <p:nvSpPr>
          <p:cNvPr id="3" name="Content Placeholder 2">
            <a:extLst>
              <a:ext uri="{FF2B5EF4-FFF2-40B4-BE49-F238E27FC236}">
                <a16:creationId xmlns:a16="http://schemas.microsoft.com/office/drawing/2014/main" id="{7AB5D2F2-D656-4C97-B91C-96A2D48AF6BD}"/>
              </a:ext>
            </a:extLst>
          </p:cNvPr>
          <p:cNvSpPr>
            <a:spLocks noGrp="1"/>
          </p:cNvSpPr>
          <p:nvPr>
            <p:ph idx="1"/>
          </p:nvPr>
        </p:nvSpPr>
        <p:spPr/>
        <p:txBody>
          <a:bodyPr/>
          <a:lstStyle/>
          <a:p>
            <a:r>
              <a:rPr lang="en-US" dirty="0"/>
              <a:t>Between 2009 and 2020, the East Kent Hospitals University NHS Foundation Trust reported at least 45 avoidable baby deaths* and multiple cases of serious maternal harm.</a:t>
            </a:r>
          </a:p>
          <a:p>
            <a:r>
              <a:rPr lang="en-US" dirty="0"/>
              <a:t>The </a:t>
            </a:r>
            <a:r>
              <a:rPr lang="en-US" dirty="0" err="1"/>
              <a:t>Kirkup</a:t>
            </a:r>
            <a:r>
              <a:rPr lang="en-US" dirty="0"/>
              <a:t> Report (2022) revealed substandard care, failures to learn from incidents, and a defensive, hierarchical </a:t>
            </a:r>
            <a:r>
              <a:rPr lang="en-US" dirty="0" err="1"/>
              <a:t>culture.”Families</a:t>
            </a:r>
            <a:r>
              <a:rPr lang="en-US" dirty="0"/>
              <a:t>’ concerns were dismissed, staff were unsupported, and regulators failed to intervene (CQC, 2021; BBC News, 2022).</a:t>
            </a:r>
          </a:p>
          <a:p>
            <a:r>
              <a:rPr lang="en-US" dirty="0"/>
              <a:t>This pattern of neglect mirrors previous maternity scandals, showing that lessons from Morecambe Bay and Shrewsbury were not embedded (</a:t>
            </a:r>
            <a:r>
              <a:rPr lang="en-US" dirty="0" err="1"/>
              <a:t>Ockenden</a:t>
            </a:r>
            <a:r>
              <a:rPr lang="en-US" dirty="0"/>
              <a:t>, 2022).</a:t>
            </a:r>
            <a:endParaRPr lang="en-IN" dirty="0"/>
          </a:p>
        </p:txBody>
      </p:sp>
    </p:spTree>
    <p:extLst>
      <p:ext uri="{BB962C8B-B14F-4D97-AF65-F5344CB8AC3E}">
        <p14:creationId xmlns:p14="http://schemas.microsoft.com/office/powerpoint/2010/main" val="408152026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CEB71-4694-491D-814E-6B860A6CF82A}"/>
              </a:ext>
            </a:extLst>
          </p:cNvPr>
          <p:cNvSpPr>
            <a:spLocks noGrp="1"/>
          </p:cNvSpPr>
          <p:nvPr>
            <p:ph type="title"/>
          </p:nvPr>
        </p:nvSpPr>
        <p:spPr>
          <a:xfrm>
            <a:off x="1190625" y="478642"/>
            <a:ext cx="3547533" cy="1782096"/>
          </a:xfrm>
        </p:spPr>
        <p:txBody>
          <a:bodyPr/>
          <a:lstStyle/>
          <a:p>
            <a:r>
              <a:rPr lang="en-US" sz="2400" b="1" u="sng" dirty="0"/>
              <a:t>Swiss Cheese Model – Systems-Based Analysis (Reason, 2000)</a:t>
            </a:r>
            <a:br>
              <a:rPr lang="en-US" b="1" dirty="0"/>
            </a:br>
            <a:endParaRPr lang="en-IN" dirty="0"/>
          </a:p>
        </p:txBody>
      </p:sp>
      <p:sp>
        <p:nvSpPr>
          <p:cNvPr id="3" name="Content Placeholder 2">
            <a:extLst>
              <a:ext uri="{FF2B5EF4-FFF2-40B4-BE49-F238E27FC236}">
                <a16:creationId xmlns:a16="http://schemas.microsoft.com/office/drawing/2014/main" id="{2D1062A0-16FC-4E24-B9A8-27230863CD92}"/>
              </a:ext>
            </a:extLst>
          </p:cNvPr>
          <p:cNvSpPr>
            <a:spLocks noGrp="1"/>
          </p:cNvSpPr>
          <p:nvPr>
            <p:ph idx="1"/>
          </p:nvPr>
        </p:nvSpPr>
        <p:spPr/>
        <p:txBody>
          <a:bodyPr/>
          <a:lstStyle/>
          <a:p>
            <a:r>
              <a:rPr lang="en-US" b="1" u="sng" dirty="0"/>
              <a:t>1. Frontline Failures (Clinical Level)</a:t>
            </a:r>
            <a:endParaRPr lang="en-US" u="sng" dirty="0"/>
          </a:p>
          <a:p>
            <a:pPr>
              <a:buFont typeface="Arial" panose="020B0604020202020204" pitchFamily="34" charset="0"/>
              <a:buChar char="•"/>
            </a:pPr>
            <a:r>
              <a:rPr lang="en-US" b="1" dirty="0"/>
              <a:t>What this layer does</a:t>
            </a:r>
            <a:r>
              <a:rPr lang="en-US" dirty="0"/>
              <a:t>: Involves direct patient care by healthcare professionals such as midwives, nurses, and doctors.</a:t>
            </a:r>
          </a:p>
          <a:p>
            <a:pPr>
              <a:buFont typeface="Arial" panose="020B0604020202020204" pitchFamily="34" charset="0"/>
              <a:buChar char="•"/>
            </a:pPr>
            <a:r>
              <a:rPr lang="en-US" b="1" dirty="0"/>
              <a:t>Failures at East Kent</a:t>
            </a:r>
            <a:r>
              <a:rPr lang="en-US" dirty="0"/>
              <a:t>:</a:t>
            </a:r>
          </a:p>
          <a:p>
            <a:pPr marL="742950" lvl="1" indent="-285750">
              <a:buFont typeface="Arial" panose="020B0604020202020204" pitchFamily="34" charset="0"/>
              <a:buChar char="•"/>
            </a:pPr>
            <a:r>
              <a:rPr lang="en-US" dirty="0"/>
              <a:t>Inaccurate interpretation of fetal heart rate monitoring.</a:t>
            </a:r>
          </a:p>
          <a:p>
            <a:pPr marL="742950" lvl="1" indent="-285750">
              <a:buFont typeface="Arial" panose="020B0604020202020204" pitchFamily="34" charset="0"/>
              <a:buChar char="•"/>
            </a:pPr>
            <a:r>
              <a:rPr lang="en-US" dirty="0"/>
              <a:t>Failure to act on red-flag symptoms during </a:t>
            </a:r>
            <a:r>
              <a:rPr lang="en-US" dirty="0" err="1"/>
              <a:t>labour</a:t>
            </a:r>
            <a:r>
              <a:rPr lang="en-US" dirty="0"/>
              <a:t> and delivery.</a:t>
            </a:r>
          </a:p>
          <a:p>
            <a:pPr>
              <a:buFont typeface="Arial" panose="020B0604020202020204" pitchFamily="34" charset="0"/>
              <a:buChar char="•"/>
            </a:pPr>
            <a:r>
              <a:rPr lang="en-US" b="1" dirty="0"/>
              <a:t>Impact</a:t>
            </a:r>
            <a:r>
              <a:rPr lang="en-US" dirty="0"/>
              <a:t>: Immediate threats to mother and baby safety were missed, increasing the risk of harm.</a:t>
            </a:r>
          </a:p>
          <a:p>
            <a:pPr marL="0" indent="0">
              <a:buNone/>
            </a:pPr>
            <a:endParaRPr lang="en-IN" dirty="0"/>
          </a:p>
        </p:txBody>
      </p:sp>
      <p:sp>
        <p:nvSpPr>
          <p:cNvPr id="4" name="Text Placeholder 3">
            <a:extLst>
              <a:ext uri="{FF2B5EF4-FFF2-40B4-BE49-F238E27FC236}">
                <a16:creationId xmlns:a16="http://schemas.microsoft.com/office/drawing/2014/main" id="{FDF5A2E0-264C-4059-AF15-7043B236BC51}"/>
              </a:ext>
            </a:extLst>
          </p:cNvPr>
          <p:cNvSpPr>
            <a:spLocks noGrp="1"/>
          </p:cNvSpPr>
          <p:nvPr>
            <p:ph type="body" sz="half" idx="2"/>
          </p:nvPr>
        </p:nvSpPr>
        <p:spPr>
          <a:xfrm>
            <a:off x="1102179" y="2260738"/>
            <a:ext cx="3547533" cy="3600311"/>
          </a:xfrm>
        </p:spPr>
        <p:txBody>
          <a:bodyPr/>
          <a:lstStyle/>
          <a:p>
            <a:r>
              <a:rPr lang="en-US" b="1" dirty="0"/>
              <a:t>Swiss Cheese Model – Systems-Based Analysis (Reason, 2000)</a:t>
            </a:r>
          </a:p>
          <a:p>
            <a:r>
              <a:rPr lang="en-US" dirty="0"/>
              <a:t>The Swiss Cheese Model illustrates how adverse events occur when multiple layers of </a:t>
            </a:r>
            <a:r>
              <a:rPr lang="en-US" dirty="0" err="1"/>
              <a:t>defence</a:t>
            </a:r>
            <a:r>
              <a:rPr lang="en-US" dirty="0"/>
              <a:t> (like slices of Swiss cheese) each have “holes” (failures or weaknesses) that align, allowing harm to pass through. In the East Kent maternity scandal, these aligned failures led to preventable harm.</a:t>
            </a:r>
          </a:p>
          <a:p>
            <a:endParaRPr lang="en-IN" dirty="0"/>
          </a:p>
        </p:txBody>
      </p:sp>
    </p:spTree>
    <p:extLst>
      <p:ext uri="{BB962C8B-B14F-4D97-AF65-F5344CB8AC3E}">
        <p14:creationId xmlns:p14="http://schemas.microsoft.com/office/powerpoint/2010/main" val="383042374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63221-7FCD-4163-98C1-DAE92CFAA15A}"/>
              </a:ext>
            </a:extLst>
          </p:cNvPr>
          <p:cNvSpPr>
            <a:spLocks noGrp="1"/>
          </p:cNvSpPr>
          <p:nvPr>
            <p:ph type="title"/>
          </p:nvPr>
        </p:nvSpPr>
        <p:spPr/>
        <p:txBody>
          <a:bodyPr/>
          <a:lstStyle/>
          <a:p>
            <a:endParaRPr lang="en-IN" dirty="0"/>
          </a:p>
        </p:txBody>
      </p:sp>
      <p:sp>
        <p:nvSpPr>
          <p:cNvPr id="3" name="Content Placeholder 2">
            <a:extLst>
              <a:ext uri="{FF2B5EF4-FFF2-40B4-BE49-F238E27FC236}">
                <a16:creationId xmlns:a16="http://schemas.microsoft.com/office/drawing/2014/main" id="{4C29D446-614D-4248-9EE3-9B027B405759}"/>
              </a:ext>
            </a:extLst>
          </p:cNvPr>
          <p:cNvSpPr>
            <a:spLocks noGrp="1"/>
          </p:cNvSpPr>
          <p:nvPr>
            <p:ph sz="half" idx="1"/>
          </p:nvPr>
        </p:nvSpPr>
        <p:spPr/>
        <p:txBody>
          <a:bodyPr>
            <a:normAutofit fontScale="92500" lnSpcReduction="10000"/>
          </a:bodyPr>
          <a:lstStyle/>
          <a:p>
            <a:r>
              <a:rPr lang="en-US" b="1" u="sng" dirty="0"/>
              <a:t>2. Supervisory Failures (Team Leadership)</a:t>
            </a:r>
            <a:endParaRPr lang="en-US" u="sng" dirty="0"/>
          </a:p>
          <a:p>
            <a:pPr>
              <a:buFont typeface="Arial" panose="020B0604020202020204" pitchFamily="34" charset="0"/>
              <a:buChar char="•"/>
            </a:pPr>
            <a:r>
              <a:rPr lang="en-US" b="1" dirty="0"/>
              <a:t>What this layer does</a:t>
            </a:r>
            <a:r>
              <a:rPr lang="en-US" dirty="0"/>
              <a:t>: Provides oversight and coordination during clinical shifts; ensures teamwork and accountability.</a:t>
            </a:r>
          </a:p>
          <a:p>
            <a:pPr>
              <a:buFont typeface="Arial" panose="020B0604020202020204" pitchFamily="34" charset="0"/>
              <a:buChar char="•"/>
            </a:pPr>
            <a:r>
              <a:rPr lang="en-US" b="1" dirty="0"/>
              <a:t>Failures at East Kent</a:t>
            </a:r>
            <a:r>
              <a:rPr lang="en-US" dirty="0"/>
              <a:t>:</a:t>
            </a:r>
          </a:p>
          <a:p>
            <a:pPr marL="742950" lvl="1" indent="-285750">
              <a:buFont typeface="Arial" panose="020B0604020202020204" pitchFamily="34" charset="0"/>
              <a:buChar char="•"/>
            </a:pPr>
            <a:r>
              <a:rPr lang="en-US" dirty="0"/>
              <a:t>Persistent conflict between midwives and obstetricians, undermining collaboration.</a:t>
            </a:r>
          </a:p>
          <a:p>
            <a:pPr marL="742950" lvl="1" indent="-285750">
              <a:buFont typeface="Arial" panose="020B0604020202020204" pitchFamily="34" charset="0"/>
              <a:buChar char="•"/>
            </a:pPr>
            <a:r>
              <a:rPr lang="en-US" dirty="0"/>
              <a:t>Weak leadership during shifts, leading to poor decision-making and lack of escalation.</a:t>
            </a:r>
          </a:p>
          <a:p>
            <a:pPr>
              <a:buFont typeface="Arial" panose="020B0604020202020204" pitchFamily="34" charset="0"/>
              <a:buChar char="•"/>
            </a:pPr>
            <a:r>
              <a:rPr lang="en-US" b="1" dirty="0"/>
              <a:t>Impact</a:t>
            </a:r>
            <a:r>
              <a:rPr lang="en-US" dirty="0"/>
              <a:t>: Dysfunctional team dynamics and unclear leadership contributed to unsafe practices.</a:t>
            </a:r>
          </a:p>
          <a:p>
            <a:endParaRPr lang="en-IN" dirty="0"/>
          </a:p>
        </p:txBody>
      </p:sp>
      <p:sp>
        <p:nvSpPr>
          <p:cNvPr id="4" name="Content Placeholder 3">
            <a:extLst>
              <a:ext uri="{FF2B5EF4-FFF2-40B4-BE49-F238E27FC236}">
                <a16:creationId xmlns:a16="http://schemas.microsoft.com/office/drawing/2014/main" id="{A543163A-5910-4662-9C88-E5C06FD2B141}"/>
              </a:ext>
            </a:extLst>
          </p:cNvPr>
          <p:cNvSpPr>
            <a:spLocks noGrp="1"/>
          </p:cNvSpPr>
          <p:nvPr>
            <p:ph sz="half" idx="2"/>
          </p:nvPr>
        </p:nvSpPr>
        <p:spPr/>
        <p:txBody>
          <a:bodyPr>
            <a:normAutofit fontScale="92500" lnSpcReduction="10000"/>
          </a:bodyPr>
          <a:lstStyle/>
          <a:p>
            <a:r>
              <a:rPr lang="en-US" b="1" u="sng" dirty="0"/>
              <a:t>3. Organizational Failures (Hospital Systems)</a:t>
            </a:r>
            <a:endParaRPr lang="en-US" u="sng" dirty="0"/>
          </a:p>
          <a:p>
            <a:pPr>
              <a:buFont typeface="Arial" panose="020B0604020202020204" pitchFamily="34" charset="0"/>
              <a:buChar char="•"/>
            </a:pPr>
            <a:r>
              <a:rPr lang="en-US" b="1" dirty="0"/>
              <a:t>What this layer does</a:t>
            </a:r>
            <a:r>
              <a:rPr lang="en-US" dirty="0"/>
              <a:t>: Supports safety through policies, training, data analysis, and incident reporting systems.</a:t>
            </a:r>
          </a:p>
          <a:p>
            <a:pPr>
              <a:buFont typeface="Arial" panose="020B0604020202020204" pitchFamily="34" charset="0"/>
              <a:buChar char="•"/>
            </a:pPr>
            <a:r>
              <a:rPr lang="en-US" b="1" dirty="0"/>
              <a:t>Failures at East Kent</a:t>
            </a:r>
            <a:r>
              <a:rPr lang="en-US" dirty="0"/>
              <a:t>:</a:t>
            </a:r>
          </a:p>
          <a:p>
            <a:pPr marL="742950" lvl="1" indent="-285750">
              <a:buFont typeface="Arial" panose="020B0604020202020204" pitchFamily="34" charset="0"/>
              <a:buChar char="•"/>
            </a:pPr>
            <a:r>
              <a:rPr lang="en-US" dirty="0"/>
              <a:t>Ineffective incident reporting mechanisms.</a:t>
            </a:r>
          </a:p>
          <a:p>
            <a:pPr marL="742950" lvl="1" indent="-285750">
              <a:buFont typeface="Arial" panose="020B0604020202020204" pitchFamily="34" charset="0"/>
              <a:buChar char="•"/>
            </a:pPr>
            <a:r>
              <a:rPr lang="en-US" dirty="0"/>
              <a:t>Limited or poor analysis of safety data, preventing learning from past mistakes.</a:t>
            </a:r>
          </a:p>
          <a:p>
            <a:pPr>
              <a:buFont typeface="Arial" panose="020B0604020202020204" pitchFamily="34" charset="0"/>
              <a:buChar char="•"/>
            </a:pPr>
            <a:r>
              <a:rPr lang="en-US" b="1" dirty="0"/>
              <a:t>Impact</a:t>
            </a:r>
            <a:r>
              <a:rPr lang="en-US" dirty="0"/>
              <a:t>: Systemic issues were not identified or addressed, allowing risks to persist.</a:t>
            </a:r>
          </a:p>
          <a:p>
            <a:pPr marL="0" indent="0">
              <a:buNone/>
            </a:pPr>
            <a:endParaRPr lang="en-IN" dirty="0"/>
          </a:p>
        </p:txBody>
      </p:sp>
    </p:spTree>
    <p:extLst>
      <p:ext uri="{BB962C8B-B14F-4D97-AF65-F5344CB8AC3E}">
        <p14:creationId xmlns:p14="http://schemas.microsoft.com/office/powerpoint/2010/main" val="250861038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05817A-1F0A-43F9-9A22-D1037A897F16}"/>
              </a:ext>
            </a:extLst>
          </p:cNvPr>
          <p:cNvSpPr>
            <a:spLocks noGrp="1"/>
          </p:cNvSpPr>
          <p:nvPr>
            <p:ph sz="half" idx="1"/>
          </p:nvPr>
        </p:nvSpPr>
        <p:spPr>
          <a:xfrm>
            <a:off x="606800" y="2222287"/>
            <a:ext cx="5185873" cy="3905250"/>
          </a:xfrm>
        </p:spPr>
        <p:txBody>
          <a:bodyPr>
            <a:normAutofit lnSpcReduction="10000"/>
          </a:bodyPr>
          <a:lstStyle/>
          <a:p>
            <a:r>
              <a:rPr lang="en-US" b="1" u="sng" dirty="0"/>
              <a:t>4. External Oversight Failures (Regulatory Bodies)</a:t>
            </a:r>
            <a:endParaRPr lang="en-US" u="sng" dirty="0"/>
          </a:p>
          <a:p>
            <a:pPr>
              <a:buFont typeface="Arial" panose="020B0604020202020204" pitchFamily="34" charset="0"/>
              <a:buChar char="•"/>
            </a:pPr>
            <a:r>
              <a:rPr lang="en-US" b="1" dirty="0"/>
              <a:t>What this layer does</a:t>
            </a:r>
            <a:r>
              <a:rPr lang="en-US" dirty="0"/>
              <a:t>: Ensures accountability through inspections, standards enforcement, and external scrutiny (e.g., Care Quality Commission).</a:t>
            </a:r>
          </a:p>
          <a:p>
            <a:pPr>
              <a:buFont typeface="Arial" panose="020B0604020202020204" pitchFamily="34" charset="0"/>
              <a:buChar char="•"/>
            </a:pPr>
            <a:r>
              <a:rPr lang="en-US" b="1" dirty="0"/>
              <a:t>Failures at East Kent</a:t>
            </a:r>
            <a:r>
              <a:rPr lang="en-US" dirty="0"/>
              <a:t>:</a:t>
            </a:r>
          </a:p>
          <a:p>
            <a:pPr marL="742950" lvl="1" indent="-285750">
              <a:buFont typeface="Arial" panose="020B0604020202020204" pitchFamily="34" charset="0"/>
              <a:buChar char="•"/>
            </a:pPr>
            <a:r>
              <a:rPr lang="en-US" dirty="0"/>
              <a:t>CQC inspections failed to escalate or act on recurring safety concerns.</a:t>
            </a:r>
          </a:p>
          <a:p>
            <a:pPr>
              <a:buFont typeface="Arial" panose="020B0604020202020204" pitchFamily="34" charset="0"/>
              <a:buChar char="•"/>
            </a:pPr>
            <a:r>
              <a:rPr lang="en-US" b="1" dirty="0"/>
              <a:t>Impact</a:t>
            </a:r>
            <a:r>
              <a:rPr lang="en-US" dirty="0"/>
              <a:t>: Regulatory safeguards did not intervene in time, enabling continued harm.</a:t>
            </a:r>
          </a:p>
          <a:p>
            <a:pPr marL="0" indent="0">
              <a:buNone/>
            </a:pPr>
            <a:endParaRPr lang="en-IN" dirty="0"/>
          </a:p>
        </p:txBody>
      </p:sp>
      <p:pic>
        <p:nvPicPr>
          <p:cNvPr id="6" name="Content Placeholder 5">
            <a:extLst>
              <a:ext uri="{FF2B5EF4-FFF2-40B4-BE49-F238E27FC236}">
                <a16:creationId xmlns:a16="http://schemas.microsoft.com/office/drawing/2014/main" id="{D79AC5F5-A56E-4667-8DB2-444530DA56DB}"/>
              </a:ext>
            </a:extLst>
          </p:cNvPr>
          <p:cNvPicPr>
            <a:picLocks noGrp="1" noChangeAspect="1"/>
          </p:cNvPicPr>
          <p:nvPr>
            <p:ph sz="half" idx="2"/>
          </p:nvPr>
        </p:nvPicPr>
        <p:blipFill>
          <a:blip r:embed="rId2"/>
          <a:stretch>
            <a:fillRect/>
          </a:stretch>
        </p:blipFill>
        <p:spPr>
          <a:xfrm>
            <a:off x="6188075" y="2310342"/>
            <a:ext cx="5194300" cy="3462866"/>
          </a:xfrm>
        </p:spPr>
      </p:pic>
    </p:spTree>
    <p:extLst>
      <p:ext uri="{BB962C8B-B14F-4D97-AF65-F5344CB8AC3E}">
        <p14:creationId xmlns:p14="http://schemas.microsoft.com/office/powerpoint/2010/main" val="300713651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AFB70-53AF-4358-A1E7-9651E4FC44C4}"/>
              </a:ext>
            </a:extLst>
          </p:cNvPr>
          <p:cNvSpPr>
            <a:spLocks noGrp="1"/>
          </p:cNvSpPr>
          <p:nvPr>
            <p:ph type="title"/>
          </p:nvPr>
        </p:nvSpPr>
        <p:spPr/>
        <p:txBody>
          <a:bodyPr/>
          <a:lstStyle/>
          <a:p>
            <a:r>
              <a:rPr lang="en-US" sz="2400" u="sng" dirty="0"/>
              <a:t>Root Cause Analysis &amp; Fishbone Diagram – East Kent Maternity Failures</a:t>
            </a:r>
            <a:endParaRPr lang="en-IN" sz="2400" u="sng" dirty="0"/>
          </a:p>
        </p:txBody>
      </p:sp>
      <p:sp>
        <p:nvSpPr>
          <p:cNvPr id="3" name="Content Placeholder 2">
            <a:extLst>
              <a:ext uri="{FF2B5EF4-FFF2-40B4-BE49-F238E27FC236}">
                <a16:creationId xmlns:a16="http://schemas.microsoft.com/office/drawing/2014/main" id="{6316A512-C319-47B1-9218-436EF84FDDE3}"/>
              </a:ext>
            </a:extLst>
          </p:cNvPr>
          <p:cNvSpPr>
            <a:spLocks noGrp="1"/>
          </p:cNvSpPr>
          <p:nvPr>
            <p:ph idx="1"/>
          </p:nvPr>
        </p:nvSpPr>
        <p:spPr/>
        <p:txBody>
          <a:bodyPr/>
          <a:lstStyle/>
          <a:p>
            <a:r>
              <a:rPr lang="en-US" b="1" u="sng" dirty="0"/>
              <a:t>1. People</a:t>
            </a:r>
          </a:p>
          <a:p>
            <a:pPr>
              <a:buFont typeface="Arial" panose="020B0604020202020204" pitchFamily="34" charset="0"/>
              <a:buChar char="•"/>
            </a:pPr>
            <a:r>
              <a:rPr lang="en-US" dirty="0"/>
              <a:t>Inadequate training: Staff lacked up-to-date skills in fetal monitoring and emergency response.</a:t>
            </a:r>
          </a:p>
          <a:p>
            <a:pPr>
              <a:buFont typeface="Arial" panose="020B0604020202020204" pitchFamily="34" charset="0"/>
              <a:buChar char="•"/>
            </a:pPr>
            <a:r>
              <a:rPr lang="en-US" dirty="0"/>
              <a:t>Overreliance on junior staff: Critical decisions were often left to inexperienced clinicians.</a:t>
            </a:r>
          </a:p>
          <a:p>
            <a:pPr>
              <a:buFont typeface="Arial" panose="020B0604020202020204" pitchFamily="34" charset="0"/>
              <a:buChar char="•"/>
            </a:pPr>
            <a:r>
              <a:rPr lang="en-US" dirty="0"/>
              <a:t>Poor multidisciplinary teamwork: Communication breakdowns between midwives, obstetricians, and neonatologists led to fragmented care</a:t>
            </a:r>
            <a:r>
              <a:rPr lang="en-US" b="1" dirty="0"/>
              <a:t>.</a:t>
            </a:r>
          </a:p>
          <a:p>
            <a:endParaRPr lang="en-IN" dirty="0"/>
          </a:p>
        </p:txBody>
      </p:sp>
      <p:sp>
        <p:nvSpPr>
          <p:cNvPr id="4" name="Text Placeholder 3">
            <a:extLst>
              <a:ext uri="{FF2B5EF4-FFF2-40B4-BE49-F238E27FC236}">
                <a16:creationId xmlns:a16="http://schemas.microsoft.com/office/drawing/2014/main" id="{6B45FCAE-E021-4E8F-8369-E625D464C683}"/>
              </a:ext>
            </a:extLst>
          </p:cNvPr>
          <p:cNvSpPr>
            <a:spLocks noGrp="1"/>
          </p:cNvSpPr>
          <p:nvPr>
            <p:ph type="body" sz="half" idx="2"/>
          </p:nvPr>
        </p:nvSpPr>
        <p:spPr/>
        <p:txBody>
          <a:bodyPr/>
          <a:lstStyle/>
          <a:p>
            <a:r>
              <a:rPr lang="en-US" sz="1600" dirty="0"/>
              <a:t>The </a:t>
            </a:r>
            <a:r>
              <a:rPr lang="en-US" sz="1600" b="1" dirty="0"/>
              <a:t>Fishbone Diagram</a:t>
            </a:r>
            <a:r>
              <a:rPr lang="en-US" sz="1600" dirty="0"/>
              <a:t> (also known as the </a:t>
            </a:r>
            <a:r>
              <a:rPr lang="en-US" sz="1600" b="1" dirty="0"/>
              <a:t>Ishikawa Diagram</a:t>
            </a:r>
            <a:r>
              <a:rPr lang="en-US" sz="1600" dirty="0"/>
              <a:t>) is a visual tool used in RCA to categorize and trace the </a:t>
            </a:r>
            <a:r>
              <a:rPr lang="en-US" sz="1600" b="1" dirty="0"/>
              <a:t>underlying causes</a:t>
            </a:r>
            <a:r>
              <a:rPr lang="en-US" sz="1600" dirty="0"/>
              <a:t> of a problem. In healthcare, it helps identify </a:t>
            </a:r>
            <a:r>
              <a:rPr lang="en-US" sz="1600" b="1" dirty="0"/>
              <a:t>systemic contributors</a:t>
            </a:r>
            <a:r>
              <a:rPr lang="en-US" sz="1600" dirty="0"/>
              <a:t> to adverse events.</a:t>
            </a:r>
          </a:p>
          <a:p>
            <a:endParaRPr lang="en-IN" dirty="0"/>
          </a:p>
        </p:txBody>
      </p:sp>
    </p:spTree>
    <p:extLst>
      <p:ext uri="{BB962C8B-B14F-4D97-AF65-F5344CB8AC3E}">
        <p14:creationId xmlns:p14="http://schemas.microsoft.com/office/powerpoint/2010/main" val="162157677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8E8B20-FB84-4076-B028-C24C687E5E31}"/>
              </a:ext>
            </a:extLst>
          </p:cNvPr>
          <p:cNvSpPr>
            <a:spLocks noGrp="1"/>
          </p:cNvSpPr>
          <p:nvPr>
            <p:ph sz="half" idx="1"/>
          </p:nvPr>
        </p:nvSpPr>
        <p:spPr/>
        <p:txBody>
          <a:bodyPr/>
          <a:lstStyle/>
          <a:p>
            <a:r>
              <a:rPr lang="en-US" b="1" u="sng" dirty="0"/>
              <a:t>2. Processes</a:t>
            </a:r>
            <a:endParaRPr lang="en-US" u="sng" dirty="0"/>
          </a:p>
          <a:p>
            <a:pPr>
              <a:buFont typeface="Arial" panose="020B0604020202020204" pitchFamily="34" charset="0"/>
              <a:buChar char="•"/>
            </a:pPr>
            <a:r>
              <a:rPr lang="en-US" b="1" dirty="0"/>
              <a:t>Incomplete documentation</a:t>
            </a:r>
            <a:r>
              <a:rPr lang="en-US" dirty="0"/>
              <a:t>: Patient records were missing key clinical details, hindering continuity of care.</a:t>
            </a:r>
          </a:p>
          <a:p>
            <a:pPr>
              <a:buFont typeface="Arial" panose="020B0604020202020204" pitchFamily="34" charset="0"/>
              <a:buChar char="•"/>
            </a:pPr>
            <a:r>
              <a:rPr lang="en-US" b="1" dirty="0"/>
              <a:t>Delayed escalation</a:t>
            </a:r>
            <a:r>
              <a:rPr lang="en-US" dirty="0"/>
              <a:t>: Warning signs were not promptly reported or acted upon.</a:t>
            </a:r>
          </a:p>
          <a:p>
            <a:pPr>
              <a:buFont typeface="Arial" panose="020B0604020202020204" pitchFamily="34" charset="0"/>
              <a:buChar char="•"/>
            </a:pPr>
            <a:r>
              <a:rPr lang="en-US" b="1" dirty="0"/>
              <a:t>Absence of reflective learning</a:t>
            </a:r>
            <a:r>
              <a:rPr lang="en-US" dirty="0"/>
              <a:t>: Incidents were not systematically reviewed to prevent recurrence.</a:t>
            </a:r>
          </a:p>
          <a:p>
            <a:endParaRPr lang="en-IN" dirty="0"/>
          </a:p>
        </p:txBody>
      </p:sp>
      <p:sp>
        <p:nvSpPr>
          <p:cNvPr id="4" name="Content Placeholder 3">
            <a:extLst>
              <a:ext uri="{FF2B5EF4-FFF2-40B4-BE49-F238E27FC236}">
                <a16:creationId xmlns:a16="http://schemas.microsoft.com/office/drawing/2014/main" id="{790AFFFC-3F37-42AD-B598-5EEFEDA4C2CC}"/>
              </a:ext>
            </a:extLst>
          </p:cNvPr>
          <p:cNvSpPr>
            <a:spLocks noGrp="1"/>
          </p:cNvSpPr>
          <p:nvPr>
            <p:ph sz="half" idx="2"/>
          </p:nvPr>
        </p:nvSpPr>
        <p:spPr/>
        <p:txBody>
          <a:bodyPr/>
          <a:lstStyle/>
          <a:p>
            <a:r>
              <a:rPr lang="en-US" b="1" u="sng" dirty="0"/>
              <a:t>3. Environment</a:t>
            </a:r>
            <a:endParaRPr lang="en-US" u="sng" dirty="0"/>
          </a:p>
          <a:p>
            <a:pPr>
              <a:buFont typeface="Arial" panose="020B0604020202020204" pitchFamily="34" charset="0"/>
              <a:buChar char="•"/>
            </a:pPr>
            <a:r>
              <a:rPr lang="en-US" b="1" dirty="0"/>
              <a:t>Staff shortages</a:t>
            </a:r>
            <a:r>
              <a:rPr lang="en-US" dirty="0"/>
              <a:t>: Chronic understaffing increased workload and reduced vigilance.</a:t>
            </a:r>
          </a:p>
          <a:p>
            <a:pPr>
              <a:buFont typeface="Arial" panose="020B0604020202020204" pitchFamily="34" charset="0"/>
              <a:buChar char="•"/>
            </a:pPr>
            <a:r>
              <a:rPr lang="en-US" b="1" dirty="0"/>
              <a:t>Resource constraints</a:t>
            </a:r>
            <a:r>
              <a:rPr lang="en-US" dirty="0"/>
              <a:t>: Limited access to equipment and support services compromised care quality.</a:t>
            </a:r>
          </a:p>
          <a:p>
            <a:pPr>
              <a:buFont typeface="Arial" panose="020B0604020202020204" pitchFamily="34" charset="0"/>
              <a:buChar char="•"/>
            </a:pPr>
            <a:r>
              <a:rPr lang="en-US" b="1" dirty="0"/>
              <a:t>Stressful working conditions</a:t>
            </a:r>
            <a:r>
              <a:rPr lang="en-US" dirty="0"/>
              <a:t>: High-pressure environments led to burnout and impaired judgment.</a:t>
            </a:r>
          </a:p>
          <a:p>
            <a:pPr marL="0" indent="0">
              <a:buNone/>
            </a:pPr>
            <a:endParaRPr lang="en-IN" dirty="0"/>
          </a:p>
        </p:txBody>
      </p:sp>
    </p:spTree>
    <p:extLst>
      <p:ext uri="{BB962C8B-B14F-4D97-AF65-F5344CB8AC3E}">
        <p14:creationId xmlns:p14="http://schemas.microsoft.com/office/powerpoint/2010/main" val="156398838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85DE10-DC83-49E5-80C5-C318679E460B}"/>
              </a:ext>
            </a:extLst>
          </p:cNvPr>
          <p:cNvSpPr>
            <a:spLocks noGrp="1"/>
          </p:cNvSpPr>
          <p:nvPr>
            <p:ph sz="half" idx="1"/>
          </p:nvPr>
        </p:nvSpPr>
        <p:spPr/>
        <p:txBody>
          <a:bodyPr>
            <a:normAutofit fontScale="92500" lnSpcReduction="10000"/>
          </a:bodyPr>
          <a:lstStyle/>
          <a:p>
            <a:r>
              <a:rPr lang="en-US" b="1" u="sng" dirty="0"/>
              <a:t>4. Management</a:t>
            </a:r>
          </a:p>
          <a:p>
            <a:pPr>
              <a:buFont typeface="Arial" panose="020B0604020202020204" pitchFamily="34" charset="0"/>
              <a:buChar char="•"/>
            </a:pPr>
            <a:r>
              <a:rPr lang="en-US" dirty="0"/>
              <a:t>Defensive culture: Staff feared blame, discouraging open reporting of mistakes.</a:t>
            </a:r>
          </a:p>
          <a:p>
            <a:pPr>
              <a:buFont typeface="Arial" panose="020B0604020202020204" pitchFamily="34" charset="0"/>
              <a:buChar char="•"/>
            </a:pPr>
            <a:r>
              <a:rPr lang="en-US" dirty="0"/>
              <a:t>Lack of compassionate leadership: Senior leaders failed to foster psychological safety or address concerns empathetically</a:t>
            </a:r>
            <a:r>
              <a:rPr lang="en-US" b="1" dirty="0"/>
              <a:t>.</a:t>
            </a:r>
          </a:p>
          <a:p>
            <a:r>
              <a:rPr lang="en-US" b="1" u="sng" dirty="0"/>
              <a:t> 5. Policy</a:t>
            </a:r>
          </a:p>
          <a:p>
            <a:pPr>
              <a:buFont typeface="Arial" panose="020B0604020202020204" pitchFamily="34" charset="0"/>
              <a:buChar char="•"/>
            </a:pPr>
            <a:r>
              <a:rPr lang="en-US" dirty="0"/>
              <a:t>Non-compliance with national standards: The trust did not consistently follow NHS England’s maternity safety protocols (2020).</a:t>
            </a:r>
          </a:p>
          <a:p>
            <a:pPr>
              <a:buFont typeface="Arial" panose="020B0604020202020204" pitchFamily="34" charset="0"/>
              <a:buChar char="•"/>
            </a:pPr>
            <a:r>
              <a:rPr lang="en-US" dirty="0"/>
              <a:t>Weak governance: Oversight mechanisms were insufficient to enforce accountability</a:t>
            </a:r>
            <a:r>
              <a:rPr lang="en-US" b="1" dirty="0"/>
              <a:t>.</a:t>
            </a:r>
          </a:p>
          <a:p>
            <a:endParaRPr lang="en-IN" dirty="0"/>
          </a:p>
        </p:txBody>
      </p:sp>
      <p:pic>
        <p:nvPicPr>
          <p:cNvPr id="6" name="Content Placeholder 5">
            <a:extLst>
              <a:ext uri="{FF2B5EF4-FFF2-40B4-BE49-F238E27FC236}">
                <a16:creationId xmlns:a16="http://schemas.microsoft.com/office/drawing/2014/main" id="{C2B53F85-6C6D-4D97-8614-E3952C66EEA0}"/>
              </a:ext>
            </a:extLst>
          </p:cNvPr>
          <p:cNvPicPr>
            <a:picLocks noGrp="1" noChangeAspect="1"/>
          </p:cNvPicPr>
          <p:nvPr>
            <p:ph sz="half" idx="2"/>
          </p:nvPr>
        </p:nvPicPr>
        <p:blipFill>
          <a:blip r:embed="rId2"/>
          <a:stretch>
            <a:fillRect/>
          </a:stretch>
        </p:blipFill>
        <p:spPr>
          <a:xfrm>
            <a:off x="6188075" y="2310342"/>
            <a:ext cx="5194300" cy="3462866"/>
          </a:xfrm>
        </p:spPr>
      </p:pic>
    </p:spTree>
    <p:extLst>
      <p:ext uri="{BB962C8B-B14F-4D97-AF65-F5344CB8AC3E}">
        <p14:creationId xmlns:p14="http://schemas.microsoft.com/office/powerpoint/2010/main" val="74910987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578E-A4EA-4AB6-BB83-8DC77671EEFA}"/>
              </a:ext>
            </a:extLst>
          </p:cNvPr>
          <p:cNvSpPr>
            <a:spLocks noGrp="1"/>
          </p:cNvSpPr>
          <p:nvPr>
            <p:ph type="title"/>
          </p:nvPr>
        </p:nvSpPr>
        <p:spPr/>
        <p:txBody>
          <a:bodyPr/>
          <a:lstStyle/>
          <a:p>
            <a:r>
              <a:rPr lang="en-IN" u="sng" dirty="0"/>
              <a:t>Quality Assessment – Donabedian Model (1988)</a:t>
            </a:r>
          </a:p>
        </p:txBody>
      </p:sp>
      <p:sp>
        <p:nvSpPr>
          <p:cNvPr id="3" name="Content Placeholder 2">
            <a:extLst>
              <a:ext uri="{FF2B5EF4-FFF2-40B4-BE49-F238E27FC236}">
                <a16:creationId xmlns:a16="http://schemas.microsoft.com/office/drawing/2014/main" id="{05DABECD-9735-4133-AD97-0782A5E70B0E}"/>
              </a:ext>
            </a:extLst>
          </p:cNvPr>
          <p:cNvSpPr>
            <a:spLocks noGrp="1"/>
          </p:cNvSpPr>
          <p:nvPr>
            <p:ph sz="half" idx="1"/>
          </p:nvPr>
        </p:nvSpPr>
        <p:spPr/>
        <p:txBody>
          <a:bodyPr/>
          <a:lstStyle/>
          <a:p>
            <a:r>
              <a:rPr lang="en-US" dirty="0"/>
              <a:t>Donabedian’s model evaluates healthcare quality through three interlinked domains:</a:t>
            </a:r>
          </a:p>
          <a:p>
            <a:r>
              <a:rPr lang="en-US" b="1" dirty="0"/>
              <a:t>Structure → Process → Outcome</a:t>
            </a:r>
            <a:endParaRPr lang="en-US" dirty="0"/>
          </a:p>
          <a:p>
            <a:r>
              <a:rPr lang="en-US" dirty="0"/>
              <a:t>Each domain influences the next. Weaknesses in structure affect processes, which in turn impact outcomes. In East Kent, failures across all three domains contributed to unsafe maternity care</a:t>
            </a:r>
          </a:p>
          <a:p>
            <a:endParaRPr lang="en-IN" dirty="0"/>
          </a:p>
        </p:txBody>
      </p:sp>
      <p:sp>
        <p:nvSpPr>
          <p:cNvPr id="5" name="Rectangle 1">
            <a:extLst>
              <a:ext uri="{FF2B5EF4-FFF2-40B4-BE49-F238E27FC236}">
                <a16:creationId xmlns:a16="http://schemas.microsoft.com/office/drawing/2014/main" id="{7EBB3BDB-6561-49F0-BF4B-B2386984E50A}"/>
              </a:ext>
            </a:extLst>
          </p:cNvPr>
          <p:cNvSpPr>
            <a:spLocks noGrp="1" noChangeArrowheads="1"/>
          </p:cNvSpPr>
          <p:nvPr>
            <p:ph sz="half" idx="2"/>
          </p:nvPr>
        </p:nvSpPr>
        <p:spPr bwMode="auto">
          <a:xfrm>
            <a:off x="6187417" y="2527920"/>
            <a:ext cx="5521985"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Definition</a:t>
            </a:r>
            <a:r>
              <a:rPr kumimoji="0" lang="en-US" altLang="en-US" sz="1800" b="0" i="0" u="none" strike="noStrike" cap="none" normalizeH="0" baseline="0" dirty="0">
                <a:ln>
                  <a:noFill/>
                </a:ln>
                <a:solidFill>
                  <a:schemeClr val="tx1"/>
                </a:solidFill>
                <a:effectLst/>
                <a:latin typeface="Arial" panose="020B0604020202020204" pitchFamily="34" charset="0"/>
              </a:rPr>
              <a:t>: The physical, organizational, and human resources that support care delivery.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Failures at East Kent</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Understaffed units</a:t>
            </a:r>
            <a:r>
              <a:rPr kumimoji="0" lang="en-US" altLang="en-US" sz="1800" b="0" i="0" u="none" strike="noStrike" cap="none" normalizeH="0" baseline="0" dirty="0">
                <a:ln>
                  <a:noFill/>
                </a:ln>
                <a:solidFill>
                  <a:schemeClr val="tx1"/>
                </a:solidFill>
                <a:effectLst/>
                <a:latin typeface="Arial" panose="020B0604020202020204" pitchFamily="34" charset="0"/>
              </a:rPr>
              <a:t>: Chronic shortages of midwives and obstetricians strained service delivery. </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Outdated equipment</a:t>
            </a:r>
            <a:r>
              <a:rPr kumimoji="0" lang="en-US" altLang="en-US" sz="1800" b="0" i="0" u="none" strike="noStrike" cap="none" normalizeH="0" baseline="0" dirty="0">
                <a:ln>
                  <a:noFill/>
                </a:ln>
                <a:solidFill>
                  <a:schemeClr val="tx1"/>
                </a:solidFill>
                <a:effectLst/>
                <a:latin typeface="Arial" panose="020B0604020202020204" pitchFamily="34" charset="0"/>
              </a:rPr>
              <a:t>: Inadequate fetal monitoring tools compromised diagnostic accuracy. </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Fragmented governance</a:t>
            </a:r>
            <a:r>
              <a:rPr kumimoji="0" lang="en-US" altLang="en-US" sz="1800" b="0" i="0" u="none" strike="noStrike" cap="none" normalizeH="0" baseline="0" dirty="0">
                <a:ln>
                  <a:noFill/>
                </a:ln>
                <a:solidFill>
                  <a:schemeClr val="tx1"/>
                </a:solidFill>
                <a:effectLst/>
                <a:latin typeface="Arial" panose="020B0604020202020204" pitchFamily="34" charset="0"/>
              </a:rPr>
              <a:t>: Lack of clear accountability and oversight across departments.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Impact</a:t>
            </a:r>
            <a:r>
              <a:rPr kumimoji="0" lang="en-US" altLang="en-US" sz="1800" b="0" i="0" u="none" strike="noStrike" cap="none" normalizeH="0" baseline="0" dirty="0">
                <a:ln>
                  <a:noFill/>
                </a:ln>
                <a:solidFill>
                  <a:schemeClr val="tx1"/>
                </a:solidFill>
                <a:effectLst/>
                <a:latin typeface="Arial" panose="020B0604020202020204" pitchFamily="34" charset="0"/>
              </a:rPr>
              <a:t>: A weak foundation made it difficult to deliver safe, coordinated care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A7E4CDC1-6BBC-4315-B43C-86339E1196D9}"/>
              </a:ext>
            </a:extLst>
          </p:cNvPr>
          <p:cNvSpPr txBox="1"/>
          <p:nvPr/>
        </p:nvSpPr>
        <p:spPr>
          <a:xfrm>
            <a:off x="6324600" y="2037621"/>
            <a:ext cx="4483100" cy="369332"/>
          </a:xfrm>
          <a:prstGeom prst="rect">
            <a:avLst/>
          </a:prstGeom>
          <a:noFill/>
        </p:spPr>
        <p:txBody>
          <a:bodyPr wrap="square" rtlCol="0">
            <a:spAutoFit/>
          </a:bodyPr>
          <a:lstStyle/>
          <a:p>
            <a:r>
              <a:rPr lang="en-US" b="1" u="sng" dirty="0"/>
              <a:t>1. Structure (The Foundations of Care</a:t>
            </a:r>
            <a:endParaRPr lang="en-US" u="sng" dirty="0"/>
          </a:p>
        </p:txBody>
      </p:sp>
    </p:spTree>
    <p:extLst>
      <p:ext uri="{BB962C8B-B14F-4D97-AF65-F5344CB8AC3E}">
        <p14:creationId xmlns:p14="http://schemas.microsoft.com/office/powerpoint/2010/main" val="278423916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E37F-42C2-42BB-B9DB-0A03FF531C87}"/>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0D9968D7-ACF3-461D-8A44-704DDB1A4FEE}"/>
              </a:ext>
            </a:extLst>
          </p:cNvPr>
          <p:cNvSpPr>
            <a:spLocks noGrp="1"/>
          </p:cNvSpPr>
          <p:nvPr>
            <p:ph sz="half" idx="1"/>
          </p:nvPr>
        </p:nvSpPr>
        <p:spPr>
          <a:xfrm>
            <a:off x="691712" y="2311401"/>
            <a:ext cx="5185873" cy="3829050"/>
          </a:xfrm>
        </p:spPr>
        <p:txBody>
          <a:bodyPr>
            <a:normAutofit fontScale="85000" lnSpcReduction="20000"/>
          </a:bodyPr>
          <a:lstStyle/>
          <a:p>
            <a:r>
              <a:rPr lang="en-US" b="1" u="sng" dirty="0"/>
              <a:t>2. Process (How Care Is Delivered)</a:t>
            </a:r>
          </a:p>
          <a:p>
            <a:pPr>
              <a:buFont typeface="Arial" panose="020B0604020202020204" pitchFamily="34" charset="0"/>
              <a:buChar char="•"/>
            </a:pPr>
            <a:r>
              <a:rPr lang="en-US" b="1" dirty="0"/>
              <a:t>Definition: </a:t>
            </a:r>
            <a:r>
              <a:rPr lang="en-US" dirty="0"/>
              <a:t>The actual activities and interactions involved in providing care.</a:t>
            </a:r>
          </a:p>
          <a:p>
            <a:pPr>
              <a:buFont typeface="Arial" panose="020B0604020202020204" pitchFamily="34" charset="0"/>
              <a:buChar char="•"/>
            </a:pPr>
            <a:r>
              <a:rPr lang="en-US" b="1" dirty="0"/>
              <a:t>Failures at East Kent:</a:t>
            </a:r>
          </a:p>
          <a:p>
            <a:pPr marL="742950" lvl="1" indent="-285750">
              <a:buFont typeface="Arial" panose="020B0604020202020204" pitchFamily="34" charset="0"/>
              <a:buChar char="•"/>
            </a:pPr>
            <a:r>
              <a:rPr lang="en-US" dirty="0"/>
              <a:t>Poor escalation protocols: Delays in responding to clinical deterioration.</a:t>
            </a:r>
          </a:p>
          <a:p>
            <a:pPr marL="742950" lvl="1" indent="-285750">
              <a:buFont typeface="Arial" panose="020B0604020202020204" pitchFamily="34" charset="0"/>
              <a:buChar char="•"/>
            </a:pPr>
            <a:r>
              <a:rPr lang="en-US" dirty="0"/>
              <a:t>Limited patient engagement: Families were excluded from decision-making and not listened to.</a:t>
            </a:r>
          </a:p>
          <a:p>
            <a:pPr marL="742950" lvl="1" indent="-285750">
              <a:buFont typeface="Arial" panose="020B0604020202020204" pitchFamily="34" charset="0"/>
              <a:buChar char="•"/>
            </a:pPr>
            <a:r>
              <a:rPr lang="en-US" dirty="0"/>
              <a:t>Minimal audit and feedback: Safety incidents were not systematically reviewed or learned from.</a:t>
            </a:r>
          </a:p>
          <a:p>
            <a:pPr>
              <a:buFont typeface="Arial" panose="020B0604020202020204" pitchFamily="34" charset="0"/>
              <a:buChar char="•"/>
            </a:pPr>
            <a:r>
              <a:rPr lang="en-US" b="1" dirty="0"/>
              <a:t>Impact: </a:t>
            </a:r>
            <a:r>
              <a:rPr lang="en-US" dirty="0"/>
              <a:t>Unsafe practices became normalized, with little opportunity for correction or improvement.</a:t>
            </a:r>
          </a:p>
          <a:p>
            <a:pPr marL="0" indent="0">
              <a:buNone/>
            </a:pPr>
            <a:endParaRPr lang="en-IN" dirty="0"/>
          </a:p>
        </p:txBody>
      </p:sp>
      <p:sp>
        <p:nvSpPr>
          <p:cNvPr id="4" name="Content Placeholder 3">
            <a:extLst>
              <a:ext uri="{FF2B5EF4-FFF2-40B4-BE49-F238E27FC236}">
                <a16:creationId xmlns:a16="http://schemas.microsoft.com/office/drawing/2014/main" id="{BD7B0671-9EAC-4A4D-9804-6A3974FED1CB}"/>
              </a:ext>
            </a:extLst>
          </p:cNvPr>
          <p:cNvSpPr>
            <a:spLocks noGrp="1"/>
          </p:cNvSpPr>
          <p:nvPr>
            <p:ph sz="half" idx="2"/>
          </p:nvPr>
        </p:nvSpPr>
        <p:spPr/>
        <p:txBody>
          <a:bodyPr>
            <a:normAutofit fontScale="85000" lnSpcReduction="20000"/>
          </a:bodyPr>
          <a:lstStyle/>
          <a:p>
            <a:r>
              <a:rPr lang="en-US" b="1" u="sng" dirty="0"/>
              <a:t>3. Outcome (Results of Care)</a:t>
            </a:r>
            <a:endParaRPr lang="en-US" u="sng" dirty="0"/>
          </a:p>
          <a:p>
            <a:pPr>
              <a:buFont typeface="Arial" panose="020B0604020202020204" pitchFamily="34" charset="0"/>
              <a:buChar char="•"/>
            </a:pPr>
            <a:r>
              <a:rPr lang="en-US" b="1" dirty="0"/>
              <a:t>Definition</a:t>
            </a:r>
            <a:r>
              <a:rPr lang="en-US" dirty="0"/>
              <a:t>: The effects of healthcare on patient health and system performance.</a:t>
            </a:r>
          </a:p>
          <a:p>
            <a:pPr>
              <a:buFont typeface="Arial" panose="020B0604020202020204" pitchFamily="34" charset="0"/>
              <a:buChar char="•"/>
            </a:pPr>
            <a:r>
              <a:rPr lang="en-US" b="1" dirty="0"/>
              <a:t>Failures at East Kent</a:t>
            </a:r>
            <a:r>
              <a:rPr lang="en-US" dirty="0"/>
              <a:t>:</a:t>
            </a:r>
          </a:p>
          <a:p>
            <a:pPr marL="742950" lvl="1" indent="-285750">
              <a:buFont typeface="Arial" panose="020B0604020202020204" pitchFamily="34" charset="0"/>
              <a:buChar char="•"/>
            </a:pPr>
            <a:r>
              <a:rPr lang="en-US" b="1" dirty="0"/>
              <a:t>High neonatal and maternal mortality</a:t>
            </a:r>
            <a:r>
              <a:rPr lang="en-US" dirty="0"/>
              <a:t>: Preventable deaths occurred due to systemic failures.</a:t>
            </a:r>
          </a:p>
          <a:p>
            <a:pPr marL="742950" lvl="1" indent="-285750">
              <a:buFont typeface="Arial" panose="020B0604020202020204" pitchFamily="34" charset="0"/>
              <a:buChar char="•"/>
            </a:pPr>
            <a:r>
              <a:rPr lang="en-US" b="1" dirty="0"/>
              <a:t>Loss of public trust</a:t>
            </a:r>
            <a:r>
              <a:rPr lang="en-US" dirty="0"/>
              <a:t>: Families felt betrayed and unheard.</a:t>
            </a:r>
          </a:p>
          <a:p>
            <a:pPr marL="742950" lvl="1" indent="-285750">
              <a:buFont typeface="Arial" panose="020B0604020202020204" pitchFamily="34" charset="0"/>
              <a:buChar char="•"/>
            </a:pPr>
            <a:r>
              <a:rPr lang="en-US" b="1" dirty="0"/>
              <a:t>Regulatory sanctions</a:t>
            </a:r>
            <a:r>
              <a:rPr lang="en-US" dirty="0"/>
              <a:t>: The trust faced scrutiny and penalties from oversight bodies.</a:t>
            </a:r>
          </a:p>
          <a:p>
            <a:pPr>
              <a:buFont typeface="Arial" panose="020B0604020202020204" pitchFamily="34" charset="0"/>
              <a:buChar char="•"/>
            </a:pPr>
            <a:r>
              <a:rPr lang="en-US" b="1" dirty="0"/>
              <a:t>Impact</a:t>
            </a:r>
            <a:r>
              <a:rPr lang="en-US" dirty="0"/>
              <a:t>: The ultimate consequence of poor structure and process was harm to patients and reputational damage.</a:t>
            </a:r>
          </a:p>
          <a:p>
            <a:endParaRPr lang="en-IN" dirty="0"/>
          </a:p>
        </p:txBody>
      </p:sp>
    </p:spTree>
    <p:extLst>
      <p:ext uri="{BB962C8B-B14F-4D97-AF65-F5344CB8AC3E}">
        <p14:creationId xmlns:p14="http://schemas.microsoft.com/office/powerpoint/2010/main" val="211690799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3C130-EAE9-4144-892F-B76B627CD4A0}"/>
              </a:ext>
            </a:extLst>
          </p:cNvPr>
          <p:cNvSpPr>
            <a:spLocks noGrp="1"/>
          </p:cNvSpPr>
          <p:nvPr>
            <p:ph type="title"/>
          </p:nvPr>
        </p:nvSpPr>
        <p:spPr/>
        <p:txBody>
          <a:bodyPr/>
          <a:lstStyle/>
          <a:p>
            <a:r>
              <a:rPr lang="en-US" u="sng" dirty="0"/>
              <a:t>Policy and Governance Failures – East Kent Maternity Scandal</a:t>
            </a:r>
            <a:endParaRPr lang="en-IN" u="sng" dirty="0"/>
          </a:p>
        </p:txBody>
      </p:sp>
      <p:sp>
        <p:nvSpPr>
          <p:cNvPr id="3" name="Content Placeholder 2">
            <a:extLst>
              <a:ext uri="{FF2B5EF4-FFF2-40B4-BE49-F238E27FC236}">
                <a16:creationId xmlns:a16="http://schemas.microsoft.com/office/drawing/2014/main" id="{B7552F2D-812A-46EC-931C-2E8B4400FDE5}"/>
              </a:ext>
            </a:extLst>
          </p:cNvPr>
          <p:cNvSpPr>
            <a:spLocks noGrp="1"/>
          </p:cNvSpPr>
          <p:nvPr>
            <p:ph idx="1"/>
          </p:nvPr>
        </p:nvSpPr>
        <p:spPr>
          <a:xfrm>
            <a:off x="368300" y="2184400"/>
            <a:ext cx="11938000" cy="4432300"/>
          </a:xfrm>
        </p:spPr>
        <p:txBody>
          <a:bodyPr>
            <a:normAutofit fontScale="77500" lnSpcReduction="20000"/>
          </a:bodyPr>
          <a:lstStyle/>
          <a:p>
            <a:endParaRPr lang="en-US" dirty="0"/>
          </a:p>
          <a:p>
            <a:pPr marL="0" indent="0">
              <a:buNone/>
            </a:pPr>
            <a:r>
              <a:rPr lang="en-US" dirty="0"/>
              <a:t>Systemic failures in governance, leadership, and policy compliance contributed to unsafe maternity care. These issues reflect a breakdown not just in clinical practice, but in the structures meant to protect patients and support staff</a:t>
            </a:r>
          </a:p>
          <a:p>
            <a:pPr>
              <a:buFont typeface="Wingdings" panose="05000000000000000000" pitchFamily="2" charset="2"/>
              <a:buChar char="q"/>
            </a:pPr>
            <a:r>
              <a:rPr lang="en-US" b="1" u="sng" dirty="0"/>
              <a:t>1. Governance Gaps</a:t>
            </a:r>
          </a:p>
          <a:p>
            <a:pPr>
              <a:buFont typeface="Wingdings" panose="05000000000000000000" pitchFamily="2" charset="2"/>
              <a:buChar char="Ø"/>
            </a:pPr>
            <a:r>
              <a:rPr lang="en-US" b="1" dirty="0"/>
              <a:t>What should have happened</a:t>
            </a:r>
            <a:r>
              <a:rPr lang="en-US" dirty="0"/>
              <a:t>: The NHS Quality Governance Framework (2011) provides standards for risk management, accountability, and board-level oversight.</a:t>
            </a:r>
          </a:p>
          <a:p>
            <a:pPr>
              <a:buFont typeface="Wingdings" panose="05000000000000000000" pitchFamily="2" charset="2"/>
              <a:buChar char="Ø"/>
            </a:pPr>
            <a:r>
              <a:rPr lang="en-US" b="1" dirty="0"/>
              <a:t>What failed</a:t>
            </a:r>
            <a:r>
              <a:rPr lang="en-US" dirty="0"/>
              <a:t>:</a:t>
            </a:r>
          </a:p>
          <a:p>
            <a:pPr marL="742950" lvl="1" indent="-285750">
              <a:buFont typeface="Arial" panose="020B0604020202020204" pitchFamily="34" charset="0"/>
              <a:buChar char="•"/>
            </a:pPr>
            <a:r>
              <a:rPr lang="en-US" dirty="0"/>
              <a:t>The framework was not implemented effectively.</a:t>
            </a:r>
          </a:p>
          <a:p>
            <a:pPr marL="742950" lvl="1" indent="-285750">
              <a:buFont typeface="Arial" panose="020B0604020202020204" pitchFamily="34" charset="0"/>
              <a:buChar char="•"/>
            </a:pPr>
            <a:r>
              <a:rPr lang="en-US" dirty="0"/>
              <a:t>Maternity risk data was not escalated or acted upon by senior leaders.</a:t>
            </a:r>
          </a:p>
          <a:p>
            <a:pPr>
              <a:buFont typeface="Wingdings" panose="05000000000000000000" pitchFamily="2" charset="2"/>
              <a:buChar char="Ø"/>
            </a:pPr>
            <a:r>
              <a:rPr lang="en-US" b="1" dirty="0"/>
              <a:t>Impact</a:t>
            </a:r>
            <a:r>
              <a:rPr lang="en-US" dirty="0"/>
              <a:t>: Safety concerns remained hidden, and the board lacked visibility and control over critical risks.</a:t>
            </a:r>
          </a:p>
          <a:p>
            <a:pPr>
              <a:buFont typeface="Wingdings" panose="05000000000000000000" pitchFamily="2" charset="2"/>
              <a:buChar char="q"/>
            </a:pPr>
            <a:r>
              <a:rPr lang="en-US" b="1" u="sng" dirty="0"/>
              <a:t>2. Leadership Issues</a:t>
            </a:r>
          </a:p>
          <a:p>
            <a:pPr>
              <a:buFont typeface="Wingdings" panose="05000000000000000000" pitchFamily="2" charset="2"/>
              <a:buChar char="Ø"/>
            </a:pPr>
            <a:r>
              <a:rPr lang="en-US" b="1" dirty="0"/>
              <a:t>What should have happened</a:t>
            </a:r>
            <a:r>
              <a:rPr lang="en-US" dirty="0"/>
              <a:t>: Leaders should foster openness, psychological safety, and proactive risk management</a:t>
            </a:r>
            <a:r>
              <a:rPr lang="en-US" b="1" dirty="0"/>
              <a:t>.</a:t>
            </a:r>
          </a:p>
          <a:p>
            <a:pPr>
              <a:buFont typeface="Wingdings" panose="05000000000000000000" pitchFamily="2" charset="2"/>
              <a:buChar char="Ø"/>
            </a:pPr>
            <a:r>
              <a:rPr lang="en-US" b="1" dirty="0"/>
              <a:t>What failed:</a:t>
            </a:r>
          </a:p>
          <a:p>
            <a:pPr marL="742950" lvl="1" indent="-285750">
              <a:buFont typeface="Arial" panose="020B0604020202020204" pitchFamily="34" charset="0"/>
              <a:buChar char="•"/>
            </a:pPr>
            <a:r>
              <a:rPr lang="en-US" b="1" dirty="0"/>
              <a:t>Defensive management culture discouraged staff from speaking up.</a:t>
            </a:r>
          </a:p>
          <a:p>
            <a:pPr marL="742950" lvl="1" indent="-285750">
              <a:buFont typeface="Arial" panose="020B0604020202020204" pitchFamily="34" charset="0"/>
              <a:buChar char="•"/>
            </a:pPr>
            <a:r>
              <a:rPr lang="en-US" b="1" dirty="0"/>
              <a:t>Concerns were dismissed or minimized, creating a climate of fear.</a:t>
            </a:r>
          </a:p>
          <a:p>
            <a:pPr>
              <a:buFont typeface="Wingdings" panose="05000000000000000000" pitchFamily="2" charset="2"/>
              <a:buChar char="Ø"/>
            </a:pPr>
            <a:r>
              <a:rPr lang="en-US" b="1" dirty="0"/>
              <a:t>Impact</a:t>
            </a:r>
            <a:r>
              <a:rPr lang="en-US" dirty="0"/>
              <a:t>: Staff were silenced, and unsafe practices went unchallenged</a:t>
            </a:r>
          </a:p>
          <a:p>
            <a:pPr>
              <a:buFont typeface="Arial" panose="020B0604020202020204" pitchFamily="34" charset="0"/>
              <a:buChar char="•"/>
            </a:pPr>
            <a:endParaRPr lang="en-US" dirty="0"/>
          </a:p>
          <a:p>
            <a:endParaRPr lang="en-IN" dirty="0"/>
          </a:p>
        </p:txBody>
      </p:sp>
    </p:spTree>
    <p:extLst>
      <p:ext uri="{BB962C8B-B14F-4D97-AF65-F5344CB8AC3E}">
        <p14:creationId xmlns:p14="http://schemas.microsoft.com/office/powerpoint/2010/main" val="117010516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ED88B8-961D-4CB5-A723-77D573F61A60}"/>
              </a:ext>
            </a:extLst>
          </p:cNvPr>
          <p:cNvSpPr>
            <a:spLocks noGrp="1"/>
          </p:cNvSpPr>
          <p:nvPr>
            <p:ph sz="half" idx="1"/>
          </p:nvPr>
        </p:nvSpPr>
        <p:spPr>
          <a:xfrm>
            <a:off x="266701" y="2451101"/>
            <a:ext cx="5549900" cy="4318000"/>
          </a:xfrm>
        </p:spPr>
        <p:txBody>
          <a:bodyPr>
            <a:normAutofit fontScale="85000" lnSpcReduction="20000"/>
          </a:bodyPr>
          <a:lstStyle/>
          <a:p>
            <a:pPr>
              <a:buFont typeface="Wingdings" panose="05000000000000000000" pitchFamily="2" charset="2"/>
              <a:buChar char="q"/>
            </a:pPr>
            <a:r>
              <a:rPr lang="en-US" b="1" u="sng" dirty="0"/>
              <a:t>3. Regulatory Weaknesses</a:t>
            </a:r>
            <a:endParaRPr lang="en-US" u="sng" dirty="0"/>
          </a:p>
          <a:p>
            <a:pPr>
              <a:buFont typeface="Arial" panose="020B0604020202020204" pitchFamily="34" charset="0"/>
              <a:buChar char="•"/>
            </a:pPr>
            <a:r>
              <a:rPr lang="en-US" b="1" dirty="0"/>
              <a:t>What should have happened</a:t>
            </a:r>
            <a:r>
              <a:rPr lang="en-US" dirty="0"/>
              <a:t>: External bodies like the CQC and NHS England should intervene when red flags appear.</a:t>
            </a:r>
          </a:p>
          <a:p>
            <a:pPr>
              <a:buFont typeface="Arial" panose="020B0604020202020204" pitchFamily="34" charset="0"/>
              <a:buChar char="•"/>
            </a:pPr>
            <a:r>
              <a:rPr lang="en-US" b="1" dirty="0"/>
              <a:t>What failed</a:t>
            </a:r>
            <a:r>
              <a:rPr lang="en-US" dirty="0"/>
              <a:t>:</a:t>
            </a:r>
          </a:p>
          <a:p>
            <a:pPr lvl="1">
              <a:buFont typeface="Wingdings" panose="05000000000000000000" pitchFamily="2" charset="2"/>
              <a:buChar char="Ø"/>
            </a:pPr>
            <a:r>
              <a:rPr lang="en-US" dirty="0"/>
              <a:t>Despite repeated incidents, regulators did not escalate or enforce corrective action.</a:t>
            </a:r>
          </a:p>
          <a:p>
            <a:pPr lvl="1">
              <a:buFont typeface="Wingdings" panose="05000000000000000000" pitchFamily="2" charset="2"/>
              <a:buChar char="Ø"/>
            </a:pPr>
            <a:r>
              <a:rPr lang="en-US" dirty="0"/>
              <a:t>Inspection findings were not translated into meaningful change.</a:t>
            </a:r>
          </a:p>
          <a:p>
            <a:pPr>
              <a:buFont typeface="Arial" panose="020B0604020202020204" pitchFamily="34" charset="0"/>
              <a:buChar char="•"/>
            </a:pPr>
            <a:r>
              <a:rPr lang="en-US" b="1" dirty="0"/>
              <a:t>Impact</a:t>
            </a:r>
            <a:r>
              <a:rPr lang="en-US" dirty="0"/>
              <a:t>: Oversight mechanisms failed to protect patients or hold the trust accountable.</a:t>
            </a:r>
          </a:p>
          <a:p>
            <a:pPr>
              <a:buFont typeface="Wingdings" panose="05000000000000000000" pitchFamily="2" charset="2"/>
              <a:buChar char="q"/>
            </a:pPr>
            <a:r>
              <a:rPr lang="en-US" b="1" u="sng" dirty="0"/>
              <a:t>4. Policy Non-Compliance</a:t>
            </a:r>
          </a:p>
          <a:p>
            <a:pPr>
              <a:buFont typeface="Arial" panose="020B0604020202020204" pitchFamily="34" charset="0"/>
              <a:buChar char="•"/>
            </a:pPr>
            <a:r>
              <a:rPr lang="en-US" b="1" dirty="0"/>
              <a:t>What should have happened: </a:t>
            </a:r>
            <a:r>
              <a:rPr lang="en-US" dirty="0"/>
              <a:t>Trusts must adhere to national safety initiatives like:</a:t>
            </a:r>
          </a:p>
          <a:p>
            <a:pPr lvl="1">
              <a:buFont typeface="Wingdings" panose="05000000000000000000" pitchFamily="2" charset="2"/>
              <a:buChar char="Ø"/>
            </a:pPr>
            <a:r>
              <a:rPr lang="en-US" i="1" dirty="0"/>
              <a:t>Saving Babies Lives Care Bundle</a:t>
            </a:r>
            <a:endParaRPr lang="en-US" dirty="0"/>
          </a:p>
          <a:p>
            <a:pPr lvl="1">
              <a:buFont typeface="Wingdings" panose="05000000000000000000" pitchFamily="2" charset="2"/>
              <a:buChar char="Ø"/>
            </a:pPr>
            <a:r>
              <a:rPr lang="en-US" i="1" dirty="0"/>
              <a:t>Maternity Safety Ambition goals</a:t>
            </a:r>
            <a:endParaRPr lang="en-US" dirty="0"/>
          </a:p>
          <a:p>
            <a:pPr marL="0" indent="0">
              <a:buNone/>
            </a:pPr>
            <a:endParaRPr lang="en-US" b="1" dirty="0"/>
          </a:p>
          <a:p>
            <a:pPr>
              <a:buFont typeface="Arial" panose="020B0604020202020204" pitchFamily="34" charset="0"/>
              <a:buChar char="•"/>
            </a:pPr>
            <a:endParaRPr lang="en-US" dirty="0"/>
          </a:p>
          <a:p>
            <a:endParaRPr lang="en-IN" dirty="0"/>
          </a:p>
        </p:txBody>
      </p:sp>
      <p:sp>
        <p:nvSpPr>
          <p:cNvPr id="6" name="Rectangle 2">
            <a:extLst>
              <a:ext uri="{FF2B5EF4-FFF2-40B4-BE49-F238E27FC236}">
                <a16:creationId xmlns:a16="http://schemas.microsoft.com/office/drawing/2014/main" id="{4F002289-137C-4707-B54E-45C292154EF6}"/>
              </a:ext>
            </a:extLst>
          </p:cNvPr>
          <p:cNvSpPr>
            <a:spLocks noGrp="1" noChangeArrowheads="1"/>
          </p:cNvSpPr>
          <p:nvPr>
            <p:ph sz="half" idx="2"/>
          </p:nvPr>
        </p:nvSpPr>
        <p:spPr bwMode="auto">
          <a:xfrm>
            <a:off x="5829301" y="2165932"/>
            <a:ext cx="5918201" cy="46628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1" i="0" u="none" strike="noStrike" cap="none" normalizeH="0" baseline="0" dirty="0">
                <a:ln>
                  <a:noFill/>
                </a:ln>
                <a:solidFill>
                  <a:schemeClr val="tx1"/>
                </a:solidFill>
                <a:effectLst/>
                <a:latin typeface="Arial" panose="020B0604020202020204" pitchFamily="34" charset="0"/>
              </a:rPr>
              <a:t>What failed</a:t>
            </a:r>
            <a:r>
              <a:rPr kumimoji="0" lang="en-US" altLang="en-US" sz="1500" b="0" i="0" u="none" strike="noStrike" cap="none" normalizeH="0" baseline="0" dirty="0">
                <a:ln>
                  <a:noFill/>
                </a:ln>
                <a:solidFill>
                  <a:schemeClr val="tx1"/>
                </a:solidFill>
                <a:effectLst/>
                <a:latin typeface="Arial" panose="020B0604020202020204" pitchFamily="34" charset="0"/>
              </a:rPr>
              <a:t>: </a:t>
            </a:r>
          </a:p>
          <a:p>
            <a:pPr marR="0" lvl="1"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dirty="0">
                <a:ln>
                  <a:noFill/>
                </a:ln>
                <a:solidFill>
                  <a:schemeClr val="tx1"/>
                </a:solidFill>
                <a:effectLst/>
                <a:latin typeface="Arial" panose="020B0604020202020204" pitchFamily="34" charset="0"/>
              </a:rPr>
              <a:t>East Kent did not consistently implement these policies. </a:t>
            </a:r>
          </a:p>
          <a:p>
            <a:pPr lvl="1" defTabSz="914400" eaLnBrk="0" fontAlgn="base" hangingPunct="0">
              <a:spcBef>
                <a:spcPct val="0"/>
              </a:spcBef>
              <a:spcAft>
                <a:spcPct val="0"/>
              </a:spcAft>
              <a:buClrTx/>
              <a:buFont typeface="Wingdings" panose="05000000000000000000" pitchFamily="2" charset="2"/>
              <a:buChar char="Ø"/>
            </a:pPr>
            <a:r>
              <a:rPr kumimoji="0" lang="en-US" altLang="en-US" sz="1500" b="0" i="0" u="none" strike="noStrike" cap="none" normalizeH="0" baseline="0" dirty="0">
                <a:ln>
                  <a:noFill/>
                </a:ln>
                <a:solidFill>
                  <a:schemeClr val="tx1"/>
                </a:solidFill>
                <a:effectLst/>
                <a:latin typeface="Arial" panose="020B0604020202020204" pitchFamily="34" charset="0"/>
              </a:rPr>
              <a:t>Safety protocols were poorly embedded in practice.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1" i="0" u="none" strike="noStrike" cap="none" normalizeH="0" baseline="0" dirty="0">
                <a:ln>
                  <a:noFill/>
                </a:ln>
                <a:solidFill>
                  <a:schemeClr val="tx1"/>
                </a:solidFill>
                <a:effectLst/>
                <a:latin typeface="Arial" panose="020B0604020202020204" pitchFamily="34" charset="0"/>
              </a:rPr>
              <a:t>Impact</a:t>
            </a:r>
            <a:r>
              <a:rPr kumimoji="0" lang="en-US" altLang="en-US" sz="1500" b="0" i="0" u="none" strike="noStrike" cap="none" normalizeH="0" baseline="0" dirty="0">
                <a:ln>
                  <a:noFill/>
                </a:ln>
                <a:solidFill>
                  <a:schemeClr val="tx1"/>
                </a:solidFill>
                <a:effectLst/>
                <a:latin typeface="Arial" panose="020B0604020202020204" pitchFamily="34" charset="0"/>
              </a:rPr>
              <a:t>: Proven interventions were not used, increasing the risk of preventable harm.</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500" b="0" i="0" u="none" strike="noStrike" cap="none" normalizeH="0" baseline="0" dirty="0">
              <a:ln>
                <a:noFill/>
              </a:ln>
              <a:solidFill>
                <a:schemeClr val="tx1"/>
              </a:solidFill>
              <a:effectLst/>
              <a:latin typeface="Arial" panose="020B0604020202020204" pitchFamily="34" charset="0"/>
            </a:endParaRPr>
          </a:p>
          <a:p>
            <a:pPr>
              <a:buFont typeface="Wingdings" panose="05000000000000000000" pitchFamily="2" charset="2"/>
              <a:buChar char="q"/>
            </a:pPr>
            <a:r>
              <a:rPr lang="en-US" sz="1500" b="1" u="sng" dirty="0"/>
              <a:t>5. Cultural Factors</a:t>
            </a:r>
            <a:endParaRPr lang="en-US" sz="1500" u="sng" dirty="0"/>
          </a:p>
          <a:p>
            <a:pPr>
              <a:buFont typeface="Arial" panose="020B0604020202020204" pitchFamily="34" charset="0"/>
              <a:buChar char="•"/>
            </a:pPr>
            <a:r>
              <a:rPr lang="en-US" sz="1500" b="1" dirty="0"/>
              <a:t>What should have happened</a:t>
            </a:r>
            <a:r>
              <a:rPr lang="en-US" sz="1500" dirty="0"/>
              <a:t>: A </a:t>
            </a:r>
            <a:r>
              <a:rPr lang="en-US" sz="1500" i="1" dirty="0"/>
              <a:t>Just Culture</a:t>
            </a:r>
            <a:r>
              <a:rPr lang="en-US" sz="1500" dirty="0"/>
              <a:t> encourages learning from mistakes without fear of punishment.</a:t>
            </a:r>
          </a:p>
          <a:p>
            <a:pPr>
              <a:buFont typeface="Arial" panose="020B0604020202020204" pitchFamily="34" charset="0"/>
              <a:buChar char="•"/>
            </a:pPr>
            <a:r>
              <a:rPr lang="en-US" sz="1500" b="1" dirty="0"/>
              <a:t>What failed</a:t>
            </a:r>
            <a:r>
              <a:rPr lang="en-US" sz="1500" dirty="0"/>
              <a:t>:</a:t>
            </a:r>
          </a:p>
          <a:p>
            <a:pPr lvl="1">
              <a:buFont typeface="Wingdings" panose="05000000000000000000" pitchFamily="2" charset="2"/>
              <a:buChar char="Ø"/>
            </a:pPr>
            <a:r>
              <a:rPr lang="en-US" sz="1500" dirty="0"/>
              <a:t>Staff feared blame and disciplinary action.</a:t>
            </a:r>
          </a:p>
          <a:p>
            <a:pPr lvl="1">
              <a:buFont typeface="Wingdings" panose="05000000000000000000" pitchFamily="2" charset="2"/>
              <a:buChar char="Ø"/>
            </a:pPr>
            <a:r>
              <a:rPr lang="en-US" sz="1500" dirty="0"/>
              <a:t>Incident reporting was suppressed or avoided.</a:t>
            </a:r>
          </a:p>
          <a:p>
            <a:pPr>
              <a:buFont typeface="Arial" panose="020B0604020202020204" pitchFamily="34" charset="0"/>
              <a:buChar char="•"/>
            </a:pPr>
            <a:r>
              <a:rPr lang="en-US" sz="1500" b="1" dirty="0"/>
              <a:t>Impact</a:t>
            </a:r>
            <a:r>
              <a:rPr lang="en-US" sz="1500" dirty="0"/>
              <a:t>: The organization missed opportunities to learn and improve, perpetuating unsafe care</a:t>
            </a:r>
            <a:r>
              <a:rPr lang="en-US" dirty="0"/>
              <a:t>.</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8989984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8C21-B99F-483A-A76C-2082B00C2591}"/>
              </a:ext>
            </a:extLst>
          </p:cNvPr>
          <p:cNvSpPr>
            <a:spLocks noGrp="1"/>
          </p:cNvSpPr>
          <p:nvPr>
            <p:ph type="title"/>
          </p:nvPr>
        </p:nvSpPr>
        <p:spPr/>
        <p:txBody>
          <a:bodyPr/>
          <a:lstStyle/>
          <a:p>
            <a:r>
              <a:rPr lang="en-US" dirty="0"/>
              <a:t> </a:t>
            </a:r>
            <a:endParaRPr lang="en-IN" dirty="0"/>
          </a:p>
        </p:txBody>
      </p:sp>
      <p:graphicFrame>
        <p:nvGraphicFramePr>
          <p:cNvPr id="4" name="Content Placeholder 3">
            <a:extLst>
              <a:ext uri="{FF2B5EF4-FFF2-40B4-BE49-F238E27FC236}">
                <a16:creationId xmlns:a16="http://schemas.microsoft.com/office/drawing/2014/main" id="{89915CF1-125D-454C-8103-21F3CAD69A1B}"/>
              </a:ext>
            </a:extLst>
          </p:cNvPr>
          <p:cNvGraphicFramePr>
            <a:graphicFrameLocks noGrp="1"/>
          </p:cNvGraphicFramePr>
          <p:nvPr>
            <p:ph idx="1"/>
            <p:extLst>
              <p:ext uri="{D42A27DB-BD31-4B8C-83A1-F6EECF244321}">
                <p14:modId xmlns:p14="http://schemas.microsoft.com/office/powerpoint/2010/main" val="2188044813"/>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433A6E1-76E3-4520-A47E-7CA763E83C50}"/>
              </a:ext>
            </a:extLst>
          </p:cNvPr>
          <p:cNvSpPr txBox="1"/>
          <p:nvPr/>
        </p:nvSpPr>
        <p:spPr>
          <a:xfrm>
            <a:off x="1473200" y="447188"/>
            <a:ext cx="6769100" cy="954107"/>
          </a:xfrm>
          <a:prstGeom prst="rect">
            <a:avLst/>
          </a:prstGeom>
          <a:noFill/>
        </p:spPr>
        <p:txBody>
          <a:bodyPr wrap="square" rtlCol="0">
            <a:spAutoFit/>
          </a:bodyPr>
          <a:lstStyle/>
          <a:p>
            <a:r>
              <a:rPr lang="en-US" sz="2800" b="1" u="sng" dirty="0"/>
              <a:t>Impact on Quality, Efficiency, and Equity – East Kent Maternity Scandal</a:t>
            </a:r>
            <a:endParaRPr lang="en-IN" sz="2800" b="1" u="sng" dirty="0"/>
          </a:p>
        </p:txBody>
      </p:sp>
    </p:spTree>
    <p:extLst>
      <p:ext uri="{BB962C8B-B14F-4D97-AF65-F5344CB8AC3E}">
        <p14:creationId xmlns:p14="http://schemas.microsoft.com/office/powerpoint/2010/main" val="98743633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D6970-9269-4D5C-AB9D-00811AA61240}"/>
              </a:ext>
            </a:extLst>
          </p:cNvPr>
          <p:cNvSpPr>
            <a:spLocks noGrp="1"/>
          </p:cNvSpPr>
          <p:nvPr>
            <p:ph type="title"/>
          </p:nvPr>
        </p:nvSpPr>
        <p:spPr>
          <a:xfrm>
            <a:off x="810001" y="762182"/>
            <a:ext cx="10571998" cy="970450"/>
          </a:xfrm>
        </p:spPr>
        <p:txBody>
          <a:bodyPr/>
          <a:lstStyle/>
          <a:p>
            <a:r>
              <a:rPr lang="en-US" sz="4000" b="1" u="sng" dirty="0"/>
              <a:t>Key Lessons</a:t>
            </a:r>
            <a:br>
              <a:rPr lang="en-US" sz="4000" b="1" u="sng" dirty="0"/>
            </a:br>
            <a:endParaRPr lang="en-IN" dirty="0"/>
          </a:p>
        </p:txBody>
      </p:sp>
      <p:sp>
        <p:nvSpPr>
          <p:cNvPr id="3" name="Content Placeholder 2">
            <a:extLst>
              <a:ext uri="{FF2B5EF4-FFF2-40B4-BE49-F238E27FC236}">
                <a16:creationId xmlns:a16="http://schemas.microsoft.com/office/drawing/2014/main" id="{8F085B50-146C-41BB-9325-0A661F9FDBA4}"/>
              </a:ext>
            </a:extLst>
          </p:cNvPr>
          <p:cNvSpPr>
            <a:spLocks noGrp="1"/>
          </p:cNvSpPr>
          <p:nvPr>
            <p:ph idx="1"/>
          </p:nvPr>
        </p:nvSpPr>
        <p:spPr>
          <a:xfrm>
            <a:off x="457200" y="2222287"/>
            <a:ext cx="5740400" cy="4330913"/>
          </a:xfrm>
        </p:spPr>
        <p:txBody>
          <a:bodyPr>
            <a:normAutofit fontScale="70000" lnSpcReduction="20000"/>
          </a:bodyPr>
          <a:lstStyle/>
          <a:p>
            <a:pPr marL="0" indent="0">
              <a:buNone/>
            </a:pPr>
            <a:endParaRPr lang="en-US" sz="2300" b="1" u="sng" dirty="0"/>
          </a:p>
          <a:p>
            <a:pPr>
              <a:buFont typeface="Arial" panose="020B0604020202020204" pitchFamily="34" charset="0"/>
              <a:buChar char="•"/>
            </a:pPr>
            <a:r>
              <a:rPr lang="en-US" b="1" dirty="0"/>
              <a:t>Foster a safety culture</a:t>
            </a:r>
          </a:p>
          <a:p>
            <a:pPr marL="742950" lvl="1" indent="-285750">
              <a:buFont typeface="Arial" panose="020B0604020202020204" pitchFamily="34" charset="0"/>
              <a:buChar char="•"/>
            </a:pPr>
            <a:r>
              <a:rPr lang="en-US" dirty="0"/>
              <a:t>Promote openness, psychological safety, and non-punitive responses to error</a:t>
            </a:r>
            <a:r>
              <a:rPr lang="en-US" i="1" dirty="0"/>
              <a:t> (Reason, 2000).</a:t>
            </a:r>
            <a:endParaRPr lang="en-US" dirty="0"/>
          </a:p>
          <a:p>
            <a:pPr>
              <a:buFont typeface="Arial" panose="020B0604020202020204" pitchFamily="34" charset="0"/>
              <a:buChar char="•"/>
            </a:pPr>
            <a:r>
              <a:rPr lang="en-US" b="1" dirty="0"/>
              <a:t>Strengthen leadership and teamwork</a:t>
            </a:r>
            <a:endParaRPr lang="en-US" dirty="0"/>
          </a:p>
          <a:p>
            <a:pPr marL="742950" lvl="1" indent="-285750">
              <a:buFont typeface="Arial" panose="020B0604020202020204" pitchFamily="34" charset="0"/>
              <a:buChar char="•"/>
            </a:pPr>
            <a:r>
              <a:rPr lang="en-US" dirty="0"/>
              <a:t>Invest in leadership training.</a:t>
            </a:r>
          </a:p>
          <a:p>
            <a:pPr marL="742950" lvl="1" indent="-285750">
              <a:buFont typeface="Arial" panose="020B0604020202020204" pitchFamily="34" charset="0"/>
              <a:buChar char="•"/>
            </a:pPr>
            <a:r>
              <a:rPr lang="en-US" dirty="0"/>
              <a:t>Encourage effective multidisciplinary collaboration across midwifery, obstetrics, and neonatal teams.</a:t>
            </a:r>
          </a:p>
          <a:p>
            <a:pPr>
              <a:buFont typeface="Arial" panose="020B0604020202020204" pitchFamily="34" charset="0"/>
              <a:buChar char="•"/>
            </a:pPr>
            <a:r>
              <a:rPr lang="en-US" b="1" dirty="0"/>
              <a:t>Implement robust audit and feedback systems</a:t>
            </a:r>
            <a:endParaRPr lang="en-US" dirty="0"/>
          </a:p>
          <a:p>
            <a:pPr marL="742950" lvl="1" indent="-285750">
              <a:buFont typeface="Arial" panose="020B0604020202020204" pitchFamily="34" charset="0"/>
              <a:buChar char="•"/>
            </a:pPr>
            <a:r>
              <a:rPr lang="en-US" dirty="0"/>
              <a:t>Regularly review clinical outcomes and processes.</a:t>
            </a:r>
          </a:p>
          <a:p>
            <a:pPr marL="742950" lvl="1" indent="-285750">
              <a:buFont typeface="Arial" panose="020B0604020202020204" pitchFamily="34" charset="0"/>
              <a:buChar char="•"/>
            </a:pPr>
            <a:r>
              <a:rPr lang="en-US" dirty="0"/>
              <a:t>Use data to drive continuous quality improvement (</a:t>
            </a:r>
            <a:r>
              <a:rPr lang="en-US" i="1" dirty="0"/>
              <a:t> Donabedian,1988).</a:t>
            </a:r>
            <a:endParaRPr lang="en-US" dirty="0"/>
          </a:p>
          <a:p>
            <a:pPr>
              <a:buFont typeface="Arial" panose="020B0604020202020204" pitchFamily="34" charset="0"/>
              <a:buChar char="•"/>
            </a:pPr>
            <a:r>
              <a:rPr lang="en-US" b="1" dirty="0"/>
              <a:t>Standardize learning from harm</a:t>
            </a:r>
            <a:endParaRPr lang="en-US" dirty="0"/>
          </a:p>
          <a:p>
            <a:pPr marL="742950" lvl="1" indent="-285750">
              <a:buFont typeface="Arial" panose="020B0604020202020204" pitchFamily="34" charset="0"/>
              <a:buChar char="•"/>
            </a:pPr>
            <a:r>
              <a:rPr lang="en-US" dirty="0"/>
              <a:t>Adopt the </a:t>
            </a:r>
            <a:r>
              <a:rPr lang="en-US" i="1" dirty="0"/>
              <a:t>Patient Safety Incident Response Framework (PSIRF)</a:t>
            </a:r>
            <a:r>
              <a:rPr lang="en-US" dirty="0"/>
              <a:t> to ensure consistent incident analysis (</a:t>
            </a:r>
            <a:r>
              <a:rPr lang="en-US" i="1" dirty="0"/>
              <a:t>PSIRF, 2022).</a:t>
            </a:r>
            <a:endParaRPr lang="en-US" dirty="0"/>
          </a:p>
          <a:p>
            <a:pPr>
              <a:buFont typeface="Arial" panose="020B0604020202020204" pitchFamily="34" charset="0"/>
              <a:buChar char="•"/>
            </a:pPr>
            <a:r>
              <a:rPr lang="en-US" b="1" dirty="0"/>
              <a:t>Use PDSA cycles for continuous improvement</a:t>
            </a:r>
            <a:endParaRPr lang="en-US" dirty="0"/>
          </a:p>
          <a:p>
            <a:pPr marL="0" indent="0">
              <a:buNone/>
            </a:pPr>
            <a:r>
              <a:rPr lang="en-US" dirty="0"/>
              <a:t>        Apply </a:t>
            </a:r>
            <a:r>
              <a:rPr lang="en-US" i="1" dirty="0"/>
              <a:t>Plan–Do–Study–Act</a:t>
            </a:r>
            <a:r>
              <a:rPr lang="en-US" dirty="0"/>
              <a:t> methodology to test, evaluate, and refine safety interventions</a:t>
            </a:r>
            <a:r>
              <a:rPr lang="en-US" i="1" dirty="0"/>
              <a:t> (Checkland,1999).</a:t>
            </a:r>
            <a:endParaRPr lang="en-US" dirty="0"/>
          </a:p>
          <a:p>
            <a:endParaRPr lang="en-IN" dirty="0"/>
          </a:p>
        </p:txBody>
      </p:sp>
      <p:sp>
        <p:nvSpPr>
          <p:cNvPr id="5" name="Rectangle 1">
            <a:extLst>
              <a:ext uri="{FF2B5EF4-FFF2-40B4-BE49-F238E27FC236}">
                <a16:creationId xmlns:a16="http://schemas.microsoft.com/office/drawing/2014/main" id="{E2897B22-CC70-4ECC-937C-D53F01017BAC}"/>
              </a:ext>
            </a:extLst>
          </p:cNvPr>
          <p:cNvSpPr>
            <a:spLocks noChangeArrowheads="1"/>
          </p:cNvSpPr>
          <p:nvPr/>
        </p:nvSpPr>
        <p:spPr bwMode="auto">
          <a:xfrm>
            <a:off x="6591300" y="3648383"/>
            <a:ext cx="5016500" cy="1769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300" b="1" dirty="0"/>
              <a:t>NHS Maternity Safety Strategy (2023–2025) </a:t>
            </a:r>
          </a:p>
          <a:p>
            <a:pPr marL="457200" marR="0" lvl="1" indent="0" algn="l" defTabSz="914400" rtl="0" eaLnBrk="0" fontAlgn="base" latinLnBrk="0" hangingPunct="0">
              <a:lnSpc>
                <a:spcPct val="100000"/>
              </a:lnSpc>
              <a:spcBef>
                <a:spcPct val="0"/>
              </a:spcBef>
              <a:spcAft>
                <a:spcPct val="0"/>
              </a:spcAft>
              <a:buClrTx/>
              <a:buSzTx/>
              <a:tabLst/>
            </a:pPr>
            <a:r>
              <a:rPr lang="en-US" altLang="en-US" sz="1300" dirty="0"/>
              <a:t>A national initiative to improve safety, transparency, and accountability in maternity services. </a:t>
            </a:r>
          </a:p>
          <a:p>
            <a:pPr marL="457200" marR="0" lvl="1" indent="0" algn="l" defTabSz="914400" rtl="0" eaLnBrk="0" fontAlgn="base" latinLnBrk="0" hangingPunct="0">
              <a:lnSpc>
                <a:spcPct val="100000"/>
              </a:lnSpc>
              <a:spcBef>
                <a:spcPct val="0"/>
              </a:spcBef>
              <a:spcAft>
                <a:spcPct val="0"/>
              </a:spcAft>
              <a:buClrTx/>
              <a:buSzTx/>
              <a:tabLst/>
            </a:pPr>
            <a:endParaRPr lang="en-US" altLang="en-US" sz="1300" dirty="0"/>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300" b="1" dirty="0"/>
              <a:t>Mandatory Local Maternity and Neonatal Systems (LMNS</a:t>
            </a:r>
            <a:r>
              <a:rPr lang="en-US" altLang="en-US" sz="1300" dirty="0"/>
              <a:t>) </a:t>
            </a:r>
          </a:p>
          <a:p>
            <a:pPr marL="0" marR="0" lvl="0" indent="0" algn="l" defTabSz="914400" rtl="0" eaLnBrk="0" fontAlgn="base" latinLnBrk="0" hangingPunct="0">
              <a:lnSpc>
                <a:spcPct val="100000"/>
              </a:lnSpc>
              <a:spcBef>
                <a:spcPct val="0"/>
              </a:spcBef>
              <a:spcAft>
                <a:spcPct val="0"/>
              </a:spcAft>
              <a:buClrTx/>
              <a:buSzTx/>
              <a:tabLst/>
            </a:pPr>
            <a:r>
              <a:rPr lang="en-US" altLang="en-US" sz="1300" dirty="0"/>
              <a:t>      Integrated care networks with real-time data sharing and collaborative governance (NHS England, 2023).</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p>
        </p:txBody>
      </p:sp>
      <p:sp>
        <p:nvSpPr>
          <p:cNvPr id="6" name="TextBox 5">
            <a:extLst>
              <a:ext uri="{FF2B5EF4-FFF2-40B4-BE49-F238E27FC236}">
                <a16:creationId xmlns:a16="http://schemas.microsoft.com/office/drawing/2014/main" id="{0D2A0323-1283-4E14-8449-AA2F926CBDD7}"/>
              </a:ext>
            </a:extLst>
          </p:cNvPr>
          <p:cNvSpPr txBox="1"/>
          <p:nvPr/>
        </p:nvSpPr>
        <p:spPr>
          <a:xfrm>
            <a:off x="6591300" y="447188"/>
            <a:ext cx="3886200" cy="1600438"/>
          </a:xfrm>
          <a:prstGeom prst="rect">
            <a:avLst/>
          </a:prstGeom>
          <a:noFill/>
        </p:spPr>
        <p:txBody>
          <a:bodyPr wrap="square" rtlCol="0">
            <a:spAutoFit/>
          </a:bodyPr>
          <a:lstStyle/>
          <a:p>
            <a:r>
              <a:rPr lang="en-IN" sz="4000" b="1" u="sng" dirty="0">
                <a:latin typeface="+mj-lt"/>
              </a:rPr>
              <a:t>Post-Scandal Reforms</a:t>
            </a:r>
          </a:p>
          <a:p>
            <a:endParaRPr lang="en-IN" dirty="0"/>
          </a:p>
        </p:txBody>
      </p:sp>
    </p:spTree>
    <p:extLst>
      <p:ext uri="{BB962C8B-B14F-4D97-AF65-F5344CB8AC3E}">
        <p14:creationId xmlns:p14="http://schemas.microsoft.com/office/powerpoint/2010/main" val="181489701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BCBAB-3BBB-4937-89F2-7893DA78E845}"/>
              </a:ext>
            </a:extLst>
          </p:cNvPr>
          <p:cNvSpPr>
            <a:spLocks noGrp="1"/>
          </p:cNvSpPr>
          <p:nvPr>
            <p:ph type="title"/>
          </p:nvPr>
        </p:nvSpPr>
        <p:spPr/>
        <p:txBody>
          <a:bodyPr/>
          <a:lstStyle/>
          <a:p>
            <a:r>
              <a:rPr lang="en-IN" u="sng" dirty="0"/>
              <a:t>Theoretical Integration – Systems Theory</a:t>
            </a:r>
          </a:p>
        </p:txBody>
      </p:sp>
      <p:sp>
        <p:nvSpPr>
          <p:cNvPr id="3" name="Content Placeholder 2">
            <a:extLst>
              <a:ext uri="{FF2B5EF4-FFF2-40B4-BE49-F238E27FC236}">
                <a16:creationId xmlns:a16="http://schemas.microsoft.com/office/drawing/2014/main" id="{A32A82DD-29C0-418D-9ED6-27701D4A29BB}"/>
              </a:ext>
            </a:extLst>
          </p:cNvPr>
          <p:cNvSpPr>
            <a:spLocks noGrp="1"/>
          </p:cNvSpPr>
          <p:nvPr>
            <p:ph idx="1"/>
          </p:nvPr>
        </p:nvSpPr>
        <p:spPr>
          <a:xfrm>
            <a:off x="355600" y="2222287"/>
            <a:ext cx="12090400" cy="4188525"/>
          </a:xfrm>
        </p:spPr>
        <p:txBody>
          <a:bodyPr>
            <a:normAutofit fontScale="77500" lnSpcReduction="20000"/>
          </a:bodyPr>
          <a:lstStyle/>
          <a:p>
            <a:pPr marL="0" indent="0">
              <a:buNone/>
            </a:pPr>
            <a:r>
              <a:rPr lang="en-US" dirty="0"/>
              <a:t>Systems Theory provides a holistic lens to understand how complex organizations function. It emphasizes that healthcare systems are made up of interdependent subsystems that must work in harmony to ensure safety and quality.</a:t>
            </a:r>
          </a:p>
          <a:p>
            <a:r>
              <a:rPr lang="en-US" dirty="0"/>
              <a:t> </a:t>
            </a:r>
            <a:r>
              <a:rPr lang="en-US" b="1" u="sng" dirty="0"/>
              <a:t>Interdependence of Subsystems</a:t>
            </a:r>
          </a:p>
          <a:p>
            <a:pPr marL="0" indent="0">
              <a:buNone/>
            </a:pPr>
            <a:r>
              <a:rPr lang="en-US" dirty="0"/>
              <a:t>              Organizations are composed of interacting units (e.g., clinical teams, governance, leadership) (</a:t>
            </a:r>
            <a:r>
              <a:rPr lang="en-US" dirty="0" err="1"/>
              <a:t>Checkland</a:t>
            </a:r>
            <a:r>
              <a:rPr lang="en-US" dirty="0"/>
              <a:t>, 1999). </a:t>
            </a:r>
          </a:p>
          <a:p>
            <a:r>
              <a:rPr lang="en-US" b="1" u="sng" dirty="0"/>
              <a:t>Breakdown at East Kent </a:t>
            </a:r>
          </a:p>
          <a:p>
            <a:pPr marL="0" indent="0">
              <a:buNone/>
            </a:pPr>
            <a:r>
              <a:rPr lang="en-US" dirty="0"/>
              <a:t>             Poor communication between midwifery, obstetrics, and governance subsystems. </a:t>
            </a:r>
          </a:p>
          <a:p>
            <a:pPr marL="0" indent="0">
              <a:buNone/>
            </a:pPr>
            <a:r>
              <a:rPr lang="en-US" dirty="0"/>
              <a:t>            Critical safety information failed to flow across boundaries, leading to fragmented care. </a:t>
            </a:r>
          </a:p>
          <a:p>
            <a:r>
              <a:rPr lang="en-US" b="1" u="sng" dirty="0"/>
              <a:t>Systemic Weaknesses </a:t>
            </a:r>
          </a:p>
          <a:p>
            <a:pPr marL="0" indent="0">
              <a:buNone/>
            </a:pPr>
            <a:r>
              <a:rPr lang="en-US" dirty="0"/>
              <a:t>             Lack of integration meant that warning signs were not shared or acted upon. </a:t>
            </a:r>
          </a:p>
          <a:p>
            <a:pPr marL="0" indent="0">
              <a:buNone/>
            </a:pPr>
            <a:r>
              <a:rPr lang="en-US" dirty="0"/>
              <a:t>             Governance structures operated in silos, undermining coordinated responses. </a:t>
            </a:r>
          </a:p>
          <a:p>
            <a:r>
              <a:rPr lang="en-US" b="1" u="sng" dirty="0"/>
              <a:t>Principles for Sustainable Improvement </a:t>
            </a:r>
          </a:p>
          <a:p>
            <a:pPr marL="0" indent="0">
              <a:buNone/>
            </a:pPr>
            <a:r>
              <a:rPr lang="en-US" dirty="0"/>
              <a:t>             Integration: Align goals, roles, and communication across departments. </a:t>
            </a:r>
          </a:p>
          <a:p>
            <a:pPr marL="0" indent="0">
              <a:buNone/>
            </a:pPr>
            <a:r>
              <a:rPr lang="en-US" dirty="0"/>
              <a:t>             Feedback loops: Use real-time data and incident reviews to inform learning. </a:t>
            </a:r>
          </a:p>
          <a:p>
            <a:pPr marL="0" indent="0">
              <a:buNone/>
            </a:pPr>
            <a:r>
              <a:rPr lang="en-US" dirty="0"/>
              <a:t>            Shared accountability: Foster collective responsibility for safety and outcomes (Reason, 2000 )</a:t>
            </a:r>
          </a:p>
          <a:p>
            <a:endParaRPr lang="en-IN" dirty="0"/>
          </a:p>
        </p:txBody>
      </p:sp>
    </p:spTree>
    <p:extLst>
      <p:ext uri="{BB962C8B-B14F-4D97-AF65-F5344CB8AC3E}">
        <p14:creationId xmlns:p14="http://schemas.microsoft.com/office/powerpoint/2010/main" val="81808701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A2B3D-2369-4915-8AAA-577AA6B0FDD6}"/>
              </a:ext>
            </a:extLst>
          </p:cNvPr>
          <p:cNvSpPr>
            <a:spLocks noGrp="1"/>
          </p:cNvSpPr>
          <p:nvPr>
            <p:ph type="title"/>
          </p:nvPr>
        </p:nvSpPr>
        <p:spPr/>
        <p:txBody>
          <a:bodyPr/>
          <a:lstStyle/>
          <a:p>
            <a:r>
              <a:rPr lang="en-US" u="sng" dirty="0"/>
              <a:t>Link to Component 2 Report</a:t>
            </a:r>
            <a:endParaRPr lang="en-IN" u="sng" dirty="0"/>
          </a:p>
        </p:txBody>
      </p:sp>
      <p:sp>
        <p:nvSpPr>
          <p:cNvPr id="3" name="Content Placeholder 2">
            <a:extLst>
              <a:ext uri="{FF2B5EF4-FFF2-40B4-BE49-F238E27FC236}">
                <a16:creationId xmlns:a16="http://schemas.microsoft.com/office/drawing/2014/main" id="{42A8384D-772E-405A-BFB8-E5EB07A3ADCC}"/>
              </a:ext>
            </a:extLst>
          </p:cNvPr>
          <p:cNvSpPr>
            <a:spLocks noGrp="1"/>
          </p:cNvSpPr>
          <p:nvPr>
            <p:ph idx="1"/>
          </p:nvPr>
        </p:nvSpPr>
        <p:spPr/>
        <p:txBody>
          <a:bodyPr/>
          <a:lstStyle/>
          <a:p>
            <a:r>
              <a:rPr lang="en-US" dirty="0"/>
              <a:t>written report will:</a:t>
            </a:r>
          </a:p>
          <a:p>
            <a:pPr marL="0" indent="0" algn="just">
              <a:buNone/>
            </a:pPr>
            <a:r>
              <a:rPr lang="en-US" dirty="0"/>
              <a:t>                   Critically examine governance and leadership failures. Evaluate the policy frameworks shaping maternity QA. Apply Donabedian and Systems Theory to design a sustainable QA model. Recommend leadership development, staff wellbeing initiatives, and policy monitoring for continuous improvement.</a:t>
            </a:r>
            <a:endParaRPr lang="en-IN" dirty="0"/>
          </a:p>
        </p:txBody>
      </p:sp>
    </p:spTree>
    <p:extLst>
      <p:ext uri="{BB962C8B-B14F-4D97-AF65-F5344CB8AC3E}">
        <p14:creationId xmlns:p14="http://schemas.microsoft.com/office/powerpoint/2010/main" val="100444513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EFDA5-C628-42AA-B18B-71A7AFCFAB44}"/>
              </a:ext>
            </a:extLst>
          </p:cNvPr>
          <p:cNvSpPr>
            <a:spLocks noGrp="1"/>
          </p:cNvSpPr>
          <p:nvPr>
            <p:ph type="title"/>
          </p:nvPr>
        </p:nvSpPr>
        <p:spPr/>
        <p:txBody>
          <a:bodyPr/>
          <a:lstStyle/>
          <a:p>
            <a:r>
              <a:rPr lang="en-US" u="sng" dirty="0"/>
              <a:t>Conclusion</a:t>
            </a:r>
            <a:endParaRPr lang="en-IN" u="sng" dirty="0"/>
          </a:p>
        </p:txBody>
      </p:sp>
      <p:sp>
        <p:nvSpPr>
          <p:cNvPr id="3" name="Content Placeholder 2">
            <a:extLst>
              <a:ext uri="{FF2B5EF4-FFF2-40B4-BE49-F238E27FC236}">
                <a16:creationId xmlns:a16="http://schemas.microsoft.com/office/drawing/2014/main" id="{0E297C01-0DEC-4D09-9717-61475F33D405}"/>
              </a:ext>
            </a:extLst>
          </p:cNvPr>
          <p:cNvSpPr>
            <a:spLocks noGrp="1"/>
          </p:cNvSpPr>
          <p:nvPr>
            <p:ph idx="1"/>
          </p:nvPr>
        </p:nvSpPr>
        <p:spPr/>
        <p:txBody>
          <a:bodyPr/>
          <a:lstStyle/>
          <a:p>
            <a:r>
              <a:rPr lang="en-US" dirty="0"/>
              <a:t>The East Kent Maternity Scandal </a:t>
            </a:r>
            <a:r>
              <a:rPr lang="en-US" dirty="0" err="1"/>
              <a:t>epitomises</a:t>
            </a:r>
            <a:r>
              <a:rPr lang="en-US" dirty="0"/>
              <a:t> multi-level failure in clinical governance and safety culture.</a:t>
            </a:r>
          </a:p>
          <a:p>
            <a:r>
              <a:rPr lang="en-US" dirty="0"/>
              <a:t>Using the Swiss Cheese Model, RCA, Donabedian Framework, and Systems Theory, the analysis demonstrates how leadership, policy, and structural weaknesses intersected to produce harm.</a:t>
            </a:r>
          </a:p>
          <a:p>
            <a:r>
              <a:rPr lang="en-US" dirty="0"/>
              <a:t>Real improvement requires compassionate leadership, integrated governance, and a learning culture* driven by transparency and accountability (</a:t>
            </a:r>
            <a:r>
              <a:rPr lang="en-US" dirty="0" err="1"/>
              <a:t>Kirkup</a:t>
            </a:r>
            <a:r>
              <a:rPr lang="en-US" dirty="0"/>
              <a:t>, 2022; NHS England, 2023).</a:t>
            </a:r>
            <a:endParaRPr lang="en-IN" dirty="0"/>
          </a:p>
        </p:txBody>
      </p:sp>
    </p:spTree>
    <p:extLst>
      <p:ext uri="{BB962C8B-B14F-4D97-AF65-F5344CB8AC3E}">
        <p14:creationId xmlns:p14="http://schemas.microsoft.com/office/powerpoint/2010/main" val="286760602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20A9DC0E-127F-4A36-A8B9-54F9EA8AED3B}"/>
              </a:ext>
            </a:extLst>
          </p:cNvPr>
          <p:cNvSpPr>
            <a:spLocks noGrp="1" noChangeArrowheads="1"/>
          </p:cNvSpPr>
          <p:nvPr>
            <p:ph idx="1"/>
          </p:nvPr>
        </p:nvSpPr>
        <p:spPr bwMode="auto">
          <a:xfrm>
            <a:off x="330200" y="2272485"/>
            <a:ext cx="11531600"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BBC News (2022) ‘East Kent maternity: Families say failures cost lives.’ </a:t>
            </a:r>
            <a:r>
              <a:rPr kumimoji="0" lang="en-US" altLang="en-US" sz="1400" b="0" i="1" u="none" strike="noStrike" cap="none" normalizeH="0" baseline="0" dirty="0">
                <a:ln>
                  <a:noFill/>
                </a:ln>
                <a:solidFill>
                  <a:schemeClr val="tx1"/>
                </a:solidFill>
                <a:effectLst/>
                <a:latin typeface="Arial" panose="020B0604020202020204" pitchFamily="34" charset="0"/>
              </a:rPr>
              <a:t>BBC News</a:t>
            </a:r>
            <a:r>
              <a:rPr kumimoji="0" lang="en-US" altLang="en-US" sz="1400" b="0" i="0" u="none" strike="noStrike" cap="none" normalizeH="0" baseline="0" dirty="0">
                <a:ln>
                  <a:noFill/>
                </a:ln>
                <a:solidFill>
                  <a:schemeClr val="tx1"/>
                </a:solidFill>
                <a:effectLst/>
                <a:latin typeface="Arial" panose="020B0604020202020204" pitchFamily="34" charset="0"/>
              </a:rPr>
              <a:t>, 19 October.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Care Quality Commission (CQC) (2021) </a:t>
            </a:r>
            <a:r>
              <a:rPr kumimoji="0" lang="en-US" altLang="en-US" sz="1400" b="0" i="1" u="none" strike="noStrike" cap="none" normalizeH="0" baseline="0" dirty="0">
                <a:ln>
                  <a:noFill/>
                </a:ln>
                <a:solidFill>
                  <a:schemeClr val="tx1"/>
                </a:solidFill>
                <a:effectLst/>
                <a:latin typeface="Arial" panose="020B0604020202020204" pitchFamily="34" charset="0"/>
              </a:rPr>
              <a:t>Inspection Report: East Kent Hospitals University NHS Foundation Trust</a:t>
            </a:r>
            <a:r>
              <a:rPr kumimoji="0" lang="en-US" altLang="en-US" sz="1400" b="0" i="0" u="none" strike="noStrike" cap="none" normalizeH="0" baseline="0" dirty="0">
                <a:ln>
                  <a:noFill/>
                </a:ln>
                <a:solidFill>
                  <a:schemeClr val="tx1"/>
                </a:solidFill>
                <a:effectLst/>
                <a:latin typeface="Arial" panose="020B0604020202020204" pitchFamily="34" charset="0"/>
              </a:rPr>
              <a:t>. London: CQC.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rPr>
              <a:t>Checkland</a:t>
            </a:r>
            <a:r>
              <a:rPr kumimoji="0" lang="en-US" altLang="en-US" sz="1400" b="0" i="0" u="none" strike="noStrike" cap="none" normalizeH="0" baseline="0" dirty="0">
                <a:ln>
                  <a:noFill/>
                </a:ln>
                <a:solidFill>
                  <a:schemeClr val="tx1"/>
                </a:solidFill>
                <a:effectLst/>
                <a:latin typeface="Arial" panose="020B0604020202020204" pitchFamily="34" charset="0"/>
              </a:rPr>
              <a:t>, P. (1999) </a:t>
            </a:r>
            <a:r>
              <a:rPr kumimoji="0" lang="en-US" altLang="en-US" sz="1400" b="0" i="1" u="none" strike="noStrike" cap="none" normalizeH="0" baseline="0" dirty="0">
                <a:ln>
                  <a:noFill/>
                </a:ln>
                <a:solidFill>
                  <a:schemeClr val="tx1"/>
                </a:solidFill>
                <a:effectLst/>
                <a:latin typeface="Arial" panose="020B0604020202020204" pitchFamily="34" charset="0"/>
              </a:rPr>
              <a:t>Systems Thinking, Systems Practice</a:t>
            </a:r>
            <a:r>
              <a:rPr kumimoji="0" lang="en-US" altLang="en-US" sz="1400" b="0" i="0" u="none" strike="noStrike" cap="none" normalizeH="0" baseline="0" dirty="0">
                <a:ln>
                  <a:noFill/>
                </a:ln>
                <a:solidFill>
                  <a:schemeClr val="tx1"/>
                </a:solidFill>
                <a:effectLst/>
                <a:latin typeface="Arial" panose="020B0604020202020204" pitchFamily="34" charset="0"/>
              </a:rPr>
              <a:t>. Chichester: Wiley.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Dixon-Woods, M., Baker, R., Charles, K., Dawson, J., </a:t>
            </a:r>
            <a:r>
              <a:rPr kumimoji="0" lang="en-US" altLang="en-US" sz="1400" b="0" i="0" u="none" strike="noStrike" cap="none" normalizeH="0" baseline="0" dirty="0" err="1">
                <a:ln>
                  <a:noFill/>
                </a:ln>
                <a:solidFill>
                  <a:schemeClr val="tx1"/>
                </a:solidFill>
                <a:effectLst/>
                <a:latin typeface="Arial" panose="020B0604020202020204" pitchFamily="34" charset="0"/>
              </a:rPr>
              <a:t>Jerzembek</a:t>
            </a:r>
            <a:r>
              <a:rPr kumimoji="0" lang="en-US" altLang="en-US" sz="1400" b="0" i="0" u="none" strike="noStrike" cap="none" normalizeH="0" baseline="0" dirty="0">
                <a:ln>
                  <a:noFill/>
                </a:ln>
                <a:solidFill>
                  <a:schemeClr val="tx1"/>
                </a:solidFill>
                <a:effectLst/>
                <a:latin typeface="Arial" panose="020B0604020202020204" pitchFamily="34" charset="0"/>
              </a:rPr>
              <a:t>, G., Martin, G., McCarthy, I., Minion, J., </a:t>
            </a:r>
            <a:r>
              <a:rPr kumimoji="0" lang="en-US" altLang="en-US" sz="1400" b="0" i="0" u="none" strike="noStrike" cap="none" normalizeH="0" baseline="0" dirty="0" err="1">
                <a:ln>
                  <a:noFill/>
                </a:ln>
                <a:solidFill>
                  <a:schemeClr val="tx1"/>
                </a:solidFill>
                <a:effectLst/>
                <a:latin typeface="Arial" panose="020B0604020202020204" pitchFamily="34" charset="0"/>
              </a:rPr>
              <a:t>Ozieranski</a:t>
            </a:r>
            <a:r>
              <a:rPr kumimoji="0" lang="en-US" altLang="en-US" sz="1400" b="0" i="0" u="none" strike="noStrike" cap="none" normalizeH="0" baseline="0" dirty="0">
                <a:ln>
                  <a:noFill/>
                </a:ln>
                <a:solidFill>
                  <a:schemeClr val="tx1"/>
                </a:solidFill>
                <a:effectLst/>
                <a:latin typeface="Arial" panose="020B0604020202020204" pitchFamily="34" charset="0"/>
              </a:rPr>
              <a:t>, P., </a:t>
            </a:r>
            <a:r>
              <a:rPr kumimoji="0" lang="en-US" altLang="en-US" sz="1400" b="0" i="0" u="none" strike="noStrike" cap="none" normalizeH="0" baseline="0" dirty="0" err="1">
                <a:ln>
                  <a:noFill/>
                </a:ln>
                <a:solidFill>
                  <a:schemeClr val="tx1"/>
                </a:solidFill>
                <a:effectLst/>
                <a:latin typeface="Arial" panose="020B0604020202020204" pitchFamily="34" charset="0"/>
              </a:rPr>
              <a:t>Willars</a:t>
            </a:r>
            <a:r>
              <a:rPr kumimoji="0" lang="en-US" altLang="en-US" sz="1400" b="0" i="0" u="none" strike="noStrike" cap="none" normalizeH="0" baseline="0" dirty="0">
                <a:ln>
                  <a:noFill/>
                </a:ln>
                <a:solidFill>
                  <a:schemeClr val="tx1"/>
                </a:solidFill>
                <a:effectLst/>
                <a:latin typeface="Arial" panose="020B0604020202020204" pitchFamily="34" charset="0"/>
              </a:rPr>
              <a:t>, J. and West, M. (2014) ‘Culture and </a:t>
            </a:r>
            <a:r>
              <a:rPr kumimoji="0" lang="en-US" altLang="en-US" sz="1400" b="0" i="0" u="none" strike="noStrike" cap="none" normalizeH="0" baseline="0" dirty="0" err="1">
                <a:ln>
                  <a:noFill/>
                </a:ln>
                <a:solidFill>
                  <a:schemeClr val="tx1"/>
                </a:solidFill>
                <a:effectLst/>
                <a:latin typeface="Arial" panose="020B0604020202020204" pitchFamily="34" charset="0"/>
              </a:rPr>
              <a:t>behaviour</a:t>
            </a:r>
            <a:r>
              <a:rPr kumimoji="0" lang="en-US" altLang="en-US" sz="1400" b="0" i="0" u="none" strike="noStrike" cap="none" normalizeH="0" baseline="0" dirty="0">
                <a:ln>
                  <a:noFill/>
                </a:ln>
                <a:solidFill>
                  <a:schemeClr val="tx1"/>
                </a:solidFill>
                <a:effectLst/>
                <a:latin typeface="Arial" panose="020B0604020202020204" pitchFamily="34" charset="0"/>
              </a:rPr>
              <a:t> in the English NHS: overview of lessons from a large multimethod study’, </a:t>
            </a:r>
            <a:r>
              <a:rPr kumimoji="0" lang="en-US" altLang="en-US" sz="1400" b="0" i="1" u="none" strike="noStrike" cap="none" normalizeH="0" baseline="0" dirty="0">
                <a:ln>
                  <a:noFill/>
                </a:ln>
                <a:solidFill>
                  <a:schemeClr val="tx1"/>
                </a:solidFill>
                <a:effectLst/>
                <a:latin typeface="Arial" panose="020B0604020202020204" pitchFamily="34" charset="0"/>
              </a:rPr>
              <a:t>BMJ Quality &amp; Safety</a:t>
            </a:r>
            <a:r>
              <a:rPr kumimoji="0" lang="en-US" altLang="en-US" sz="1400" b="0" i="0" u="none" strike="noStrike" cap="none" normalizeH="0" baseline="0" dirty="0">
                <a:ln>
                  <a:noFill/>
                </a:ln>
                <a:solidFill>
                  <a:schemeClr val="tx1"/>
                </a:solidFill>
                <a:effectLst/>
                <a:latin typeface="Arial" panose="020B0604020202020204" pitchFamily="34" charset="0"/>
              </a:rPr>
              <a:t>, 23(2), pp. 106–115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Donabedian, A. (1988) ‘The quality of care: How can it be assessed?’, JAMA, 260(12), pp. 1743–1748.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rPr>
              <a:t>Kapur</a:t>
            </a:r>
            <a:r>
              <a:rPr kumimoji="0" lang="en-US" altLang="en-US" sz="1400" b="0" i="0" u="none" strike="noStrike" cap="none" normalizeH="0" baseline="0" dirty="0">
                <a:ln>
                  <a:noFill/>
                </a:ln>
                <a:solidFill>
                  <a:schemeClr val="tx1"/>
                </a:solidFill>
                <a:effectLst/>
                <a:latin typeface="Arial" panose="020B0604020202020204" pitchFamily="34" charset="0"/>
              </a:rPr>
              <a:t>, N. (2014) Evidence on NHS Complaints and Clinical Failure. Written evidence submitted to the UK Parliament. Available at: https://committees.parliament.uk/writtenevidence/55955/pdf/ (Accessed: 16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rPr>
              <a:t>Kirkup</a:t>
            </a:r>
            <a:r>
              <a:rPr kumimoji="0" lang="en-US" altLang="en-US" sz="1400" b="0" i="0" u="none" strike="noStrike" cap="none" normalizeH="0" baseline="0" dirty="0">
                <a:ln>
                  <a:noFill/>
                </a:ln>
                <a:solidFill>
                  <a:schemeClr val="tx1"/>
                </a:solidFill>
                <a:effectLst/>
                <a:latin typeface="Arial" panose="020B0604020202020204" pitchFamily="34" charset="0"/>
              </a:rPr>
              <a:t>, B. (2022) Report of the Independent Investigation into East Kent Maternity Services. London: The Stationery Office.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NHS England (2020) Saving Babies Lives Care Bundle v2. London: NHS England.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NHS England (2023) Maternity Safety Strategy 2023–2025. London: NHS England.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NHS England and NHS Improvement (2023) Cause and Effect (Fishbone): Quality, Service Improvement and Redesign Tools. Available at: https://aqua.nhs.uk/wp-content/uploads/2023/07/qsir-cause-and-effect-fishbone.pdf (Accessed: 16 November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NHS Improvement (2018) A Just Culture Guide. London: NHS Improvement.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rPr>
              <a:t>Ockenden</a:t>
            </a:r>
            <a:r>
              <a:rPr kumimoji="0" lang="en-US" altLang="en-US" sz="1400" b="0" i="0" u="none" strike="noStrike" cap="none" normalizeH="0" baseline="0" dirty="0">
                <a:ln>
                  <a:noFill/>
                </a:ln>
                <a:solidFill>
                  <a:schemeClr val="tx1"/>
                </a:solidFill>
                <a:effectLst/>
                <a:latin typeface="Arial" panose="020B0604020202020204" pitchFamily="34" charset="0"/>
              </a:rPr>
              <a:t>, D. (2022) Final Report of the Independent Review of Maternity Services at Shrewsbury and Telford Hospital NHS Trust. London: Department of Health and Social Care.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Reason, J. (2000) ‘Human error: models and management’, BMJ, 320(7237), pp. 768–770.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D6A508BD-96F6-424F-AEE6-8545BEFBDCD6}"/>
              </a:ext>
            </a:extLst>
          </p:cNvPr>
          <p:cNvSpPr txBox="1"/>
          <p:nvPr/>
        </p:nvSpPr>
        <p:spPr>
          <a:xfrm>
            <a:off x="990600" y="716280"/>
            <a:ext cx="7612380" cy="707886"/>
          </a:xfrm>
          <a:prstGeom prst="rect">
            <a:avLst/>
          </a:prstGeom>
          <a:noFill/>
        </p:spPr>
        <p:txBody>
          <a:bodyPr wrap="square" rtlCol="0">
            <a:spAutoFit/>
          </a:bodyPr>
          <a:lstStyle/>
          <a:p>
            <a:r>
              <a:rPr lang="en-IN" sz="4000" b="1" u="sng" dirty="0"/>
              <a:t>Reference List</a:t>
            </a:r>
          </a:p>
        </p:txBody>
      </p:sp>
    </p:spTree>
    <p:extLst>
      <p:ext uri="{BB962C8B-B14F-4D97-AF65-F5344CB8AC3E}">
        <p14:creationId xmlns:p14="http://schemas.microsoft.com/office/powerpoint/2010/main" val="250910250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_win32_v2">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_win32_v2" id="{774FFE37-89CF-4C62-B7CB-36441A09341B}" vid="{B830AAAD-6172-4FB1-BCB8-2D9519D9192B}"/>
    </a:ext>
  </a:extLst>
</a:theme>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{054D35F0-5793-4C95-8291-34E3073B4C26}TF422d6a94-b412-4b4b-8b36-ccdb9da8dac8d8130915_win32-3b4bd71c511d</Template>
  <TotalTime>435</TotalTime>
  <Words>2423</Words>
  <Application>Microsoft Office PowerPoint</Application>
  <PresentationFormat>Widescreen</PresentationFormat>
  <Paragraphs>186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Century Gothic</vt:lpstr>
      <vt:lpstr>Wingdings</vt:lpstr>
      <vt:lpstr>Wingdings 2</vt:lpstr>
      <vt:lpstr>Quotable_win32_v2</vt:lpstr>
      <vt:lpstr> East Kent Maternity Scandal (2022)</vt:lpstr>
      <vt:lpstr>Introduction</vt:lpstr>
      <vt:lpstr>Case Background</vt:lpstr>
      <vt:lpstr>Swiss Cheese Model – Systems-Based Analysis (Reason, 2000) </vt:lpstr>
      <vt:lpstr>PowerPoint Presentation</vt:lpstr>
      <vt:lpstr>PowerPoint Presentation</vt:lpstr>
      <vt:lpstr>Root Cause Analysis &amp; Fishbone Diagram – East Kent Maternity Failures</vt:lpstr>
      <vt:lpstr>PowerPoint Presentation</vt:lpstr>
      <vt:lpstr>PowerPoint Presentation</vt:lpstr>
      <vt:lpstr>Quality Assessment – Donabedian Model (1988)</vt:lpstr>
      <vt:lpstr>PowerPoint Presentation</vt:lpstr>
      <vt:lpstr>Policy and Governance Failures – East Kent Maternity Scandal</vt:lpstr>
      <vt:lpstr>PowerPoint Presentation</vt:lpstr>
      <vt:lpstr> </vt:lpstr>
      <vt:lpstr>Key Lessons </vt:lpstr>
      <vt:lpstr>Theoretical Integration – Systems Theory</vt:lpstr>
      <vt:lpstr>Link to Component 2 Report</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arpita chaudhary</dc:creator>
  <cp:lastModifiedBy>arpita chaudhary</cp:lastModifiedBy>
  <cp:revision>24</cp:revision>
  <dcterms:created xsi:type="dcterms:W3CDTF">2025-11-16T21:09:02Z</dcterms:created>
  <dcterms:modified xsi:type="dcterms:W3CDTF">2025-11-17T16:44:42Z</dcterms:modified>
</cp:coreProperties>
</file>