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charts/chart3.xml" ContentType="application/vnd.openxmlformats-officedocument.drawingml.chart+xml"/>
  <Override PartName="/ppt/notesSlides/notesSlide12.xml" ContentType="application/vnd.openxmlformats-officedocument.presentationml.notesSlide+xml"/>
  <Override PartName="/ppt/charts/chart4.xml" ContentType="application/vnd.openxmlformats-officedocument.drawingml.chart+xml"/>
  <Override PartName="/ppt/notesSlides/notesSlide13.xml" ContentType="application/vnd.openxmlformats-officedocument.presentationml.notesSlide+xml"/>
  <Override PartName="/ppt/charts/chart5.xml" ContentType="application/vnd.openxmlformats-officedocument.drawingml.chart+xml"/>
  <Override PartName="/ppt/notesSlides/notesSlide14.xml" ContentType="application/vnd.openxmlformats-officedocument.presentationml.notesSlide+xml"/>
  <Override PartName="/ppt/charts/chart6.xml" ContentType="application/vnd.openxmlformats-officedocument.drawingml.chart+xml"/>
  <Override PartName="/ppt/notesSlides/notesSlide15.xml" ContentType="application/vnd.openxmlformats-officedocument.presentationml.notesSlide+xml"/>
  <Override PartName="/ppt/charts/chart7.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2AEF56A6-78C3-AB51-97DD-5CF30BB57049}">
          <p14:sldIdLst>
            <p14:sldId id="256"/>
            <p14:sldId id="257"/>
            <p14:sldId id="258"/>
          </p14:sldIdLst>
        </p14:section>
        <p14:section name="01 Understanding Culture" id="{879E2200-07EE-43AC-1C76-D7B7F6874E3C}">
          <p14:sldIdLst>
            <p14:sldId id="259"/>
            <p14:sldId id="260"/>
          </p14:sldIdLst>
        </p14:section>
        <p14:section name="02 Hofstede's Cultural Dimensions" id="{8994646E-0E24-1085-9D4B-D2758497CAC2}">
          <p14:sldIdLst>
            <p14:sldId id="261"/>
            <p14:sldId id="262"/>
            <p14:sldId id="263"/>
            <p14:sldId id="264"/>
            <p14:sldId id="265"/>
            <p14:sldId id="266"/>
            <p14:sldId id="267"/>
            <p14:sldId id="268"/>
            <p14:sldId id="269"/>
            <p14:sldId id="270"/>
            <p14:sldId id="271"/>
          </p14:sldIdLst>
        </p14:section>
        <p14:section name="03 Trompenaars' Seven Dimensions" id="{0C5B7E9B-96C4-DA71-4FAC-2AE0728C1890}">
          <p14:sldIdLst>
            <p14:sldId id="272"/>
            <p14:sldId id="273"/>
            <p14:sldId id="274"/>
            <p14:sldId id="275"/>
            <p14:sldId id="276"/>
            <p14:sldId id="277"/>
            <p14:sldId id="278"/>
            <p14:sldId id="279"/>
            <p14:sldId id="280"/>
            <p14:sldId id="281"/>
            <p14:sldId id="282"/>
          </p14:sldIdLst>
        </p14:section>
        <p14:section name="04 Comparing the Frameworks" id="{948330C8-F1FE-C984-204E-7647FC500318}">
          <p14:sldIdLst>
            <p14:sldId id="283"/>
            <p14:sldId id="284"/>
            <p14:sldId id="285"/>
          </p14:sldIdLst>
        </p14:section>
        <p14:section name="05 Applying the Frameworks" id="{670C4F0A-0964-C3C8-BAFF-8448949CD4A1}">
          <p14:sldIdLst>
            <p14:sldId id="286"/>
            <p14:sldId id="287"/>
            <p14:sldId id="288"/>
            <p14:sldId id="289"/>
            <p14:sldId id="290"/>
          </p14:sldIdLst>
        </p14:section>
        <p14:section name="References" id="{12E30BDA-FBE2-2CA7-0040-0C31223FBA9D}">
          <p14:sldIdLst>
            <p14:sldId id="291"/>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9" d="100"/>
          <a:sy n="129" d="100"/>
        </p:scale>
        <p:origin x="132" y="5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liya De Silva" userId="9520ab3c-7e29-4580-954b-113f7d87b6b4" providerId="ADAL" clId="{FE27B551-DB8F-4221-B5AA-5ADAF89AA7C8}"/>
    <pc:docChg chg="custSel modSld">
      <pc:chgData name="Jaliya De Silva" userId="9520ab3c-7e29-4580-954b-113f7d87b6b4" providerId="ADAL" clId="{FE27B551-DB8F-4221-B5AA-5ADAF89AA7C8}" dt="2026-10-15T12:06:37.978" v="0" actId="478"/>
      <pc:docMkLst>
        <pc:docMk/>
      </pc:docMkLst>
      <pc:sldChg chg="delSp mod">
        <pc:chgData name="Jaliya De Silva" userId="9520ab3c-7e29-4580-954b-113f7d87b6b4" providerId="ADAL" clId="{FE27B551-DB8F-4221-B5AA-5ADAF89AA7C8}" dt="2026-10-15T12:06:37.978" v="0" actId="478"/>
        <pc:sldMkLst>
          <pc:docMk/>
          <pc:sldMk cId="0" sldId="256"/>
        </pc:sldMkLst>
        <pc:spChg chg="del">
          <ac:chgData name="Jaliya De Silva" userId="9520ab3c-7e29-4580-954b-113f7d87b6b4" providerId="ADAL" clId="{FE27B551-DB8F-4221-B5AA-5ADAF89AA7C8}" dt="2026-10-15T12:06:37.978" v="0" actId="478"/>
          <ac:spMkLst>
            <pc:docMk/>
            <pc:sldMk cId="0" sldId="256"/>
            <ac:spMk id="4"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Power distance index</a:t>
            </a:r>
          </a:p>
        </c:rich>
      </c:tx>
      <c:overlay val="0"/>
    </c:title>
    <c:autoTitleDeleted val="0"/>
    <c:plotArea>
      <c:layout/>
      <c:barChart>
        <c:barDir val="bar"/>
        <c:grouping val="clustered"/>
        <c:varyColors val="0"/>
        <c:ser>
          <c:idx val="0"/>
          <c:order val="0"/>
          <c:tx>
            <c:strRef>
              <c:f>Sheet1!$B$1</c:f>
              <c:strCache>
                <c:ptCount val="1"/>
                <c:pt idx="0">
                  <c:v>Power distance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35</c:v>
                </c:pt>
                <c:pt idx="1">
                  <c:v>40</c:v>
                </c:pt>
                <c:pt idx="2">
                  <c:v>35</c:v>
                </c:pt>
                <c:pt idx="3">
                  <c:v>77</c:v>
                </c:pt>
                <c:pt idx="4">
                  <c:v>80</c:v>
                </c:pt>
                <c:pt idx="5">
                  <c:v>54</c:v>
                </c:pt>
              </c:numCache>
            </c:numRef>
          </c:val>
          <c:extLst>
            <c:ext xmlns:c16="http://schemas.microsoft.com/office/drawing/2014/chart" uri="{C3380CC4-5D6E-409C-BE32-E72D297353CC}">
              <c16:uniqueId val="{00000000-CFC6-4CCC-B185-C7FC3B83C68F}"/>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Individualism index</a:t>
            </a:r>
          </a:p>
        </c:rich>
      </c:tx>
      <c:overlay val="0"/>
    </c:title>
    <c:autoTitleDeleted val="0"/>
    <c:plotArea>
      <c:layout/>
      <c:barChart>
        <c:barDir val="bar"/>
        <c:grouping val="clustered"/>
        <c:varyColors val="0"/>
        <c:ser>
          <c:idx val="0"/>
          <c:order val="0"/>
          <c:tx>
            <c:strRef>
              <c:f>Sheet1!$B$1</c:f>
              <c:strCache>
                <c:ptCount val="1"/>
                <c:pt idx="0">
                  <c:v>Individualism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89</c:v>
                </c:pt>
                <c:pt idx="1">
                  <c:v>91</c:v>
                </c:pt>
                <c:pt idx="2">
                  <c:v>67</c:v>
                </c:pt>
                <c:pt idx="3">
                  <c:v>48</c:v>
                </c:pt>
                <c:pt idx="4">
                  <c:v>20</c:v>
                </c:pt>
                <c:pt idx="5">
                  <c:v>46</c:v>
                </c:pt>
              </c:numCache>
            </c:numRef>
          </c:val>
          <c:extLst>
            <c:ext xmlns:c16="http://schemas.microsoft.com/office/drawing/2014/chart" uri="{C3380CC4-5D6E-409C-BE32-E72D297353CC}">
              <c16:uniqueId val="{00000000-CBD3-454C-ABF2-DF003F3758DF}"/>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Masculinity index</a:t>
            </a:r>
          </a:p>
        </c:rich>
      </c:tx>
      <c:overlay val="0"/>
    </c:title>
    <c:autoTitleDeleted val="0"/>
    <c:plotArea>
      <c:layout/>
      <c:barChart>
        <c:barDir val="bar"/>
        <c:grouping val="clustered"/>
        <c:varyColors val="0"/>
        <c:ser>
          <c:idx val="0"/>
          <c:order val="0"/>
          <c:tx>
            <c:strRef>
              <c:f>Sheet1!$B$1</c:f>
              <c:strCache>
                <c:ptCount val="1"/>
                <c:pt idx="0">
                  <c:v>Masculinity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66</c:v>
                </c:pt>
                <c:pt idx="1">
                  <c:v>62</c:v>
                </c:pt>
                <c:pt idx="2">
                  <c:v>66</c:v>
                </c:pt>
                <c:pt idx="3">
                  <c:v>56</c:v>
                </c:pt>
                <c:pt idx="4">
                  <c:v>66</c:v>
                </c:pt>
                <c:pt idx="5">
                  <c:v>95</c:v>
                </c:pt>
              </c:numCache>
            </c:numRef>
          </c:val>
          <c:extLst>
            <c:ext xmlns:c16="http://schemas.microsoft.com/office/drawing/2014/chart" uri="{C3380CC4-5D6E-409C-BE32-E72D297353CC}">
              <c16:uniqueId val="{00000000-90B3-4AD4-AE11-DA2F729C70D9}"/>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lang="en-GB" sz="1100" b="0" i="0" u="none" strike="noStrike">
                <a:solidFill>
                  <a:srgbClr val="1B2A4A"/>
                </a:solidFill>
                <a:latin typeface="+mj-lt"/>
              </a:rPr>
              <a:t>Uncertainty avoidance index</a:t>
            </a:r>
          </a:p>
        </c:rich>
      </c:tx>
      <c:overlay val="0"/>
    </c:title>
    <c:autoTitleDeleted val="0"/>
    <c:plotArea>
      <c:layout/>
      <c:barChart>
        <c:barDir val="bar"/>
        <c:grouping val="clustered"/>
        <c:varyColors val="0"/>
        <c:ser>
          <c:idx val="0"/>
          <c:order val="0"/>
          <c:tx>
            <c:strRef>
              <c:f>Sheet1!$B$1</c:f>
              <c:strCache>
                <c:ptCount val="1"/>
                <c:pt idx="0">
                  <c:v>Uncertainty avoidance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35</c:v>
                </c:pt>
                <c:pt idx="1">
                  <c:v>46</c:v>
                </c:pt>
                <c:pt idx="2">
                  <c:v>65</c:v>
                </c:pt>
                <c:pt idx="3">
                  <c:v>40</c:v>
                </c:pt>
                <c:pt idx="4">
                  <c:v>30</c:v>
                </c:pt>
                <c:pt idx="5">
                  <c:v>92</c:v>
                </c:pt>
              </c:numCache>
            </c:numRef>
          </c:val>
          <c:extLst>
            <c:ext xmlns:c16="http://schemas.microsoft.com/office/drawing/2014/chart" uri="{C3380CC4-5D6E-409C-BE32-E72D297353CC}">
              <c16:uniqueId val="{00000000-FDD9-440A-BB18-08C37989AF89}"/>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Long term orientation index</a:t>
            </a:r>
          </a:p>
        </c:rich>
      </c:tx>
      <c:overlay val="0"/>
    </c:title>
    <c:autoTitleDeleted val="0"/>
    <c:plotArea>
      <c:layout/>
      <c:barChart>
        <c:barDir val="bar"/>
        <c:grouping val="clustered"/>
        <c:varyColors val="0"/>
        <c:ser>
          <c:idx val="0"/>
          <c:order val="0"/>
          <c:tx>
            <c:strRef>
              <c:f>Sheet1!$B$1</c:f>
              <c:strCache>
                <c:ptCount val="1"/>
                <c:pt idx="0">
                  <c:v>Long term orientation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51</c:v>
                </c:pt>
                <c:pt idx="1">
                  <c:v>26</c:v>
                </c:pt>
                <c:pt idx="2">
                  <c:v>83</c:v>
                </c:pt>
                <c:pt idx="3">
                  <c:v>51</c:v>
                </c:pt>
                <c:pt idx="4">
                  <c:v>87</c:v>
                </c:pt>
                <c:pt idx="5">
                  <c:v>88</c:v>
                </c:pt>
              </c:numCache>
            </c:numRef>
          </c:val>
          <c:extLst>
            <c:ext xmlns:c16="http://schemas.microsoft.com/office/drawing/2014/chart" uri="{C3380CC4-5D6E-409C-BE32-E72D297353CC}">
              <c16:uniqueId val="{00000000-09C7-4F57-B0D7-59438690C716}"/>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Indulgence index</a:t>
            </a:r>
          </a:p>
        </c:rich>
      </c:tx>
      <c:overlay val="0"/>
    </c:title>
    <c:autoTitleDeleted val="0"/>
    <c:plotArea>
      <c:layout/>
      <c:barChart>
        <c:barDir val="bar"/>
        <c:grouping val="clustered"/>
        <c:varyColors val="0"/>
        <c:ser>
          <c:idx val="0"/>
          <c:order val="0"/>
          <c:tx>
            <c:strRef>
              <c:f>Sheet1!$B$1</c:f>
              <c:strCache>
                <c:ptCount val="1"/>
                <c:pt idx="0">
                  <c:v>Indulgence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69</c:v>
                </c:pt>
                <c:pt idx="1">
                  <c:v>68</c:v>
                </c:pt>
                <c:pt idx="2">
                  <c:v>40</c:v>
                </c:pt>
                <c:pt idx="3">
                  <c:v>26</c:v>
                </c:pt>
                <c:pt idx="4">
                  <c:v>24</c:v>
                </c:pt>
                <c:pt idx="5">
                  <c:v>42</c:v>
                </c:pt>
              </c:numCache>
            </c:numRef>
          </c:val>
          <c:extLst>
            <c:ext xmlns:c16="http://schemas.microsoft.com/office/drawing/2014/chart" uri="{C3380CC4-5D6E-409C-BE32-E72D297353CC}">
              <c16:uniqueId val="{00000000-D276-4E80-8FBB-1F19D244BF42}"/>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UK</c:v>
                </c:pt>
              </c:strCache>
            </c:strRef>
          </c:tx>
          <c:spPr>
            <a:solidFill>
              <a:srgbClr val="1B2A4A"/>
            </a:solidFill>
            <a:effectLst/>
          </c:spPr>
          <c:invertIfNegative val="0"/>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Sheet1!$B$2:$B$7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0-686C-4D2C-B64B-D332F3940926}"/>
            </c:ext>
          </c:extLst>
        </c:ser>
        <c:ser>
          <c:idx val="1"/>
          <c:order val="1"/>
          <c:tx>
            <c:strRef>
              <c:f>Sheet1!$C$1</c:f>
              <c:strCache>
                <c:ptCount val="1"/>
                <c:pt idx="0">
                  <c:v>China</c:v>
                </c:pt>
              </c:strCache>
            </c:strRef>
          </c:tx>
          <c:spPr>
            <a:solidFill>
              <a:srgbClr val="F2A541"/>
            </a:solidFill>
            <a:effectLst/>
          </c:spPr>
          <c:invertIfNegative val="0"/>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Sheet1!$C$2:$C$7</c:f>
              <c:numCache>
                <c:formatCode>General</c:formatCode>
                <c:ptCount val="6"/>
                <c:pt idx="0">
                  <c:v>80</c:v>
                </c:pt>
                <c:pt idx="1">
                  <c:v>20</c:v>
                </c:pt>
                <c:pt idx="2">
                  <c:v>66</c:v>
                </c:pt>
                <c:pt idx="3">
                  <c:v>30</c:v>
                </c:pt>
                <c:pt idx="4">
                  <c:v>87</c:v>
                </c:pt>
                <c:pt idx="5">
                  <c:v>24</c:v>
                </c:pt>
              </c:numCache>
            </c:numRef>
          </c:val>
          <c:extLst>
            <c:ext xmlns:c16="http://schemas.microsoft.com/office/drawing/2014/chart" uri="{C3380CC4-5D6E-409C-BE32-E72D297353CC}">
              <c16:uniqueId val="{00000001-686C-4D2C-B64B-D332F3940926}"/>
            </c:ext>
          </c:extLst>
        </c:ser>
        <c:ser>
          <c:idx val="2"/>
          <c:order val="2"/>
          <c:tx>
            <c:strRef>
              <c:f>Sheet1!$D$1</c:f>
              <c:strCache>
                <c:ptCount val="1"/>
                <c:pt idx="0">
                  <c:v>India</c:v>
                </c:pt>
              </c:strCache>
            </c:strRef>
          </c:tx>
          <c:spPr>
            <a:solidFill>
              <a:srgbClr val="2E6F95"/>
            </a:solidFill>
            <a:effectLst/>
          </c:spPr>
          <c:invertIfNegative val="0"/>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Sheet1!$D$2:$D$7</c:f>
              <c:numCache>
                <c:formatCode>General</c:formatCode>
                <c:ptCount val="6"/>
                <c:pt idx="0">
                  <c:v>77</c:v>
                </c:pt>
                <c:pt idx="1">
                  <c:v>48</c:v>
                </c:pt>
                <c:pt idx="2">
                  <c:v>56</c:v>
                </c:pt>
                <c:pt idx="3">
                  <c:v>40</c:v>
                </c:pt>
                <c:pt idx="4">
                  <c:v>51</c:v>
                </c:pt>
                <c:pt idx="5">
                  <c:v>26</c:v>
                </c:pt>
              </c:numCache>
            </c:numRef>
          </c:val>
          <c:extLst>
            <c:ext xmlns:c16="http://schemas.microsoft.com/office/drawing/2014/chart" uri="{C3380CC4-5D6E-409C-BE32-E72D297353CC}">
              <c16:uniqueId val="{00000002-686C-4D2C-B64B-D332F3940926}"/>
            </c:ext>
          </c:extLst>
        </c:ser>
        <c:dLbls>
          <c:showLegendKey val="0"/>
          <c:showVal val="0"/>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9525" cap="flat">
              <a:solidFill>
                <a:srgbClr val="DCE8F5"/>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50" b="0" i="0" u="none" strike="noStrike">
                <a:solidFill>
                  <a:srgbClr val="5B6B82"/>
                </a:solidFill>
                <a:latin typeface="+mn-lt"/>
              </a:defRPr>
            </a:pPr>
            <a:endParaRPr lang="en-US"/>
          </a:p>
        </c:txPr>
        <c:crossAx val="2094734554"/>
        <c:crosses val="autoZero"/>
        <c:crossBetween val="between"/>
        <c:majorUnit val="20"/>
      </c:valAx>
      <c:spPr>
        <a:noFill/>
        <a:ln>
          <a:noFill/>
        </a:ln>
        <a:effectLst/>
      </c:spPr>
    </c:plotArea>
    <c:legend>
      <c:legendPos val="t"/>
      <c:overlay val="0"/>
      <c:txPr>
        <a:bodyPr/>
        <a:lstStyle/>
        <a:p>
          <a:pPr>
            <a:defRPr sz="1050">
              <a:solidFill>
                <a:srgbClr val="1F2937"/>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9963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417320"/>
            <a:ext cx="7863840" cy="1234440"/>
          </a:xfrm>
          <a:prstGeom prst="rect">
            <a:avLst/>
          </a:prstGeom>
          <a:noFill/>
          <a:ln/>
        </p:spPr>
        <p:txBody>
          <a:bodyPr wrap="square" rtlCol="0"/>
          <a:lstStyle>
            <a:lvl1pPr marL="0" indent="0" algn="l">
              <a:buNone/>
              <a:defRPr lang="en-US" sz="40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4000" dirty="0"/>
          </a:p>
        </p:txBody>
      </p:sp>
      <p:sp>
        <p:nvSpPr>
          <p:cNvPr id="3" name="Text 0"/>
          <p:cNvSpPr>
            <a:spLocks noGrp="1"/>
          </p:cNvSpPr>
          <p:nvPr>
            <p:ph type="body" idx="101" hasCustomPrompt="1"/>
          </p:nvPr>
        </p:nvSpPr>
        <p:spPr>
          <a:xfrm>
            <a:off x="640080" y="2743200"/>
            <a:ext cx="7863840" cy="457200"/>
          </a:xfrm>
          <a:prstGeom prst="rect">
            <a:avLst/>
          </a:prstGeom>
          <a:noFill/>
          <a:ln/>
        </p:spPr>
        <p:txBody>
          <a:bodyPr wrap="square" rtlCol="0"/>
          <a:lstStyle>
            <a:lvl1pPr marL="0" indent="0" algn="l">
              <a:buNone/>
              <a:defRPr lang="en-US" sz="1800" dirty="0">
                <a:solidFill>
                  <a:schemeClr val="accent1"/>
                </a:solidFill>
              </a:defRPr>
            </a:lvl1pPr>
          </a:lstStyle>
          <a:p>
            <a:pPr marL="0" indent="0" algn="l">
              <a:buNone/>
            </a:pPr>
            <a:endParaRPr lang="en-US" sz="18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31720"/>
            <a:ext cx="7680960" cy="1097280"/>
          </a:xfrm>
          <a:prstGeom prst="rect">
            <a:avLst/>
          </a:prstGeom>
          <a:noFill/>
          <a:ln/>
        </p:spPr>
        <p:txBody>
          <a:bodyPr wrap="square" rtlCol="0"/>
          <a:lstStyle>
            <a:lvl1pPr marL="0" indent="0" algn="l">
              <a:buNone/>
              <a:defRPr lang="en-US" sz="36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600" dirty="0"/>
          </a:p>
        </p:txBody>
      </p:sp>
      <p:sp>
        <p:nvSpPr>
          <p:cNvPr id="3" name="Text 0"/>
          <p:cNvSpPr>
            <a:spLocks noGrp="1"/>
          </p:cNvSpPr>
          <p:nvPr>
            <p:ph type="body" idx="101" hasCustomPrompt="1"/>
          </p:nvPr>
        </p:nvSpPr>
        <p:spPr>
          <a:xfrm>
            <a:off x="731520" y="1234440"/>
            <a:ext cx="2743200" cy="1005840"/>
          </a:xfrm>
          <a:prstGeom prst="rect">
            <a:avLst/>
          </a:prstGeom>
          <a:noFill/>
          <a:ln/>
        </p:spPr>
        <p:txBody>
          <a:bodyPr wrap="square" rtlCol="0"/>
          <a:lstStyle>
            <a:lvl1pPr marL="0" indent="0" algn="l">
              <a:buNone/>
              <a:defRPr lang="en-US" sz="6000" b="1" dirty="0">
                <a:solidFill>
                  <a:schemeClr val="accent1"/>
                </a:solidFill>
                <a:latin typeface="Cambria" pitchFamily="34" charset="0"/>
                <a:ea typeface="Cambria" pitchFamily="34" charset="-122"/>
                <a:cs typeface="Cambria" pitchFamily="34" charset="-120"/>
              </a:defRPr>
            </a:lvl1pPr>
          </a:lstStyle>
          <a:p>
            <a:pPr marL="0" indent="0" algn="l">
              <a:buNone/>
            </a:pPr>
            <a:endParaRPr lang="en-US" sz="600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rtlCol="0"/>
          <a:lstStyle>
            <a:lvl1pPr marL="0" indent="0" algn="l">
              <a:buNone/>
              <a:defRPr lang="en-US" sz="2600" b="1" dirty="0">
                <a:solidFill>
                  <a:schemeClr val="tx2"/>
                </a:solidFill>
                <a:latin typeface="Cambria" pitchFamily="34" charset="0"/>
                <a:ea typeface="Cambria" pitchFamily="34" charset="-122"/>
                <a:cs typeface="Cambria" pitchFamily="34" charset="-120"/>
              </a:defRPr>
            </a:lvl1pPr>
          </a:lstStyle>
          <a:p>
            <a:pPr marL="0" indent="0" algn="l">
              <a:buNone/>
            </a:pPr>
            <a:endParaRPr lang="en-US" sz="2600" dirty="0"/>
          </a:p>
        </p:txBody>
      </p:sp>
      <p:sp>
        <p:nvSpPr>
          <p:cNvPr id="3" name="Text 0"/>
          <p:cNvSpPr/>
          <p:nvPr/>
        </p:nvSpPr>
        <p:spPr>
          <a:xfrm>
            <a:off x="457200" y="4754880"/>
            <a:ext cx="6400800" cy="256032"/>
          </a:xfrm>
          <a:prstGeom prst="rect">
            <a:avLst/>
          </a:prstGeom>
          <a:noFill/>
          <a:ln/>
        </p:spPr>
        <p:txBody>
          <a:bodyPr wrap="square" lIns="0" tIns="0" rIns="0" bIns="0" rtlCol="0" anchor="ctr"/>
          <a:lstStyle/>
          <a:p>
            <a:pPr marL="0" indent="0">
              <a:buNone/>
            </a:pPr>
            <a:r>
              <a:rPr lang="en-US" sz="900" dirty="0">
                <a:solidFill>
                  <a:schemeClr val="accent3"/>
                </a:solidFill>
              </a:rPr>
              <a:t>BMBM6021 International Business Communication  |  Jaliya de Silva, UWTSD</a:t>
            </a:r>
            <a:endParaRPr lang="en-US" sz="9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QUESTION">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77440"/>
            <a:ext cx="7680960" cy="1463040"/>
          </a:xfrm>
          <a:prstGeom prst="rect">
            <a:avLst/>
          </a:prstGeom>
          <a:noFill/>
          <a:ln/>
        </p:spPr>
        <p:txBody>
          <a:bodyPr wrap="square" rtlCol="0"/>
          <a:lstStyle>
            <a:lvl1pPr marL="0" indent="0" algn="l">
              <a:buNone/>
              <a:defRPr lang="en-US" sz="34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bg2"/>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5.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6.xml"/></Relationships>
</file>

<file path=ppt/slides/_rels/slide15.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8.pn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45.png"/><Relationship Id="rId4" Type="http://schemas.openxmlformats.org/officeDocument/2006/relationships/image" Target="../media/image44.png"/></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417320"/>
            <a:ext cx="7863840" cy="1234440"/>
          </a:xfrm>
          <a:prstGeom prst="rect">
            <a:avLst/>
          </a:prstGeom>
          <a:noFill/>
          <a:ln/>
        </p:spPr>
        <p:txBody>
          <a:bodyPr wrap="square" rtlCol="0" anchor="b"/>
          <a:lstStyle/>
          <a:p>
            <a:pPr marL="0" indent="0" algn="l">
              <a:buNone/>
            </a:pPr>
            <a:r>
              <a:rPr lang="en-US" sz="4000" b="1" dirty="0">
                <a:solidFill>
                  <a:schemeClr val="bg1"/>
                </a:solidFill>
                <a:latin typeface="Cambria" pitchFamily="34" charset="0"/>
                <a:ea typeface="Cambria" pitchFamily="34" charset="-122"/>
                <a:cs typeface="Cambria" pitchFamily="34" charset="-120"/>
              </a:rPr>
              <a:t>International Business Communication</a:t>
            </a:r>
            <a:endParaRPr lang="en-US" sz="4000" dirty="0"/>
          </a:p>
        </p:txBody>
      </p:sp>
      <p:sp>
        <p:nvSpPr>
          <p:cNvPr id="3" name="Text 0"/>
          <p:cNvSpPr>
            <a:spLocks noGrp="1"/>
          </p:cNvSpPr>
          <p:nvPr>
            <p:ph type="body" idx="101" hasCustomPrompt="1"/>
          </p:nvPr>
        </p:nvSpPr>
        <p:spPr>
          <a:xfrm>
            <a:off x="640080" y="2743200"/>
            <a:ext cx="7863840" cy="457200"/>
          </a:xfrm>
          <a:prstGeom prst="rect">
            <a:avLst/>
          </a:prstGeom>
          <a:noFill/>
          <a:ln/>
        </p:spPr>
        <p:txBody>
          <a:bodyPr wrap="square" rtlCol="0" anchor="t"/>
          <a:lstStyle/>
          <a:p>
            <a:pPr marL="0" indent="0" algn="l">
              <a:buNone/>
            </a:pPr>
            <a:r>
              <a:rPr lang="en-US" sz="1800" dirty="0">
                <a:solidFill>
                  <a:schemeClr val="accent1"/>
                </a:solidFill>
              </a:rPr>
              <a:t>BMBM6021  |  Cultural Dimensions: Hofstede and Trompenaars</a:t>
            </a:r>
            <a:endParaRPr lang="en-US" sz="1800" dirty="0"/>
          </a:p>
        </p:txBody>
      </p:sp>
      <p:sp>
        <p:nvSpPr>
          <p:cNvPr id="6" name="Lecturer details"/>
          <p:cNvSpPr txBox="1"/>
          <p:nvPr/>
        </p:nvSpPr>
        <p:spPr>
          <a:xfrm>
            <a:off x="640080" y="3657600"/>
            <a:ext cx="7863840" cy="1097280"/>
          </a:xfrm>
          <a:prstGeom prst="rect">
            <a:avLst/>
          </a:prstGeom>
          <a:noFill/>
          <a:ln/>
        </p:spPr>
        <p:txBody>
          <a:bodyPr wrap="square" lIns="0" tIns="0" rIns="0" bIns="0" rtlCol="0" anchor="t"/>
          <a:lstStyle/>
          <a:p>
            <a:pPr marL="0" indent="0">
              <a:buNone/>
            </a:pPr>
            <a:r>
              <a:rPr lang="en-US" sz="1600" b="1" dirty="0">
                <a:solidFill>
                  <a:schemeClr val="bg1"/>
                </a:solidFill>
              </a:rPr>
              <a:t>Jaliya de Silva</a:t>
            </a:r>
            <a:endParaRPr lang="en-US" sz="1600" dirty="0"/>
          </a:p>
          <a:p>
            <a:pPr marL="0" indent="0">
              <a:buNone/>
            </a:pPr>
            <a:r>
              <a:rPr lang="en-US" sz="1250" dirty="0">
                <a:solidFill>
                  <a:schemeClr val="bg1"/>
                </a:solidFill>
              </a:rPr>
              <a:t>Lecturer</a:t>
            </a:r>
            <a:endParaRPr lang="en-US" sz="1600" dirty="0"/>
          </a:p>
          <a:p>
            <a:pPr marL="0" indent="0">
              <a:buNone/>
            </a:pPr>
            <a:r>
              <a:rPr lang="en-US" sz="1150" dirty="0">
                <a:solidFill>
                  <a:schemeClr val="bg2"/>
                </a:solidFill>
              </a:rPr>
              <a:t>BA, MBA, MSc, PgCert THE, FHEA, AFRGS, MIH</a:t>
            </a:r>
            <a:endParaRPr lang="en-US" sz="1600" dirty="0"/>
          </a:p>
          <a:p>
            <a:pPr marL="0" indent="0">
              <a:buNone/>
            </a:pPr>
            <a:r>
              <a:rPr lang="en-US" sz="1150" dirty="0">
                <a:solidFill>
                  <a:schemeClr val="bg2"/>
                </a:solidFill>
              </a:rPr>
              <a:t>University of Wales Trinity Saint David</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Learning Outcomes</a:t>
            </a:r>
            <a:endParaRPr lang="en-US" sz="2600" dirty="0"/>
          </a:p>
        </p:txBody>
      </p:sp>
      <p:sp>
        <p:nvSpPr>
          <p:cNvPr id="3" name="Text 1"/>
          <p:cNvSpPr txBox="1"/>
          <p:nvPr/>
        </p:nvSpPr>
        <p:spPr>
          <a:xfrm>
            <a:off x="457200" y="1005840"/>
            <a:ext cx="8229600" cy="365760"/>
          </a:xfrm>
          <a:prstGeom prst="rect">
            <a:avLst/>
          </a:prstGeom>
          <a:noFill/>
          <a:ln/>
        </p:spPr>
        <p:txBody>
          <a:bodyPr wrap="square" lIns="0" tIns="0" rIns="0" bIns="0" rtlCol="0" anchor="t"/>
          <a:lstStyle/>
          <a:p>
            <a:pPr marL="0" indent="0">
              <a:buNone/>
            </a:pPr>
            <a:r>
              <a:rPr lang="en-US" sz="1400" dirty="0">
                <a:solidFill>
                  <a:schemeClr val="accent3"/>
                </a:solidFill>
              </a:rPr>
              <a:t>By the end of this session you should be able to:</a:t>
            </a:r>
            <a:endParaRPr lang="en-US" sz="1400" dirty="0"/>
          </a:p>
        </p:txBody>
      </p:sp>
      <p:sp>
        <p:nvSpPr>
          <p:cNvPr id="4" name="Outcome 1"/>
          <p:cNvSpPr/>
          <p:nvPr/>
        </p:nvSpPr>
        <p:spPr>
          <a:xfrm>
            <a:off x="457200" y="155448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5" name="Outcome 1 icon circle"/>
          <p:cNvSpPr/>
          <p:nvPr/>
        </p:nvSpPr>
        <p:spPr>
          <a:xfrm>
            <a:off x="658368" y="1856232"/>
            <a:ext cx="585216" cy="585216"/>
          </a:xfrm>
          <a:prstGeom prst="ellipse">
            <a:avLst/>
          </a:prstGeom>
          <a:solidFill>
            <a:schemeClr val="tx2"/>
          </a:solidFill>
          <a:ln w="12700">
            <a:solidFill>
              <a:schemeClr val="tx2"/>
            </a:solidFill>
            <a:prstDash val="solid"/>
          </a:ln>
        </p:spPr>
        <p:txBody>
          <a:bodyPr/>
          <a:lstStyle/>
          <a:p>
            <a:endParaRPr lang="en-GB"/>
          </a:p>
        </p:txBody>
      </p:sp>
      <p:pic>
        <p:nvPicPr>
          <p:cNvPr id="6" name="Image 0" descr="Outcome 1"/>
          <p:cNvPicPr>
            <a:picLocks noChangeAspect="1"/>
          </p:cNvPicPr>
          <p:nvPr/>
        </p:nvPicPr>
        <p:blipFill>
          <a:blip r:embed="rId3"/>
          <a:stretch>
            <a:fillRect/>
          </a:stretch>
        </p:blipFill>
        <p:spPr>
          <a:xfrm>
            <a:off x="798820" y="1996684"/>
            <a:ext cx="304312" cy="304312"/>
          </a:xfrm>
          <a:prstGeom prst="rect">
            <a:avLst/>
          </a:prstGeom>
        </p:spPr>
      </p:pic>
      <p:sp>
        <p:nvSpPr>
          <p:cNvPr id="7" name="Text 4"/>
          <p:cNvSpPr txBox="1"/>
          <p:nvPr/>
        </p:nvSpPr>
        <p:spPr>
          <a:xfrm>
            <a:off x="1417320" y="169164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1  </a:t>
            </a:r>
            <a:r>
              <a:rPr lang="en-US" sz="1300" dirty="0">
                <a:solidFill>
                  <a:schemeClr val="tx1"/>
                </a:solidFill>
              </a:rPr>
              <a:t>Explain how national culture shapes the way people communicate at work.</a:t>
            </a:r>
            <a:endParaRPr lang="en-US" sz="1300" dirty="0"/>
          </a:p>
        </p:txBody>
      </p:sp>
      <p:sp>
        <p:nvSpPr>
          <p:cNvPr id="8" name="Outcome 2"/>
          <p:cNvSpPr/>
          <p:nvPr/>
        </p:nvSpPr>
        <p:spPr>
          <a:xfrm>
            <a:off x="4663440" y="155448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Outcome 2 icon circle"/>
          <p:cNvSpPr/>
          <p:nvPr/>
        </p:nvSpPr>
        <p:spPr>
          <a:xfrm>
            <a:off x="4864608" y="1856232"/>
            <a:ext cx="585216" cy="585216"/>
          </a:xfrm>
          <a:prstGeom prst="ellipse">
            <a:avLst/>
          </a:prstGeom>
          <a:solidFill>
            <a:schemeClr val="tx2"/>
          </a:solidFill>
          <a:ln w="12700">
            <a:solidFill>
              <a:schemeClr val="tx2"/>
            </a:solidFill>
            <a:prstDash val="solid"/>
          </a:ln>
        </p:spPr>
        <p:txBody>
          <a:bodyPr/>
          <a:lstStyle/>
          <a:p>
            <a:endParaRPr lang="en-GB"/>
          </a:p>
        </p:txBody>
      </p:sp>
      <p:pic>
        <p:nvPicPr>
          <p:cNvPr id="10" name="Image 1" descr="Outcome 2"/>
          <p:cNvPicPr>
            <a:picLocks noChangeAspect="1"/>
          </p:cNvPicPr>
          <p:nvPr/>
        </p:nvPicPr>
        <p:blipFill>
          <a:blip r:embed="rId4"/>
          <a:stretch>
            <a:fillRect/>
          </a:stretch>
        </p:blipFill>
        <p:spPr>
          <a:xfrm>
            <a:off x="5005060" y="1996684"/>
            <a:ext cx="304312" cy="304312"/>
          </a:xfrm>
          <a:prstGeom prst="rect">
            <a:avLst/>
          </a:prstGeom>
        </p:spPr>
      </p:pic>
      <p:sp>
        <p:nvSpPr>
          <p:cNvPr id="11" name="Text 7"/>
          <p:cNvSpPr txBox="1"/>
          <p:nvPr/>
        </p:nvSpPr>
        <p:spPr>
          <a:xfrm>
            <a:off x="5623560" y="169164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2  </a:t>
            </a:r>
            <a:r>
              <a:rPr lang="en-US" sz="1300" dirty="0">
                <a:solidFill>
                  <a:schemeClr val="tx1"/>
                </a:solidFill>
              </a:rPr>
              <a:t>Describe Hofstede's six cultural dimensions and interpret country scores.</a:t>
            </a:r>
            <a:endParaRPr lang="en-US" sz="1300" dirty="0"/>
          </a:p>
        </p:txBody>
      </p:sp>
      <p:sp>
        <p:nvSpPr>
          <p:cNvPr id="12" name="Outcome 3"/>
          <p:cNvSpPr/>
          <p:nvPr/>
        </p:nvSpPr>
        <p:spPr>
          <a:xfrm>
            <a:off x="457200" y="297180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3" name="Outcome 3 icon circle"/>
          <p:cNvSpPr/>
          <p:nvPr/>
        </p:nvSpPr>
        <p:spPr>
          <a:xfrm>
            <a:off x="658368" y="3273552"/>
            <a:ext cx="585216" cy="585216"/>
          </a:xfrm>
          <a:prstGeom prst="ellipse">
            <a:avLst/>
          </a:prstGeom>
          <a:solidFill>
            <a:schemeClr val="tx2"/>
          </a:solidFill>
          <a:ln w="12700">
            <a:solidFill>
              <a:schemeClr val="tx2"/>
            </a:solidFill>
            <a:prstDash val="solid"/>
          </a:ln>
        </p:spPr>
        <p:txBody>
          <a:bodyPr/>
          <a:lstStyle/>
          <a:p>
            <a:endParaRPr lang="en-GB"/>
          </a:p>
        </p:txBody>
      </p:sp>
      <p:pic>
        <p:nvPicPr>
          <p:cNvPr id="14" name="Image 2" descr="Outcome 3"/>
          <p:cNvPicPr>
            <a:picLocks noChangeAspect="1"/>
          </p:cNvPicPr>
          <p:nvPr/>
        </p:nvPicPr>
        <p:blipFill>
          <a:blip r:embed="rId5"/>
          <a:stretch>
            <a:fillRect/>
          </a:stretch>
        </p:blipFill>
        <p:spPr>
          <a:xfrm>
            <a:off x="798820" y="3414004"/>
            <a:ext cx="304312" cy="304312"/>
          </a:xfrm>
          <a:prstGeom prst="rect">
            <a:avLst/>
          </a:prstGeom>
        </p:spPr>
      </p:pic>
      <p:sp>
        <p:nvSpPr>
          <p:cNvPr id="15" name="Text 10"/>
          <p:cNvSpPr txBox="1"/>
          <p:nvPr/>
        </p:nvSpPr>
        <p:spPr>
          <a:xfrm>
            <a:off x="1417320" y="310896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3  </a:t>
            </a:r>
            <a:r>
              <a:rPr lang="en-US" sz="1300" dirty="0">
                <a:solidFill>
                  <a:schemeClr val="tx1"/>
                </a:solidFill>
              </a:rPr>
              <a:t>Describe Trompenaars and Hampden-Turner's seven dimensions of culture.</a:t>
            </a:r>
            <a:endParaRPr lang="en-US" sz="1300" dirty="0"/>
          </a:p>
        </p:txBody>
      </p:sp>
      <p:sp>
        <p:nvSpPr>
          <p:cNvPr id="16" name="Outcome 4"/>
          <p:cNvSpPr/>
          <p:nvPr/>
        </p:nvSpPr>
        <p:spPr>
          <a:xfrm>
            <a:off x="4663440" y="297180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7" name="Outcome 4 icon circle"/>
          <p:cNvSpPr/>
          <p:nvPr/>
        </p:nvSpPr>
        <p:spPr>
          <a:xfrm>
            <a:off x="4864608" y="3273552"/>
            <a:ext cx="585216" cy="585216"/>
          </a:xfrm>
          <a:prstGeom prst="ellipse">
            <a:avLst/>
          </a:prstGeom>
          <a:solidFill>
            <a:schemeClr val="tx2"/>
          </a:solidFill>
          <a:ln w="12700">
            <a:solidFill>
              <a:schemeClr val="tx2"/>
            </a:solidFill>
            <a:prstDash val="solid"/>
          </a:ln>
        </p:spPr>
        <p:txBody>
          <a:bodyPr/>
          <a:lstStyle/>
          <a:p>
            <a:endParaRPr lang="en-GB"/>
          </a:p>
        </p:txBody>
      </p:sp>
      <p:pic>
        <p:nvPicPr>
          <p:cNvPr id="18" name="Image 3" descr="Outcome 4"/>
          <p:cNvPicPr>
            <a:picLocks noChangeAspect="1"/>
          </p:cNvPicPr>
          <p:nvPr/>
        </p:nvPicPr>
        <p:blipFill>
          <a:blip r:embed="rId6"/>
          <a:stretch>
            <a:fillRect/>
          </a:stretch>
        </p:blipFill>
        <p:spPr>
          <a:xfrm>
            <a:off x="5005060" y="3414004"/>
            <a:ext cx="304312" cy="304312"/>
          </a:xfrm>
          <a:prstGeom prst="rect">
            <a:avLst/>
          </a:prstGeom>
        </p:spPr>
      </p:pic>
      <p:sp>
        <p:nvSpPr>
          <p:cNvPr id="19" name="Text 13"/>
          <p:cNvSpPr txBox="1"/>
          <p:nvPr/>
        </p:nvSpPr>
        <p:spPr>
          <a:xfrm>
            <a:off x="5623560" y="310896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4  </a:t>
            </a:r>
            <a:r>
              <a:rPr lang="en-US" sz="1300" dirty="0">
                <a:solidFill>
                  <a:schemeClr val="tx1"/>
                </a:solidFill>
              </a:rPr>
              <a:t>Compare and critically evaluate both frameworks and apply them to international business and hospitality.</a:t>
            </a:r>
            <a:endParaRPr lang="en-US" sz="13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Session Overview</a:t>
            </a:r>
            <a:endParaRPr lang="en-US" sz="2600" dirty="0"/>
          </a:p>
        </p:txBody>
      </p:sp>
      <p:sp>
        <p:nvSpPr>
          <p:cNvPr id="3" name="Text 1"/>
          <p:cNvSpPr txBox="1"/>
          <p:nvPr/>
        </p:nvSpPr>
        <p:spPr>
          <a:xfrm>
            <a:off x="457200" y="1024128"/>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01</a:t>
            </a:r>
            <a:endParaRPr lang="en-US" sz="2800" dirty="0"/>
          </a:p>
        </p:txBody>
      </p:sp>
      <p:sp>
        <p:nvSpPr>
          <p:cNvPr id="4" name="Agenda item 01"/>
          <p:cNvSpPr/>
          <p:nvPr/>
        </p:nvSpPr>
        <p:spPr>
          <a:xfrm>
            <a:off x="1325880" y="1024128"/>
            <a:ext cx="7360920" cy="566928"/>
          </a:xfrm>
          <a:prstGeom prst="roundRect">
            <a:avLst>
              <a:gd name="adj" fmla="val 12903"/>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5" name="Text 3"/>
          <p:cNvSpPr txBox="1"/>
          <p:nvPr/>
        </p:nvSpPr>
        <p:spPr>
          <a:xfrm>
            <a:off x="1554480" y="1024128"/>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Understanding culture</a:t>
            </a:r>
            <a:r>
              <a:rPr lang="en-US" sz="1200" dirty="0">
                <a:solidFill>
                  <a:schemeClr val="accent3"/>
                </a:solidFill>
              </a:rPr>
              <a:t>    Culture as learned programming and the onion model</a:t>
            </a:r>
            <a:endParaRPr lang="en-US" sz="1400" dirty="0"/>
          </a:p>
        </p:txBody>
      </p:sp>
      <p:sp>
        <p:nvSpPr>
          <p:cNvPr id="6" name="Text 4"/>
          <p:cNvSpPr txBox="1"/>
          <p:nvPr/>
        </p:nvSpPr>
        <p:spPr>
          <a:xfrm>
            <a:off x="457200" y="1700784"/>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02</a:t>
            </a:r>
            <a:endParaRPr lang="en-US" sz="2800" dirty="0"/>
          </a:p>
        </p:txBody>
      </p:sp>
      <p:sp>
        <p:nvSpPr>
          <p:cNvPr id="7" name="Agenda item 02"/>
          <p:cNvSpPr/>
          <p:nvPr/>
        </p:nvSpPr>
        <p:spPr>
          <a:xfrm>
            <a:off x="1325880" y="1700784"/>
            <a:ext cx="7360920" cy="566928"/>
          </a:xfrm>
          <a:prstGeom prst="roundRect">
            <a:avLst>
              <a:gd name="adj" fmla="val 12903"/>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8" name="Text 6"/>
          <p:cNvSpPr txBox="1"/>
          <p:nvPr/>
        </p:nvSpPr>
        <p:spPr>
          <a:xfrm>
            <a:off x="1554480" y="1700784"/>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Hofstede's cultural dimensions</a:t>
            </a:r>
            <a:r>
              <a:rPr lang="en-US" sz="1200" dirty="0">
                <a:solidFill>
                  <a:schemeClr val="accent3"/>
                </a:solidFill>
              </a:rPr>
              <a:t>    Origins, the six dimensions, country profiles and critique</a:t>
            </a:r>
            <a:endParaRPr lang="en-US" sz="1400" dirty="0"/>
          </a:p>
        </p:txBody>
      </p:sp>
      <p:sp>
        <p:nvSpPr>
          <p:cNvPr id="9" name="Text 7"/>
          <p:cNvSpPr txBox="1"/>
          <p:nvPr/>
        </p:nvSpPr>
        <p:spPr>
          <a:xfrm>
            <a:off x="457200" y="2377440"/>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03</a:t>
            </a:r>
            <a:endParaRPr lang="en-US" sz="2800" dirty="0"/>
          </a:p>
        </p:txBody>
      </p:sp>
      <p:sp>
        <p:nvSpPr>
          <p:cNvPr id="10" name="Agenda item 03"/>
          <p:cNvSpPr/>
          <p:nvPr/>
        </p:nvSpPr>
        <p:spPr>
          <a:xfrm>
            <a:off x="1325880" y="2377440"/>
            <a:ext cx="7360920" cy="566928"/>
          </a:xfrm>
          <a:prstGeom prst="roundRect">
            <a:avLst>
              <a:gd name="adj" fmla="val 12903"/>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1" name="Text 9"/>
          <p:cNvSpPr txBox="1"/>
          <p:nvPr/>
        </p:nvSpPr>
        <p:spPr>
          <a:xfrm>
            <a:off x="1554480" y="2377440"/>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Trompenaars' seven dimensions</a:t>
            </a:r>
            <a:r>
              <a:rPr lang="en-US" sz="1200" dirty="0">
                <a:solidFill>
                  <a:schemeClr val="accent3"/>
                </a:solidFill>
              </a:rPr>
              <a:t>    Dilemmas, the seven dimensions and evaluation</a:t>
            </a:r>
            <a:endParaRPr lang="en-US" sz="1400" dirty="0"/>
          </a:p>
        </p:txBody>
      </p:sp>
      <p:sp>
        <p:nvSpPr>
          <p:cNvPr id="12" name="Text 10"/>
          <p:cNvSpPr txBox="1"/>
          <p:nvPr/>
        </p:nvSpPr>
        <p:spPr>
          <a:xfrm>
            <a:off x="457200" y="3054096"/>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04</a:t>
            </a:r>
            <a:endParaRPr lang="en-US" sz="2800" dirty="0"/>
          </a:p>
        </p:txBody>
      </p:sp>
      <p:sp>
        <p:nvSpPr>
          <p:cNvPr id="13" name="Agenda item 04"/>
          <p:cNvSpPr/>
          <p:nvPr/>
        </p:nvSpPr>
        <p:spPr>
          <a:xfrm>
            <a:off x="1325880" y="3054096"/>
            <a:ext cx="7360920" cy="566928"/>
          </a:xfrm>
          <a:prstGeom prst="roundRect">
            <a:avLst>
              <a:gd name="adj" fmla="val 12903"/>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4" name="Text 12"/>
          <p:cNvSpPr txBox="1"/>
          <p:nvPr/>
        </p:nvSpPr>
        <p:spPr>
          <a:xfrm>
            <a:off x="1554480" y="3054096"/>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Comparing the frameworks</a:t>
            </a:r>
            <a:r>
              <a:rPr lang="en-US" sz="1200" dirty="0">
                <a:solidFill>
                  <a:schemeClr val="accent3"/>
                </a:solidFill>
              </a:rPr>
              <a:t>    Method, data, overlaps and debate</a:t>
            </a:r>
            <a:endParaRPr lang="en-US" sz="1400" dirty="0"/>
          </a:p>
        </p:txBody>
      </p:sp>
      <p:sp>
        <p:nvSpPr>
          <p:cNvPr id="15" name="Text 13"/>
          <p:cNvSpPr txBox="1"/>
          <p:nvPr/>
        </p:nvSpPr>
        <p:spPr>
          <a:xfrm>
            <a:off x="457200" y="3730752"/>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05</a:t>
            </a:r>
            <a:endParaRPr lang="en-US" sz="2800" dirty="0"/>
          </a:p>
        </p:txBody>
      </p:sp>
      <p:sp>
        <p:nvSpPr>
          <p:cNvPr id="16" name="Agenda item 05"/>
          <p:cNvSpPr/>
          <p:nvPr/>
        </p:nvSpPr>
        <p:spPr>
          <a:xfrm>
            <a:off x="1325880" y="3730752"/>
            <a:ext cx="7360920" cy="566928"/>
          </a:xfrm>
          <a:prstGeom prst="roundRect">
            <a:avLst>
              <a:gd name="adj" fmla="val 12903"/>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7" name="Text 15"/>
          <p:cNvSpPr txBox="1"/>
          <p:nvPr/>
        </p:nvSpPr>
        <p:spPr>
          <a:xfrm>
            <a:off x="1554480" y="3730752"/>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Applying the frameworks</a:t>
            </a:r>
            <a:r>
              <a:rPr lang="en-US" sz="1200" dirty="0">
                <a:solidFill>
                  <a:schemeClr val="accent3"/>
                </a:solidFill>
              </a:rPr>
              <a:t>    Using them well, group activity and practice question</a:t>
            </a:r>
            <a:endParaRPr lang="en-US" sz="1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01</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Understanding Culture</a:t>
            </a:r>
            <a:endParaRPr lang="en-US" sz="3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Culture as Software of the Mind</a:t>
            </a:r>
            <a:endParaRPr lang="en-US" sz="2600" dirty="0"/>
          </a:p>
        </p:txBody>
      </p:sp>
      <p:sp>
        <p:nvSpPr>
          <p:cNvPr id="3" name="Text 1"/>
          <p:cNvSpPr txBox="1"/>
          <p:nvPr/>
        </p:nvSpPr>
        <p:spPr>
          <a:xfrm>
            <a:off x="457200" y="1097280"/>
            <a:ext cx="4023360" cy="3200400"/>
          </a:xfrm>
          <a:prstGeom prst="rect">
            <a:avLst/>
          </a:prstGeom>
          <a:noFill/>
          <a:ln/>
        </p:spPr>
        <p:txBody>
          <a:bodyPr wrap="square" lIns="0" tIns="0" rIns="0" bIns="0" rtlCol="0" anchor="t"/>
          <a:lstStyle/>
          <a:p>
            <a:pPr marL="0" indent="0">
              <a:spcAft>
                <a:spcPts val="1000"/>
              </a:spcAft>
              <a:buNone/>
            </a:pPr>
            <a:r>
              <a:rPr lang="en-US" sz="1300" dirty="0">
                <a:solidFill>
                  <a:schemeClr val="tx1"/>
                </a:solidFill>
              </a:rPr>
              <a:t>Hofstede sees culture as shared mental programming: learned rather than inherited, and distinguishing one group of people from another (Hofstede, Hofstede and Minkov (2010)).</a:t>
            </a:r>
            <a:endParaRPr lang="en-US" sz="1300" dirty="0"/>
          </a:p>
          <a:p>
            <a:pPr marL="0" indent="0">
              <a:buNone/>
            </a:pPr>
            <a:r>
              <a:rPr lang="en-US" sz="1300" b="1" dirty="0">
                <a:solidFill>
                  <a:schemeClr val="accent2"/>
                </a:solidFill>
              </a:rPr>
              <a:t>Visible practices </a:t>
            </a:r>
            <a:r>
              <a:rPr lang="en-US" sz="1300" dirty="0">
                <a:solidFill>
                  <a:schemeClr val="tx1"/>
                </a:solidFill>
              </a:rPr>
              <a:t>(symbols, heroes and rituals) sit on the surface and change quickly.</a:t>
            </a:r>
            <a:endParaRPr lang="en-US" sz="1300" dirty="0"/>
          </a:p>
          <a:p>
            <a:pPr marL="0" indent="0">
              <a:buNone/>
            </a:pPr>
            <a:r>
              <a:rPr lang="en-US" sz="1300" b="1" dirty="0">
                <a:solidFill>
                  <a:schemeClr val="accent2"/>
                </a:solidFill>
              </a:rPr>
              <a:t>Values </a:t>
            </a:r>
            <a:r>
              <a:rPr lang="en-US" sz="1300" dirty="0">
                <a:solidFill>
                  <a:schemeClr val="tx1"/>
                </a:solidFill>
              </a:rPr>
              <a:t>form the core. They are learned early, are largely unconscious and change slowly.</a:t>
            </a:r>
            <a:endParaRPr lang="en-US" sz="1300" dirty="0"/>
          </a:p>
          <a:p>
            <a:pPr marL="0" indent="0">
              <a:buNone/>
            </a:pPr>
            <a:r>
              <a:rPr lang="en-US" sz="1300" i="1" dirty="0">
                <a:solidFill>
                  <a:schemeClr val="tx2"/>
                </a:solidFill>
              </a:rPr>
              <a:t>For communicators, what we see and hear is only the outer layer of what a message means.</a:t>
            </a:r>
            <a:endParaRPr lang="en-US" sz="1300" dirty="0"/>
          </a:p>
        </p:txBody>
      </p:sp>
      <p:sp>
        <p:nvSpPr>
          <p:cNvPr id="4" name="Symbols ring"/>
          <p:cNvSpPr/>
          <p:nvPr/>
        </p:nvSpPr>
        <p:spPr>
          <a:xfrm>
            <a:off x="4983480" y="1074420"/>
            <a:ext cx="3383280" cy="3246120"/>
          </a:xfrm>
          <a:prstGeom prst="ellipse">
            <a:avLst/>
          </a:prstGeom>
          <a:solidFill>
            <a:schemeClr val="bg2"/>
          </a:solidFill>
          <a:ln w="19050">
            <a:solidFill>
              <a:schemeClr val="bg1"/>
            </a:solidFill>
            <a:prstDash val="solid"/>
          </a:ln>
        </p:spPr>
        <p:txBody>
          <a:bodyPr/>
          <a:lstStyle/>
          <a:p>
            <a:endParaRPr lang="en-GB"/>
          </a:p>
        </p:txBody>
      </p:sp>
      <p:sp>
        <p:nvSpPr>
          <p:cNvPr id="5" name="Heroes ring"/>
          <p:cNvSpPr/>
          <p:nvPr/>
        </p:nvSpPr>
        <p:spPr>
          <a:xfrm>
            <a:off x="5394960" y="1485900"/>
            <a:ext cx="2560320" cy="2423160"/>
          </a:xfrm>
          <a:prstGeom prst="ellipse">
            <a:avLst/>
          </a:prstGeom>
          <a:solidFill>
            <a:schemeClr val="accent5"/>
          </a:solidFill>
          <a:ln w="19050">
            <a:solidFill>
              <a:schemeClr val="bg1"/>
            </a:solidFill>
            <a:prstDash val="solid"/>
          </a:ln>
        </p:spPr>
        <p:txBody>
          <a:bodyPr/>
          <a:lstStyle/>
          <a:p>
            <a:endParaRPr lang="en-GB"/>
          </a:p>
        </p:txBody>
      </p:sp>
      <p:sp>
        <p:nvSpPr>
          <p:cNvPr id="6" name="Rituals ring"/>
          <p:cNvSpPr/>
          <p:nvPr/>
        </p:nvSpPr>
        <p:spPr>
          <a:xfrm>
            <a:off x="5783580" y="1851660"/>
            <a:ext cx="1783080" cy="1691640"/>
          </a:xfrm>
          <a:prstGeom prst="ellipse">
            <a:avLst/>
          </a:prstGeom>
          <a:solidFill>
            <a:schemeClr val="accent2"/>
          </a:solidFill>
          <a:ln w="19050">
            <a:solidFill>
              <a:schemeClr val="bg1"/>
            </a:solidFill>
            <a:prstDash val="solid"/>
          </a:ln>
        </p:spPr>
        <p:txBody>
          <a:bodyPr/>
          <a:lstStyle/>
          <a:p>
            <a:endParaRPr lang="en-GB"/>
          </a:p>
        </p:txBody>
      </p:sp>
      <p:sp>
        <p:nvSpPr>
          <p:cNvPr id="7" name="Values ring"/>
          <p:cNvSpPr/>
          <p:nvPr/>
        </p:nvSpPr>
        <p:spPr>
          <a:xfrm>
            <a:off x="6172200" y="2217420"/>
            <a:ext cx="1005840" cy="960120"/>
          </a:xfrm>
          <a:prstGeom prst="ellipse">
            <a:avLst/>
          </a:prstGeom>
          <a:solidFill>
            <a:schemeClr val="tx2"/>
          </a:solidFill>
          <a:ln w="19050">
            <a:solidFill>
              <a:schemeClr val="bg1"/>
            </a:solidFill>
            <a:prstDash val="solid"/>
          </a:ln>
        </p:spPr>
        <p:txBody>
          <a:bodyPr/>
          <a:lstStyle/>
          <a:p>
            <a:endParaRPr lang="en-GB"/>
          </a:p>
        </p:txBody>
      </p:sp>
      <p:sp>
        <p:nvSpPr>
          <p:cNvPr id="8" name="Text 6"/>
          <p:cNvSpPr txBox="1"/>
          <p:nvPr/>
        </p:nvSpPr>
        <p:spPr>
          <a:xfrm>
            <a:off x="5943600" y="1129284"/>
            <a:ext cx="1463040" cy="365760"/>
          </a:xfrm>
          <a:prstGeom prst="rect">
            <a:avLst/>
          </a:prstGeom>
          <a:noFill/>
          <a:ln/>
        </p:spPr>
        <p:txBody>
          <a:bodyPr wrap="square" lIns="0" tIns="0" rIns="0" bIns="0" rtlCol="0" anchor="ctr"/>
          <a:lstStyle/>
          <a:p>
            <a:pPr marL="0" indent="0" algn="ctr">
              <a:buNone/>
            </a:pPr>
            <a:r>
              <a:rPr lang="en-US" sz="1200" b="1" dirty="0">
                <a:solidFill>
                  <a:schemeClr val="tx2"/>
                </a:solidFill>
              </a:rPr>
              <a:t>Symbols</a:t>
            </a:r>
            <a:endParaRPr lang="en-US" sz="1200" dirty="0"/>
          </a:p>
        </p:txBody>
      </p:sp>
      <p:sp>
        <p:nvSpPr>
          <p:cNvPr id="9" name="Text 7"/>
          <p:cNvSpPr txBox="1"/>
          <p:nvPr/>
        </p:nvSpPr>
        <p:spPr>
          <a:xfrm>
            <a:off x="5943600" y="1540764"/>
            <a:ext cx="1463040" cy="365760"/>
          </a:xfrm>
          <a:prstGeom prst="rect">
            <a:avLst/>
          </a:prstGeom>
          <a:noFill/>
          <a:ln/>
        </p:spPr>
        <p:txBody>
          <a:bodyPr wrap="square" lIns="0" tIns="0" rIns="0" bIns="0" rtlCol="0" anchor="ctr"/>
          <a:lstStyle/>
          <a:p>
            <a:pPr marL="0" indent="0" algn="ctr">
              <a:buNone/>
            </a:pPr>
            <a:r>
              <a:rPr lang="en-US" sz="1200" b="1" dirty="0">
                <a:solidFill>
                  <a:schemeClr val="tx2"/>
                </a:solidFill>
              </a:rPr>
              <a:t>Heroes</a:t>
            </a:r>
            <a:endParaRPr lang="en-US" sz="1200" dirty="0"/>
          </a:p>
        </p:txBody>
      </p:sp>
      <p:sp>
        <p:nvSpPr>
          <p:cNvPr id="10" name="Text 8"/>
          <p:cNvSpPr txBox="1"/>
          <p:nvPr/>
        </p:nvSpPr>
        <p:spPr>
          <a:xfrm>
            <a:off x="5943600" y="1906524"/>
            <a:ext cx="1463040" cy="365760"/>
          </a:xfrm>
          <a:prstGeom prst="rect">
            <a:avLst/>
          </a:prstGeom>
          <a:noFill/>
          <a:ln/>
        </p:spPr>
        <p:txBody>
          <a:bodyPr wrap="square" lIns="0" tIns="0" rIns="0" bIns="0" rtlCol="0" anchor="ctr"/>
          <a:lstStyle/>
          <a:p>
            <a:pPr marL="0" indent="0" algn="ctr">
              <a:buNone/>
            </a:pPr>
            <a:r>
              <a:rPr lang="en-US" sz="1200" b="1" dirty="0">
                <a:solidFill>
                  <a:schemeClr val="bg1"/>
                </a:solidFill>
              </a:rPr>
              <a:t>Rituals</a:t>
            </a:r>
            <a:endParaRPr lang="en-US" sz="1200" dirty="0"/>
          </a:p>
        </p:txBody>
      </p:sp>
      <p:sp>
        <p:nvSpPr>
          <p:cNvPr id="11" name="Text 9"/>
          <p:cNvSpPr txBox="1"/>
          <p:nvPr/>
        </p:nvSpPr>
        <p:spPr>
          <a:xfrm>
            <a:off x="5943600" y="2514600"/>
            <a:ext cx="1463040" cy="365760"/>
          </a:xfrm>
          <a:prstGeom prst="rect">
            <a:avLst/>
          </a:prstGeom>
          <a:noFill/>
          <a:ln/>
        </p:spPr>
        <p:txBody>
          <a:bodyPr wrap="square" lIns="0" tIns="0" rIns="0" bIns="0" rtlCol="0" anchor="ctr"/>
          <a:lstStyle/>
          <a:p>
            <a:pPr marL="0" indent="0" algn="ctr">
              <a:buNone/>
            </a:pPr>
            <a:r>
              <a:rPr lang="en-US" sz="1300" b="1" dirty="0">
                <a:solidFill>
                  <a:schemeClr val="bg1"/>
                </a:solidFill>
              </a:rPr>
              <a:t>Values</a:t>
            </a:r>
            <a:endParaRPr lang="en-US" sz="1300" dirty="0"/>
          </a:p>
        </p:txBody>
      </p:sp>
      <p:sp>
        <p:nvSpPr>
          <p:cNvPr id="12" name="Text 10"/>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The onion model of culture, adapted from Hofstede, Hofstede and Minkov (2010). The three outer layers are practices; values form the core.</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02</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Hofstede's Cultural Dimensions</a:t>
            </a:r>
            <a:endParaRPr lang="en-US" sz="3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Where the Model Came From</a:t>
            </a:r>
            <a:endParaRPr lang="en-US" sz="2600" dirty="0"/>
          </a:p>
        </p:txBody>
      </p:sp>
      <p:sp>
        <p:nvSpPr>
          <p:cNvPr id="3" name="Timeline line"/>
          <p:cNvSpPr/>
          <p:nvPr/>
        </p:nvSpPr>
        <p:spPr>
          <a:xfrm>
            <a:off x="1280160" y="1783080"/>
            <a:ext cx="6583680" cy="0"/>
          </a:xfrm>
          <a:prstGeom prst="line">
            <a:avLst/>
          </a:prstGeom>
          <a:noFill/>
          <a:ln w="25400">
            <a:solidFill>
              <a:schemeClr val="accent5"/>
            </a:solidFill>
            <a:prstDash val="solid"/>
          </a:ln>
        </p:spPr>
        <p:txBody>
          <a:bodyPr/>
          <a:lstStyle/>
          <a:p>
            <a:endParaRPr lang="en-GB"/>
          </a:p>
        </p:txBody>
      </p:sp>
      <p:sp>
        <p:nvSpPr>
          <p:cNvPr id="4" name="1967 to 1973 icon circle"/>
          <p:cNvSpPr/>
          <p:nvPr/>
        </p:nvSpPr>
        <p:spPr>
          <a:xfrm>
            <a:off x="1115568" y="1463040"/>
            <a:ext cx="640080" cy="640080"/>
          </a:xfrm>
          <a:prstGeom prst="ellipse">
            <a:avLst/>
          </a:prstGeom>
          <a:solidFill>
            <a:schemeClr val="tx2"/>
          </a:solidFill>
          <a:ln w="12700">
            <a:solidFill>
              <a:schemeClr val="tx2"/>
            </a:solidFill>
            <a:prstDash val="solid"/>
          </a:ln>
        </p:spPr>
        <p:txBody>
          <a:bodyPr/>
          <a:lstStyle/>
          <a:p>
            <a:endParaRPr lang="en-GB"/>
          </a:p>
        </p:txBody>
      </p:sp>
      <p:pic>
        <p:nvPicPr>
          <p:cNvPr id="5" name="Image 0" descr="1967 to 1973"/>
          <p:cNvPicPr>
            <a:picLocks noChangeAspect="1"/>
          </p:cNvPicPr>
          <p:nvPr/>
        </p:nvPicPr>
        <p:blipFill>
          <a:blip r:embed="rId3"/>
          <a:stretch>
            <a:fillRect/>
          </a:stretch>
        </p:blipFill>
        <p:spPr>
          <a:xfrm>
            <a:off x="1269187" y="1616659"/>
            <a:ext cx="332842" cy="332842"/>
          </a:xfrm>
          <a:prstGeom prst="rect">
            <a:avLst/>
          </a:prstGeom>
        </p:spPr>
      </p:pic>
      <p:sp>
        <p:nvSpPr>
          <p:cNvPr id="6" name="Text 3"/>
          <p:cNvSpPr txBox="1"/>
          <p:nvPr/>
        </p:nvSpPr>
        <p:spPr>
          <a:xfrm>
            <a:off x="45720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1967 to 1973</a:t>
            </a:r>
            <a:endParaRPr lang="en-US" sz="1500" dirty="0"/>
          </a:p>
        </p:txBody>
      </p:sp>
      <p:sp>
        <p:nvSpPr>
          <p:cNvPr id="7" name="Text 4"/>
          <p:cNvSpPr txBox="1"/>
          <p:nvPr/>
        </p:nvSpPr>
        <p:spPr>
          <a:xfrm>
            <a:off x="50292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IBM employee surveys: over 100,000 questionnaires in more than 70 countries</a:t>
            </a:r>
            <a:endParaRPr lang="en-US" sz="1150" dirty="0"/>
          </a:p>
        </p:txBody>
      </p:sp>
      <p:sp>
        <p:nvSpPr>
          <p:cNvPr id="8" name="1980 icon circle"/>
          <p:cNvSpPr/>
          <p:nvPr/>
        </p:nvSpPr>
        <p:spPr>
          <a:xfrm>
            <a:off x="3218688" y="146304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9" name="Image 1" descr="1980"/>
          <p:cNvPicPr>
            <a:picLocks noChangeAspect="1"/>
          </p:cNvPicPr>
          <p:nvPr/>
        </p:nvPicPr>
        <p:blipFill>
          <a:blip r:embed="rId4"/>
          <a:stretch>
            <a:fillRect/>
          </a:stretch>
        </p:blipFill>
        <p:spPr>
          <a:xfrm>
            <a:off x="3372307" y="1616659"/>
            <a:ext cx="332842" cy="332842"/>
          </a:xfrm>
          <a:prstGeom prst="rect">
            <a:avLst/>
          </a:prstGeom>
        </p:spPr>
      </p:pic>
      <p:sp>
        <p:nvSpPr>
          <p:cNvPr id="10" name="Text 6"/>
          <p:cNvSpPr txBox="1"/>
          <p:nvPr/>
        </p:nvSpPr>
        <p:spPr>
          <a:xfrm>
            <a:off x="256032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1980</a:t>
            </a:r>
            <a:endParaRPr lang="en-US" sz="1500" dirty="0"/>
          </a:p>
        </p:txBody>
      </p:sp>
      <p:sp>
        <p:nvSpPr>
          <p:cNvPr id="11" name="Text 7"/>
          <p:cNvSpPr txBox="1"/>
          <p:nvPr/>
        </p:nvSpPr>
        <p:spPr>
          <a:xfrm>
            <a:off x="260604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Culture's Consequences sets out four dimensions</a:t>
            </a:r>
            <a:endParaRPr lang="en-US" sz="1150" dirty="0"/>
          </a:p>
        </p:txBody>
      </p:sp>
      <p:sp>
        <p:nvSpPr>
          <p:cNvPr id="12" name="1991 icon circle"/>
          <p:cNvSpPr/>
          <p:nvPr/>
        </p:nvSpPr>
        <p:spPr>
          <a:xfrm>
            <a:off x="5321808" y="1463040"/>
            <a:ext cx="640080" cy="640080"/>
          </a:xfrm>
          <a:prstGeom prst="ellipse">
            <a:avLst/>
          </a:prstGeom>
          <a:solidFill>
            <a:schemeClr val="tx2"/>
          </a:solidFill>
          <a:ln w="12700">
            <a:solidFill>
              <a:schemeClr val="tx2"/>
            </a:solidFill>
            <a:prstDash val="solid"/>
          </a:ln>
        </p:spPr>
        <p:txBody>
          <a:bodyPr/>
          <a:lstStyle/>
          <a:p>
            <a:endParaRPr lang="en-GB"/>
          </a:p>
        </p:txBody>
      </p:sp>
      <p:pic>
        <p:nvPicPr>
          <p:cNvPr id="13" name="Image 2" descr="1991"/>
          <p:cNvPicPr>
            <a:picLocks noChangeAspect="1"/>
          </p:cNvPicPr>
          <p:nvPr/>
        </p:nvPicPr>
        <p:blipFill>
          <a:blip r:embed="rId5"/>
          <a:stretch>
            <a:fillRect/>
          </a:stretch>
        </p:blipFill>
        <p:spPr>
          <a:xfrm>
            <a:off x="5475427" y="1616659"/>
            <a:ext cx="332842" cy="332842"/>
          </a:xfrm>
          <a:prstGeom prst="rect">
            <a:avLst/>
          </a:prstGeom>
        </p:spPr>
      </p:pic>
      <p:sp>
        <p:nvSpPr>
          <p:cNvPr id="14" name="Text 9"/>
          <p:cNvSpPr txBox="1"/>
          <p:nvPr/>
        </p:nvSpPr>
        <p:spPr>
          <a:xfrm>
            <a:off x="466344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1991</a:t>
            </a:r>
            <a:endParaRPr lang="en-US" sz="1500" dirty="0"/>
          </a:p>
        </p:txBody>
      </p:sp>
      <p:sp>
        <p:nvSpPr>
          <p:cNvPr id="15" name="Text 10"/>
          <p:cNvSpPr txBox="1"/>
          <p:nvPr/>
        </p:nvSpPr>
        <p:spPr>
          <a:xfrm>
            <a:off x="470916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Long term orientation added, drawing on Bond's Chinese Value Survey</a:t>
            </a:r>
            <a:endParaRPr lang="en-US" sz="1150" dirty="0"/>
          </a:p>
        </p:txBody>
      </p:sp>
      <p:sp>
        <p:nvSpPr>
          <p:cNvPr id="16" name="2010 icon circle"/>
          <p:cNvSpPr/>
          <p:nvPr/>
        </p:nvSpPr>
        <p:spPr>
          <a:xfrm>
            <a:off x="7424928" y="146304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7" name="Image 3" descr="2010"/>
          <p:cNvPicPr>
            <a:picLocks noChangeAspect="1"/>
          </p:cNvPicPr>
          <p:nvPr/>
        </p:nvPicPr>
        <p:blipFill>
          <a:blip r:embed="rId6"/>
          <a:stretch>
            <a:fillRect/>
          </a:stretch>
        </p:blipFill>
        <p:spPr>
          <a:xfrm>
            <a:off x="7578547" y="1616659"/>
            <a:ext cx="332842" cy="332842"/>
          </a:xfrm>
          <a:prstGeom prst="rect">
            <a:avLst/>
          </a:prstGeom>
        </p:spPr>
      </p:pic>
      <p:sp>
        <p:nvSpPr>
          <p:cNvPr id="18" name="Text 12"/>
          <p:cNvSpPr txBox="1"/>
          <p:nvPr/>
        </p:nvSpPr>
        <p:spPr>
          <a:xfrm>
            <a:off x="676656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2010</a:t>
            </a:r>
            <a:endParaRPr lang="en-US" sz="1500" dirty="0"/>
          </a:p>
        </p:txBody>
      </p:sp>
      <p:sp>
        <p:nvSpPr>
          <p:cNvPr id="19" name="Text 13"/>
          <p:cNvSpPr txBox="1"/>
          <p:nvPr/>
        </p:nvSpPr>
        <p:spPr>
          <a:xfrm>
            <a:off x="681228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Indulgence versus restraint added from Minkov's World Values Survey analysis</a:t>
            </a:r>
            <a:endParaRPr lang="en-US" sz="1150" dirty="0"/>
          </a:p>
        </p:txBody>
      </p:sp>
      <p:sp>
        <p:nvSpPr>
          <p:cNvPr id="20" name="Scores note"/>
          <p:cNvSpPr/>
          <p:nvPr/>
        </p:nvSpPr>
        <p:spPr>
          <a:xfrm>
            <a:off x="457200" y="3611880"/>
            <a:ext cx="8229600" cy="713232"/>
          </a:xfrm>
          <a:prstGeom prst="roundRect">
            <a:avLst>
              <a:gd name="adj" fmla="val 1025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Text 15"/>
          <p:cNvSpPr txBox="1"/>
          <p:nvPr/>
        </p:nvSpPr>
        <p:spPr>
          <a:xfrm>
            <a:off x="685800" y="3639312"/>
            <a:ext cx="7772400" cy="658368"/>
          </a:xfrm>
          <a:prstGeom prst="rect">
            <a:avLst/>
          </a:prstGeom>
          <a:noFill/>
          <a:ln/>
        </p:spPr>
        <p:txBody>
          <a:bodyPr wrap="square" lIns="0" tIns="0" rIns="0" bIns="0" rtlCol="0" anchor="ctr"/>
          <a:lstStyle/>
          <a:p>
            <a:pPr marL="0" indent="0">
              <a:buNone/>
            </a:pPr>
            <a:r>
              <a:rPr lang="en-US" sz="1200" b="1" dirty="0">
                <a:solidFill>
                  <a:schemeClr val="tx2"/>
                </a:solidFill>
              </a:rPr>
              <a:t>Reading the scores: </a:t>
            </a:r>
            <a:r>
              <a:rPr lang="en-US" sz="1200" dirty="0">
                <a:solidFill>
                  <a:schemeClr val="tx1"/>
                </a:solidFill>
              </a:rPr>
              <a:t>indices run roughly from 0 to 100 and compare countries with one another. They describe national averages, not the individual in front of you.</a:t>
            </a:r>
            <a:endParaRPr lang="en-US" sz="1200" dirty="0"/>
          </a:p>
        </p:txBody>
      </p:sp>
      <p:sp>
        <p:nvSpPr>
          <p:cNvPr id="22" name="Text 16"/>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Sources: Hofstede (1980); Hofstede and Bond (1988); Hofstede, Hofstede and Minkov (2010).</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Six Dimensions at a Glance</a:t>
            </a:r>
            <a:endParaRPr lang="en-US" sz="2600" dirty="0"/>
          </a:p>
        </p:txBody>
      </p:sp>
      <p:sp>
        <p:nvSpPr>
          <p:cNvPr id="3" name="Power distance card"/>
          <p:cNvSpPr/>
          <p:nvPr/>
        </p:nvSpPr>
        <p:spPr>
          <a:xfrm>
            <a:off x="457200" y="1024128"/>
            <a:ext cx="2651760" cy="1554480"/>
          </a:xfrm>
          <a:prstGeom prst="roundRect">
            <a:avLst>
              <a:gd name="adj" fmla="val 4706"/>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4" name="Power distance icon circle"/>
          <p:cNvSpPr/>
          <p:nvPr/>
        </p:nvSpPr>
        <p:spPr>
          <a:xfrm>
            <a:off x="621792" y="1188720"/>
            <a:ext cx="502920" cy="502920"/>
          </a:xfrm>
          <a:prstGeom prst="ellipse">
            <a:avLst/>
          </a:prstGeom>
          <a:solidFill>
            <a:schemeClr val="tx2"/>
          </a:solidFill>
          <a:ln w="12700">
            <a:solidFill>
              <a:schemeClr val="tx2"/>
            </a:solidFill>
            <a:prstDash val="solid"/>
          </a:ln>
        </p:spPr>
        <p:txBody>
          <a:bodyPr/>
          <a:lstStyle/>
          <a:p>
            <a:endParaRPr lang="en-GB"/>
          </a:p>
        </p:txBody>
      </p:sp>
      <p:pic>
        <p:nvPicPr>
          <p:cNvPr id="5" name="Image 0" descr="Power distance"/>
          <p:cNvPicPr>
            <a:picLocks noChangeAspect="1"/>
          </p:cNvPicPr>
          <p:nvPr/>
        </p:nvPicPr>
        <p:blipFill>
          <a:blip r:embed="rId3"/>
          <a:stretch>
            <a:fillRect/>
          </a:stretch>
        </p:blipFill>
        <p:spPr>
          <a:xfrm>
            <a:off x="742493" y="1309421"/>
            <a:ext cx="261518" cy="261518"/>
          </a:xfrm>
          <a:prstGeom prst="rect">
            <a:avLst/>
          </a:prstGeom>
        </p:spPr>
      </p:pic>
      <p:sp>
        <p:nvSpPr>
          <p:cNvPr id="6" name="Text 3"/>
          <p:cNvSpPr txBox="1"/>
          <p:nvPr/>
        </p:nvSpPr>
        <p:spPr>
          <a:xfrm>
            <a:off x="1234440" y="118872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Power distance</a:t>
            </a:r>
            <a:endParaRPr lang="en-US" sz="1350" dirty="0"/>
          </a:p>
        </p:txBody>
      </p:sp>
      <p:sp>
        <p:nvSpPr>
          <p:cNvPr id="7" name="Text 4"/>
          <p:cNvSpPr txBox="1"/>
          <p:nvPr/>
        </p:nvSpPr>
        <p:spPr>
          <a:xfrm>
            <a:off x="621792" y="1801368"/>
            <a:ext cx="2331720" cy="731520"/>
          </a:xfrm>
          <a:prstGeom prst="rect">
            <a:avLst/>
          </a:prstGeom>
          <a:noFill/>
          <a:ln/>
        </p:spPr>
        <p:txBody>
          <a:bodyPr wrap="square" lIns="0" tIns="0" rIns="0" bIns="0" rtlCol="0" anchor="t"/>
          <a:lstStyle/>
          <a:p>
            <a:pPr marL="0" indent="0">
              <a:buNone/>
            </a:pPr>
            <a:r>
              <a:rPr lang="en-US" sz="1100" dirty="0">
                <a:solidFill>
                  <a:schemeClr val="tx1"/>
                </a:solidFill>
              </a:rPr>
              <a:t>How far people with less power accept and expect that power is shared unequally.</a:t>
            </a:r>
            <a:endParaRPr lang="en-US" sz="1100" dirty="0"/>
          </a:p>
        </p:txBody>
      </p:sp>
      <p:sp>
        <p:nvSpPr>
          <p:cNvPr id="8" name="Individualism card"/>
          <p:cNvSpPr/>
          <p:nvPr/>
        </p:nvSpPr>
        <p:spPr>
          <a:xfrm>
            <a:off x="3246120" y="1024128"/>
            <a:ext cx="2651760" cy="1554480"/>
          </a:xfrm>
          <a:prstGeom prst="roundRect">
            <a:avLst>
              <a:gd name="adj" fmla="val 470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Individualism icon circle"/>
          <p:cNvSpPr/>
          <p:nvPr/>
        </p:nvSpPr>
        <p:spPr>
          <a:xfrm>
            <a:off x="3410712" y="1188720"/>
            <a:ext cx="502920" cy="502920"/>
          </a:xfrm>
          <a:prstGeom prst="ellipse">
            <a:avLst/>
          </a:prstGeom>
          <a:solidFill>
            <a:schemeClr val="tx2"/>
          </a:solidFill>
          <a:ln w="12700">
            <a:solidFill>
              <a:schemeClr val="tx2"/>
            </a:solidFill>
            <a:prstDash val="solid"/>
          </a:ln>
        </p:spPr>
        <p:txBody>
          <a:bodyPr/>
          <a:lstStyle/>
          <a:p>
            <a:endParaRPr lang="en-GB"/>
          </a:p>
        </p:txBody>
      </p:sp>
      <p:pic>
        <p:nvPicPr>
          <p:cNvPr id="10" name="Image 1" descr="Individualism"/>
          <p:cNvPicPr>
            <a:picLocks noChangeAspect="1"/>
          </p:cNvPicPr>
          <p:nvPr/>
        </p:nvPicPr>
        <p:blipFill>
          <a:blip r:embed="rId4"/>
          <a:stretch>
            <a:fillRect/>
          </a:stretch>
        </p:blipFill>
        <p:spPr>
          <a:xfrm>
            <a:off x="3531413" y="1309421"/>
            <a:ext cx="261518" cy="261518"/>
          </a:xfrm>
          <a:prstGeom prst="rect">
            <a:avLst/>
          </a:prstGeom>
        </p:spPr>
      </p:pic>
      <p:sp>
        <p:nvSpPr>
          <p:cNvPr id="11" name="Text 7"/>
          <p:cNvSpPr txBox="1"/>
          <p:nvPr/>
        </p:nvSpPr>
        <p:spPr>
          <a:xfrm>
            <a:off x="4023360" y="118872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Individualism</a:t>
            </a:r>
            <a:endParaRPr lang="en-US" sz="1350" dirty="0"/>
          </a:p>
        </p:txBody>
      </p:sp>
      <p:sp>
        <p:nvSpPr>
          <p:cNvPr id="12" name="Text 8"/>
          <p:cNvSpPr txBox="1"/>
          <p:nvPr/>
        </p:nvSpPr>
        <p:spPr>
          <a:xfrm>
            <a:off x="3410712" y="1801368"/>
            <a:ext cx="2331720" cy="731520"/>
          </a:xfrm>
          <a:prstGeom prst="rect">
            <a:avLst/>
          </a:prstGeom>
          <a:noFill/>
          <a:ln/>
        </p:spPr>
        <p:txBody>
          <a:bodyPr wrap="square" lIns="0" tIns="0" rIns="0" bIns="0" rtlCol="0" anchor="t"/>
          <a:lstStyle/>
          <a:p>
            <a:pPr marL="0" indent="0">
              <a:buNone/>
            </a:pPr>
            <a:r>
              <a:rPr lang="en-US" sz="1100" dirty="0">
                <a:solidFill>
                  <a:schemeClr val="tx1"/>
                </a:solidFill>
              </a:rPr>
              <a:t>Whether people see themselves mainly as an independent "I" or as part of a "we".</a:t>
            </a:r>
            <a:endParaRPr lang="en-US" sz="1100" dirty="0"/>
          </a:p>
        </p:txBody>
      </p:sp>
      <p:sp>
        <p:nvSpPr>
          <p:cNvPr id="13" name="Masculinity card"/>
          <p:cNvSpPr/>
          <p:nvPr/>
        </p:nvSpPr>
        <p:spPr>
          <a:xfrm>
            <a:off x="6035040" y="1024128"/>
            <a:ext cx="2651760" cy="1554480"/>
          </a:xfrm>
          <a:prstGeom prst="roundRect">
            <a:avLst>
              <a:gd name="adj" fmla="val 4706"/>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14" name="Masculinity icon circle"/>
          <p:cNvSpPr/>
          <p:nvPr/>
        </p:nvSpPr>
        <p:spPr>
          <a:xfrm>
            <a:off x="6199632" y="1188720"/>
            <a:ext cx="502920" cy="502920"/>
          </a:xfrm>
          <a:prstGeom prst="ellipse">
            <a:avLst/>
          </a:prstGeom>
          <a:solidFill>
            <a:schemeClr val="tx2"/>
          </a:solidFill>
          <a:ln w="12700">
            <a:solidFill>
              <a:schemeClr val="tx2"/>
            </a:solidFill>
            <a:prstDash val="solid"/>
          </a:ln>
        </p:spPr>
        <p:txBody>
          <a:bodyPr/>
          <a:lstStyle/>
          <a:p>
            <a:endParaRPr lang="en-GB"/>
          </a:p>
        </p:txBody>
      </p:sp>
      <p:pic>
        <p:nvPicPr>
          <p:cNvPr id="15" name="Image 2" descr="Masculinity"/>
          <p:cNvPicPr>
            <a:picLocks noChangeAspect="1"/>
          </p:cNvPicPr>
          <p:nvPr/>
        </p:nvPicPr>
        <p:blipFill>
          <a:blip r:embed="rId5"/>
          <a:stretch>
            <a:fillRect/>
          </a:stretch>
        </p:blipFill>
        <p:spPr>
          <a:xfrm>
            <a:off x="6320333" y="1309421"/>
            <a:ext cx="261518" cy="261518"/>
          </a:xfrm>
          <a:prstGeom prst="rect">
            <a:avLst/>
          </a:prstGeom>
        </p:spPr>
      </p:pic>
      <p:sp>
        <p:nvSpPr>
          <p:cNvPr id="16" name="Text 11"/>
          <p:cNvSpPr txBox="1"/>
          <p:nvPr/>
        </p:nvSpPr>
        <p:spPr>
          <a:xfrm>
            <a:off x="6812280" y="118872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Masculinity</a:t>
            </a:r>
            <a:endParaRPr lang="en-US" sz="1350" dirty="0"/>
          </a:p>
        </p:txBody>
      </p:sp>
      <p:sp>
        <p:nvSpPr>
          <p:cNvPr id="17" name="Text 12"/>
          <p:cNvSpPr txBox="1"/>
          <p:nvPr/>
        </p:nvSpPr>
        <p:spPr>
          <a:xfrm>
            <a:off x="6199632" y="1801368"/>
            <a:ext cx="2331720" cy="731520"/>
          </a:xfrm>
          <a:prstGeom prst="rect">
            <a:avLst/>
          </a:prstGeom>
          <a:noFill/>
          <a:ln/>
        </p:spPr>
        <p:txBody>
          <a:bodyPr wrap="square" lIns="0" tIns="0" rIns="0" bIns="0" rtlCol="0" anchor="t"/>
          <a:lstStyle/>
          <a:p>
            <a:pPr marL="0" indent="0">
              <a:buNone/>
            </a:pPr>
            <a:r>
              <a:rPr lang="en-US" sz="1100" dirty="0">
                <a:solidFill>
                  <a:schemeClr val="tx1"/>
                </a:solidFill>
              </a:rPr>
              <a:t>Whether society is driven by competition and success or by caring and quality of life.</a:t>
            </a:r>
            <a:endParaRPr lang="en-US" sz="1100" dirty="0"/>
          </a:p>
        </p:txBody>
      </p:sp>
      <p:sp>
        <p:nvSpPr>
          <p:cNvPr id="18" name="Uncertainty avoidance card"/>
          <p:cNvSpPr/>
          <p:nvPr/>
        </p:nvSpPr>
        <p:spPr>
          <a:xfrm>
            <a:off x="457200" y="2715768"/>
            <a:ext cx="2651760" cy="1554480"/>
          </a:xfrm>
          <a:prstGeom prst="roundRect">
            <a:avLst>
              <a:gd name="adj" fmla="val 470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9" name="Uncertainty avoidance icon circle"/>
          <p:cNvSpPr/>
          <p:nvPr/>
        </p:nvSpPr>
        <p:spPr>
          <a:xfrm>
            <a:off x="621792"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20" name="Image 3" descr="Uncertainty avoidance"/>
          <p:cNvPicPr>
            <a:picLocks noChangeAspect="1"/>
          </p:cNvPicPr>
          <p:nvPr/>
        </p:nvPicPr>
        <p:blipFill>
          <a:blip r:embed="rId6"/>
          <a:stretch>
            <a:fillRect/>
          </a:stretch>
        </p:blipFill>
        <p:spPr>
          <a:xfrm>
            <a:off x="742493" y="3001061"/>
            <a:ext cx="261518" cy="261518"/>
          </a:xfrm>
          <a:prstGeom prst="rect">
            <a:avLst/>
          </a:prstGeom>
        </p:spPr>
      </p:pic>
      <p:sp>
        <p:nvSpPr>
          <p:cNvPr id="21" name="Text 15"/>
          <p:cNvSpPr txBox="1"/>
          <p:nvPr/>
        </p:nvSpPr>
        <p:spPr>
          <a:xfrm>
            <a:off x="1234440" y="288036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Uncertainty avoidance</a:t>
            </a:r>
            <a:endParaRPr lang="en-US" sz="1350" dirty="0"/>
          </a:p>
        </p:txBody>
      </p:sp>
      <p:sp>
        <p:nvSpPr>
          <p:cNvPr id="22" name="Text 16"/>
          <p:cNvSpPr txBox="1"/>
          <p:nvPr/>
        </p:nvSpPr>
        <p:spPr>
          <a:xfrm>
            <a:off x="621792" y="3493008"/>
            <a:ext cx="2331720" cy="731520"/>
          </a:xfrm>
          <a:prstGeom prst="rect">
            <a:avLst/>
          </a:prstGeom>
          <a:noFill/>
          <a:ln/>
        </p:spPr>
        <p:txBody>
          <a:bodyPr wrap="square" lIns="0" tIns="0" rIns="0" bIns="0" rtlCol="0" anchor="t"/>
          <a:lstStyle/>
          <a:p>
            <a:pPr marL="0" indent="0">
              <a:buNone/>
            </a:pPr>
            <a:r>
              <a:rPr lang="en-US" sz="1100" dirty="0">
                <a:solidFill>
                  <a:schemeClr val="tx1"/>
                </a:solidFill>
              </a:rPr>
              <a:t>How comfortable people feel with ambiguity and the unknown.</a:t>
            </a:r>
            <a:endParaRPr lang="en-US" sz="1100" dirty="0"/>
          </a:p>
        </p:txBody>
      </p:sp>
      <p:sp>
        <p:nvSpPr>
          <p:cNvPr id="23" name="Long term orientation card"/>
          <p:cNvSpPr/>
          <p:nvPr/>
        </p:nvSpPr>
        <p:spPr>
          <a:xfrm>
            <a:off x="3246120" y="2715768"/>
            <a:ext cx="2651760" cy="1554480"/>
          </a:xfrm>
          <a:prstGeom prst="roundRect">
            <a:avLst>
              <a:gd name="adj" fmla="val 4706"/>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24" name="Long term orientation icon circle"/>
          <p:cNvSpPr/>
          <p:nvPr/>
        </p:nvSpPr>
        <p:spPr>
          <a:xfrm>
            <a:off x="3410712"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25" name="Image 4" descr="Long term orientation"/>
          <p:cNvPicPr>
            <a:picLocks noChangeAspect="1"/>
          </p:cNvPicPr>
          <p:nvPr/>
        </p:nvPicPr>
        <p:blipFill>
          <a:blip r:embed="rId7"/>
          <a:stretch>
            <a:fillRect/>
          </a:stretch>
        </p:blipFill>
        <p:spPr>
          <a:xfrm>
            <a:off x="3531413" y="3001061"/>
            <a:ext cx="261518" cy="261518"/>
          </a:xfrm>
          <a:prstGeom prst="rect">
            <a:avLst/>
          </a:prstGeom>
        </p:spPr>
      </p:pic>
      <p:sp>
        <p:nvSpPr>
          <p:cNvPr id="26" name="Text 19"/>
          <p:cNvSpPr txBox="1"/>
          <p:nvPr/>
        </p:nvSpPr>
        <p:spPr>
          <a:xfrm>
            <a:off x="4023360" y="288036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Long term orientation</a:t>
            </a:r>
            <a:endParaRPr lang="en-US" sz="1350" dirty="0"/>
          </a:p>
        </p:txBody>
      </p:sp>
      <p:sp>
        <p:nvSpPr>
          <p:cNvPr id="27" name="Text 20"/>
          <p:cNvSpPr txBox="1"/>
          <p:nvPr/>
        </p:nvSpPr>
        <p:spPr>
          <a:xfrm>
            <a:off x="3410712" y="3493008"/>
            <a:ext cx="2331720" cy="731520"/>
          </a:xfrm>
          <a:prstGeom prst="rect">
            <a:avLst/>
          </a:prstGeom>
          <a:noFill/>
          <a:ln/>
        </p:spPr>
        <p:txBody>
          <a:bodyPr wrap="square" lIns="0" tIns="0" rIns="0" bIns="0" rtlCol="0" anchor="t"/>
          <a:lstStyle/>
          <a:p>
            <a:pPr marL="0" indent="0">
              <a:buNone/>
            </a:pPr>
            <a:r>
              <a:rPr lang="en-US" sz="1100" dirty="0">
                <a:solidFill>
                  <a:schemeClr val="tx1"/>
                </a:solidFill>
              </a:rPr>
              <a:t>Focus on future rewards and adaptation, or on tradition and the present.</a:t>
            </a:r>
            <a:endParaRPr lang="en-US" sz="1100" dirty="0"/>
          </a:p>
        </p:txBody>
      </p:sp>
      <p:sp>
        <p:nvSpPr>
          <p:cNvPr id="28" name="Indulgence card"/>
          <p:cNvSpPr/>
          <p:nvPr/>
        </p:nvSpPr>
        <p:spPr>
          <a:xfrm>
            <a:off x="6035040" y="2715768"/>
            <a:ext cx="2651760" cy="1554480"/>
          </a:xfrm>
          <a:prstGeom prst="roundRect">
            <a:avLst>
              <a:gd name="adj" fmla="val 470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9" name="Indulgence icon circle"/>
          <p:cNvSpPr/>
          <p:nvPr/>
        </p:nvSpPr>
        <p:spPr>
          <a:xfrm>
            <a:off x="6199632"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30" name="Image 5" descr="Indulgence"/>
          <p:cNvPicPr>
            <a:picLocks noChangeAspect="1"/>
          </p:cNvPicPr>
          <p:nvPr/>
        </p:nvPicPr>
        <p:blipFill>
          <a:blip r:embed="rId8"/>
          <a:stretch>
            <a:fillRect/>
          </a:stretch>
        </p:blipFill>
        <p:spPr>
          <a:xfrm>
            <a:off x="6320333" y="3001061"/>
            <a:ext cx="261518" cy="261518"/>
          </a:xfrm>
          <a:prstGeom prst="rect">
            <a:avLst/>
          </a:prstGeom>
        </p:spPr>
      </p:pic>
      <p:sp>
        <p:nvSpPr>
          <p:cNvPr id="31" name="Text 23"/>
          <p:cNvSpPr txBox="1"/>
          <p:nvPr/>
        </p:nvSpPr>
        <p:spPr>
          <a:xfrm>
            <a:off x="6812280" y="288036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Indulgence</a:t>
            </a:r>
            <a:endParaRPr lang="en-US" sz="1350" dirty="0"/>
          </a:p>
        </p:txBody>
      </p:sp>
      <p:sp>
        <p:nvSpPr>
          <p:cNvPr id="32" name="Text 24"/>
          <p:cNvSpPr txBox="1"/>
          <p:nvPr/>
        </p:nvSpPr>
        <p:spPr>
          <a:xfrm>
            <a:off x="6199632" y="3493008"/>
            <a:ext cx="2331720" cy="731520"/>
          </a:xfrm>
          <a:prstGeom prst="rect">
            <a:avLst/>
          </a:prstGeom>
          <a:noFill/>
          <a:ln/>
        </p:spPr>
        <p:txBody>
          <a:bodyPr wrap="square" lIns="0" tIns="0" rIns="0" bIns="0" rtlCol="0" anchor="t"/>
          <a:lstStyle/>
          <a:p>
            <a:pPr marL="0" indent="0">
              <a:buNone/>
            </a:pPr>
            <a:r>
              <a:rPr lang="en-US" sz="1100" dirty="0">
                <a:solidFill>
                  <a:schemeClr val="tx1"/>
                </a:solidFill>
              </a:rPr>
              <a:t>How freely people satisfy desires for enjoyment and fun.</a:t>
            </a:r>
            <a:endParaRPr lang="en-US" sz="1100" dirty="0"/>
          </a:p>
        </p:txBody>
      </p:sp>
      <p:sp>
        <p:nvSpPr>
          <p:cNvPr id="3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Power Distance</a:t>
            </a:r>
            <a:endParaRPr lang="en-US" sz="2600" dirty="0"/>
          </a:p>
        </p:txBody>
      </p:sp>
      <p:sp>
        <p:nvSpPr>
          <p:cNvPr id="3" name="Power Distance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4" name="Image 0" descr="Power Distance"/>
          <p:cNvPicPr>
            <a:picLocks noChangeAspect="1"/>
          </p:cNvPicPr>
          <p:nvPr/>
        </p:nvPicPr>
        <p:blipFill>
          <a:blip r:embed="rId3"/>
          <a:stretch>
            <a:fillRect/>
          </a:stretch>
        </p:blipFill>
        <p:spPr>
          <a:xfrm>
            <a:off x="566928" y="1133856"/>
            <a:ext cx="237744" cy="237744"/>
          </a:xfrm>
          <a:prstGeom prst="rect">
            <a:avLst/>
          </a:prstGeom>
        </p:spPr>
      </p:pic>
      <p:sp>
        <p:nvSpPr>
          <p:cNvPr id="5"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6"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How far the less powerful members of organisations and institutions accept and expect that power is distributed unequally.</a:t>
            </a:r>
            <a:endParaRPr lang="en-US" sz="1200" dirty="0"/>
          </a:p>
          <a:p>
            <a:pPr marL="0" indent="0">
              <a:buNone/>
            </a:pPr>
            <a:r>
              <a:rPr lang="en-US" sz="1200" b="1" dirty="0">
                <a:solidFill>
                  <a:schemeClr val="accent2"/>
                </a:solidFill>
              </a:rPr>
              <a:t>In communication: </a:t>
            </a:r>
            <a:r>
              <a:rPr lang="en-US" sz="1200" dirty="0">
                <a:solidFill>
                  <a:schemeClr val="tx1"/>
                </a:solidFill>
              </a:rPr>
              <a:t>high scores bring top down messages, formal titles and reluctance to contradict a manager in public. Low scores bring consultation, first names and open challenge.</a:t>
            </a:r>
            <a:endParaRPr lang="en-US" sz="1200" dirty="0"/>
          </a:p>
        </p:txBody>
      </p:sp>
      <p:graphicFrame>
        <p:nvGraphicFramePr>
          <p:cNvPr id="7"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8"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0"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1"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a British manager asks the team for ideas in the morning briefing. Colleagues from higher power distance backgrounds may stay silent, not because they lack ideas but because offering them unprompted feels disrespectful. Ask individually or in writing instead.</a:t>
            </a:r>
            <a:endParaRPr lang="en-US" sz="1150" dirty="0"/>
          </a:p>
        </p:txBody>
      </p:sp>
      <p:sp>
        <p:nvSpPr>
          <p:cNvPr id="12"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Individualism versus Collectivism</a:t>
            </a:r>
            <a:endParaRPr lang="en-US" sz="2600" dirty="0"/>
          </a:p>
        </p:txBody>
      </p:sp>
      <p:sp>
        <p:nvSpPr>
          <p:cNvPr id="3" name="Individualism versus Collectivism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4" name="Image 0" descr="Individualism versus Collectivism"/>
          <p:cNvPicPr>
            <a:picLocks noChangeAspect="1"/>
          </p:cNvPicPr>
          <p:nvPr/>
        </p:nvPicPr>
        <p:blipFill>
          <a:blip r:embed="rId3"/>
          <a:stretch>
            <a:fillRect/>
          </a:stretch>
        </p:blipFill>
        <p:spPr>
          <a:xfrm>
            <a:off x="566928" y="1133856"/>
            <a:ext cx="237744" cy="237744"/>
          </a:xfrm>
          <a:prstGeom prst="rect">
            <a:avLst/>
          </a:prstGeom>
        </p:spPr>
      </p:pic>
      <p:sp>
        <p:nvSpPr>
          <p:cNvPr id="5"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6"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Whether people see themselves as independent individuals who look after themselves and their close family, or as members of cohesive in groups that offer loyalty and protection.</a:t>
            </a:r>
            <a:endParaRPr lang="en-US" sz="1200" dirty="0"/>
          </a:p>
          <a:p>
            <a:pPr marL="0" indent="0">
              <a:buNone/>
            </a:pPr>
            <a:r>
              <a:rPr lang="en-US" sz="1200" b="1" dirty="0">
                <a:solidFill>
                  <a:schemeClr val="accent2"/>
                </a:solidFill>
              </a:rPr>
              <a:t>In communication: </a:t>
            </a:r>
            <a:r>
              <a:rPr lang="en-US" sz="1200" dirty="0">
                <a:solidFill>
                  <a:schemeClr val="tx1"/>
                </a:solidFill>
              </a:rPr>
              <a:t>individualist cultures favour direct, explicit messages and personal credit. Collectivist cultures protect harmony and face, and build relationships before business. This links closely to Hall's low and high context communication.</a:t>
            </a:r>
            <a:endParaRPr lang="en-US" sz="1200" dirty="0"/>
          </a:p>
        </p:txBody>
      </p:sp>
      <p:graphicFrame>
        <p:nvGraphicFramePr>
          <p:cNvPr id="7"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8"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0"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1"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praising one Chinese team member in front of everyone can cause embarrassment; recognising the whole shift may land better. Group bookings from collectivist markets often expect one person to speak and decide for the party.</a:t>
            </a:r>
            <a:endParaRPr lang="en-US" sz="1150" dirty="0"/>
          </a:p>
        </p:txBody>
      </p:sp>
      <p:sp>
        <p:nvSpPr>
          <p:cNvPr id="12"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Masculinity versus Femininity</a:t>
            </a:r>
            <a:endParaRPr lang="en-US" sz="2600" dirty="0"/>
          </a:p>
        </p:txBody>
      </p:sp>
      <p:sp>
        <p:nvSpPr>
          <p:cNvPr id="3" name="Masculinity versus Femininity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4" name="Image 0" descr="Masculinity versus Femininity"/>
          <p:cNvPicPr>
            <a:picLocks noChangeAspect="1"/>
          </p:cNvPicPr>
          <p:nvPr/>
        </p:nvPicPr>
        <p:blipFill>
          <a:blip r:embed="rId3"/>
          <a:stretch>
            <a:fillRect/>
          </a:stretch>
        </p:blipFill>
        <p:spPr>
          <a:xfrm>
            <a:off x="566928" y="1133856"/>
            <a:ext cx="237744" cy="237744"/>
          </a:xfrm>
          <a:prstGeom prst="rect">
            <a:avLst/>
          </a:prstGeom>
        </p:spPr>
      </p:pic>
      <p:sp>
        <p:nvSpPr>
          <p:cNvPr id="5"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6"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Whether a society is driven by competition, achievement and success, or by caring for others and quality of life. It also reflects how distinct gender roles are.</a:t>
            </a:r>
            <a:endParaRPr lang="en-US" sz="1200" dirty="0"/>
          </a:p>
          <a:p>
            <a:pPr marL="0" indent="0">
              <a:buNone/>
            </a:pPr>
            <a:r>
              <a:rPr lang="en-US" sz="1200" b="1" dirty="0">
                <a:solidFill>
                  <a:schemeClr val="accent2"/>
                </a:solidFill>
              </a:rPr>
              <a:t>In communication: </a:t>
            </a:r>
            <a:r>
              <a:rPr lang="en-US" sz="1200" dirty="0">
                <a:solidFill>
                  <a:schemeClr val="tx1"/>
                </a:solidFill>
              </a:rPr>
              <a:t>high scoring cultures reward confident, assertive presentation and talk of winning. Low scoring cultures, such as Sweden (5), prefer consensus, modesty and negotiated agreement.</a:t>
            </a:r>
            <a:endParaRPr lang="en-US" sz="1200" dirty="0"/>
          </a:p>
        </p:txBody>
      </p:sp>
      <p:graphicFrame>
        <p:nvGraphicFramePr>
          <p:cNvPr id="7"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8"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0"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1"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sales leaderboards and target driven bonuses motivate many staff in high scoring cultures but can feel divisive in Nordic teams, where shared goals and work life balance carry more weight.</a:t>
            </a:r>
            <a:endParaRPr lang="en-US" sz="1150" dirty="0"/>
          </a:p>
        </p:txBody>
      </p:sp>
      <p:sp>
        <p:nvSpPr>
          <p:cNvPr id="12"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Uncertainty Avoidance</a:t>
            </a:r>
            <a:endParaRPr lang="en-US" sz="2600" dirty="0"/>
          </a:p>
        </p:txBody>
      </p:sp>
      <p:sp>
        <p:nvSpPr>
          <p:cNvPr id="3" name="Uncertainty Avoidance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4" name="Image 0" descr="Uncertainty Avoidance"/>
          <p:cNvPicPr>
            <a:picLocks noChangeAspect="1"/>
          </p:cNvPicPr>
          <p:nvPr/>
        </p:nvPicPr>
        <p:blipFill>
          <a:blip r:embed="rId3"/>
          <a:stretch>
            <a:fillRect/>
          </a:stretch>
        </p:blipFill>
        <p:spPr>
          <a:xfrm>
            <a:off x="566928" y="1133856"/>
            <a:ext cx="237744" cy="237744"/>
          </a:xfrm>
          <a:prstGeom prst="rect">
            <a:avLst/>
          </a:prstGeom>
        </p:spPr>
      </p:pic>
      <p:sp>
        <p:nvSpPr>
          <p:cNvPr id="5"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6"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How far people feel threatened by ambiguous or unknown situations, and create rules, structures and certainty to avoid them.</a:t>
            </a:r>
            <a:endParaRPr lang="en-US" sz="1200" dirty="0"/>
          </a:p>
          <a:p>
            <a:pPr marL="0" indent="0">
              <a:buNone/>
            </a:pPr>
            <a:r>
              <a:rPr lang="en-US" sz="1200" b="1" dirty="0">
                <a:solidFill>
                  <a:schemeClr val="accent2"/>
                </a:solidFill>
              </a:rPr>
              <a:t>In communication: </a:t>
            </a:r>
            <a:r>
              <a:rPr lang="en-US" sz="1200" dirty="0">
                <a:solidFill>
                  <a:schemeClr val="tx1"/>
                </a:solidFill>
              </a:rPr>
              <a:t>high scoring cultures expect detailed written information, clear procedures, expert credentials and punctuality. Low scoring cultures are comfortable with improvisation and fewer rules.</a:t>
            </a:r>
            <a:endParaRPr lang="en-US" sz="1200" dirty="0"/>
          </a:p>
        </p:txBody>
      </p:sp>
      <p:graphicFrame>
        <p:nvGraphicFramePr>
          <p:cNvPr id="7"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8"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0"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1"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Japanese tour operators (92) typically ask for detailed itineraries, exact timings and contingency plans well in advance. A relaxed reply that you will sort it out on the day damages trust, while many British guests (35) would find it perfectly acceptable.</a:t>
            </a:r>
            <a:endParaRPr lang="en-US" sz="1150" dirty="0"/>
          </a:p>
        </p:txBody>
      </p:sp>
      <p:sp>
        <p:nvSpPr>
          <p:cNvPr id="12"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Long Term versus Short Term Orientation</a:t>
            </a:r>
            <a:endParaRPr lang="en-US" sz="2600" dirty="0"/>
          </a:p>
        </p:txBody>
      </p:sp>
      <p:sp>
        <p:nvSpPr>
          <p:cNvPr id="3" name="Long Term versus Short Term Orientation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4" name="Image 0" descr="Long Term versus Short Term Orientation"/>
          <p:cNvPicPr>
            <a:picLocks noChangeAspect="1"/>
          </p:cNvPicPr>
          <p:nvPr/>
        </p:nvPicPr>
        <p:blipFill>
          <a:blip r:embed="rId3"/>
          <a:stretch>
            <a:fillRect/>
          </a:stretch>
        </p:blipFill>
        <p:spPr>
          <a:xfrm>
            <a:off x="566928" y="1133856"/>
            <a:ext cx="237744" cy="237744"/>
          </a:xfrm>
          <a:prstGeom prst="rect">
            <a:avLst/>
          </a:prstGeom>
        </p:spPr>
      </p:pic>
      <p:sp>
        <p:nvSpPr>
          <p:cNvPr id="5"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6"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Whether a society encourages virtues aimed at future rewards, such as perseverance and thrift, or virtues linked to past and present, such as tradition, social obligations and protecting face.</a:t>
            </a:r>
            <a:endParaRPr lang="en-US" sz="1200" dirty="0"/>
          </a:p>
          <a:p>
            <a:pPr marL="0" indent="0">
              <a:buNone/>
            </a:pPr>
            <a:r>
              <a:rPr lang="en-US" sz="1200" b="1" dirty="0">
                <a:solidFill>
                  <a:schemeClr val="accent2"/>
                </a:solidFill>
              </a:rPr>
              <a:t>In communication: </a:t>
            </a:r>
            <a:r>
              <a:rPr lang="en-US" sz="1200" dirty="0">
                <a:solidFill>
                  <a:schemeClr val="tx1"/>
                </a:solidFill>
              </a:rPr>
              <a:t>long term cultures build relationships slowly and accept that agreements take time. Short term cultures expect quick results, fast answers and a focus on this year's figures.</a:t>
            </a:r>
            <a:endParaRPr lang="en-US" sz="1200" dirty="0"/>
          </a:p>
        </p:txBody>
      </p:sp>
      <p:graphicFrame>
        <p:nvGraphicFramePr>
          <p:cNvPr id="7"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8"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0"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1"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a Chinese partner may value a relationship with a hotel group lasting several years above the cheapest rate this season, while a US partner may focus on this year's numbers. Negotiations need to be framed accordingly.</a:t>
            </a:r>
            <a:endParaRPr lang="en-US" sz="1150" dirty="0"/>
          </a:p>
        </p:txBody>
      </p:sp>
      <p:sp>
        <p:nvSpPr>
          <p:cNvPr id="12"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Indulgence versus Restraint</a:t>
            </a:r>
            <a:endParaRPr lang="en-US" sz="2600" dirty="0"/>
          </a:p>
        </p:txBody>
      </p:sp>
      <p:sp>
        <p:nvSpPr>
          <p:cNvPr id="3" name="Indulgence versus Restraint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4" name="Image 0" descr="Indulgence versus Restraint"/>
          <p:cNvPicPr>
            <a:picLocks noChangeAspect="1"/>
          </p:cNvPicPr>
          <p:nvPr/>
        </p:nvPicPr>
        <p:blipFill>
          <a:blip r:embed="rId3"/>
          <a:stretch>
            <a:fillRect/>
          </a:stretch>
        </p:blipFill>
        <p:spPr>
          <a:xfrm>
            <a:off x="566928" y="1133856"/>
            <a:ext cx="237744" cy="237744"/>
          </a:xfrm>
          <a:prstGeom prst="rect">
            <a:avLst/>
          </a:prstGeom>
        </p:spPr>
      </p:pic>
      <p:sp>
        <p:nvSpPr>
          <p:cNvPr id="5"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6"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How far a society allows relatively free satisfaction of natural desires related to enjoying life and having fun, rather than controlling them through strict social norms.</a:t>
            </a:r>
            <a:endParaRPr lang="en-US" sz="1200" dirty="0"/>
          </a:p>
          <a:p>
            <a:pPr marL="0" indent="0">
              <a:buNone/>
            </a:pPr>
            <a:r>
              <a:rPr lang="en-US" sz="1200" b="1" dirty="0">
                <a:solidFill>
                  <a:schemeClr val="accent2"/>
                </a:solidFill>
              </a:rPr>
              <a:t>In communication: </a:t>
            </a:r>
            <a:r>
              <a:rPr lang="en-US" sz="1200" dirty="0">
                <a:solidFill>
                  <a:schemeClr val="tx1"/>
                </a:solidFill>
              </a:rPr>
              <a:t>indulgent cultures are more open about positive emotion, leisure and optimism. In more restrained cultures, open displays of enjoyment in professional settings can seem inappropriate.</a:t>
            </a:r>
            <a:endParaRPr lang="en-US" sz="1200" dirty="0"/>
          </a:p>
        </p:txBody>
      </p:sp>
      <p:graphicFrame>
        <p:nvGraphicFramePr>
          <p:cNvPr id="7"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8"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0"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1"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upbeat marketing that tells guests to treat themselves may suit UK and US markets but feel frivolous to guests from more restrained societies, for whom quality, value and status may be stronger appeals.</a:t>
            </a:r>
            <a:endParaRPr lang="en-US" sz="1150" dirty="0"/>
          </a:p>
        </p:txBody>
      </p:sp>
      <p:sp>
        <p:nvSpPr>
          <p:cNvPr id="12"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Comparing Country Profiles</a:t>
            </a:r>
            <a:endParaRPr lang="en-US" sz="2600" dirty="0"/>
          </a:p>
        </p:txBody>
      </p:sp>
      <p:graphicFrame>
        <p:nvGraphicFramePr>
          <p:cNvPr id="3" name="Chart 0"/>
          <p:cNvGraphicFramePr/>
          <p:nvPr/>
        </p:nvGraphicFramePr>
        <p:xfrm>
          <a:off x="365760" y="960120"/>
          <a:ext cx="5760720" cy="3429000"/>
        </p:xfrm>
        <a:graphic>
          <a:graphicData uri="http://schemas.openxmlformats.org/drawingml/2006/chart">
            <c:chart xmlns:c="http://schemas.openxmlformats.org/drawingml/2006/chart" xmlns:r="http://schemas.openxmlformats.org/officeDocument/2006/relationships" r:id="rId3"/>
          </a:graphicData>
        </a:graphic>
      </p:graphicFrame>
      <p:sp>
        <p:nvSpPr>
          <p:cNvPr id="4" name="Reading the profile card"/>
          <p:cNvSpPr/>
          <p:nvPr/>
        </p:nvSpPr>
        <p:spPr>
          <a:xfrm>
            <a:off x="6355080" y="1005840"/>
            <a:ext cx="2331720" cy="3337560"/>
          </a:xfrm>
          <a:prstGeom prst="roundRect">
            <a:avLst>
              <a:gd name="adj" fmla="val 3137"/>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5" name="Reading the profile icon circle"/>
          <p:cNvSpPr/>
          <p:nvPr/>
        </p:nvSpPr>
        <p:spPr>
          <a:xfrm>
            <a:off x="6537960" y="1161288"/>
            <a:ext cx="457200" cy="457200"/>
          </a:xfrm>
          <a:prstGeom prst="ellipse">
            <a:avLst/>
          </a:prstGeom>
          <a:solidFill>
            <a:schemeClr val="tx2"/>
          </a:solidFill>
          <a:ln w="12700">
            <a:solidFill>
              <a:schemeClr val="tx2"/>
            </a:solidFill>
            <a:prstDash val="solid"/>
          </a:ln>
        </p:spPr>
        <p:txBody>
          <a:bodyPr/>
          <a:lstStyle/>
          <a:p>
            <a:endParaRPr lang="en-GB"/>
          </a:p>
        </p:txBody>
      </p:sp>
      <p:pic>
        <p:nvPicPr>
          <p:cNvPr id="6" name="Image 0" descr="Reading the profile"/>
          <p:cNvPicPr>
            <a:picLocks noChangeAspect="1"/>
          </p:cNvPicPr>
          <p:nvPr/>
        </p:nvPicPr>
        <p:blipFill>
          <a:blip r:embed="rId4"/>
          <a:stretch>
            <a:fillRect/>
          </a:stretch>
        </p:blipFill>
        <p:spPr>
          <a:xfrm>
            <a:off x="6647688" y="1271016"/>
            <a:ext cx="237744" cy="237744"/>
          </a:xfrm>
          <a:prstGeom prst="rect">
            <a:avLst/>
          </a:prstGeom>
        </p:spPr>
      </p:pic>
      <p:sp>
        <p:nvSpPr>
          <p:cNvPr id="7" name="Text 3"/>
          <p:cNvSpPr txBox="1"/>
          <p:nvPr/>
        </p:nvSpPr>
        <p:spPr>
          <a:xfrm>
            <a:off x="7086600" y="1161288"/>
            <a:ext cx="1554480" cy="457200"/>
          </a:xfrm>
          <a:prstGeom prst="rect">
            <a:avLst/>
          </a:prstGeom>
          <a:noFill/>
          <a:ln/>
        </p:spPr>
        <p:txBody>
          <a:bodyPr wrap="square" lIns="0" tIns="0" rIns="0" bIns="0" rtlCol="0" anchor="ctr"/>
          <a:lstStyle/>
          <a:p>
            <a:pPr marL="0" indent="0">
              <a:buNone/>
            </a:pPr>
            <a:r>
              <a:rPr lang="en-US" sz="1300" b="1" dirty="0">
                <a:solidFill>
                  <a:schemeClr val="tx2"/>
                </a:solidFill>
              </a:rPr>
              <a:t>Reading the profile</a:t>
            </a:r>
            <a:endParaRPr lang="en-US" sz="1300" dirty="0"/>
          </a:p>
        </p:txBody>
      </p:sp>
      <p:sp>
        <p:nvSpPr>
          <p:cNvPr id="8" name="Text 4"/>
          <p:cNvSpPr txBox="1"/>
          <p:nvPr/>
        </p:nvSpPr>
        <p:spPr>
          <a:xfrm>
            <a:off x="6537960" y="1755648"/>
            <a:ext cx="2011680" cy="2514600"/>
          </a:xfrm>
          <a:prstGeom prst="rect">
            <a:avLst/>
          </a:prstGeom>
          <a:noFill/>
          <a:ln/>
        </p:spPr>
        <p:txBody>
          <a:bodyPr wrap="square" lIns="0" tIns="0" rIns="0" bIns="0" rtlCol="0" anchor="t"/>
          <a:lstStyle/>
          <a:p>
            <a:pPr marL="0" indent="0">
              <a:spcAft>
                <a:spcPts val="800"/>
              </a:spcAft>
              <a:buNone/>
            </a:pPr>
            <a:r>
              <a:rPr lang="en-US" sz="1100" dirty="0">
                <a:solidFill>
                  <a:schemeClr val="tx1"/>
                </a:solidFill>
              </a:rPr>
              <a:t>Look at the gaps, not single scores.</a:t>
            </a:r>
            <a:endParaRPr lang="en-US" sz="1100" dirty="0"/>
          </a:p>
          <a:p>
            <a:pPr marL="0" indent="0">
              <a:spcAft>
                <a:spcPts val="800"/>
              </a:spcAft>
              <a:buNone/>
            </a:pPr>
            <a:r>
              <a:rPr lang="en-US" sz="1100" dirty="0">
                <a:solidFill>
                  <a:schemeClr val="tx1"/>
                </a:solidFill>
              </a:rPr>
              <a:t>The UK and China differ most on individualism, power distance, indulgence and long term orientation.</a:t>
            </a:r>
            <a:endParaRPr lang="en-US" sz="1100" dirty="0"/>
          </a:p>
          <a:p>
            <a:pPr marL="0" indent="0">
              <a:buNone/>
            </a:pPr>
            <a:r>
              <a:rPr lang="en-US" sz="1100" dirty="0">
                <a:solidFill>
                  <a:schemeClr val="tx1"/>
                </a:solidFill>
              </a:rPr>
              <a:t>India shares China's high power distance but matches the UK on long term orientation.</a:t>
            </a:r>
            <a:endParaRPr lang="en-US" sz="1100" dirty="0"/>
          </a:p>
        </p:txBody>
      </p:sp>
      <p:sp>
        <p:nvSpPr>
          <p:cNvPr id="9" name="Text 5"/>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Hofstede scores for the UK, China and India. Data from Hofstede, Hofstede and Minkov (2010).</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Critiquing Hofstede</a:t>
            </a:r>
            <a:endParaRPr lang="en-US" sz="2600" dirty="0"/>
          </a:p>
        </p:txBody>
      </p:sp>
      <p:sp>
        <p:nvSpPr>
          <p:cNvPr id="3" name="Nation equals culture? card"/>
          <p:cNvSpPr/>
          <p:nvPr/>
        </p:nvSpPr>
        <p:spPr>
          <a:xfrm>
            <a:off x="457200" y="1005840"/>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4" name="Nation equals culture? outline"/>
          <p:cNvSpPr/>
          <p:nvPr/>
        </p:nvSpPr>
        <p:spPr>
          <a:xfrm>
            <a:off x="457200" y="1005840"/>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5" name="Nation equals culture? icon circle"/>
          <p:cNvSpPr/>
          <p:nvPr/>
        </p:nvSpPr>
        <p:spPr>
          <a:xfrm>
            <a:off x="621792" y="1170432"/>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6" name="Image 0" descr="Nation equals culture?"/>
          <p:cNvPicPr>
            <a:picLocks noChangeAspect="1"/>
          </p:cNvPicPr>
          <p:nvPr/>
        </p:nvPicPr>
        <p:blipFill>
          <a:blip r:embed="rId3"/>
          <a:stretch>
            <a:fillRect/>
          </a:stretch>
        </p:blipFill>
        <p:spPr>
          <a:xfrm>
            <a:off x="731520" y="1280160"/>
            <a:ext cx="237744" cy="237744"/>
          </a:xfrm>
          <a:prstGeom prst="rect">
            <a:avLst/>
          </a:prstGeom>
        </p:spPr>
      </p:pic>
      <p:sp>
        <p:nvSpPr>
          <p:cNvPr id="7" name="Text 4"/>
          <p:cNvSpPr txBox="1"/>
          <p:nvPr/>
        </p:nvSpPr>
        <p:spPr>
          <a:xfrm>
            <a:off x="1207008" y="1170432"/>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Nation equals culture?</a:t>
            </a:r>
            <a:endParaRPr lang="en-US" sz="1350" dirty="0"/>
          </a:p>
        </p:txBody>
      </p:sp>
      <p:sp>
        <p:nvSpPr>
          <p:cNvPr id="8" name="Text 5"/>
          <p:cNvSpPr txBox="1"/>
          <p:nvPr/>
        </p:nvSpPr>
        <p:spPr>
          <a:xfrm>
            <a:off x="621792" y="1664208"/>
            <a:ext cx="3703320" cy="457200"/>
          </a:xfrm>
          <a:prstGeom prst="rect">
            <a:avLst/>
          </a:prstGeom>
          <a:noFill/>
          <a:ln/>
        </p:spPr>
        <p:txBody>
          <a:bodyPr wrap="square" lIns="0" tIns="0" rIns="0" bIns="0" rtlCol="0" anchor="t"/>
          <a:lstStyle/>
          <a:p>
            <a:pPr marL="0" indent="0">
              <a:buNone/>
            </a:pPr>
            <a:r>
              <a:rPr lang="en-US" sz="1050" dirty="0">
                <a:solidFill>
                  <a:schemeClr val="tx1"/>
                </a:solidFill>
              </a:rPr>
              <a:t>Treats countries as uniform and overlooks regional, ethnic and organisational variation (McSweeney, 2002; Baskerville, 2003).</a:t>
            </a:r>
            <a:endParaRPr lang="en-US" sz="1050" dirty="0"/>
          </a:p>
        </p:txBody>
      </p:sp>
      <p:sp>
        <p:nvSpPr>
          <p:cNvPr id="9" name="One company, one era card"/>
          <p:cNvSpPr/>
          <p:nvPr/>
        </p:nvSpPr>
        <p:spPr>
          <a:xfrm>
            <a:off x="4663440" y="1005840"/>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0" name="One company, one era outline"/>
          <p:cNvSpPr/>
          <p:nvPr/>
        </p:nvSpPr>
        <p:spPr>
          <a:xfrm>
            <a:off x="4663440" y="1005840"/>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11" name="One company, one era icon circle"/>
          <p:cNvSpPr/>
          <p:nvPr/>
        </p:nvSpPr>
        <p:spPr>
          <a:xfrm>
            <a:off x="4828032" y="1170432"/>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12" name="Image 1" descr="One company, one era"/>
          <p:cNvPicPr>
            <a:picLocks noChangeAspect="1"/>
          </p:cNvPicPr>
          <p:nvPr/>
        </p:nvPicPr>
        <p:blipFill>
          <a:blip r:embed="rId4"/>
          <a:stretch>
            <a:fillRect/>
          </a:stretch>
        </p:blipFill>
        <p:spPr>
          <a:xfrm>
            <a:off x="4937760" y="1280160"/>
            <a:ext cx="237744" cy="237744"/>
          </a:xfrm>
          <a:prstGeom prst="rect">
            <a:avLst/>
          </a:prstGeom>
        </p:spPr>
      </p:pic>
      <p:sp>
        <p:nvSpPr>
          <p:cNvPr id="13" name="Text 9"/>
          <p:cNvSpPr txBox="1"/>
          <p:nvPr/>
        </p:nvSpPr>
        <p:spPr>
          <a:xfrm>
            <a:off x="5413248" y="1170432"/>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One company, one era</a:t>
            </a:r>
            <a:endParaRPr lang="en-US" sz="1350" dirty="0"/>
          </a:p>
        </p:txBody>
      </p:sp>
      <p:sp>
        <p:nvSpPr>
          <p:cNvPr id="14" name="Text 10"/>
          <p:cNvSpPr txBox="1"/>
          <p:nvPr/>
        </p:nvSpPr>
        <p:spPr>
          <a:xfrm>
            <a:off x="4828032" y="1664208"/>
            <a:ext cx="3703320" cy="457200"/>
          </a:xfrm>
          <a:prstGeom prst="rect">
            <a:avLst/>
          </a:prstGeom>
          <a:noFill/>
          <a:ln/>
        </p:spPr>
        <p:txBody>
          <a:bodyPr wrap="square" lIns="0" tIns="0" rIns="0" bIns="0" rtlCol="0" anchor="t"/>
          <a:lstStyle/>
          <a:p>
            <a:pPr marL="0" indent="0">
              <a:buNone/>
            </a:pPr>
            <a:r>
              <a:rPr lang="en-US" sz="1050" dirty="0">
                <a:solidFill>
                  <a:schemeClr val="tx1"/>
                </a:solidFill>
              </a:rPr>
              <a:t>Original data came from IBM employees surveyed over fifty years ago; later revisions show scores shift (Minkov, 2018).</a:t>
            </a:r>
            <a:endParaRPr lang="en-US" sz="1050" dirty="0"/>
          </a:p>
        </p:txBody>
      </p:sp>
      <p:sp>
        <p:nvSpPr>
          <p:cNvPr id="15" name="Built in bias card"/>
          <p:cNvSpPr/>
          <p:nvPr/>
        </p:nvSpPr>
        <p:spPr>
          <a:xfrm>
            <a:off x="457200" y="2267712"/>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6" name="Built in bias outline"/>
          <p:cNvSpPr/>
          <p:nvPr/>
        </p:nvSpPr>
        <p:spPr>
          <a:xfrm>
            <a:off x="457200" y="2267712"/>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17" name="Built in bias icon circle"/>
          <p:cNvSpPr/>
          <p:nvPr/>
        </p:nvSpPr>
        <p:spPr>
          <a:xfrm>
            <a:off x="621792" y="2432304"/>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18" name="Image 2" descr="Built in bias"/>
          <p:cNvPicPr>
            <a:picLocks noChangeAspect="1"/>
          </p:cNvPicPr>
          <p:nvPr/>
        </p:nvPicPr>
        <p:blipFill>
          <a:blip r:embed="rId5"/>
          <a:stretch>
            <a:fillRect/>
          </a:stretch>
        </p:blipFill>
        <p:spPr>
          <a:xfrm>
            <a:off x="731520" y="2542032"/>
            <a:ext cx="237744" cy="237744"/>
          </a:xfrm>
          <a:prstGeom prst="rect">
            <a:avLst/>
          </a:prstGeom>
        </p:spPr>
      </p:pic>
      <p:sp>
        <p:nvSpPr>
          <p:cNvPr id="19" name="Text 14"/>
          <p:cNvSpPr txBox="1"/>
          <p:nvPr/>
        </p:nvSpPr>
        <p:spPr>
          <a:xfrm>
            <a:off x="1207008" y="2432304"/>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Built in bias</a:t>
            </a:r>
            <a:endParaRPr lang="en-US" sz="1350" dirty="0"/>
          </a:p>
        </p:txBody>
      </p:sp>
      <p:sp>
        <p:nvSpPr>
          <p:cNvPr id="20" name="Text 15"/>
          <p:cNvSpPr txBox="1"/>
          <p:nvPr/>
        </p:nvSpPr>
        <p:spPr>
          <a:xfrm>
            <a:off x="621792" y="2926080"/>
            <a:ext cx="3703320" cy="457200"/>
          </a:xfrm>
          <a:prstGeom prst="rect">
            <a:avLst/>
          </a:prstGeom>
          <a:noFill/>
          <a:ln/>
        </p:spPr>
        <p:txBody>
          <a:bodyPr wrap="square" lIns="0" tIns="0" rIns="0" bIns="0" rtlCol="0" anchor="t"/>
          <a:lstStyle/>
          <a:p>
            <a:pPr marL="0" indent="0">
              <a:buNone/>
            </a:pPr>
            <a:r>
              <a:rPr lang="en-US" sz="1050" dirty="0">
                <a:solidFill>
                  <a:schemeClr val="tx1"/>
                </a:solidFill>
              </a:rPr>
              <a:t>Survey items and interpretations reflect Western managerial assumptions (Ailon, 2008).</a:t>
            </a:r>
            <a:endParaRPr lang="en-US" sz="1050" dirty="0"/>
          </a:p>
        </p:txBody>
      </p:sp>
      <p:sp>
        <p:nvSpPr>
          <p:cNvPr id="21" name="Risk of stereotyping card"/>
          <p:cNvSpPr/>
          <p:nvPr/>
        </p:nvSpPr>
        <p:spPr>
          <a:xfrm>
            <a:off x="4663440" y="2267712"/>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22" name="Risk of stereotyping outline"/>
          <p:cNvSpPr/>
          <p:nvPr/>
        </p:nvSpPr>
        <p:spPr>
          <a:xfrm>
            <a:off x="4663440" y="2267712"/>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23" name="Risk of stereotyping icon circle"/>
          <p:cNvSpPr/>
          <p:nvPr/>
        </p:nvSpPr>
        <p:spPr>
          <a:xfrm>
            <a:off x="4828032" y="2432304"/>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24" name="Image 3" descr="Risk of stereotyping"/>
          <p:cNvPicPr>
            <a:picLocks noChangeAspect="1"/>
          </p:cNvPicPr>
          <p:nvPr/>
        </p:nvPicPr>
        <p:blipFill>
          <a:blip r:embed="rId6"/>
          <a:stretch>
            <a:fillRect/>
          </a:stretch>
        </p:blipFill>
        <p:spPr>
          <a:xfrm>
            <a:off x="4937760" y="2542032"/>
            <a:ext cx="237744" cy="237744"/>
          </a:xfrm>
          <a:prstGeom prst="rect">
            <a:avLst/>
          </a:prstGeom>
        </p:spPr>
      </p:pic>
      <p:sp>
        <p:nvSpPr>
          <p:cNvPr id="25" name="Text 19"/>
          <p:cNvSpPr txBox="1"/>
          <p:nvPr/>
        </p:nvSpPr>
        <p:spPr>
          <a:xfrm>
            <a:off x="5413248" y="2432304"/>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Risk of stereotyping</a:t>
            </a:r>
            <a:endParaRPr lang="en-US" sz="1350" dirty="0"/>
          </a:p>
        </p:txBody>
      </p:sp>
      <p:sp>
        <p:nvSpPr>
          <p:cNvPr id="26" name="Text 20"/>
          <p:cNvSpPr txBox="1"/>
          <p:nvPr/>
        </p:nvSpPr>
        <p:spPr>
          <a:xfrm>
            <a:off x="4828032" y="2926080"/>
            <a:ext cx="3703320" cy="457200"/>
          </a:xfrm>
          <a:prstGeom prst="rect">
            <a:avLst/>
          </a:prstGeom>
          <a:noFill/>
          <a:ln/>
        </p:spPr>
        <p:txBody>
          <a:bodyPr wrap="square" lIns="0" tIns="0" rIns="0" bIns="0" rtlCol="0" anchor="t"/>
          <a:lstStyle/>
          <a:p>
            <a:pPr marL="0" indent="0">
              <a:buNone/>
            </a:pPr>
            <a:r>
              <a:rPr lang="en-US" sz="1050" dirty="0">
                <a:solidFill>
                  <a:schemeClr val="tx1"/>
                </a:solidFill>
              </a:rPr>
              <a:t>National averages applied to one person is an ecological fallacy, or sophisticated stereotyping (Osland and Bird, 2000).</a:t>
            </a:r>
            <a:endParaRPr lang="en-US" sz="1050" dirty="0"/>
          </a:p>
        </p:txBody>
      </p:sp>
      <p:sp>
        <p:nvSpPr>
          <p:cNvPr id="27" name="Strengths card"/>
          <p:cNvSpPr/>
          <p:nvPr/>
        </p:nvSpPr>
        <p:spPr>
          <a:xfrm>
            <a:off x="457200" y="3611880"/>
            <a:ext cx="8229600" cy="731520"/>
          </a:xfrm>
          <a:prstGeom prst="roundRect">
            <a:avLst>
              <a:gd name="adj" fmla="val 10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8" name="Strengths icon circle"/>
          <p:cNvSpPr/>
          <p:nvPr/>
        </p:nvSpPr>
        <p:spPr>
          <a:xfrm>
            <a:off x="621792" y="3730752"/>
            <a:ext cx="493776" cy="493776"/>
          </a:xfrm>
          <a:prstGeom prst="ellipse">
            <a:avLst/>
          </a:prstGeom>
          <a:solidFill>
            <a:schemeClr val="accent2"/>
          </a:solidFill>
          <a:ln w="12700">
            <a:solidFill>
              <a:schemeClr val="accent2"/>
            </a:solidFill>
            <a:prstDash val="solid"/>
          </a:ln>
        </p:spPr>
        <p:txBody>
          <a:bodyPr/>
          <a:lstStyle/>
          <a:p>
            <a:endParaRPr lang="en-GB"/>
          </a:p>
        </p:txBody>
      </p:sp>
      <p:pic>
        <p:nvPicPr>
          <p:cNvPr id="29" name="Image 4" descr="Strengths"/>
          <p:cNvPicPr>
            <a:picLocks noChangeAspect="1"/>
          </p:cNvPicPr>
          <p:nvPr/>
        </p:nvPicPr>
        <p:blipFill>
          <a:blip r:embed="rId7"/>
          <a:stretch>
            <a:fillRect/>
          </a:stretch>
        </p:blipFill>
        <p:spPr>
          <a:xfrm>
            <a:off x="740298" y="3849258"/>
            <a:ext cx="256764" cy="256764"/>
          </a:xfrm>
          <a:prstGeom prst="rect">
            <a:avLst/>
          </a:prstGeom>
        </p:spPr>
      </p:pic>
      <p:sp>
        <p:nvSpPr>
          <p:cNvPr id="30" name="Text 23"/>
          <p:cNvSpPr txBox="1"/>
          <p:nvPr/>
        </p:nvSpPr>
        <p:spPr>
          <a:xfrm>
            <a:off x="1280160" y="3639312"/>
            <a:ext cx="7269480" cy="676656"/>
          </a:xfrm>
          <a:prstGeom prst="rect">
            <a:avLst/>
          </a:prstGeom>
          <a:noFill/>
          <a:ln/>
        </p:spPr>
        <p:txBody>
          <a:bodyPr wrap="square" lIns="0" tIns="0" rIns="0" bIns="0" rtlCol="0" anchor="ctr"/>
          <a:lstStyle/>
          <a:p>
            <a:pPr marL="0" indent="0">
              <a:buNone/>
            </a:pPr>
            <a:r>
              <a:rPr lang="en-US" sz="1150" b="1" dirty="0">
                <a:solidFill>
                  <a:schemeClr val="tx2"/>
                </a:solidFill>
              </a:rPr>
              <a:t>But still valuable: </a:t>
            </a:r>
            <a:r>
              <a:rPr lang="en-US" sz="1150" dirty="0">
                <a:solidFill>
                  <a:schemeClr val="tx1"/>
                </a:solidFill>
              </a:rPr>
              <a:t>very large datasets, widely replicated, and the most applied national culture framework in management and tourism research (Kirkman, Lowe and Gibson, 2006; Reisinger and Crotts, 2010).</a:t>
            </a:r>
            <a:endParaRPr lang="en-US" sz="1150" dirty="0"/>
          </a:p>
        </p:txBody>
      </p:sp>
      <p:sp>
        <p:nvSpPr>
          <p:cNvPr id="31"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03</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Trompenaars' Seven Dimensions</a:t>
            </a:r>
            <a:endParaRPr lang="en-US" sz="3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Origins and Approach</a:t>
            </a:r>
            <a:endParaRPr lang="en-US" sz="2600" dirty="0"/>
          </a:p>
        </p:txBody>
      </p:sp>
      <p:sp>
        <p:nvSpPr>
          <p:cNvPr id="3" name="Dilemma based method icon circle"/>
          <p:cNvSpPr/>
          <p:nvPr/>
        </p:nvSpPr>
        <p:spPr>
          <a:xfrm>
            <a:off x="457200" y="1060704"/>
            <a:ext cx="566928" cy="566928"/>
          </a:xfrm>
          <a:prstGeom prst="ellipse">
            <a:avLst/>
          </a:prstGeom>
          <a:solidFill>
            <a:schemeClr val="tx2"/>
          </a:solidFill>
          <a:ln w="12700">
            <a:solidFill>
              <a:schemeClr val="tx2"/>
            </a:solidFill>
            <a:prstDash val="solid"/>
          </a:ln>
        </p:spPr>
        <p:txBody>
          <a:bodyPr/>
          <a:lstStyle/>
          <a:p>
            <a:endParaRPr lang="en-GB"/>
          </a:p>
        </p:txBody>
      </p:sp>
      <p:pic>
        <p:nvPicPr>
          <p:cNvPr id="4" name="Image 0" descr="Dilemma based method"/>
          <p:cNvPicPr>
            <a:picLocks noChangeAspect="1"/>
          </p:cNvPicPr>
          <p:nvPr/>
        </p:nvPicPr>
        <p:blipFill>
          <a:blip r:embed="rId3"/>
          <a:stretch>
            <a:fillRect/>
          </a:stretch>
        </p:blipFill>
        <p:spPr>
          <a:xfrm>
            <a:off x="593263" y="1196767"/>
            <a:ext cx="294803" cy="294803"/>
          </a:xfrm>
          <a:prstGeom prst="rect">
            <a:avLst/>
          </a:prstGeom>
        </p:spPr>
      </p:pic>
      <p:sp>
        <p:nvSpPr>
          <p:cNvPr id="5" name="Text 2"/>
          <p:cNvSpPr txBox="1"/>
          <p:nvPr/>
        </p:nvSpPr>
        <p:spPr>
          <a:xfrm>
            <a:off x="1188720" y="1005840"/>
            <a:ext cx="3200400" cy="365760"/>
          </a:xfrm>
          <a:prstGeom prst="rect">
            <a:avLst/>
          </a:prstGeom>
          <a:noFill/>
          <a:ln/>
        </p:spPr>
        <p:txBody>
          <a:bodyPr wrap="square" lIns="0" tIns="0" rIns="0" bIns="0" rtlCol="0" anchor="t"/>
          <a:lstStyle/>
          <a:p>
            <a:pPr marL="0" indent="0">
              <a:buNone/>
            </a:pPr>
            <a:r>
              <a:rPr lang="en-US" sz="1400" b="1" dirty="0">
                <a:solidFill>
                  <a:schemeClr val="tx2"/>
                </a:solidFill>
              </a:rPr>
              <a:t>Dilemma based method</a:t>
            </a:r>
            <a:endParaRPr lang="en-US" sz="1400" dirty="0"/>
          </a:p>
        </p:txBody>
      </p:sp>
      <p:sp>
        <p:nvSpPr>
          <p:cNvPr id="6" name="Text 3"/>
          <p:cNvSpPr txBox="1"/>
          <p:nvPr/>
        </p:nvSpPr>
        <p:spPr>
          <a:xfrm>
            <a:off x="1188720" y="1335024"/>
            <a:ext cx="3474720" cy="457200"/>
          </a:xfrm>
          <a:prstGeom prst="rect">
            <a:avLst/>
          </a:prstGeom>
          <a:noFill/>
          <a:ln/>
        </p:spPr>
        <p:txBody>
          <a:bodyPr wrap="square" lIns="0" tIns="0" rIns="0" bIns="0" rtlCol="0" anchor="t"/>
          <a:lstStyle/>
          <a:p>
            <a:pPr marL="0" indent="0">
              <a:buNone/>
            </a:pPr>
            <a:r>
              <a:rPr lang="en-US" sz="1050" dirty="0">
                <a:solidFill>
                  <a:schemeClr val="tx1"/>
                </a:solidFill>
              </a:rPr>
              <a:t>Managers choose how they would resolve realistic business dilemmas, rather than rating abstract statements.</a:t>
            </a:r>
            <a:endParaRPr lang="en-US" sz="1050" dirty="0"/>
          </a:p>
        </p:txBody>
      </p:sp>
      <p:sp>
        <p:nvSpPr>
          <p:cNvPr id="7" name="Large practitioner database icon circle"/>
          <p:cNvSpPr/>
          <p:nvPr/>
        </p:nvSpPr>
        <p:spPr>
          <a:xfrm>
            <a:off x="457200" y="1901952"/>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8" name="Image 1" descr="Large practitioner database"/>
          <p:cNvPicPr>
            <a:picLocks noChangeAspect="1"/>
          </p:cNvPicPr>
          <p:nvPr/>
        </p:nvPicPr>
        <p:blipFill>
          <a:blip r:embed="rId4"/>
          <a:stretch>
            <a:fillRect/>
          </a:stretch>
        </p:blipFill>
        <p:spPr>
          <a:xfrm>
            <a:off x="593263" y="2038015"/>
            <a:ext cx="294803" cy="294803"/>
          </a:xfrm>
          <a:prstGeom prst="rect">
            <a:avLst/>
          </a:prstGeom>
        </p:spPr>
      </p:pic>
      <p:sp>
        <p:nvSpPr>
          <p:cNvPr id="9" name="Text 5"/>
          <p:cNvSpPr txBox="1"/>
          <p:nvPr/>
        </p:nvSpPr>
        <p:spPr>
          <a:xfrm>
            <a:off x="1188720" y="1847088"/>
            <a:ext cx="3200400" cy="365760"/>
          </a:xfrm>
          <a:prstGeom prst="rect">
            <a:avLst/>
          </a:prstGeom>
          <a:noFill/>
          <a:ln/>
        </p:spPr>
        <p:txBody>
          <a:bodyPr wrap="square" lIns="0" tIns="0" rIns="0" bIns="0" rtlCol="0" anchor="t"/>
          <a:lstStyle/>
          <a:p>
            <a:pPr marL="0" indent="0">
              <a:buNone/>
            </a:pPr>
            <a:r>
              <a:rPr lang="en-US" sz="1400" b="1" dirty="0">
                <a:solidFill>
                  <a:schemeClr val="tx2"/>
                </a:solidFill>
              </a:rPr>
              <a:t>Large practitioner database</a:t>
            </a:r>
            <a:endParaRPr lang="en-US" sz="1400" dirty="0"/>
          </a:p>
        </p:txBody>
      </p:sp>
      <p:sp>
        <p:nvSpPr>
          <p:cNvPr id="10" name="Text 6"/>
          <p:cNvSpPr txBox="1"/>
          <p:nvPr/>
        </p:nvSpPr>
        <p:spPr>
          <a:xfrm>
            <a:off x="1188720" y="2176272"/>
            <a:ext cx="3474720" cy="457200"/>
          </a:xfrm>
          <a:prstGeom prst="rect">
            <a:avLst/>
          </a:prstGeom>
          <a:noFill/>
          <a:ln/>
        </p:spPr>
        <p:txBody>
          <a:bodyPr wrap="square" lIns="0" tIns="0" rIns="0" bIns="0" rtlCol="0" anchor="t"/>
          <a:lstStyle/>
          <a:p>
            <a:pPr marL="0" indent="0">
              <a:buNone/>
            </a:pPr>
            <a:r>
              <a:rPr lang="en-US" sz="1050" dirty="0">
                <a:solidFill>
                  <a:schemeClr val="tx1"/>
                </a:solidFill>
              </a:rPr>
              <a:t>Tens of thousands of respondents in more than 40 countries, mostly managers attending training programmes.</a:t>
            </a:r>
            <a:endParaRPr lang="en-US" sz="1050" dirty="0"/>
          </a:p>
        </p:txBody>
      </p:sp>
      <p:sp>
        <p:nvSpPr>
          <p:cNvPr id="11" name="Sociological roots icon circle"/>
          <p:cNvSpPr/>
          <p:nvPr/>
        </p:nvSpPr>
        <p:spPr>
          <a:xfrm>
            <a:off x="457200" y="2743200"/>
            <a:ext cx="566928" cy="566928"/>
          </a:xfrm>
          <a:prstGeom prst="ellipse">
            <a:avLst/>
          </a:prstGeom>
          <a:solidFill>
            <a:schemeClr val="tx2"/>
          </a:solidFill>
          <a:ln w="12700">
            <a:solidFill>
              <a:schemeClr val="tx2"/>
            </a:solidFill>
            <a:prstDash val="solid"/>
          </a:ln>
        </p:spPr>
        <p:txBody>
          <a:bodyPr/>
          <a:lstStyle/>
          <a:p>
            <a:endParaRPr lang="en-GB"/>
          </a:p>
        </p:txBody>
      </p:sp>
      <p:pic>
        <p:nvPicPr>
          <p:cNvPr id="12" name="Image 2" descr="Sociological roots"/>
          <p:cNvPicPr>
            <a:picLocks noChangeAspect="1"/>
          </p:cNvPicPr>
          <p:nvPr/>
        </p:nvPicPr>
        <p:blipFill>
          <a:blip r:embed="rId5"/>
          <a:stretch>
            <a:fillRect/>
          </a:stretch>
        </p:blipFill>
        <p:spPr>
          <a:xfrm>
            <a:off x="593263" y="2879263"/>
            <a:ext cx="294803" cy="294803"/>
          </a:xfrm>
          <a:prstGeom prst="rect">
            <a:avLst/>
          </a:prstGeom>
        </p:spPr>
      </p:pic>
      <p:sp>
        <p:nvSpPr>
          <p:cNvPr id="13" name="Text 8"/>
          <p:cNvSpPr txBox="1"/>
          <p:nvPr/>
        </p:nvSpPr>
        <p:spPr>
          <a:xfrm>
            <a:off x="1188720" y="2688336"/>
            <a:ext cx="3200400" cy="365760"/>
          </a:xfrm>
          <a:prstGeom prst="rect">
            <a:avLst/>
          </a:prstGeom>
          <a:noFill/>
          <a:ln/>
        </p:spPr>
        <p:txBody>
          <a:bodyPr wrap="square" lIns="0" tIns="0" rIns="0" bIns="0" rtlCol="0" anchor="t"/>
          <a:lstStyle/>
          <a:p>
            <a:pPr marL="0" indent="0">
              <a:buNone/>
            </a:pPr>
            <a:r>
              <a:rPr lang="en-US" sz="1400" b="1" dirty="0">
                <a:solidFill>
                  <a:schemeClr val="tx2"/>
                </a:solidFill>
              </a:rPr>
              <a:t>Sociological roots</a:t>
            </a:r>
            <a:endParaRPr lang="en-US" sz="1400" dirty="0"/>
          </a:p>
        </p:txBody>
      </p:sp>
      <p:sp>
        <p:nvSpPr>
          <p:cNvPr id="14" name="Text 9"/>
          <p:cNvSpPr txBox="1"/>
          <p:nvPr/>
        </p:nvSpPr>
        <p:spPr>
          <a:xfrm>
            <a:off x="1188720" y="3017520"/>
            <a:ext cx="3474720" cy="457200"/>
          </a:xfrm>
          <a:prstGeom prst="rect">
            <a:avLst/>
          </a:prstGeom>
          <a:noFill/>
          <a:ln/>
        </p:spPr>
        <p:txBody>
          <a:bodyPr wrap="square" lIns="0" tIns="0" rIns="0" bIns="0" rtlCol="0" anchor="t"/>
          <a:lstStyle/>
          <a:p>
            <a:pPr marL="0" indent="0">
              <a:buNone/>
            </a:pPr>
            <a:r>
              <a:rPr lang="en-US" sz="1050" dirty="0">
                <a:solidFill>
                  <a:schemeClr val="tx1"/>
                </a:solidFill>
              </a:rPr>
              <a:t>Builds on Parsons and Shils (1951) and Kluckhohn and Strodtbeck (1961).</a:t>
            </a:r>
            <a:endParaRPr lang="en-US" sz="1050" dirty="0"/>
          </a:p>
        </p:txBody>
      </p:sp>
      <p:sp>
        <p:nvSpPr>
          <p:cNvPr id="15" name="Reconciliation icon circle"/>
          <p:cNvSpPr/>
          <p:nvPr/>
        </p:nvSpPr>
        <p:spPr>
          <a:xfrm>
            <a:off x="457200" y="3584448"/>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16" name="Image 3" descr="Reconciliation"/>
          <p:cNvPicPr>
            <a:picLocks noChangeAspect="1"/>
          </p:cNvPicPr>
          <p:nvPr/>
        </p:nvPicPr>
        <p:blipFill>
          <a:blip r:embed="rId6"/>
          <a:stretch>
            <a:fillRect/>
          </a:stretch>
        </p:blipFill>
        <p:spPr>
          <a:xfrm>
            <a:off x="593263" y="3720511"/>
            <a:ext cx="294803" cy="294803"/>
          </a:xfrm>
          <a:prstGeom prst="rect">
            <a:avLst/>
          </a:prstGeom>
        </p:spPr>
      </p:pic>
      <p:sp>
        <p:nvSpPr>
          <p:cNvPr id="17" name="Text 11"/>
          <p:cNvSpPr txBox="1"/>
          <p:nvPr/>
        </p:nvSpPr>
        <p:spPr>
          <a:xfrm>
            <a:off x="1188720" y="3529584"/>
            <a:ext cx="3200400" cy="365760"/>
          </a:xfrm>
          <a:prstGeom prst="rect">
            <a:avLst/>
          </a:prstGeom>
          <a:noFill/>
          <a:ln/>
        </p:spPr>
        <p:txBody>
          <a:bodyPr wrap="square" lIns="0" tIns="0" rIns="0" bIns="0" rtlCol="0" anchor="t"/>
          <a:lstStyle/>
          <a:p>
            <a:pPr marL="0" indent="0">
              <a:buNone/>
            </a:pPr>
            <a:r>
              <a:rPr lang="en-US" sz="1400" b="1" dirty="0">
                <a:solidFill>
                  <a:schemeClr val="tx2"/>
                </a:solidFill>
              </a:rPr>
              <a:t>Reconciliation</a:t>
            </a:r>
            <a:endParaRPr lang="en-US" sz="1400" dirty="0"/>
          </a:p>
        </p:txBody>
      </p:sp>
      <p:sp>
        <p:nvSpPr>
          <p:cNvPr id="18" name="Text 12"/>
          <p:cNvSpPr txBox="1"/>
          <p:nvPr/>
        </p:nvSpPr>
        <p:spPr>
          <a:xfrm>
            <a:off x="1188720" y="3858768"/>
            <a:ext cx="3474720" cy="457200"/>
          </a:xfrm>
          <a:prstGeom prst="rect">
            <a:avLst/>
          </a:prstGeom>
          <a:noFill/>
          <a:ln/>
        </p:spPr>
        <p:txBody>
          <a:bodyPr wrap="square" lIns="0" tIns="0" rIns="0" bIns="0" rtlCol="0" anchor="t"/>
          <a:lstStyle/>
          <a:p>
            <a:pPr marL="0" indent="0">
              <a:buNone/>
            </a:pPr>
            <a:r>
              <a:rPr lang="en-US" sz="1050" dirty="0">
                <a:solidFill>
                  <a:schemeClr val="tx1"/>
                </a:solidFill>
              </a:rPr>
              <a:t>Effective managers combine both sides of a dilemma instead of choosing one.</a:t>
            </a:r>
            <a:endParaRPr lang="en-US" sz="1050" dirty="0"/>
          </a:p>
        </p:txBody>
      </p:sp>
      <p:sp>
        <p:nvSpPr>
          <p:cNvPr id="19" name="Three universal problems"/>
          <p:cNvSpPr/>
          <p:nvPr/>
        </p:nvSpPr>
        <p:spPr>
          <a:xfrm>
            <a:off x="4846320" y="1005840"/>
            <a:ext cx="3840480" cy="3337560"/>
          </a:xfrm>
          <a:prstGeom prst="roundRect">
            <a:avLst>
              <a:gd name="adj" fmla="val 2192"/>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20" name="Text 14"/>
          <p:cNvSpPr txBox="1"/>
          <p:nvPr/>
        </p:nvSpPr>
        <p:spPr>
          <a:xfrm>
            <a:off x="5074920" y="1143000"/>
            <a:ext cx="3429000" cy="640080"/>
          </a:xfrm>
          <a:prstGeom prst="rect">
            <a:avLst/>
          </a:prstGeom>
          <a:noFill/>
          <a:ln/>
        </p:spPr>
        <p:txBody>
          <a:bodyPr wrap="square" lIns="0" tIns="0" rIns="0" bIns="0" rtlCol="0" anchor="t"/>
          <a:lstStyle/>
          <a:p>
            <a:pPr marL="0" indent="0">
              <a:buNone/>
            </a:pPr>
            <a:r>
              <a:rPr lang="en-US" sz="1400" b="1" dirty="0">
                <a:solidFill>
                  <a:schemeClr val="bg1"/>
                </a:solidFill>
                <a:latin typeface="Cambria" pitchFamily="34" charset="0"/>
                <a:ea typeface="Cambria" pitchFamily="34" charset="-122"/>
                <a:cs typeface="Cambria" pitchFamily="34" charset="-120"/>
              </a:rPr>
              <a:t>Every culture must solve three universal problems</a:t>
            </a:r>
            <a:endParaRPr lang="en-US" sz="1400" dirty="0"/>
          </a:p>
        </p:txBody>
      </p:sp>
      <p:sp>
        <p:nvSpPr>
          <p:cNvPr id="21" name="Relationships with people icon circle"/>
          <p:cNvSpPr/>
          <p:nvPr/>
        </p:nvSpPr>
        <p:spPr>
          <a:xfrm>
            <a:off x="5074920" y="192024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2" name="Image 4" descr="Relationships with people"/>
          <p:cNvPicPr>
            <a:picLocks noChangeAspect="1"/>
          </p:cNvPicPr>
          <p:nvPr/>
        </p:nvPicPr>
        <p:blipFill>
          <a:blip r:embed="rId7"/>
          <a:stretch>
            <a:fillRect/>
          </a:stretch>
        </p:blipFill>
        <p:spPr>
          <a:xfrm>
            <a:off x="5206594" y="2051914"/>
            <a:ext cx="285293" cy="285293"/>
          </a:xfrm>
          <a:prstGeom prst="rect">
            <a:avLst/>
          </a:prstGeom>
        </p:spPr>
      </p:pic>
      <p:sp>
        <p:nvSpPr>
          <p:cNvPr id="23" name="Text 16"/>
          <p:cNvSpPr txBox="1"/>
          <p:nvPr/>
        </p:nvSpPr>
        <p:spPr>
          <a:xfrm>
            <a:off x="5760720" y="1920240"/>
            <a:ext cx="2743200" cy="566928"/>
          </a:xfrm>
          <a:prstGeom prst="rect">
            <a:avLst/>
          </a:prstGeom>
          <a:noFill/>
          <a:ln/>
        </p:spPr>
        <p:txBody>
          <a:bodyPr wrap="square" lIns="0" tIns="0" rIns="0" bIns="0" rtlCol="0" anchor="ctr"/>
          <a:lstStyle/>
          <a:p>
            <a:pPr marL="0" indent="0">
              <a:buNone/>
            </a:pPr>
            <a:r>
              <a:rPr lang="en-US" sz="1300" b="1" dirty="0">
                <a:solidFill>
                  <a:schemeClr val="bg1"/>
                </a:solidFill>
              </a:rPr>
              <a:t>Relationships with people</a:t>
            </a:r>
            <a:endParaRPr lang="en-US" sz="1300" dirty="0"/>
          </a:p>
          <a:p>
            <a:pPr marL="0" indent="0">
              <a:buNone/>
            </a:pPr>
            <a:r>
              <a:rPr lang="en-US" sz="1100" dirty="0">
                <a:solidFill>
                  <a:schemeClr val="bg2"/>
                </a:solidFill>
              </a:rPr>
              <a:t>five dimensions</a:t>
            </a:r>
            <a:endParaRPr lang="en-US" sz="1300" dirty="0"/>
          </a:p>
        </p:txBody>
      </p:sp>
      <p:sp>
        <p:nvSpPr>
          <p:cNvPr id="24" name="Attitudes to time icon circle"/>
          <p:cNvSpPr/>
          <p:nvPr/>
        </p:nvSpPr>
        <p:spPr>
          <a:xfrm>
            <a:off x="5074920" y="2706624"/>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5" name="Image 5" descr="Attitudes to time"/>
          <p:cNvPicPr>
            <a:picLocks noChangeAspect="1"/>
          </p:cNvPicPr>
          <p:nvPr/>
        </p:nvPicPr>
        <p:blipFill>
          <a:blip r:embed="rId8"/>
          <a:stretch>
            <a:fillRect/>
          </a:stretch>
        </p:blipFill>
        <p:spPr>
          <a:xfrm>
            <a:off x="5206594" y="2838298"/>
            <a:ext cx="285293" cy="285293"/>
          </a:xfrm>
          <a:prstGeom prst="rect">
            <a:avLst/>
          </a:prstGeom>
        </p:spPr>
      </p:pic>
      <p:sp>
        <p:nvSpPr>
          <p:cNvPr id="26" name="Text 18"/>
          <p:cNvSpPr txBox="1"/>
          <p:nvPr/>
        </p:nvSpPr>
        <p:spPr>
          <a:xfrm>
            <a:off x="5760720" y="2706624"/>
            <a:ext cx="2743200" cy="566928"/>
          </a:xfrm>
          <a:prstGeom prst="rect">
            <a:avLst/>
          </a:prstGeom>
          <a:noFill/>
          <a:ln/>
        </p:spPr>
        <p:txBody>
          <a:bodyPr wrap="square" lIns="0" tIns="0" rIns="0" bIns="0" rtlCol="0" anchor="ctr"/>
          <a:lstStyle/>
          <a:p>
            <a:pPr marL="0" indent="0">
              <a:buNone/>
            </a:pPr>
            <a:r>
              <a:rPr lang="en-US" sz="1300" b="1" dirty="0">
                <a:solidFill>
                  <a:schemeClr val="bg1"/>
                </a:solidFill>
              </a:rPr>
              <a:t>Attitudes to time</a:t>
            </a:r>
            <a:endParaRPr lang="en-US" sz="1300" dirty="0"/>
          </a:p>
          <a:p>
            <a:pPr marL="0" indent="0">
              <a:buNone/>
            </a:pPr>
            <a:r>
              <a:rPr lang="en-US" sz="1100" dirty="0">
                <a:solidFill>
                  <a:schemeClr val="bg2"/>
                </a:solidFill>
              </a:rPr>
              <a:t>one dimension</a:t>
            </a:r>
            <a:endParaRPr lang="en-US" sz="1300" dirty="0"/>
          </a:p>
        </p:txBody>
      </p:sp>
      <p:sp>
        <p:nvSpPr>
          <p:cNvPr id="27" name="Attitudes to the environment icon circle"/>
          <p:cNvSpPr/>
          <p:nvPr/>
        </p:nvSpPr>
        <p:spPr>
          <a:xfrm>
            <a:off x="5074920" y="3493008"/>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8" name="Image 6" descr="Attitudes to the environment"/>
          <p:cNvPicPr>
            <a:picLocks noChangeAspect="1"/>
          </p:cNvPicPr>
          <p:nvPr/>
        </p:nvPicPr>
        <p:blipFill>
          <a:blip r:embed="rId9"/>
          <a:stretch>
            <a:fillRect/>
          </a:stretch>
        </p:blipFill>
        <p:spPr>
          <a:xfrm>
            <a:off x="5206594" y="3624682"/>
            <a:ext cx="285293" cy="285293"/>
          </a:xfrm>
          <a:prstGeom prst="rect">
            <a:avLst/>
          </a:prstGeom>
        </p:spPr>
      </p:pic>
      <p:sp>
        <p:nvSpPr>
          <p:cNvPr id="29" name="Text 20"/>
          <p:cNvSpPr txBox="1"/>
          <p:nvPr/>
        </p:nvSpPr>
        <p:spPr>
          <a:xfrm>
            <a:off x="5760720" y="3493008"/>
            <a:ext cx="2743200" cy="566928"/>
          </a:xfrm>
          <a:prstGeom prst="rect">
            <a:avLst/>
          </a:prstGeom>
          <a:noFill/>
          <a:ln/>
        </p:spPr>
        <p:txBody>
          <a:bodyPr wrap="square" lIns="0" tIns="0" rIns="0" bIns="0" rtlCol="0" anchor="ctr"/>
          <a:lstStyle/>
          <a:p>
            <a:pPr marL="0" indent="0">
              <a:buNone/>
            </a:pPr>
            <a:r>
              <a:rPr lang="en-US" sz="1300" b="1" dirty="0">
                <a:solidFill>
                  <a:schemeClr val="bg1"/>
                </a:solidFill>
              </a:rPr>
              <a:t>Attitudes to the environment</a:t>
            </a:r>
            <a:endParaRPr lang="en-US" sz="1300" dirty="0"/>
          </a:p>
          <a:p>
            <a:pPr marL="0" indent="0">
              <a:buNone/>
            </a:pPr>
            <a:r>
              <a:rPr lang="en-US" sz="1100" dirty="0">
                <a:solidFill>
                  <a:schemeClr val="bg2"/>
                </a:solidFill>
              </a:rPr>
              <a:t>one dimension</a:t>
            </a:r>
            <a:endParaRPr lang="en-US" sz="1300" dirty="0"/>
          </a:p>
        </p:txBody>
      </p:sp>
      <p:sp>
        <p:nvSpPr>
          <p:cNvPr id="30"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Seven Dimensions at a Glance</a:t>
            </a:r>
            <a:endParaRPr lang="en-US" sz="2600" dirty="0"/>
          </a:p>
        </p:txBody>
      </p:sp>
      <p:sp>
        <p:nvSpPr>
          <p:cNvPr id="3" name="Relationships header"/>
          <p:cNvSpPr/>
          <p:nvPr/>
        </p:nvSpPr>
        <p:spPr>
          <a:xfrm>
            <a:off x="457200" y="1005840"/>
            <a:ext cx="4206240" cy="502920"/>
          </a:xfrm>
          <a:prstGeom prst="roundRect">
            <a:avLst>
              <a:gd name="adj" fmla="val 14545"/>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4" name="Text 2"/>
          <p:cNvSpPr txBox="1"/>
          <p:nvPr/>
        </p:nvSpPr>
        <p:spPr>
          <a:xfrm>
            <a:off x="640080" y="1005840"/>
            <a:ext cx="3931920" cy="502920"/>
          </a:xfrm>
          <a:prstGeom prst="rect">
            <a:avLst/>
          </a:prstGeom>
          <a:noFill/>
          <a:ln/>
        </p:spPr>
        <p:txBody>
          <a:bodyPr wrap="square" lIns="0" tIns="0" rIns="0" bIns="0" rtlCol="0" anchor="ctr"/>
          <a:lstStyle/>
          <a:p>
            <a:pPr marL="0" indent="0">
              <a:buNone/>
            </a:pPr>
            <a:r>
              <a:rPr lang="en-US" sz="1400" b="1" dirty="0">
                <a:solidFill>
                  <a:schemeClr val="bg1"/>
                </a:solidFill>
              </a:rPr>
              <a:t>Relationships with people</a:t>
            </a:r>
            <a:endParaRPr lang="en-US" sz="1400" dirty="0"/>
          </a:p>
        </p:txBody>
      </p:sp>
      <p:sp>
        <p:nvSpPr>
          <p:cNvPr id="5" name="Universalism vs particularism"/>
          <p:cNvSpPr/>
          <p:nvPr/>
        </p:nvSpPr>
        <p:spPr>
          <a:xfrm>
            <a:off x="457200" y="166420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6" name="Number 1"/>
          <p:cNvSpPr/>
          <p:nvPr/>
        </p:nvSpPr>
        <p:spPr>
          <a:xfrm>
            <a:off x="566928" y="172821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7" name="Text 5"/>
          <p:cNvSpPr txBox="1"/>
          <p:nvPr/>
        </p:nvSpPr>
        <p:spPr>
          <a:xfrm>
            <a:off x="566928" y="172821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1</a:t>
            </a:r>
            <a:endParaRPr lang="en-US" sz="1200" dirty="0"/>
          </a:p>
        </p:txBody>
      </p:sp>
      <p:sp>
        <p:nvSpPr>
          <p:cNvPr id="8" name="Text 6"/>
          <p:cNvSpPr txBox="1"/>
          <p:nvPr/>
        </p:nvSpPr>
        <p:spPr>
          <a:xfrm>
            <a:off x="1051560" y="1664208"/>
            <a:ext cx="3520440" cy="457200"/>
          </a:xfrm>
          <a:prstGeom prst="rect">
            <a:avLst/>
          </a:prstGeom>
          <a:noFill/>
          <a:ln/>
        </p:spPr>
        <p:txBody>
          <a:bodyPr wrap="square" lIns="0" tIns="0" rIns="0" bIns="0" rtlCol="0" anchor="ctr"/>
          <a:lstStyle/>
          <a:p>
            <a:pPr marL="0" indent="0">
              <a:buNone/>
            </a:pPr>
            <a:r>
              <a:rPr lang="en-US" sz="1300" dirty="0">
                <a:solidFill>
                  <a:schemeClr val="tx2"/>
                </a:solidFill>
              </a:rPr>
              <a:t>Universalism vs particularism</a:t>
            </a:r>
            <a:endParaRPr lang="en-US" sz="1300" dirty="0"/>
          </a:p>
        </p:txBody>
      </p:sp>
      <p:sp>
        <p:nvSpPr>
          <p:cNvPr id="9" name="Individualism vs communitarianism"/>
          <p:cNvSpPr/>
          <p:nvPr/>
        </p:nvSpPr>
        <p:spPr>
          <a:xfrm>
            <a:off x="457200" y="221284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Number 2"/>
          <p:cNvSpPr/>
          <p:nvPr/>
        </p:nvSpPr>
        <p:spPr>
          <a:xfrm>
            <a:off x="566928" y="227685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11" name="Text 9"/>
          <p:cNvSpPr txBox="1"/>
          <p:nvPr/>
        </p:nvSpPr>
        <p:spPr>
          <a:xfrm>
            <a:off x="566928" y="227685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2</a:t>
            </a:r>
            <a:endParaRPr lang="en-US" sz="1200" dirty="0"/>
          </a:p>
        </p:txBody>
      </p:sp>
      <p:sp>
        <p:nvSpPr>
          <p:cNvPr id="12" name="Text 10"/>
          <p:cNvSpPr txBox="1"/>
          <p:nvPr/>
        </p:nvSpPr>
        <p:spPr>
          <a:xfrm>
            <a:off x="1051560" y="2212848"/>
            <a:ext cx="3520440" cy="457200"/>
          </a:xfrm>
          <a:prstGeom prst="rect">
            <a:avLst/>
          </a:prstGeom>
          <a:noFill/>
          <a:ln/>
        </p:spPr>
        <p:txBody>
          <a:bodyPr wrap="square" lIns="0" tIns="0" rIns="0" bIns="0" rtlCol="0" anchor="ctr"/>
          <a:lstStyle/>
          <a:p>
            <a:pPr marL="0" indent="0">
              <a:buNone/>
            </a:pPr>
            <a:r>
              <a:rPr lang="en-US" sz="1300" dirty="0">
                <a:solidFill>
                  <a:schemeClr val="tx2"/>
                </a:solidFill>
              </a:rPr>
              <a:t>Individualism vs communitarianism</a:t>
            </a:r>
            <a:endParaRPr lang="en-US" sz="1300" dirty="0"/>
          </a:p>
        </p:txBody>
      </p:sp>
      <p:sp>
        <p:nvSpPr>
          <p:cNvPr id="13" name="Specific vs diffuse"/>
          <p:cNvSpPr/>
          <p:nvPr/>
        </p:nvSpPr>
        <p:spPr>
          <a:xfrm>
            <a:off x="457200" y="276148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4" name="Number 3"/>
          <p:cNvSpPr/>
          <p:nvPr/>
        </p:nvSpPr>
        <p:spPr>
          <a:xfrm>
            <a:off x="566928" y="282549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15" name="Text 13"/>
          <p:cNvSpPr txBox="1"/>
          <p:nvPr/>
        </p:nvSpPr>
        <p:spPr>
          <a:xfrm>
            <a:off x="566928" y="282549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3</a:t>
            </a:r>
            <a:endParaRPr lang="en-US" sz="1200" dirty="0"/>
          </a:p>
        </p:txBody>
      </p:sp>
      <p:sp>
        <p:nvSpPr>
          <p:cNvPr id="16" name="Text 14"/>
          <p:cNvSpPr txBox="1"/>
          <p:nvPr/>
        </p:nvSpPr>
        <p:spPr>
          <a:xfrm>
            <a:off x="1051560" y="2761488"/>
            <a:ext cx="3520440" cy="457200"/>
          </a:xfrm>
          <a:prstGeom prst="rect">
            <a:avLst/>
          </a:prstGeom>
          <a:noFill/>
          <a:ln/>
        </p:spPr>
        <p:txBody>
          <a:bodyPr wrap="square" lIns="0" tIns="0" rIns="0" bIns="0" rtlCol="0" anchor="ctr"/>
          <a:lstStyle/>
          <a:p>
            <a:pPr marL="0" indent="0">
              <a:buNone/>
            </a:pPr>
            <a:r>
              <a:rPr lang="en-US" sz="1300" dirty="0">
                <a:solidFill>
                  <a:schemeClr val="tx2"/>
                </a:solidFill>
              </a:rPr>
              <a:t>Specific vs diffuse</a:t>
            </a:r>
            <a:endParaRPr lang="en-US" sz="1300" dirty="0"/>
          </a:p>
        </p:txBody>
      </p:sp>
      <p:sp>
        <p:nvSpPr>
          <p:cNvPr id="17" name="Neutral vs affective"/>
          <p:cNvSpPr/>
          <p:nvPr/>
        </p:nvSpPr>
        <p:spPr>
          <a:xfrm>
            <a:off x="457200" y="331012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8" name="Number 4"/>
          <p:cNvSpPr/>
          <p:nvPr/>
        </p:nvSpPr>
        <p:spPr>
          <a:xfrm>
            <a:off x="566928" y="337413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19" name="Text 17"/>
          <p:cNvSpPr txBox="1"/>
          <p:nvPr/>
        </p:nvSpPr>
        <p:spPr>
          <a:xfrm>
            <a:off x="566928" y="337413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4</a:t>
            </a:r>
            <a:endParaRPr lang="en-US" sz="1200" dirty="0"/>
          </a:p>
        </p:txBody>
      </p:sp>
      <p:sp>
        <p:nvSpPr>
          <p:cNvPr id="20" name="Text 18"/>
          <p:cNvSpPr txBox="1"/>
          <p:nvPr/>
        </p:nvSpPr>
        <p:spPr>
          <a:xfrm>
            <a:off x="1051560" y="3310128"/>
            <a:ext cx="3520440" cy="457200"/>
          </a:xfrm>
          <a:prstGeom prst="rect">
            <a:avLst/>
          </a:prstGeom>
          <a:noFill/>
          <a:ln/>
        </p:spPr>
        <p:txBody>
          <a:bodyPr wrap="square" lIns="0" tIns="0" rIns="0" bIns="0" rtlCol="0" anchor="ctr"/>
          <a:lstStyle/>
          <a:p>
            <a:pPr marL="0" indent="0">
              <a:buNone/>
            </a:pPr>
            <a:r>
              <a:rPr lang="en-US" sz="1300" dirty="0">
                <a:solidFill>
                  <a:schemeClr val="tx2"/>
                </a:solidFill>
              </a:rPr>
              <a:t>Neutral vs affective</a:t>
            </a:r>
            <a:endParaRPr lang="en-US" sz="1300" dirty="0"/>
          </a:p>
        </p:txBody>
      </p:sp>
      <p:sp>
        <p:nvSpPr>
          <p:cNvPr id="21" name="Achievement vs ascription"/>
          <p:cNvSpPr/>
          <p:nvPr/>
        </p:nvSpPr>
        <p:spPr>
          <a:xfrm>
            <a:off x="457200" y="385876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Number 5"/>
          <p:cNvSpPr/>
          <p:nvPr/>
        </p:nvSpPr>
        <p:spPr>
          <a:xfrm>
            <a:off x="566928" y="392277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23" name="Text 21"/>
          <p:cNvSpPr txBox="1"/>
          <p:nvPr/>
        </p:nvSpPr>
        <p:spPr>
          <a:xfrm>
            <a:off x="566928" y="392277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5</a:t>
            </a:r>
            <a:endParaRPr lang="en-US" sz="1200" dirty="0"/>
          </a:p>
        </p:txBody>
      </p:sp>
      <p:sp>
        <p:nvSpPr>
          <p:cNvPr id="24" name="Text 22"/>
          <p:cNvSpPr txBox="1"/>
          <p:nvPr/>
        </p:nvSpPr>
        <p:spPr>
          <a:xfrm>
            <a:off x="1051560" y="3858768"/>
            <a:ext cx="3520440" cy="457200"/>
          </a:xfrm>
          <a:prstGeom prst="rect">
            <a:avLst/>
          </a:prstGeom>
          <a:noFill/>
          <a:ln/>
        </p:spPr>
        <p:txBody>
          <a:bodyPr wrap="square" lIns="0" tIns="0" rIns="0" bIns="0" rtlCol="0" anchor="ctr"/>
          <a:lstStyle/>
          <a:p>
            <a:pPr marL="0" indent="0">
              <a:buNone/>
            </a:pPr>
            <a:r>
              <a:rPr lang="en-US" sz="1300" dirty="0">
                <a:solidFill>
                  <a:schemeClr val="tx2"/>
                </a:solidFill>
              </a:rPr>
              <a:t>Achievement vs ascription</a:t>
            </a:r>
            <a:endParaRPr lang="en-US" sz="1300" dirty="0"/>
          </a:p>
        </p:txBody>
      </p:sp>
      <p:sp>
        <p:nvSpPr>
          <p:cNvPr id="25" name="Attitudes to time header"/>
          <p:cNvSpPr/>
          <p:nvPr/>
        </p:nvSpPr>
        <p:spPr>
          <a:xfrm>
            <a:off x="4892040" y="1005840"/>
            <a:ext cx="1828800" cy="502920"/>
          </a:xfrm>
          <a:prstGeom prst="roundRect">
            <a:avLst>
              <a:gd name="adj" fmla="val 14545"/>
            </a:avLst>
          </a:prstGeom>
          <a:solidFill>
            <a:schemeClr val="accent2"/>
          </a:solidFill>
          <a:ln w="12700">
            <a:solidFill>
              <a:schemeClr val="accent2"/>
            </a:solidFill>
            <a:prstDash val="solid"/>
          </a:ln>
          <a:effectLst>
            <a:outerShdw blurRad="76200" dist="25400" dir="5400000" algn="bl" rotWithShape="0">
              <a:srgbClr val="000000">
                <a:alpha val="12000"/>
              </a:srgbClr>
            </a:outerShdw>
          </a:effectLst>
        </p:spPr>
        <p:txBody>
          <a:bodyPr/>
          <a:lstStyle/>
          <a:p>
            <a:endParaRPr lang="en-GB"/>
          </a:p>
        </p:txBody>
      </p:sp>
      <p:sp>
        <p:nvSpPr>
          <p:cNvPr id="26" name="Text 24"/>
          <p:cNvSpPr txBox="1"/>
          <p:nvPr/>
        </p:nvSpPr>
        <p:spPr>
          <a:xfrm>
            <a:off x="4983480" y="1005840"/>
            <a:ext cx="1645920" cy="502920"/>
          </a:xfrm>
          <a:prstGeom prst="rect">
            <a:avLst/>
          </a:prstGeom>
          <a:noFill/>
          <a:ln/>
        </p:spPr>
        <p:txBody>
          <a:bodyPr wrap="square" lIns="0" tIns="0" rIns="0" bIns="0" rtlCol="0" anchor="ctr"/>
          <a:lstStyle/>
          <a:p>
            <a:pPr marL="0" indent="0" algn="ctr">
              <a:buNone/>
            </a:pPr>
            <a:r>
              <a:rPr lang="en-US" sz="1200" b="1" dirty="0">
                <a:solidFill>
                  <a:schemeClr val="bg1"/>
                </a:solidFill>
              </a:rPr>
              <a:t>Attitudes to time</a:t>
            </a:r>
            <a:endParaRPr lang="en-US" sz="1200" dirty="0"/>
          </a:p>
        </p:txBody>
      </p:sp>
      <p:sp>
        <p:nvSpPr>
          <p:cNvPr id="27" name="Sequential vs synchronic"/>
          <p:cNvSpPr/>
          <p:nvPr/>
        </p:nvSpPr>
        <p:spPr>
          <a:xfrm>
            <a:off x="4892040" y="1664208"/>
            <a:ext cx="1828800" cy="2651760"/>
          </a:xfrm>
          <a:prstGeom prst="roundRect">
            <a:avLst>
              <a:gd name="adj" fmla="val 4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8" name="Number 6"/>
          <p:cNvSpPr/>
          <p:nvPr/>
        </p:nvSpPr>
        <p:spPr>
          <a:xfrm>
            <a:off x="5605272" y="1801368"/>
            <a:ext cx="402336" cy="402336"/>
          </a:xfrm>
          <a:prstGeom prst="ellipse">
            <a:avLst/>
          </a:prstGeom>
          <a:solidFill>
            <a:schemeClr val="accent1"/>
          </a:solidFill>
          <a:ln w="12700">
            <a:solidFill>
              <a:schemeClr val="accent1"/>
            </a:solidFill>
            <a:prstDash val="solid"/>
          </a:ln>
        </p:spPr>
        <p:txBody>
          <a:bodyPr/>
          <a:lstStyle/>
          <a:p>
            <a:endParaRPr lang="en-GB"/>
          </a:p>
        </p:txBody>
      </p:sp>
      <p:sp>
        <p:nvSpPr>
          <p:cNvPr id="29" name="Text 27"/>
          <p:cNvSpPr txBox="1"/>
          <p:nvPr/>
        </p:nvSpPr>
        <p:spPr>
          <a:xfrm>
            <a:off x="5605272" y="1801368"/>
            <a:ext cx="402336" cy="402336"/>
          </a:xfrm>
          <a:prstGeom prst="rect">
            <a:avLst/>
          </a:prstGeom>
          <a:noFill/>
          <a:ln/>
        </p:spPr>
        <p:txBody>
          <a:bodyPr wrap="square" lIns="0" tIns="0" rIns="0" bIns="0" rtlCol="0" anchor="ctr"/>
          <a:lstStyle/>
          <a:p>
            <a:pPr marL="0" indent="0" algn="ctr">
              <a:buNone/>
            </a:pPr>
            <a:r>
              <a:rPr lang="en-US" sz="1400" b="1" dirty="0">
                <a:solidFill>
                  <a:schemeClr val="tx2"/>
                </a:solidFill>
              </a:rPr>
              <a:t>6</a:t>
            </a:r>
            <a:endParaRPr lang="en-US" sz="1400" dirty="0"/>
          </a:p>
        </p:txBody>
      </p:sp>
      <p:sp>
        <p:nvSpPr>
          <p:cNvPr id="30" name="Text 28"/>
          <p:cNvSpPr txBox="1"/>
          <p:nvPr/>
        </p:nvSpPr>
        <p:spPr>
          <a:xfrm>
            <a:off x="5001768" y="2286000"/>
            <a:ext cx="1609344" cy="594360"/>
          </a:xfrm>
          <a:prstGeom prst="rect">
            <a:avLst/>
          </a:prstGeom>
          <a:noFill/>
          <a:ln/>
        </p:spPr>
        <p:txBody>
          <a:bodyPr wrap="square" lIns="0" tIns="0" rIns="0" bIns="0" rtlCol="0" anchor="t"/>
          <a:lstStyle/>
          <a:p>
            <a:pPr marL="0" indent="0" algn="ctr">
              <a:buNone/>
            </a:pPr>
            <a:r>
              <a:rPr lang="en-US" sz="1300" b="1" dirty="0">
                <a:solidFill>
                  <a:schemeClr val="tx2"/>
                </a:solidFill>
              </a:rPr>
              <a:t>Sequential vs synchronic</a:t>
            </a:r>
            <a:endParaRPr lang="en-US" sz="1300" dirty="0"/>
          </a:p>
        </p:txBody>
      </p:sp>
      <p:sp>
        <p:nvSpPr>
          <p:cNvPr id="31" name="Text 29"/>
          <p:cNvSpPr txBox="1"/>
          <p:nvPr/>
        </p:nvSpPr>
        <p:spPr>
          <a:xfrm>
            <a:off x="5029200" y="2971800"/>
            <a:ext cx="1554480" cy="1280160"/>
          </a:xfrm>
          <a:prstGeom prst="rect">
            <a:avLst/>
          </a:prstGeom>
          <a:noFill/>
          <a:ln/>
        </p:spPr>
        <p:txBody>
          <a:bodyPr wrap="square" lIns="0" tIns="0" rIns="0" bIns="0" rtlCol="0" anchor="t"/>
          <a:lstStyle/>
          <a:p>
            <a:pPr marL="0" indent="0">
              <a:buNone/>
            </a:pPr>
            <a:r>
              <a:rPr lang="en-US" sz="1100" dirty="0">
                <a:solidFill>
                  <a:schemeClr val="tx1"/>
                </a:solidFill>
              </a:rPr>
              <a:t>Is time a line of steps, or cycles of activity that run in parallel?</a:t>
            </a:r>
            <a:endParaRPr lang="en-US" sz="1100" dirty="0"/>
          </a:p>
        </p:txBody>
      </p:sp>
      <p:sp>
        <p:nvSpPr>
          <p:cNvPr id="32" name="Attitudes to the environment header"/>
          <p:cNvSpPr/>
          <p:nvPr/>
        </p:nvSpPr>
        <p:spPr>
          <a:xfrm>
            <a:off x="6858000" y="1005840"/>
            <a:ext cx="1828800" cy="502920"/>
          </a:xfrm>
          <a:prstGeom prst="roundRect">
            <a:avLst>
              <a:gd name="adj" fmla="val 14545"/>
            </a:avLst>
          </a:prstGeom>
          <a:solidFill>
            <a:schemeClr val="accent2"/>
          </a:solidFill>
          <a:ln w="12700">
            <a:solidFill>
              <a:schemeClr val="accent2"/>
            </a:solidFill>
            <a:prstDash val="solid"/>
          </a:ln>
          <a:effectLst>
            <a:outerShdw blurRad="76200" dist="25400" dir="5400000" algn="bl" rotWithShape="0">
              <a:srgbClr val="000000">
                <a:alpha val="12000"/>
              </a:srgbClr>
            </a:outerShdw>
          </a:effectLst>
        </p:spPr>
        <p:txBody>
          <a:bodyPr/>
          <a:lstStyle/>
          <a:p>
            <a:endParaRPr lang="en-GB"/>
          </a:p>
        </p:txBody>
      </p:sp>
      <p:sp>
        <p:nvSpPr>
          <p:cNvPr id="33" name="Text 31"/>
          <p:cNvSpPr txBox="1"/>
          <p:nvPr/>
        </p:nvSpPr>
        <p:spPr>
          <a:xfrm>
            <a:off x="6949440" y="1005840"/>
            <a:ext cx="1645920" cy="502920"/>
          </a:xfrm>
          <a:prstGeom prst="rect">
            <a:avLst/>
          </a:prstGeom>
          <a:noFill/>
          <a:ln/>
        </p:spPr>
        <p:txBody>
          <a:bodyPr wrap="square" lIns="0" tIns="0" rIns="0" bIns="0" rtlCol="0" anchor="ctr"/>
          <a:lstStyle/>
          <a:p>
            <a:pPr marL="0" indent="0" algn="ctr">
              <a:buNone/>
            </a:pPr>
            <a:r>
              <a:rPr lang="en-US" sz="1200" b="1" dirty="0">
                <a:solidFill>
                  <a:schemeClr val="bg1"/>
                </a:solidFill>
              </a:rPr>
              <a:t>Attitudes to the environment</a:t>
            </a:r>
            <a:endParaRPr lang="en-US" sz="1200" dirty="0"/>
          </a:p>
        </p:txBody>
      </p:sp>
      <p:sp>
        <p:nvSpPr>
          <p:cNvPr id="34" name="Internal vs external direction"/>
          <p:cNvSpPr/>
          <p:nvPr/>
        </p:nvSpPr>
        <p:spPr>
          <a:xfrm>
            <a:off x="6858000" y="1664208"/>
            <a:ext cx="1828800" cy="2651760"/>
          </a:xfrm>
          <a:prstGeom prst="roundRect">
            <a:avLst>
              <a:gd name="adj" fmla="val 4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35" name="Number 7"/>
          <p:cNvSpPr/>
          <p:nvPr/>
        </p:nvSpPr>
        <p:spPr>
          <a:xfrm>
            <a:off x="7571232" y="1801368"/>
            <a:ext cx="402336" cy="402336"/>
          </a:xfrm>
          <a:prstGeom prst="ellipse">
            <a:avLst/>
          </a:prstGeom>
          <a:solidFill>
            <a:schemeClr val="accent1"/>
          </a:solidFill>
          <a:ln w="12700">
            <a:solidFill>
              <a:schemeClr val="accent1"/>
            </a:solidFill>
            <a:prstDash val="solid"/>
          </a:ln>
        </p:spPr>
        <p:txBody>
          <a:bodyPr/>
          <a:lstStyle/>
          <a:p>
            <a:endParaRPr lang="en-GB"/>
          </a:p>
        </p:txBody>
      </p:sp>
      <p:sp>
        <p:nvSpPr>
          <p:cNvPr id="36" name="Text 34"/>
          <p:cNvSpPr txBox="1"/>
          <p:nvPr/>
        </p:nvSpPr>
        <p:spPr>
          <a:xfrm>
            <a:off x="7571232" y="1801368"/>
            <a:ext cx="402336" cy="402336"/>
          </a:xfrm>
          <a:prstGeom prst="rect">
            <a:avLst/>
          </a:prstGeom>
          <a:noFill/>
          <a:ln/>
        </p:spPr>
        <p:txBody>
          <a:bodyPr wrap="square" lIns="0" tIns="0" rIns="0" bIns="0" rtlCol="0" anchor="ctr"/>
          <a:lstStyle/>
          <a:p>
            <a:pPr marL="0" indent="0" algn="ctr">
              <a:buNone/>
            </a:pPr>
            <a:r>
              <a:rPr lang="en-US" sz="1400" b="1" dirty="0">
                <a:solidFill>
                  <a:schemeClr val="tx2"/>
                </a:solidFill>
              </a:rPr>
              <a:t>7</a:t>
            </a:r>
            <a:endParaRPr lang="en-US" sz="1400" dirty="0"/>
          </a:p>
        </p:txBody>
      </p:sp>
      <p:sp>
        <p:nvSpPr>
          <p:cNvPr id="37" name="Text 35"/>
          <p:cNvSpPr txBox="1"/>
          <p:nvPr/>
        </p:nvSpPr>
        <p:spPr>
          <a:xfrm>
            <a:off x="6967728" y="2286000"/>
            <a:ext cx="1609344" cy="594360"/>
          </a:xfrm>
          <a:prstGeom prst="rect">
            <a:avLst/>
          </a:prstGeom>
          <a:noFill/>
          <a:ln/>
        </p:spPr>
        <p:txBody>
          <a:bodyPr wrap="square" lIns="0" tIns="0" rIns="0" bIns="0" rtlCol="0" anchor="t"/>
          <a:lstStyle/>
          <a:p>
            <a:pPr marL="0" indent="0" algn="ctr">
              <a:buNone/>
            </a:pPr>
            <a:r>
              <a:rPr lang="en-US" sz="1300" b="1" dirty="0">
                <a:solidFill>
                  <a:schemeClr val="tx2"/>
                </a:solidFill>
              </a:rPr>
              <a:t>Internal vs external direction</a:t>
            </a:r>
            <a:endParaRPr lang="en-US" sz="1300" dirty="0"/>
          </a:p>
        </p:txBody>
      </p:sp>
      <p:sp>
        <p:nvSpPr>
          <p:cNvPr id="38" name="Text 36"/>
          <p:cNvSpPr txBox="1"/>
          <p:nvPr/>
        </p:nvSpPr>
        <p:spPr>
          <a:xfrm>
            <a:off x="6995160" y="2971800"/>
            <a:ext cx="1554480" cy="1280160"/>
          </a:xfrm>
          <a:prstGeom prst="rect">
            <a:avLst/>
          </a:prstGeom>
          <a:noFill/>
          <a:ln/>
        </p:spPr>
        <p:txBody>
          <a:bodyPr wrap="square" lIns="0" tIns="0" rIns="0" bIns="0" rtlCol="0" anchor="t"/>
          <a:lstStyle/>
          <a:p>
            <a:pPr marL="0" indent="0">
              <a:buNone/>
            </a:pPr>
            <a:r>
              <a:rPr lang="en-US" sz="1100" dirty="0">
                <a:solidFill>
                  <a:schemeClr val="tx1"/>
                </a:solidFill>
              </a:rPr>
              <a:t>Do we control our environment, or work in harmony with it?</a:t>
            </a:r>
            <a:endParaRPr lang="en-US" sz="1100" dirty="0"/>
          </a:p>
        </p:txBody>
      </p:sp>
      <p:sp>
        <p:nvSpPr>
          <p:cNvPr id="39" name="Text 3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The seven dimensions grouped by the three universal problems, based on Trompenaars and Hampden-Turner (2012).</a:t>
            </a:r>
            <a:endParaRPr lang="en-US" sz="950" dirty="0"/>
          </a:p>
        </p:txBody>
      </p:sp>
      <p:sp>
        <p:nvSpPr>
          <p:cNvPr id="40"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Universalism versus Particularism</a:t>
            </a:r>
            <a:endParaRPr lang="en-US" sz="26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rules apply equally to everyone, or does it depend on who is involved?</a:t>
            </a:r>
            <a:endParaRPr lang="en-US" sz="1400" dirty="0"/>
          </a:p>
        </p:txBody>
      </p:sp>
      <p:sp>
        <p:nvSpPr>
          <p:cNvPr id="4" name="Universalism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Universalism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6" name="Universalism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Image 0" descr="Universalism"/>
          <p:cNvPicPr>
            <a:picLocks noChangeAspect="1"/>
          </p:cNvPicPr>
          <p:nvPr/>
        </p:nvPicPr>
        <p:blipFill>
          <a:blip r:embed="rId3"/>
          <a:stretch>
            <a:fillRect/>
          </a:stretch>
        </p:blipFill>
        <p:spPr>
          <a:xfrm>
            <a:off x="754197" y="1833189"/>
            <a:ext cx="247254" cy="247254"/>
          </a:xfrm>
          <a:prstGeom prst="rect">
            <a:avLst/>
          </a:prstGeom>
        </p:spPr>
      </p:pic>
      <p:sp>
        <p:nvSpPr>
          <p:cNvPr id="8"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Universalism</a:t>
            </a:r>
            <a:endParaRPr lang="en-US" sz="1500" dirty="0"/>
          </a:p>
        </p:txBody>
      </p:sp>
      <p:sp>
        <p:nvSpPr>
          <p:cNvPr id="9"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Rules, laws and contracts apply to everyone. Fairness means treating similar cases in the same way, whoever is involved.</a:t>
            </a:r>
            <a:endParaRPr lang="en-US" sz="1150" dirty="0"/>
          </a:p>
        </p:txBody>
      </p:sp>
      <p:sp>
        <p:nvSpPr>
          <p:cNvPr id="10"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Germany, UK, Switzerland</a:t>
            </a:r>
            <a:endParaRPr lang="en-US" sz="1050" dirty="0"/>
          </a:p>
        </p:txBody>
      </p:sp>
      <p:sp>
        <p:nvSpPr>
          <p:cNvPr id="11" name="Particularism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2" name="Particularism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3" name="Particularism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4" name="Image 1" descr="Particularism"/>
          <p:cNvPicPr>
            <a:picLocks noChangeAspect="1"/>
          </p:cNvPicPr>
          <p:nvPr/>
        </p:nvPicPr>
        <p:blipFill>
          <a:blip r:embed="rId4"/>
          <a:stretch>
            <a:fillRect/>
          </a:stretch>
        </p:blipFill>
        <p:spPr>
          <a:xfrm>
            <a:off x="5143317" y="1833189"/>
            <a:ext cx="247254" cy="247254"/>
          </a:xfrm>
          <a:prstGeom prst="rect">
            <a:avLst/>
          </a:prstGeom>
        </p:spPr>
      </p:pic>
      <p:sp>
        <p:nvSpPr>
          <p:cNvPr id="15"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Particularism</a:t>
            </a:r>
            <a:endParaRPr lang="en-US" sz="1500" dirty="0"/>
          </a:p>
        </p:txBody>
      </p:sp>
      <p:sp>
        <p:nvSpPr>
          <p:cNvPr id="16"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Relationships and circumstances come first. The right action depends on the people and the situation, and loyalty to friends matters.</a:t>
            </a:r>
            <a:endParaRPr lang="en-US" sz="1150" dirty="0"/>
          </a:p>
        </p:txBody>
      </p:sp>
      <p:sp>
        <p:nvSpPr>
          <p:cNvPr id="17"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Russia, Venezuela, South Korea</a:t>
            </a:r>
            <a:endParaRPr lang="en-US" sz="1050" dirty="0"/>
          </a:p>
        </p:txBody>
      </p:sp>
      <p:sp>
        <p:nvSpPr>
          <p:cNvPr id="18"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9"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0"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2"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3"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universalist manager applies the cancellation policy to every guest; a long standing particularist client expects the relationship to earn flexibility. Explain the policy and offer a goodwill gesture that respects both.</a:t>
            </a:r>
            <a:endParaRPr lang="en-US" sz="1100" dirty="0"/>
          </a:p>
        </p:txBody>
      </p:sp>
      <p:sp>
        <p:nvSpPr>
          <p:cNvPr id="24"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Individualism versus Communitarianism</a:t>
            </a:r>
            <a:endParaRPr lang="en-US" sz="26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we act mainly as individuals or as members of a group?</a:t>
            </a:r>
            <a:endParaRPr lang="en-US" sz="1400" dirty="0"/>
          </a:p>
        </p:txBody>
      </p:sp>
      <p:sp>
        <p:nvSpPr>
          <p:cNvPr id="4" name="Individualism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Individualism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6" name="Individualism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Image 0" descr="Individualism"/>
          <p:cNvPicPr>
            <a:picLocks noChangeAspect="1"/>
          </p:cNvPicPr>
          <p:nvPr/>
        </p:nvPicPr>
        <p:blipFill>
          <a:blip r:embed="rId3"/>
          <a:stretch>
            <a:fillRect/>
          </a:stretch>
        </p:blipFill>
        <p:spPr>
          <a:xfrm>
            <a:off x="754197" y="1833189"/>
            <a:ext cx="247254" cy="247254"/>
          </a:xfrm>
          <a:prstGeom prst="rect">
            <a:avLst/>
          </a:prstGeom>
        </p:spPr>
      </p:pic>
      <p:sp>
        <p:nvSpPr>
          <p:cNvPr id="8"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Individualism</a:t>
            </a:r>
            <a:endParaRPr lang="en-US" sz="1500" dirty="0"/>
          </a:p>
        </p:txBody>
      </p:sp>
      <p:sp>
        <p:nvSpPr>
          <p:cNvPr id="9"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Personal freedom, individual decisions and personal accountability. One person can negotiate and sign on the spot.</a:t>
            </a:r>
            <a:endParaRPr lang="en-US" sz="1150" dirty="0"/>
          </a:p>
        </p:txBody>
      </p:sp>
      <p:sp>
        <p:nvSpPr>
          <p:cNvPr id="10"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UK, Canada</a:t>
            </a:r>
            <a:endParaRPr lang="en-US" sz="1050" dirty="0"/>
          </a:p>
        </p:txBody>
      </p:sp>
      <p:sp>
        <p:nvSpPr>
          <p:cNvPr id="11" name="Communitarianism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2" name="Communitarianism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3" name="Communitarianism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4" name="Image 1" descr="Communitarianism"/>
          <p:cNvPicPr>
            <a:picLocks noChangeAspect="1"/>
          </p:cNvPicPr>
          <p:nvPr/>
        </p:nvPicPr>
        <p:blipFill>
          <a:blip r:embed="rId4"/>
          <a:stretch>
            <a:fillRect/>
          </a:stretch>
        </p:blipFill>
        <p:spPr>
          <a:xfrm>
            <a:off x="5143317" y="1833189"/>
            <a:ext cx="247254" cy="247254"/>
          </a:xfrm>
          <a:prstGeom prst="rect">
            <a:avLst/>
          </a:prstGeom>
        </p:spPr>
      </p:pic>
      <p:sp>
        <p:nvSpPr>
          <p:cNvPr id="15"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Communitarianism</a:t>
            </a:r>
            <a:endParaRPr lang="en-US" sz="1500" dirty="0"/>
          </a:p>
        </p:txBody>
      </p:sp>
      <p:sp>
        <p:nvSpPr>
          <p:cNvPr id="16"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The group comes first. Decisions are consulted on and responsibility is shared; negotiators refer back to colleagues.</a:t>
            </a:r>
            <a:endParaRPr lang="en-US" sz="1150" dirty="0"/>
          </a:p>
        </p:txBody>
      </p:sp>
      <p:sp>
        <p:nvSpPr>
          <p:cNvPr id="17"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Japan, China, Egypt</a:t>
            </a:r>
            <a:endParaRPr lang="en-US" sz="1050" dirty="0"/>
          </a:p>
        </p:txBody>
      </p:sp>
      <p:sp>
        <p:nvSpPr>
          <p:cNvPr id="18"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9"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0"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2"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3"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delegation that must consult head office before confirming a conference contract is not stalling. Build that time into the negotiation and avoid pressing for an answer in the room.</a:t>
            </a:r>
            <a:endParaRPr lang="en-US" sz="1100" dirty="0"/>
          </a:p>
        </p:txBody>
      </p:sp>
      <p:sp>
        <p:nvSpPr>
          <p:cNvPr id="24"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Specific versus Diffuse</a:t>
            </a:r>
            <a:endParaRPr lang="en-US" sz="26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How far do work relationships extend into the rest of life?</a:t>
            </a:r>
            <a:endParaRPr lang="en-US" sz="1400" dirty="0"/>
          </a:p>
        </p:txBody>
      </p:sp>
      <p:sp>
        <p:nvSpPr>
          <p:cNvPr id="4" name="Specific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Specific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6" name="Specific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Image 0" descr="Specific"/>
          <p:cNvPicPr>
            <a:picLocks noChangeAspect="1"/>
          </p:cNvPicPr>
          <p:nvPr/>
        </p:nvPicPr>
        <p:blipFill>
          <a:blip r:embed="rId3"/>
          <a:stretch>
            <a:fillRect/>
          </a:stretch>
        </p:blipFill>
        <p:spPr>
          <a:xfrm>
            <a:off x="754197" y="1833189"/>
            <a:ext cx="247254" cy="247254"/>
          </a:xfrm>
          <a:prstGeom prst="rect">
            <a:avLst/>
          </a:prstGeom>
        </p:spPr>
      </p:pic>
      <p:sp>
        <p:nvSpPr>
          <p:cNvPr id="8"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Specific</a:t>
            </a:r>
            <a:endParaRPr lang="en-US" sz="1500" dirty="0"/>
          </a:p>
        </p:txBody>
      </p:sp>
      <p:sp>
        <p:nvSpPr>
          <p:cNvPr id="9"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Work and private life are kept separate. People get to the point quickly, and a manager's authority stays at work.</a:t>
            </a:r>
            <a:endParaRPr lang="en-US" sz="1150" dirty="0"/>
          </a:p>
        </p:txBody>
      </p:sp>
      <p:sp>
        <p:nvSpPr>
          <p:cNvPr id="10"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UK, Netherlands, Switzerland</a:t>
            </a:r>
            <a:endParaRPr lang="en-US" sz="1050" dirty="0"/>
          </a:p>
        </p:txBody>
      </p:sp>
      <p:sp>
        <p:nvSpPr>
          <p:cNvPr id="11" name="Diffuse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2" name="Diffuse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3" name="Diffuse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4" name="Image 1" descr="Diffuse"/>
          <p:cNvPicPr>
            <a:picLocks noChangeAspect="1"/>
          </p:cNvPicPr>
          <p:nvPr/>
        </p:nvPicPr>
        <p:blipFill>
          <a:blip r:embed="rId4"/>
          <a:stretch>
            <a:fillRect/>
          </a:stretch>
        </p:blipFill>
        <p:spPr>
          <a:xfrm>
            <a:off x="5143317" y="1833189"/>
            <a:ext cx="247254" cy="247254"/>
          </a:xfrm>
          <a:prstGeom prst="rect">
            <a:avLst/>
          </a:prstGeom>
        </p:spPr>
      </p:pic>
      <p:sp>
        <p:nvSpPr>
          <p:cNvPr id="15"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Diffuse</a:t>
            </a:r>
            <a:endParaRPr lang="en-US" sz="1500" dirty="0"/>
          </a:p>
        </p:txBody>
      </p:sp>
      <p:sp>
        <p:nvSpPr>
          <p:cNvPr id="16"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Work and life overlap. Trust is built before business, and status carries across settings, including social ones.</a:t>
            </a:r>
            <a:endParaRPr lang="en-US" sz="1150" dirty="0"/>
          </a:p>
        </p:txBody>
      </p:sp>
      <p:sp>
        <p:nvSpPr>
          <p:cNvPr id="17"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India, Venezuela</a:t>
            </a:r>
            <a:endParaRPr lang="en-US" sz="1050" dirty="0"/>
          </a:p>
        </p:txBody>
      </p:sp>
      <p:sp>
        <p:nvSpPr>
          <p:cNvPr id="18"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9"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0"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2"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3"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diffuse client may expect the sales manager to join a long dinner and talk about family before discussing rates. Moving straight to business can look like a lack of interest in the relationship.</a:t>
            </a:r>
            <a:endParaRPr lang="en-US" sz="1100" dirty="0"/>
          </a:p>
        </p:txBody>
      </p:sp>
      <p:sp>
        <p:nvSpPr>
          <p:cNvPr id="24"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Neutral versus Affective</a:t>
            </a:r>
            <a:endParaRPr lang="en-US" sz="26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Should emotions be shown openly at work?</a:t>
            </a:r>
            <a:endParaRPr lang="en-US" sz="1400" dirty="0"/>
          </a:p>
        </p:txBody>
      </p:sp>
      <p:sp>
        <p:nvSpPr>
          <p:cNvPr id="4" name="Neutral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Neutral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6" name="Neutral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Image 0" descr="Neutral"/>
          <p:cNvPicPr>
            <a:picLocks noChangeAspect="1"/>
          </p:cNvPicPr>
          <p:nvPr/>
        </p:nvPicPr>
        <p:blipFill>
          <a:blip r:embed="rId3"/>
          <a:stretch>
            <a:fillRect/>
          </a:stretch>
        </p:blipFill>
        <p:spPr>
          <a:xfrm>
            <a:off x="754197" y="1833189"/>
            <a:ext cx="247254" cy="247254"/>
          </a:xfrm>
          <a:prstGeom prst="rect">
            <a:avLst/>
          </a:prstGeom>
        </p:spPr>
      </p:pic>
      <p:sp>
        <p:nvSpPr>
          <p:cNvPr id="8"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Neutral</a:t>
            </a:r>
            <a:endParaRPr lang="en-US" sz="1500" dirty="0"/>
          </a:p>
        </p:txBody>
      </p:sp>
      <p:sp>
        <p:nvSpPr>
          <p:cNvPr id="9"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Emotions are controlled. A calm, measured tone signals professionalism, and pauses before replying show respect.</a:t>
            </a:r>
            <a:endParaRPr lang="en-US" sz="1150" dirty="0"/>
          </a:p>
        </p:txBody>
      </p:sp>
      <p:sp>
        <p:nvSpPr>
          <p:cNvPr id="10"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Japan, UK, Finland</a:t>
            </a:r>
            <a:endParaRPr lang="en-US" sz="1050" dirty="0"/>
          </a:p>
        </p:txBody>
      </p:sp>
      <p:sp>
        <p:nvSpPr>
          <p:cNvPr id="11" name="Affective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2" name="Affective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3" name="Affective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4" name="Image 1" descr="Affective"/>
          <p:cNvPicPr>
            <a:picLocks noChangeAspect="1"/>
          </p:cNvPicPr>
          <p:nvPr/>
        </p:nvPicPr>
        <p:blipFill>
          <a:blip r:embed="rId4"/>
          <a:stretch>
            <a:fillRect/>
          </a:stretch>
        </p:blipFill>
        <p:spPr>
          <a:xfrm>
            <a:off x="5143317" y="1833189"/>
            <a:ext cx="247254" cy="247254"/>
          </a:xfrm>
          <a:prstGeom prst="rect">
            <a:avLst/>
          </a:prstGeom>
        </p:spPr>
      </p:pic>
      <p:sp>
        <p:nvSpPr>
          <p:cNvPr id="15"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Affective</a:t>
            </a:r>
            <a:endParaRPr lang="en-US" sz="1500" dirty="0"/>
          </a:p>
        </p:txBody>
      </p:sp>
      <p:sp>
        <p:nvSpPr>
          <p:cNvPr id="16"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Emotions are expressed openly. An animated tone, gestures and interruption signal engagement and sincerity.</a:t>
            </a:r>
            <a:endParaRPr lang="en-US" sz="1150" dirty="0"/>
          </a:p>
        </p:txBody>
      </p:sp>
      <p:sp>
        <p:nvSpPr>
          <p:cNvPr id="17"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Italy, Mexico, Spain</a:t>
            </a:r>
            <a:endParaRPr lang="en-US" sz="1050" dirty="0"/>
          </a:p>
        </p:txBody>
      </p:sp>
      <p:sp>
        <p:nvSpPr>
          <p:cNvPr id="18"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9"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0"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2"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3"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guest complaining loudly may simply be showing they care; a guest who quietly says the meal was fine may be deeply dissatisfied. Read the style before judging how serious the complaint is.</a:t>
            </a:r>
            <a:endParaRPr lang="en-US" sz="1100" dirty="0"/>
          </a:p>
        </p:txBody>
      </p:sp>
      <p:sp>
        <p:nvSpPr>
          <p:cNvPr id="24"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Achievement versus Ascription</a:t>
            </a:r>
            <a:endParaRPr lang="en-US" sz="26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Is status earned by what you do, or given by who you are?</a:t>
            </a:r>
            <a:endParaRPr lang="en-US" sz="1400" dirty="0"/>
          </a:p>
        </p:txBody>
      </p:sp>
      <p:sp>
        <p:nvSpPr>
          <p:cNvPr id="4" name="Achievement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Achievement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6" name="Achievement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Image 0" descr="Achievement"/>
          <p:cNvPicPr>
            <a:picLocks noChangeAspect="1"/>
          </p:cNvPicPr>
          <p:nvPr/>
        </p:nvPicPr>
        <p:blipFill>
          <a:blip r:embed="rId3"/>
          <a:stretch>
            <a:fillRect/>
          </a:stretch>
        </p:blipFill>
        <p:spPr>
          <a:xfrm>
            <a:off x="754197" y="1833189"/>
            <a:ext cx="247254" cy="247254"/>
          </a:xfrm>
          <a:prstGeom prst="rect">
            <a:avLst/>
          </a:prstGeom>
        </p:spPr>
      </p:pic>
      <p:sp>
        <p:nvSpPr>
          <p:cNvPr id="8"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Achievement</a:t>
            </a:r>
            <a:endParaRPr lang="en-US" sz="1500" dirty="0"/>
          </a:p>
        </p:txBody>
      </p:sp>
      <p:sp>
        <p:nvSpPr>
          <p:cNvPr id="9"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Status comes from performance and results. Titles are used when relevant to competence, and young high performers can lead.</a:t>
            </a:r>
            <a:endParaRPr lang="en-US" sz="1150" dirty="0"/>
          </a:p>
        </p:txBody>
      </p:sp>
      <p:sp>
        <p:nvSpPr>
          <p:cNvPr id="10"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UK, Australia, Sweden</a:t>
            </a:r>
            <a:endParaRPr lang="en-US" sz="1050" dirty="0"/>
          </a:p>
        </p:txBody>
      </p:sp>
      <p:sp>
        <p:nvSpPr>
          <p:cNvPr id="11" name="Ascription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2" name="Ascription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3" name="Ascription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4" name="Image 1" descr="Ascription"/>
          <p:cNvPicPr>
            <a:picLocks noChangeAspect="1"/>
          </p:cNvPicPr>
          <p:nvPr/>
        </p:nvPicPr>
        <p:blipFill>
          <a:blip r:embed="rId4"/>
          <a:stretch>
            <a:fillRect/>
          </a:stretch>
        </p:blipFill>
        <p:spPr>
          <a:xfrm>
            <a:off x="5143317" y="1833189"/>
            <a:ext cx="247254" cy="247254"/>
          </a:xfrm>
          <a:prstGeom prst="rect">
            <a:avLst/>
          </a:prstGeom>
        </p:spPr>
      </p:pic>
      <p:sp>
        <p:nvSpPr>
          <p:cNvPr id="15"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Ascription</a:t>
            </a:r>
            <a:endParaRPr lang="en-US" sz="1500" dirty="0"/>
          </a:p>
        </p:txBody>
      </p:sp>
      <p:sp>
        <p:nvSpPr>
          <p:cNvPr id="16"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Status comes from age, seniority, family, education or position. Titles matter, and senior people expect to meet senior people.</a:t>
            </a:r>
            <a:endParaRPr lang="en-US" sz="1150" dirty="0"/>
          </a:p>
        </p:txBody>
      </p:sp>
      <p:sp>
        <p:nvSpPr>
          <p:cNvPr id="17"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Indonesia, Egypt</a:t>
            </a:r>
            <a:endParaRPr lang="en-US" sz="1050" dirty="0"/>
          </a:p>
        </p:txBody>
      </p:sp>
      <p:sp>
        <p:nvSpPr>
          <p:cNvPr id="18"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9"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0"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2"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3"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sending a young but very capable events manager alone to meet a senior delegation can signal disrespect. Pair them with a senior colleague, and use correct titles in all correspondence.</a:t>
            </a:r>
            <a:endParaRPr lang="en-US" sz="1100" dirty="0"/>
          </a:p>
        </p:txBody>
      </p:sp>
      <p:sp>
        <p:nvSpPr>
          <p:cNvPr id="24"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Sequential versus Synchronic Time</a:t>
            </a:r>
            <a:endParaRPr lang="en-US" sz="26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we do one thing at a time, or many things at once?</a:t>
            </a:r>
            <a:endParaRPr lang="en-US" sz="1400" dirty="0"/>
          </a:p>
        </p:txBody>
      </p:sp>
      <p:sp>
        <p:nvSpPr>
          <p:cNvPr id="4" name="Sequential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Sequential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6" name="Sequential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Image 0" descr="Sequential"/>
          <p:cNvPicPr>
            <a:picLocks noChangeAspect="1"/>
          </p:cNvPicPr>
          <p:nvPr/>
        </p:nvPicPr>
        <p:blipFill>
          <a:blip r:embed="rId3"/>
          <a:stretch>
            <a:fillRect/>
          </a:stretch>
        </p:blipFill>
        <p:spPr>
          <a:xfrm>
            <a:off x="754197" y="1833189"/>
            <a:ext cx="247254" cy="247254"/>
          </a:xfrm>
          <a:prstGeom prst="rect">
            <a:avLst/>
          </a:prstGeom>
        </p:spPr>
      </p:pic>
      <p:sp>
        <p:nvSpPr>
          <p:cNvPr id="8"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Sequential</a:t>
            </a:r>
            <a:endParaRPr lang="en-US" sz="1500" dirty="0"/>
          </a:p>
        </p:txBody>
      </p:sp>
      <p:sp>
        <p:nvSpPr>
          <p:cNvPr id="9"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Time is a line of separate steps. Punctuality, schedules and agendas matter, and tasks are completed one at a time.</a:t>
            </a:r>
            <a:endParaRPr lang="en-US" sz="1150" dirty="0"/>
          </a:p>
        </p:txBody>
      </p:sp>
      <p:sp>
        <p:nvSpPr>
          <p:cNvPr id="10"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Germany, UK</a:t>
            </a:r>
            <a:endParaRPr lang="en-US" sz="1050" dirty="0"/>
          </a:p>
        </p:txBody>
      </p:sp>
      <p:sp>
        <p:nvSpPr>
          <p:cNvPr id="11" name="Synchronic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2" name="Synchronic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3" name="Synchronic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4" name="Image 1" descr="Synchronic"/>
          <p:cNvPicPr>
            <a:picLocks noChangeAspect="1"/>
          </p:cNvPicPr>
          <p:nvPr/>
        </p:nvPicPr>
        <p:blipFill>
          <a:blip r:embed="rId4"/>
          <a:stretch>
            <a:fillRect/>
          </a:stretch>
        </p:blipFill>
        <p:spPr>
          <a:xfrm>
            <a:off x="5143317" y="1833189"/>
            <a:ext cx="247254" cy="247254"/>
          </a:xfrm>
          <a:prstGeom prst="rect">
            <a:avLst/>
          </a:prstGeom>
        </p:spPr>
      </p:pic>
      <p:sp>
        <p:nvSpPr>
          <p:cNvPr id="15"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Synchronic</a:t>
            </a:r>
            <a:endParaRPr lang="en-US" sz="1500" dirty="0"/>
          </a:p>
        </p:txBody>
      </p:sp>
      <p:sp>
        <p:nvSpPr>
          <p:cNvPr id="16"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Time is cyclical and flexible. Several activities run in parallel, and relationships can take priority over the schedule.</a:t>
            </a:r>
            <a:endParaRPr lang="en-US" sz="1150" dirty="0"/>
          </a:p>
        </p:txBody>
      </p:sp>
      <p:sp>
        <p:nvSpPr>
          <p:cNvPr id="17"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Mexico, Argentina, Brazil</a:t>
            </a:r>
            <a:endParaRPr lang="en-US" sz="1050" dirty="0"/>
          </a:p>
        </p:txBody>
      </p:sp>
      <p:sp>
        <p:nvSpPr>
          <p:cNvPr id="18"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9"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0"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2"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3"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wedding party arriving forty minutes after the planned reception start may not see this as late at all. Build buffers into event timings rather than imposing a rigid schedule.</a:t>
            </a:r>
            <a:endParaRPr lang="en-US" sz="1100" dirty="0"/>
          </a:p>
        </p:txBody>
      </p:sp>
      <p:sp>
        <p:nvSpPr>
          <p:cNvPr id="24"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Internal versus External Direction</a:t>
            </a:r>
            <a:endParaRPr lang="en-US" sz="26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we control our environment, or work in harmony with it?</a:t>
            </a:r>
            <a:endParaRPr lang="en-US" sz="1400" dirty="0"/>
          </a:p>
        </p:txBody>
      </p:sp>
      <p:sp>
        <p:nvSpPr>
          <p:cNvPr id="4" name="Internal direction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Internal direction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6" name="Internal direction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Image 0" descr="Internal direction"/>
          <p:cNvPicPr>
            <a:picLocks noChangeAspect="1"/>
          </p:cNvPicPr>
          <p:nvPr/>
        </p:nvPicPr>
        <p:blipFill>
          <a:blip r:embed="rId3"/>
          <a:stretch>
            <a:fillRect/>
          </a:stretch>
        </p:blipFill>
        <p:spPr>
          <a:xfrm>
            <a:off x="754197" y="1833189"/>
            <a:ext cx="247254" cy="247254"/>
          </a:xfrm>
          <a:prstGeom prst="rect">
            <a:avLst/>
          </a:prstGeom>
        </p:spPr>
      </p:pic>
      <p:sp>
        <p:nvSpPr>
          <p:cNvPr id="8"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Internal direction</a:t>
            </a:r>
            <a:endParaRPr lang="en-US" sz="1500" dirty="0"/>
          </a:p>
        </p:txBody>
      </p:sp>
      <p:sp>
        <p:nvSpPr>
          <p:cNvPr id="9"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People believe they can control their environment and outcomes. Communication is direct, and the focus is on one's own goals.</a:t>
            </a:r>
            <a:endParaRPr lang="en-US" sz="1150" dirty="0"/>
          </a:p>
        </p:txBody>
      </p:sp>
      <p:sp>
        <p:nvSpPr>
          <p:cNvPr id="10"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Israel, UK</a:t>
            </a:r>
            <a:endParaRPr lang="en-US" sz="1050" dirty="0"/>
          </a:p>
        </p:txBody>
      </p:sp>
      <p:sp>
        <p:nvSpPr>
          <p:cNvPr id="11" name="External direction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2" name="External direction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3" name="External direction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4" name="Image 1" descr="External direction"/>
          <p:cNvPicPr>
            <a:picLocks noChangeAspect="1"/>
          </p:cNvPicPr>
          <p:nvPr/>
        </p:nvPicPr>
        <p:blipFill>
          <a:blip r:embed="rId4"/>
          <a:stretch>
            <a:fillRect/>
          </a:stretch>
        </p:blipFill>
        <p:spPr>
          <a:xfrm>
            <a:off x="5143317" y="1833189"/>
            <a:ext cx="247254" cy="247254"/>
          </a:xfrm>
          <a:prstGeom prst="rect">
            <a:avLst/>
          </a:prstGeom>
        </p:spPr>
      </p:pic>
      <p:sp>
        <p:nvSpPr>
          <p:cNvPr id="15"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External direction</a:t>
            </a:r>
            <a:endParaRPr lang="en-US" sz="1500" dirty="0"/>
          </a:p>
        </p:txBody>
      </p:sp>
      <p:sp>
        <p:nvSpPr>
          <p:cNvPr id="16"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People work with their environment rather than against it. Harmony, adaptability and attention to others come first.</a:t>
            </a:r>
            <a:endParaRPr lang="en-US" sz="1150" dirty="0"/>
          </a:p>
        </p:txBody>
      </p:sp>
      <p:sp>
        <p:nvSpPr>
          <p:cNvPr id="17"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Japan, Saudi Arabia</a:t>
            </a:r>
            <a:endParaRPr lang="en-US" sz="1050" dirty="0"/>
          </a:p>
        </p:txBody>
      </p:sp>
      <p:sp>
        <p:nvSpPr>
          <p:cNvPr id="18"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9"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0"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2"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3"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internally directed guests often want to customise every detail themselves; externally directed guests may prefer staff to anticipate their needs and adapt the service around them.</a:t>
            </a:r>
            <a:endParaRPr lang="en-US" sz="1100" dirty="0"/>
          </a:p>
        </p:txBody>
      </p:sp>
      <p:sp>
        <p:nvSpPr>
          <p:cNvPr id="24"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Evaluating Trompenaars</a:t>
            </a:r>
            <a:endParaRPr lang="en-US" sz="2600" dirty="0"/>
          </a:p>
        </p:txBody>
      </p:sp>
      <p:sp>
        <p:nvSpPr>
          <p:cNvPr id="3" name="Strengths header"/>
          <p:cNvSpPr/>
          <p:nvPr/>
        </p:nvSpPr>
        <p:spPr>
          <a:xfrm>
            <a:off x="457200" y="1005840"/>
            <a:ext cx="4023360" cy="548640"/>
          </a:xfrm>
          <a:prstGeom prst="roundRect">
            <a:avLst>
              <a:gd name="adj" fmla="val 13333"/>
            </a:avLst>
          </a:prstGeom>
          <a:solidFill>
            <a:schemeClr val="accent2"/>
          </a:solidFill>
          <a:ln w="12700">
            <a:solidFill>
              <a:schemeClr val="accent2"/>
            </a:solidFill>
            <a:prstDash val="solid"/>
          </a:ln>
          <a:effectLst>
            <a:outerShdw blurRad="76200" dist="25400" dir="5400000" algn="bl" rotWithShape="0">
              <a:srgbClr val="000000">
                <a:alpha val="12000"/>
              </a:srgbClr>
            </a:outerShdw>
          </a:effectLst>
        </p:spPr>
        <p:txBody>
          <a:bodyPr/>
          <a:lstStyle/>
          <a:p>
            <a:endParaRPr lang="en-GB"/>
          </a:p>
        </p:txBody>
      </p:sp>
      <p:sp>
        <p:nvSpPr>
          <p:cNvPr id="4" name="Strengths icon circle"/>
          <p:cNvSpPr/>
          <p:nvPr/>
        </p:nvSpPr>
        <p:spPr>
          <a:xfrm>
            <a:off x="566928" y="1051560"/>
            <a:ext cx="457200" cy="457200"/>
          </a:xfrm>
          <a:prstGeom prst="ellipse">
            <a:avLst/>
          </a:prstGeom>
          <a:solidFill>
            <a:schemeClr val="bg1"/>
          </a:solidFill>
          <a:ln w="12700">
            <a:solidFill>
              <a:schemeClr val="bg1"/>
            </a:solidFill>
            <a:prstDash val="solid"/>
          </a:ln>
        </p:spPr>
        <p:txBody>
          <a:bodyPr/>
          <a:lstStyle/>
          <a:p>
            <a:endParaRPr lang="en-GB"/>
          </a:p>
        </p:txBody>
      </p:sp>
      <p:pic>
        <p:nvPicPr>
          <p:cNvPr id="5" name="Image 0" descr="Strengths"/>
          <p:cNvPicPr>
            <a:picLocks noChangeAspect="1"/>
          </p:cNvPicPr>
          <p:nvPr/>
        </p:nvPicPr>
        <p:blipFill>
          <a:blip r:embed="rId3"/>
          <a:stretch>
            <a:fillRect/>
          </a:stretch>
        </p:blipFill>
        <p:spPr>
          <a:xfrm>
            <a:off x="676656" y="1161288"/>
            <a:ext cx="237744" cy="237744"/>
          </a:xfrm>
          <a:prstGeom prst="rect">
            <a:avLst/>
          </a:prstGeom>
        </p:spPr>
      </p:pic>
      <p:sp>
        <p:nvSpPr>
          <p:cNvPr id="6" name="Text 3"/>
          <p:cNvSpPr txBox="1"/>
          <p:nvPr/>
        </p:nvSpPr>
        <p:spPr>
          <a:xfrm>
            <a:off x="1143000" y="1005840"/>
            <a:ext cx="3200400" cy="548640"/>
          </a:xfrm>
          <a:prstGeom prst="rect">
            <a:avLst/>
          </a:prstGeom>
          <a:noFill/>
          <a:ln/>
        </p:spPr>
        <p:txBody>
          <a:bodyPr wrap="square" lIns="0" tIns="0" rIns="0" bIns="0" rtlCol="0" anchor="ctr"/>
          <a:lstStyle/>
          <a:p>
            <a:pPr marL="0" indent="0">
              <a:buNone/>
            </a:pPr>
            <a:r>
              <a:rPr lang="en-US" sz="1500" b="1" dirty="0">
                <a:solidFill>
                  <a:schemeClr val="bg1"/>
                </a:solidFill>
              </a:rPr>
              <a:t>Strengths</a:t>
            </a:r>
            <a:endParaRPr lang="en-US" sz="1500" dirty="0"/>
          </a:p>
        </p:txBody>
      </p:sp>
      <p:sp>
        <p:nvSpPr>
          <p:cNvPr id="7" name="Strengths 1"/>
          <p:cNvSpPr/>
          <p:nvPr/>
        </p:nvSpPr>
        <p:spPr>
          <a:xfrm>
            <a:off x="457200" y="1691640"/>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8" name="Text 5"/>
          <p:cNvSpPr txBox="1"/>
          <p:nvPr/>
        </p:nvSpPr>
        <p:spPr>
          <a:xfrm>
            <a:off x="640080" y="1691640"/>
            <a:ext cx="3657600" cy="621792"/>
          </a:xfrm>
          <a:prstGeom prst="rect">
            <a:avLst/>
          </a:prstGeom>
          <a:noFill/>
          <a:ln/>
        </p:spPr>
        <p:txBody>
          <a:bodyPr wrap="square" lIns="0" tIns="0" rIns="0" bIns="0" rtlCol="0" anchor="ctr"/>
          <a:lstStyle/>
          <a:p>
            <a:pPr marL="0" indent="0">
              <a:buNone/>
            </a:pPr>
            <a:r>
              <a:rPr lang="en-US" sz="1200" dirty="0">
                <a:solidFill>
                  <a:schemeClr val="tx1"/>
                </a:solidFill>
              </a:rPr>
              <a:t>Practical, dilemma based approach that managers recognise</a:t>
            </a:r>
            <a:endParaRPr lang="en-US" sz="1200" dirty="0"/>
          </a:p>
        </p:txBody>
      </p:sp>
      <p:sp>
        <p:nvSpPr>
          <p:cNvPr id="9" name="Strengths 2"/>
          <p:cNvSpPr/>
          <p:nvPr/>
        </p:nvSpPr>
        <p:spPr>
          <a:xfrm>
            <a:off x="457200" y="2404872"/>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Text 7"/>
          <p:cNvSpPr txBox="1"/>
          <p:nvPr/>
        </p:nvSpPr>
        <p:spPr>
          <a:xfrm>
            <a:off x="640080" y="2404872"/>
            <a:ext cx="3657600" cy="621792"/>
          </a:xfrm>
          <a:prstGeom prst="rect">
            <a:avLst/>
          </a:prstGeom>
          <a:noFill/>
          <a:ln/>
        </p:spPr>
        <p:txBody>
          <a:bodyPr wrap="square" lIns="0" tIns="0" rIns="0" bIns="0" rtlCol="0" anchor="ctr"/>
          <a:lstStyle/>
          <a:p>
            <a:pPr marL="0" indent="0">
              <a:buNone/>
            </a:pPr>
            <a:r>
              <a:rPr lang="en-US" sz="1200" dirty="0">
                <a:solidFill>
                  <a:schemeClr val="tx1"/>
                </a:solidFill>
              </a:rPr>
              <a:t>Adds dimensions Hofstede lacks, such as specific versus diffuse and status</a:t>
            </a:r>
            <a:endParaRPr lang="en-US" sz="1200" dirty="0"/>
          </a:p>
        </p:txBody>
      </p:sp>
      <p:sp>
        <p:nvSpPr>
          <p:cNvPr id="11" name="Strengths 3"/>
          <p:cNvSpPr/>
          <p:nvPr/>
        </p:nvSpPr>
        <p:spPr>
          <a:xfrm>
            <a:off x="457200" y="3118104"/>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2" name="Text 9"/>
          <p:cNvSpPr txBox="1"/>
          <p:nvPr/>
        </p:nvSpPr>
        <p:spPr>
          <a:xfrm>
            <a:off x="640080" y="3118104"/>
            <a:ext cx="3657600" cy="621792"/>
          </a:xfrm>
          <a:prstGeom prst="rect">
            <a:avLst/>
          </a:prstGeom>
          <a:noFill/>
          <a:ln/>
        </p:spPr>
        <p:txBody>
          <a:bodyPr wrap="square" lIns="0" tIns="0" rIns="0" bIns="0" rtlCol="0" anchor="ctr"/>
          <a:lstStyle/>
          <a:p>
            <a:pPr marL="0" indent="0">
              <a:buNone/>
            </a:pPr>
            <a:r>
              <a:rPr lang="en-US" sz="1200" dirty="0">
                <a:solidFill>
                  <a:schemeClr val="tx1"/>
                </a:solidFill>
              </a:rPr>
              <a:t>Treats culture as dynamic and stresses reconciling opposites</a:t>
            </a:r>
            <a:endParaRPr lang="en-US" sz="1200" dirty="0"/>
          </a:p>
        </p:txBody>
      </p:sp>
      <p:sp>
        <p:nvSpPr>
          <p:cNvPr id="13" name="Limitations header"/>
          <p:cNvSpPr/>
          <p:nvPr/>
        </p:nvSpPr>
        <p:spPr>
          <a:xfrm>
            <a:off x="4663440" y="1005840"/>
            <a:ext cx="4023360" cy="548640"/>
          </a:xfrm>
          <a:prstGeom prst="roundRect">
            <a:avLst>
              <a:gd name="adj" fmla="val 13333"/>
            </a:avLst>
          </a:prstGeom>
          <a:solidFill>
            <a:schemeClr val="accent4"/>
          </a:solidFill>
          <a:ln w="12700">
            <a:solidFill>
              <a:schemeClr val="accent4"/>
            </a:solidFill>
            <a:prstDash val="solid"/>
          </a:ln>
          <a:effectLst>
            <a:outerShdw blurRad="76200" dist="25400" dir="5400000" algn="bl" rotWithShape="0">
              <a:srgbClr val="000000">
                <a:alpha val="12000"/>
              </a:srgbClr>
            </a:outerShdw>
          </a:effectLst>
        </p:spPr>
        <p:txBody>
          <a:bodyPr/>
          <a:lstStyle/>
          <a:p>
            <a:endParaRPr lang="en-GB"/>
          </a:p>
        </p:txBody>
      </p:sp>
      <p:sp>
        <p:nvSpPr>
          <p:cNvPr id="14" name="Limitations icon circle"/>
          <p:cNvSpPr/>
          <p:nvPr/>
        </p:nvSpPr>
        <p:spPr>
          <a:xfrm>
            <a:off x="4773168" y="1051560"/>
            <a:ext cx="457200" cy="457200"/>
          </a:xfrm>
          <a:prstGeom prst="ellipse">
            <a:avLst/>
          </a:prstGeom>
          <a:solidFill>
            <a:schemeClr val="bg1"/>
          </a:solidFill>
          <a:ln w="12700">
            <a:solidFill>
              <a:schemeClr val="bg1"/>
            </a:solidFill>
            <a:prstDash val="solid"/>
          </a:ln>
        </p:spPr>
        <p:txBody>
          <a:bodyPr/>
          <a:lstStyle/>
          <a:p>
            <a:endParaRPr lang="en-GB"/>
          </a:p>
        </p:txBody>
      </p:sp>
      <p:pic>
        <p:nvPicPr>
          <p:cNvPr id="15" name="Image 1" descr="Limitations"/>
          <p:cNvPicPr>
            <a:picLocks noChangeAspect="1"/>
          </p:cNvPicPr>
          <p:nvPr/>
        </p:nvPicPr>
        <p:blipFill>
          <a:blip r:embed="rId4"/>
          <a:stretch>
            <a:fillRect/>
          </a:stretch>
        </p:blipFill>
        <p:spPr>
          <a:xfrm>
            <a:off x="4882896" y="1161288"/>
            <a:ext cx="237744" cy="237744"/>
          </a:xfrm>
          <a:prstGeom prst="rect">
            <a:avLst/>
          </a:prstGeom>
        </p:spPr>
      </p:pic>
      <p:sp>
        <p:nvSpPr>
          <p:cNvPr id="16" name="Text 12"/>
          <p:cNvSpPr txBox="1"/>
          <p:nvPr/>
        </p:nvSpPr>
        <p:spPr>
          <a:xfrm>
            <a:off x="5349240" y="1005840"/>
            <a:ext cx="3200400" cy="548640"/>
          </a:xfrm>
          <a:prstGeom prst="rect">
            <a:avLst/>
          </a:prstGeom>
          <a:noFill/>
          <a:ln/>
        </p:spPr>
        <p:txBody>
          <a:bodyPr wrap="square" lIns="0" tIns="0" rIns="0" bIns="0" rtlCol="0" anchor="ctr"/>
          <a:lstStyle/>
          <a:p>
            <a:pPr marL="0" indent="0">
              <a:buNone/>
            </a:pPr>
            <a:r>
              <a:rPr lang="en-US" sz="1500" b="1" dirty="0">
                <a:solidFill>
                  <a:schemeClr val="bg1"/>
                </a:solidFill>
              </a:rPr>
              <a:t>Limitations</a:t>
            </a:r>
            <a:endParaRPr lang="en-US" sz="1500" dirty="0"/>
          </a:p>
        </p:txBody>
      </p:sp>
      <p:sp>
        <p:nvSpPr>
          <p:cNvPr id="17" name="Limitations 1"/>
          <p:cNvSpPr/>
          <p:nvPr/>
        </p:nvSpPr>
        <p:spPr>
          <a:xfrm>
            <a:off x="4663440" y="1691640"/>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8" name="Text 14"/>
          <p:cNvSpPr txBox="1"/>
          <p:nvPr/>
        </p:nvSpPr>
        <p:spPr>
          <a:xfrm>
            <a:off x="4846320" y="1691640"/>
            <a:ext cx="3657600" cy="621792"/>
          </a:xfrm>
          <a:prstGeom prst="rect">
            <a:avLst/>
          </a:prstGeom>
          <a:noFill/>
          <a:ln/>
        </p:spPr>
        <p:txBody>
          <a:bodyPr wrap="square" lIns="0" tIns="0" rIns="0" bIns="0" rtlCol="0" anchor="ctr"/>
          <a:lstStyle/>
          <a:p>
            <a:pPr marL="0" indent="0">
              <a:buNone/>
            </a:pPr>
            <a:r>
              <a:rPr lang="en-US" sz="1200" dirty="0">
                <a:solidFill>
                  <a:schemeClr val="tx1"/>
                </a:solidFill>
              </a:rPr>
              <a:t>Hofstede (1996) argued the data support only a few independent dimensions</a:t>
            </a:r>
            <a:endParaRPr lang="en-US" sz="1200" dirty="0"/>
          </a:p>
        </p:txBody>
      </p:sp>
      <p:sp>
        <p:nvSpPr>
          <p:cNvPr id="19" name="Limitations 2"/>
          <p:cNvSpPr/>
          <p:nvPr/>
        </p:nvSpPr>
        <p:spPr>
          <a:xfrm>
            <a:off x="4663440" y="2404872"/>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0" name="Text 16"/>
          <p:cNvSpPr txBox="1"/>
          <p:nvPr/>
        </p:nvSpPr>
        <p:spPr>
          <a:xfrm>
            <a:off x="4846320" y="2404872"/>
            <a:ext cx="3657600" cy="621792"/>
          </a:xfrm>
          <a:prstGeom prst="rect">
            <a:avLst/>
          </a:prstGeom>
          <a:noFill/>
          <a:ln/>
        </p:spPr>
        <p:txBody>
          <a:bodyPr wrap="square" lIns="0" tIns="0" rIns="0" bIns="0" rtlCol="0" anchor="ctr"/>
          <a:lstStyle/>
          <a:p>
            <a:pPr marL="0" indent="0">
              <a:buNone/>
            </a:pPr>
            <a:r>
              <a:rPr lang="en-US" sz="1200" dirty="0">
                <a:solidFill>
                  <a:schemeClr val="tx1"/>
                </a:solidFill>
              </a:rPr>
              <a:t>Sample drawn mainly from managers on training courses; data less transparent</a:t>
            </a:r>
            <a:endParaRPr lang="en-US" sz="1200" dirty="0"/>
          </a:p>
        </p:txBody>
      </p:sp>
      <p:sp>
        <p:nvSpPr>
          <p:cNvPr id="21" name="Limitations 3"/>
          <p:cNvSpPr/>
          <p:nvPr/>
        </p:nvSpPr>
        <p:spPr>
          <a:xfrm>
            <a:off x="4663440" y="3118104"/>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Text 18"/>
          <p:cNvSpPr txBox="1"/>
          <p:nvPr/>
        </p:nvSpPr>
        <p:spPr>
          <a:xfrm>
            <a:off x="4846320" y="3118104"/>
            <a:ext cx="3657600" cy="621792"/>
          </a:xfrm>
          <a:prstGeom prst="rect">
            <a:avLst/>
          </a:prstGeom>
          <a:noFill/>
          <a:ln/>
        </p:spPr>
        <p:txBody>
          <a:bodyPr wrap="square" lIns="0" tIns="0" rIns="0" bIns="0" rtlCol="0" anchor="ctr"/>
          <a:lstStyle/>
          <a:p>
            <a:pPr marL="0" indent="0">
              <a:buNone/>
            </a:pPr>
            <a:r>
              <a:rPr lang="en-US" sz="1200" dirty="0">
                <a:solidFill>
                  <a:schemeClr val="tx1"/>
                </a:solidFill>
              </a:rPr>
              <a:t>Country placements vary between editions and sources</a:t>
            </a:r>
            <a:endParaRPr lang="en-US" sz="1200" dirty="0"/>
          </a:p>
        </p:txBody>
      </p:sp>
      <p:sp>
        <p:nvSpPr>
          <p:cNvPr id="23" name="Text 19"/>
          <p:cNvSpPr txBox="1"/>
          <p:nvPr/>
        </p:nvSpPr>
        <p:spPr>
          <a:xfrm>
            <a:off x="457200" y="3931920"/>
            <a:ext cx="8229600" cy="457200"/>
          </a:xfrm>
          <a:prstGeom prst="rect">
            <a:avLst/>
          </a:prstGeom>
          <a:noFill/>
          <a:ln/>
        </p:spPr>
        <p:txBody>
          <a:bodyPr wrap="square" lIns="0" tIns="0" rIns="0" bIns="0" rtlCol="0" anchor="t"/>
          <a:lstStyle/>
          <a:p>
            <a:pPr marL="0" indent="0">
              <a:buNone/>
            </a:pPr>
            <a:r>
              <a:rPr lang="en-US" sz="1150" b="1" i="1" dirty="0">
                <a:solidFill>
                  <a:schemeClr val="tx2"/>
                </a:solidFill>
              </a:rPr>
              <a:t>The debate: </a:t>
            </a:r>
            <a:r>
              <a:rPr lang="en-US" sz="1150" i="1" dirty="0">
                <a:solidFill>
                  <a:schemeClr val="tx1"/>
                </a:solidFill>
              </a:rPr>
              <a:t>Hampden-Turner and Trompenaars (1997) replied that Hofstede had forced their dilemma based view into his own linear, bipolar logic.</a:t>
            </a:r>
            <a:endParaRPr lang="en-US" sz="11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04</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Comparing the Frameworks</a:t>
            </a:r>
            <a:endParaRPr lang="en-US" sz="3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Hofstede and Trompenaars Side by Side</a:t>
            </a:r>
            <a:endParaRPr lang="en-US" sz="2600" dirty="0"/>
          </a:p>
        </p:txBody>
      </p:sp>
      <p:graphicFrame>
        <p:nvGraphicFramePr>
          <p:cNvPr id="30" name="Table 0"/>
          <p:cNvGraphicFramePr>
            <a:graphicFrameLocks noGrp="1"/>
          </p:cNvGraphicFramePr>
          <p:nvPr>
            <p:extLst>
              <p:ext uri="{D42A27DB-BD31-4B8C-83A1-F6EECF244321}">
                <p14:modId xmlns:p14="http://schemas.microsoft.com/office/powerpoint/2010/main" val="1579011935"/>
              </p:ext>
            </p:extLst>
          </p:nvPr>
        </p:nvGraphicFramePr>
        <p:xfrm>
          <a:off x="457200" y="987552"/>
          <a:ext cx="8229600" cy="914400"/>
        </p:xfrm>
        <a:graphic>
          <a:graphicData uri="http://schemas.openxmlformats.org/drawingml/2006/table">
            <a:tbl>
              <a:tblPr/>
              <a:tblGrid>
                <a:gridCol w="1463040">
                  <a:extLst>
                    <a:ext uri="{9D8B030D-6E8A-4147-A177-3AD203B41FA5}">
                      <a16:colId xmlns:a16="http://schemas.microsoft.com/office/drawing/2014/main" val="20000"/>
                    </a:ext>
                  </a:extLst>
                </a:gridCol>
                <a:gridCol w="3383280">
                  <a:extLst>
                    <a:ext uri="{9D8B030D-6E8A-4147-A177-3AD203B41FA5}">
                      <a16:colId xmlns:a16="http://schemas.microsoft.com/office/drawing/2014/main" val="20001"/>
                    </a:ext>
                  </a:extLst>
                </a:gridCol>
                <a:gridCol w="3383280">
                  <a:extLst>
                    <a:ext uri="{9D8B030D-6E8A-4147-A177-3AD203B41FA5}">
                      <a16:colId xmlns:a16="http://schemas.microsoft.com/office/drawing/2014/main" val="20002"/>
                    </a:ext>
                  </a:extLst>
                </a:gridCol>
              </a:tblGrid>
              <a:tr h="402336">
                <a:tc>
                  <a:txBody>
                    <a:bodyPr/>
                    <a:lstStyle/>
                    <a:p>
                      <a:pPr marL="0" indent="0">
                        <a:buNone/>
                      </a:pPr>
                      <a:endParaRPr lang="en-US" sz="12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tx2"/>
                    </a:solidFill>
                  </a:tcPr>
                </a:tc>
                <a:tc>
                  <a:txBody>
                    <a:bodyPr/>
                    <a:lstStyle/>
                    <a:p>
                      <a:pPr marL="0" indent="0">
                        <a:buNone/>
                      </a:pPr>
                      <a:r>
                        <a:rPr lang="en-US" sz="1200" b="1" dirty="0">
                          <a:solidFill>
                            <a:schemeClr val="bg1"/>
                          </a:solidFill>
                          <a:latin typeface="Calibri" pitchFamily="34" charset="0"/>
                          <a:ea typeface="Calibri" pitchFamily="34" charset="-122"/>
                          <a:cs typeface="Calibri" pitchFamily="34" charset="-120"/>
                        </a:rPr>
                        <a:t>Hofstede</a:t>
                      </a:r>
                      <a:endParaRPr lang="en-US" sz="12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tx2"/>
                    </a:solidFill>
                  </a:tcPr>
                </a:tc>
                <a:tc>
                  <a:txBody>
                    <a:bodyPr/>
                    <a:lstStyle/>
                    <a:p>
                      <a:pPr marL="0" indent="0">
                        <a:buNone/>
                      </a:pPr>
                      <a:r>
                        <a:rPr lang="en-US" sz="1200" b="1" dirty="0">
                          <a:solidFill>
                            <a:schemeClr val="bg1"/>
                          </a:solidFill>
                          <a:latin typeface="Calibri" pitchFamily="34" charset="0"/>
                          <a:ea typeface="Calibri" pitchFamily="34" charset="-122"/>
                          <a:cs typeface="Calibri" pitchFamily="34" charset="-120"/>
                        </a:rPr>
                        <a:t>Trompenaars and Hampden-Turner</a:t>
                      </a:r>
                      <a:endParaRPr lang="en-US" sz="12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Data</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IBM surveys 1967 to 1973, later replications and World Values Survey data</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Dilemma questionnaires collected from the 1980s onwards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1"/>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Respondents</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Employees of one multinational, later wider samples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Managers from many organisations on training programmes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2"/>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Method</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Value statements producing country index scores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Choices between solutions to business dilemmas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3"/>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Dimensions</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Six</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Seven</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4"/>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View of culture</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Stable mental programming on bipolar scales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Solutions to universal dilemmas that can be reconciled</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5"/>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Main use</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Academic research and country benchmarking</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Management training and consultancy</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6"/>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Key critique</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Nation as unit, dated data (McSweeney, 2002)</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Statistical validity of the dimensions (Hofstede, 1996)</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Where the Frameworks Meet</a:t>
            </a:r>
            <a:endParaRPr lang="en-US" sz="2600" dirty="0"/>
          </a:p>
        </p:txBody>
      </p:sp>
      <p:sp>
        <p:nvSpPr>
          <p:cNvPr id="3" name="Text 1"/>
          <p:cNvSpPr txBox="1"/>
          <p:nvPr/>
        </p:nvSpPr>
        <p:spPr>
          <a:xfrm>
            <a:off x="457200" y="960120"/>
            <a:ext cx="2743200" cy="320040"/>
          </a:xfrm>
          <a:prstGeom prst="rect">
            <a:avLst/>
          </a:prstGeom>
          <a:noFill/>
          <a:ln/>
        </p:spPr>
        <p:txBody>
          <a:bodyPr wrap="square" lIns="0" tIns="0" rIns="0" bIns="0" rtlCol="0" anchor="t"/>
          <a:lstStyle/>
          <a:p>
            <a:pPr marL="0" indent="0">
              <a:buNone/>
            </a:pPr>
            <a:r>
              <a:rPr lang="en-US" sz="1300" b="1" dirty="0">
                <a:solidFill>
                  <a:schemeClr val="accent2"/>
                </a:solidFill>
              </a:rPr>
              <a:t>Hofstede</a:t>
            </a:r>
            <a:endParaRPr lang="en-US" sz="1300" dirty="0"/>
          </a:p>
        </p:txBody>
      </p:sp>
      <p:sp>
        <p:nvSpPr>
          <p:cNvPr id="4" name="Text 2"/>
          <p:cNvSpPr txBox="1"/>
          <p:nvPr/>
        </p:nvSpPr>
        <p:spPr>
          <a:xfrm>
            <a:off x="5669280" y="960120"/>
            <a:ext cx="3017520" cy="320040"/>
          </a:xfrm>
          <a:prstGeom prst="rect">
            <a:avLst/>
          </a:prstGeom>
          <a:noFill/>
          <a:ln/>
        </p:spPr>
        <p:txBody>
          <a:bodyPr wrap="square" lIns="0" tIns="0" rIns="0" bIns="0" rtlCol="0" anchor="t"/>
          <a:lstStyle/>
          <a:p>
            <a:pPr marL="0" indent="0" algn="r">
              <a:buNone/>
            </a:pPr>
            <a:r>
              <a:rPr lang="en-US" sz="1300" b="1" dirty="0">
                <a:solidFill>
                  <a:schemeClr val="accent2"/>
                </a:solidFill>
              </a:rPr>
              <a:t>Trompenaars</a:t>
            </a:r>
            <a:endParaRPr lang="en-US" sz="1300" dirty="0"/>
          </a:p>
        </p:txBody>
      </p:sp>
      <p:sp>
        <p:nvSpPr>
          <p:cNvPr id="5" name="Individualism"/>
          <p:cNvSpPr/>
          <p:nvPr/>
        </p:nvSpPr>
        <p:spPr>
          <a:xfrm>
            <a:off x="457200" y="1325880"/>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6" name="Text 4"/>
          <p:cNvSpPr txBox="1"/>
          <p:nvPr/>
        </p:nvSpPr>
        <p:spPr>
          <a:xfrm>
            <a:off x="594360" y="1325880"/>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Individualism</a:t>
            </a:r>
            <a:endParaRPr lang="en-US" sz="1200" dirty="0"/>
          </a:p>
        </p:txBody>
      </p:sp>
      <p:sp>
        <p:nvSpPr>
          <p:cNvPr id="7" name="Individualism vs communitarianism"/>
          <p:cNvSpPr/>
          <p:nvPr/>
        </p:nvSpPr>
        <p:spPr>
          <a:xfrm>
            <a:off x="5669280" y="1325880"/>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8" name="Text 6"/>
          <p:cNvSpPr txBox="1"/>
          <p:nvPr/>
        </p:nvSpPr>
        <p:spPr>
          <a:xfrm>
            <a:off x="5779008" y="1325880"/>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Individualism vs communitarianism</a:t>
            </a:r>
            <a:endParaRPr lang="en-US" sz="1200" dirty="0"/>
          </a:p>
        </p:txBody>
      </p:sp>
      <p:sp>
        <p:nvSpPr>
          <p:cNvPr id="9" name="Link Individualism"/>
          <p:cNvSpPr/>
          <p:nvPr/>
        </p:nvSpPr>
        <p:spPr>
          <a:xfrm>
            <a:off x="3200400" y="1536192"/>
            <a:ext cx="2468880" cy="0"/>
          </a:xfrm>
          <a:prstGeom prst="line">
            <a:avLst/>
          </a:prstGeom>
          <a:noFill/>
          <a:ln w="38100">
            <a:solidFill>
              <a:srgbClr val="2E6F95"/>
            </a:solidFill>
            <a:prstDash val="solid"/>
          </a:ln>
        </p:spPr>
        <p:txBody>
          <a:bodyPr/>
          <a:lstStyle/>
          <a:p>
            <a:endParaRPr lang="en-GB"/>
          </a:p>
        </p:txBody>
      </p:sp>
      <p:sp>
        <p:nvSpPr>
          <p:cNvPr id="10" name="Strength label Individualism"/>
          <p:cNvSpPr/>
          <p:nvPr/>
        </p:nvSpPr>
        <p:spPr>
          <a:xfrm>
            <a:off x="3977640" y="1399032"/>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11" name="Text 9"/>
          <p:cNvSpPr txBox="1"/>
          <p:nvPr/>
        </p:nvSpPr>
        <p:spPr>
          <a:xfrm>
            <a:off x="3977640" y="1399032"/>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Strong</a:t>
            </a:r>
            <a:endParaRPr lang="en-US" sz="1000" dirty="0"/>
          </a:p>
        </p:txBody>
      </p:sp>
      <p:sp>
        <p:nvSpPr>
          <p:cNvPr id="12" name="Power distance"/>
          <p:cNvSpPr/>
          <p:nvPr/>
        </p:nvSpPr>
        <p:spPr>
          <a:xfrm>
            <a:off x="457200" y="1856232"/>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13" name="Text 11"/>
          <p:cNvSpPr txBox="1"/>
          <p:nvPr/>
        </p:nvSpPr>
        <p:spPr>
          <a:xfrm>
            <a:off x="594360" y="1856232"/>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Power distance</a:t>
            </a:r>
            <a:endParaRPr lang="en-US" sz="1200" dirty="0"/>
          </a:p>
        </p:txBody>
      </p:sp>
      <p:sp>
        <p:nvSpPr>
          <p:cNvPr id="14" name="Achievement vs ascription"/>
          <p:cNvSpPr/>
          <p:nvPr/>
        </p:nvSpPr>
        <p:spPr>
          <a:xfrm>
            <a:off x="5669280" y="1856232"/>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15" name="Text 13"/>
          <p:cNvSpPr txBox="1"/>
          <p:nvPr/>
        </p:nvSpPr>
        <p:spPr>
          <a:xfrm>
            <a:off x="5779008" y="1856232"/>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Achievement vs ascription</a:t>
            </a:r>
            <a:endParaRPr lang="en-US" sz="1200" dirty="0"/>
          </a:p>
        </p:txBody>
      </p:sp>
      <p:sp>
        <p:nvSpPr>
          <p:cNvPr id="16" name="Link Power distance"/>
          <p:cNvSpPr/>
          <p:nvPr/>
        </p:nvSpPr>
        <p:spPr>
          <a:xfrm>
            <a:off x="3200400" y="2066544"/>
            <a:ext cx="2468880" cy="0"/>
          </a:xfrm>
          <a:prstGeom prst="line">
            <a:avLst/>
          </a:prstGeom>
          <a:noFill/>
          <a:ln w="25400">
            <a:solidFill>
              <a:srgbClr val="7FA7C9"/>
            </a:solidFill>
            <a:prstDash val="solid"/>
          </a:ln>
        </p:spPr>
        <p:txBody>
          <a:bodyPr/>
          <a:lstStyle/>
          <a:p>
            <a:endParaRPr lang="en-GB"/>
          </a:p>
        </p:txBody>
      </p:sp>
      <p:sp>
        <p:nvSpPr>
          <p:cNvPr id="17" name="Strength label Power distance"/>
          <p:cNvSpPr/>
          <p:nvPr/>
        </p:nvSpPr>
        <p:spPr>
          <a:xfrm>
            <a:off x="3977640" y="1929384"/>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18" name="Text 16"/>
          <p:cNvSpPr txBox="1"/>
          <p:nvPr/>
        </p:nvSpPr>
        <p:spPr>
          <a:xfrm>
            <a:off x="3977640" y="1929384"/>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Partial</a:t>
            </a:r>
            <a:endParaRPr lang="en-US" sz="1000" dirty="0"/>
          </a:p>
        </p:txBody>
      </p:sp>
      <p:sp>
        <p:nvSpPr>
          <p:cNvPr id="19" name="Long term orientation"/>
          <p:cNvSpPr/>
          <p:nvPr/>
        </p:nvSpPr>
        <p:spPr>
          <a:xfrm>
            <a:off x="457200" y="2386584"/>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20" name="Text 18"/>
          <p:cNvSpPr txBox="1"/>
          <p:nvPr/>
        </p:nvSpPr>
        <p:spPr>
          <a:xfrm>
            <a:off x="594360" y="2386584"/>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Long term orientation</a:t>
            </a:r>
            <a:endParaRPr lang="en-US" sz="1200" dirty="0"/>
          </a:p>
        </p:txBody>
      </p:sp>
      <p:sp>
        <p:nvSpPr>
          <p:cNvPr id="21" name="Sequential vs synchronic"/>
          <p:cNvSpPr/>
          <p:nvPr/>
        </p:nvSpPr>
        <p:spPr>
          <a:xfrm>
            <a:off x="5669280" y="2386584"/>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22" name="Text 20"/>
          <p:cNvSpPr txBox="1"/>
          <p:nvPr/>
        </p:nvSpPr>
        <p:spPr>
          <a:xfrm>
            <a:off x="5779008" y="2386584"/>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Sequential vs synchronic</a:t>
            </a:r>
            <a:endParaRPr lang="en-US" sz="1200" dirty="0"/>
          </a:p>
        </p:txBody>
      </p:sp>
      <p:sp>
        <p:nvSpPr>
          <p:cNvPr id="23" name="Link Long term orientation"/>
          <p:cNvSpPr/>
          <p:nvPr/>
        </p:nvSpPr>
        <p:spPr>
          <a:xfrm>
            <a:off x="3200400" y="2596896"/>
            <a:ext cx="2468880" cy="0"/>
          </a:xfrm>
          <a:prstGeom prst="line">
            <a:avLst/>
          </a:prstGeom>
          <a:noFill/>
          <a:ln w="25400">
            <a:solidFill>
              <a:srgbClr val="7FA7C9"/>
            </a:solidFill>
            <a:prstDash val="solid"/>
          </a:ln>
        </p:spPr>
        <p:txBody>
          <a:bodyPr/>
          <a:lstStyle/>
          <a:p>
            <a:endParaRPr lang="en-GB"/>
          </a:p>
        </p:txBody>
      </p:sp>
      <p:sp>
        <p:nvSpPr>
          <p:cNvPr id="24" name="Strength label Long term orientation"/>
          <p:cNvSpPr/>
          <p:nvPr/>
        </p:nvSpPr>
        <p:spPr>
          <a:xfrm>
            <a:off x="3977640" y="2459736"/>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25" name="Text 23"/>
          <p:cNvSpPr txBox="1"/>
          <p:nvPr/>
        </p:nvSpPr>
        <p:spPr>
          <a:xfrm>
            <a:off x="3977640" y="2459736"/>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Partial</a:t>
            </a:r>
            <a:endParaRPr lang="en-US" sz="1000" dirty="0"/>
          </a:p>
        </p:txBody>
      </p:sp>
      <p:sp>
        <p:nvSpPr>
          <p:cNvPr id="26" name="Indulgence"/>
          <p:cNvSpPr/>
          <p:nvPr/>
        </p:nvSpPr>
        <p:spPr>
          <a:xfrm>
            <a:off x="457200" y="2916936"/>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27" name="Text 25"/>
          <p:cNvSpPr txBox="1"/>
          <p:nvPr/>
        </p:nvSpPr>
        <p:spPr>
          <a:xfrm>
            <a:off x="594360" y="2916936"/>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Indulgence</a:t>
            </a:r>
            <a:endParaRPr lang="en-US" sz="1200" dirty="0"/>
          </a:p>
        </p:txBody>
      </p:sp>
      <p:sp>
        <p:nvSpPr>
          <p:cNvPr id="28" name="Neutral vs affective"/>
          <p:cNvSpPr/>
          <p:nvPr/>
        </p:nvSpPr>
        <p:spPr>
          <a:xfrm>
            <a:off x="5669280" y="2916936"/>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29" name="Text 27"/>
          <p:cNvSpPr txBox="1"/>
          <p:nvPr/>
        </p:nvSpPr>
        <p:spPr>
          <a:xfrm>
            <a:off x="5779008" y="2916936"/>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Neutral vs affective</a:t>
            </a:r>
            <a:endParaRPr lang="en-US" sz="1200" dirty="0"/>
          </a:p>
        </p:txBody>
      </p:sp>
      <p:sp>
        <p:nvSpPr>
          <p:cNvPr id="30" name="Link Indulgence"/>
          <p:cNvSpPr/>
          <p:nvPr/>
        </p:nvSpPr>
        <p:spPr>
          <a:xfrm>
            <a:off x="3200400" y="3127248"/>
            <a:ext cx="2468880" cy="0"/>
          </a:xfrm>
          <a:prstGeom prst="line">
            <a:avLst/>
          </a:prstGeom>
          <a:noFill/>
          <a:ln w="15875">
            <a:solidFill>
              <a:srgbClr val="7FA7C9"/>
            </a:solidFill>
            <a:prstDash val="dash"/>
          </a:ln>
        </p:spPr>
        <p:txBody>
          <a:bodyPr/>
          <a:lstStyle/>
          <a:p>
            <a:endParaRPr lang="en-GB"/>
          </a:p>
        </p:txBody>
      </p:sp>
      <p:sp>
        <p:nvSpPr>
          <p:cNvPr id="31" name="Strength label Indulgence"/>
          <p:cNvSpPr/>
          <p:nvPr/>
        </p:nvSpPr>
        <p:spPr>
          <a:xfrm>
            <a:off x="3977640" y="2990088"/>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32" name="Text 30"/>
          <p:cNvSpPr txBox="1"/>
          <p:nvPr/>
        </p:nvSpPr>
        <p:spPr>
          <a:xfrm>
            <a:off x="3977640" y="2990088"/>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Weak</a:t>
            </a:r>
            <a:endParaRPr lang="en-US" sz="1000" dirty="0"/>
          </a:p>
        </p:txBody>
      </p:sp>
      <p:sp>
        <p:nvSpPr>
          <p:cNvPr id="33" name="Uncertainty avoidance"/>
          <p:cNvSpPr/>
          <p:nvPr/>
        </p:nvSpPr>
        <p:spPr>
          <a:xfrm>
            <a:off x="457200" y="3447288"/>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34" name="Text 32"/>
          <p:cNvSpPr txBox="1"/>
          <p:nvPr/>
        </p:nvSpPr>
        <p:spPr>
          <a:xfrm>
            <a:off x="594360" y="3447288"/>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Uncertainty avoidance</a:t>
            </a:r>
            <a:endParaRPr lang="en-US" sz="1200" dirty="0"/>
          </a:p>
        </p:txBody>
      </p:sp>
      <p:sp>
        <p:nvSpPr>
          <p:cNvPr id="35" name="Universalism vs particularism"/>
          <p:cNvSpPr/>
          <p:nvPr/>
        </p:nvSpPr>
        <p:spPr>
          <a:xfrm>
            <a:off x="5669280" y="3447288"/>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36" name="Text 34"/>
          <p:cNvSpPr txBox="1"/>
          <p:nvPr/>
        </p:nvSpPr>
        <p:spPr>
          <a:xfrm>
            <a:off x="5779008" y="3447288"/>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Universalism vs particularism</a:t>
            </a:r>
            <a:endParaRPr lang="en-US" sz="1200" dirty="0"/>
          </a:p>
        </p:txBody>
      </p:sp>
      <p:sp>
        <p:nvSpPr>
          <p:cNvPr id="37" name="Link Uncertainty avoidance"/>
          <p:cNvSpPr/>
          <p:nvPr/>
        </p:nvSpPr>
        <p:spPr>
          <a:xfrm>
            <a:off x="3200400" y="3657600"/>
            <a:ext cx="2468880" cy="0"/>
          </a:xfrm>
          <a:prstGeom prst="line">
            <a:avLst/>
          </a:prstGeom>
          <a:noFill/>
          <a:ln w="15875">
            <a:solidFill>
              <a:srgbClr val="7FA7C9"/>
            </a:solidFill>
            <a:prstDash val="dash"/>
          </a:ln>
        </p:spPr>
        <p:txBody>
          <a:bodyPr/>
          <a:lstStyle/>
          <a:p>
            <a:endParaRPr lang="en-GB"/>
          </a:p>
        </p:txBody>
      </p:sp>
      <p:sp>
        <p:nvSpPr>
          <p:cNvPr id="38" name="Strength label Uncertainty avoidance"/>
          <p:cNvSpPr/>
          <p:nvPr/>
        </p:nvSpPr>
        <p:spPr>
          <a:xfrm>
            <a:off x="3977640" y="3520440"/>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39" name="Text 37"/>
          <p:cNvSpPr txBox="1"/>
          <p:nvPr/>
        </p:nvSpPr>
        <p:spPr>
          <a:xfrm>
            <a:off x="3977640" y="3520440"/>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Weak</a:t>
            </a:r>
            <a:endParaRPr lang="en-US" sz="1000" dirty="0"/>
          </a:p>
        </p:txBody>
      </p:sp>
      <p:sp>
        <p:nvSpPr>
          <p:cNvPr id="40" name="No counterpart note"/>
          <p:cNvSpPr/>
          <p:nvPr/>
        </p:nvSpPr>
        <p:spPr>
          <a:xfrm>
            <a:off x="457200" y="4005072"/>
            <a:ext cx="8229600" cy="384048"/>
          </a:xfrm>
          <a:prstGeom prst="roundRect">
            <a:avLst>
              <a:gd name="adj" fmla="val 19048"/>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41" name="Text 39"/>
          <p:cNvSpPr txBox="1"/>
          <p:nvPr/>
        </p:nvSpPr>
        <p:spPr>
          <a:xfrm>
            <a:off x="640080" y="4005072"/>
            <a:ext cx="7955280" cy="384048"/>
          </a:xfrm>
          <a:prstGeom prst="rect">
            <a:avLst/>
          </a:prstGeom>
          <a:noFill/>
          <a:ln/>
        </p:spPr>
        <p:txBody>
          <a:bodyPr wrap="square" lIns="0" tIns="0" rIns="0" bIns="0" rtlCol="0" anchor="ctr"/>
          <a:lstStyle/>
          <a:p>
            <a:pPr marL="0" indent="0">
              <a:buNone/>
            </a:pPr>
            <a:r>
              <a:rPr lang="en-US" sz="1150" b="1" dirty="0">
                <a:solidFill>
                  <a:schemeClr val="tx2"/>
                </a:solidFill>
              </a:rPr>
              <a:t>No clear counterpart: </a:t>
            </a:r>
            <a:r>
              <a:rPr lang="en-US" sz="1150" dirty="0">
                <a:solidFill>
                  <a:schemeClr val="tx1"/>
                </a:solidFill>
              </a:rPr>
              <a:t>masculinity (Hofstede); specific vs diffuse and internal vs external direction (Trompenaars).</a:t>
            </a:r>
            <a:endParaRPr lang="en-US" sz="1150" dirty="0"/>
          </a:p>
        </p:txBody>
      </p:sp>
      <p:sp>
        <p:nvSpPr>
          <p:cNvPr id="42" name="Text 40"/>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Conceptual overlaps for discussion, not statistical equivalences. Author's synthesis of both frameworks.</a:t>
            </a:r>
            <a:endParaRPr lang="en-US" sz="950" dirty="0"/>
          </a:p>
        </p:txBody>
      </p:sp>
      <p:sp>
        <p:nvSpPr>
          <p:cNvPr id="4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05</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Applying the Frameworks</a:t>
            </a:r>
            <a:endParaRPr lang="en-US" sz="36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Using Cultural Frameworks Well</a:t>
            </a:r>
            <a:endParaRPr lang="en-US" sz="2600" dirty="0"/>
          </a:p>
        </p:txBody>
      </p:sp>
      <p:sp>
        <p:nvSpPr>
          <p:cNvPr id="3" name="Step 1"/>
          <p:cNvSpPr/>
          <p:nvPr/>
        </p:nvSpPr>
        <p:spPr>
          <a:xfrm>
            <a:off x="457200" y="1097280"/>
            <a:ext cx="2011680" cy="658368"/>
          </a:xfrm>
          <a:prstGeom prst="chevron">
            <a:avLst/>
          </a:prstGeom>
          <a:solidFill>
            <a:schemeClr val="tx2"/>
          </a:solidFill>
          <a:ln w="12700">
            <a:solidFill>
              <a:schemeClr val="bg1"/>
            </a:solidFill>
            <a:prstDash val="solid"/>
          </a:ln>
        </p:spPr>
        <p:txBody>
          <a:bodyPr/>
          <a:lstStyle/>
          <a:p>
            <a:endParaRPr lang="en-GB"/>
          </a:p>
        </p:txBody>
      </p:sp>
      <p:sp>
        <p:nvSpPr>
          <p:cNvPr id="4" name="Text 2"/>
          <p:cNvSpPr txBox="1"/>
          <p:nvPr/>
        </p:nvSpPr>
        <p:spPr>
          <a:xfrm>
            <a:off x="960120" y="1097280"/>
            <a:ext cx="1005840" cy="658368"/>
          </a:xfrm>
          <a:prstGeom prst="rect">
            <a:avLst/>
          </a:prstGeom>
          <a:noFill/>
          <a:ln/>
        </p:spPr>
        <p:txBody>
          <a:bodyPr wrap="square" lIns="0" tIns="0" rIns="0" bIns="0" rtlCol="0" anchor="ctr"/>
          <a:lstStyle/>
          <a:p>
            <a:pPr marL="0" indent="0" algn="ctr">
              <a:buNone/>
            </a:pPr>
            <a:r>
              <a:rPr lang="en-US" sz="2000" b="1" dirty="0">
                <a:solidFill>
                  <a:schemeClr val="bg1"/>
                </a:solidFill>
                <a:latin typeface="Cambria" pitchFamily="34" charset="0"/>
                <a:ea typeface="Cambria" pitchFamily="34" charset="-122"/>
                <a:cs typeface="Cambria" pitchFamily="34" charset="-120"/>
              </a:rPr>
              <a:t>1</a:t>
            </a:r>
            <a:endParaRPr lang="en-US" sz="2000" dirty="0"/>
          </a:p>
        </p:txBody>
      </p:sp>
      <p:sp>
        <p:nvSpPr>
          <p:cNvPr id="5" name="Know yourself icon circle"/>
          <p:cNvSpPr/>
          <p:nvPr/>
        </p:nvSpPr>
        <p:spPr>
          <a:xfrm>
            <a:off x="114300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6" name="Image 0" descr="Know yourself"/>
          <p:cNvPicPr>
            <a:picLocks noChangeAspect="1"/>
          </p:cNvPicPr>
          <p:nvPr/>
        </p:nvPicPr>
        <p:blipFill>
          <a:blip r:embed="rId3"/>
          <a:stretch>
            <a:fillRect/>
          </a:stretch>
        </p:blipFill>
        <p:spPr>
          <a:xfrm>
            <a:off x="1285646" y="2108606"/>
            <a:ext cx="309067" cy="309067"/>
          </a:xfrm>
          <a:prstGeom prst="rect">
            <a:avLst/>
          </a:prstGeom>
        </p:spPr>
      </p:pic>
      <p:sp>
        <p:nvSpPr>
          <p:cNvPr id="7" name="Text 4"/>
          <p:cNvSpPr txBox="1"/>
          <p:nvPr/>
        </p:nvSpPr>
        <p:spPr>
          <a:xfrm>
            <a:off x="50292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Know yourself</a:t>
            </a:r>
            <a:endParaRPr lang="en-US" sz="1300" dirty="0"/>
          </a:p>
        </p:txBody>
      </p:sp>
      <p:sp>
        <p:nvSpPr>
          <p:cNvPr id="8" name="Text 5"/>
          <p:cNvSpPr txBox="1"/>
          <p:nvPr/>
        </p:nvSpPr>
        <p:spPr>
          <a:xfrm>
            <a:off x="54864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Locate your own culture on both frameworks; watch for the self reference criterion.</a:t>
            </a:r>
            <a:endParaRPr lang="en-US" sz="1100" dirty="0"/>
          </a:p>
        </p:txBody>
      </p:sp>
      <p:sp>
        <p:nvSpPr>
          <p:cNvPr id="9" name="Step 2"/>
          <p:cNvSpPr/>
          <p:nvPr/>
        </p:nvSpPr>
        <p:spPr>
          <a:xfrm>
            <a:off x="2560320" y="1097280"/>
            <a:ext cx="2011680" cy="658368"/>
          </a:xfrm>
          <a:prstGeom prst="chevron">
            <a:avLst/>
          </a:prstGeom>
          <a:solidFill>
            <a:schemeClr val="accent2"/>
          </a:solidFill>
          <a:ln w="12700">
            <a:solidFill>
              <a:schemeClr val="bg1"/>
            </a:solidFill>
            <a:prstDash val="solid"/>
          </a:ln>
        </p:spPr>
        <p:txBody>
          <a:bodyPr/>
          <a:lstStyle/>
          <a:p>
            <a:endParaRPr lang="en-GB"/>
          </a:p>
        </p:txBody>
      </p:sp>
      <p:sp>
        <p:nvSpPr>
          <p:cNvPr id="10" name="Text 7"/>
          <p:cNvSpPr txBox="1"/>
          <p:nvPr/>
        </p:nvSpPr>
        <p:spPr>
          <a:xfrm>
            <a:off x="3063240" y="1097280"/>
            <a:ext cx="1005840" cy="658368"/>
          </a:xfrm>
          <a:prstGeom prst="rect">
            <a:avLst/>
          </a:prstGeom>
          <a:noFill/>
          <a:ln/>
        </p:spPr>
        <p:txBody>
          <a:bodyPr wrap="square" lIns="0" tIns="0" rIns="0" bIns="0" rtlCol="0" anchor="ctr"/>
          <a:lstStyle/>
          <a:p>
            <a:pPr marL="0" indent="0" algn="ctr">
              <a:buNone/>
            </a:pPr>
            <a:r>
              <a:rPr lang="en-US" sz="2000" b="1" dirty="0">
                <a:solidFill>
                  <a:schemeClr val="bg1"/>
                </a:solidFill>
                <a:latin typeface="Cambria" pitchFamily="34" charset="0"/>
                <a:ea typeface="Cambria" pitchFamily="34" charset="-122"/>
                <a:cs typeface="Cambria" pitchFamily="34" charset="-120"/>
              </a:rPr>
              <a:t>2</a:t>
            </a:r>
            <a:endParaRPr lang="en-US" sz="2000" dirty="0"/>
          </a:p>
        </p:txBody>
      </p:sp>
      <p:sp>
        <p:nvSpPr>
          <p:cNvPr id="11" name="Treat scores as hypotheses icon circle"/>
          <p:cNvSpPr/>
          <p:nvPr/>
        </p:nvSpPr>
        <p:spPr>
          <a:xfrm>
            <a:off x="324612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12" name="Image 1" descr="Treat scores as hypotheses"/>
          <p:cNvPicPr>
            <a:picLocks noChangeAspect="1"/>
          </p:cNvPicPr>
          <p:nvPr/>
        </p:nvPicPr>
        <p:blipFill>
          <a:blip r:embed="rId4"/>
          <a:stretch>
            <a:fillRect/>
          </a:stretch>
        </p:blipFill>
        <p:spPr>
          <a:xfrm>
            <a:off x="3388766" y="2108606"/>
            <a:ext cx="309067" cy="309067"/>
          </a:xfrm>
          <a:prstGeom prst="rect">
            <a:avLst/>
          </a:prstGeom>
        </p:spPr>
      </p:pic>
      <p:sp>
        <p:nvSpPr>
          <p:cNvPr id="13" name="Text 9"/>
          <p:cNvSpPr txBox="1"/>
          <p:nvPr/>
        </p:nvSpPr>
        <p:spPr>
          <a:xfrm>
            <a:off x="260604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Treat scores as hypotheses</a:t>
            </a:r>
            <a:endParaRPr lang="en-US" sz="1300" dirty="0"/>
          </a:p>
        </p:txBody>
      </p:sp>
      <p:sp>
        <p:nvSpPr>
          <p:cNvPr id="14" name="Text 10"/>
          <p:cNvSpPr txBox="1"/>
          <p:nvPr/>
        </p:nvSpPr>
        <p:spPr>
          <a:xfrm>
            <a:off x="265176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Profiles suggest what might differ, not how a person will behave.</a:t>
            </a:r>
            <a:endParaRPr lang="en-US" sz="1100" dirty="0"/>
          </a:p>
        </p:txBody>
      </p:sp>
      <p:sp>
        <p:nvSpPr>
          <p:cNvPr id="15" name="Step 3"/>
          <p:cNvSpPr/>
          <p:nvPr/>
        </p:nvSpPr>
        <p:spPr>
          <a:xfrm>
            <a:off x="4663440" y="1097280"/>
            <a:ext cx="2011680" cy="658368"/>
          </a:xfrm>
          <a:prstGeom prst="chevron">
            <a:avLst/>
          </a:prstGeom>
          <a:solidFill>
            <a:schemeClr val="accent5"/>
          </a:solidFill>
          <a:ln w="12700">
            <a:solidFill>
              <a:schemeClr val="bg1"/>
            </a:solidFill>
            <a:prstDash val="solid"/>
          </a:ln>
        </p:spPr>
        <p:txBody>
          <a:bodyPr/>
          <a:lstStyle/>
          <a:p>
            <a:endParaRPr lang="en-GB"/>
          </a:p>
        </p:txBody>
      </p:sp>
      <p:sp>
        <p:nvSpPr>
          <p:cNvPr id="16" name="Text 12"/>
          <p:cNvSpPr txBox="1"/>
          <p:nvPr/>
        </p:nvSpPr>
        <p:spPr>
          <a:xfrm>
            <a:off x="5166360" y="1097280"/>
            <a:ext cx="1005840" cy="658368"/>
          </a:xfrm>
          <a:prstGeom prst="rect">
            <a:avLst/>
          </a:prstGeom>
          <a:noFill/>
          <a:ln/>
        </p:spPr>
        <p:txBody>
          <a:bodyPr wrap="square" lIns="0" tIns="0" rIns="0" bIns="0" rtlCol="0" anchor="ctr"/>
          <a:lstStyle/>
          <a:p>
            <a:pPr marL="0" indent="0" algn="ctr">
              <a:buNone/>
            </a:pPr>
            <a:r>
              <a:rPr lang="en-US" sz="2000" b="1" dirty="0">
                <a:solidFill>
                  <a:schemeClr val="tx2"/>
                </a:solidFill>
                <a:latin typeface="Cambria" pitchFamily="34" charset="0"/>
                <a:ea typeface="Cambria" pitchFamily="34" charset="-122"/>
                <a:cs typeface="Cambria" pitchFamily="34" charset="-120"/>
              </a:rPr>
              <a:t>3</a:t>
            </a:r>
            <a:endParaRPr lang="en-US" sz="2000" dirty="0"/>
          </a:p>
        </p:txBody>
      </p:sp>
      <p:sp>
        <p:nvSpPr>
          <p:cNvPr id="17" name="Observe and ask icon circle"/>
          <p:cNvSpPr/>
          <p:nvPr/>
        </p:nvSpPr>
        <p:spPr>
          <a:xfrm>
            <a:off x="534924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18" name="Image 2" descr="Observe and ask"/>
          <p:cNvPicPr>
            <a:picLocks noChangeAspect="1"/>
          </p:cNvPicPr>
          <p:nvPr/>
        </p:nvPicPr>
        <p:blipFill>
          <a:blip r:embed="rId5"/>
          <a:stretch>
            <a:fillRect/>
          </a:stretch>
        </p:blipFill>
        <p:spPr>
          <a:xfrm>
            <a:off x="5491886" y="2108606"/>
            <a:ext cx="309067" cy="309067"/>
          </a:xfrm>
          <a:prstGeom prst="rect">
            <a:avLst/>
          </a:prstGeom>
        </p:spPr>
      </p:pic>
      <p:sp>
        <p:nvSpPr>
          <p:cNvPr id="19" name="Text 14"/>
          <p:cNvSpPr txBox="1"/>
          <p:nvPr/>
        </p:nvSpPr>
        <p:spPr>
          <a:xfrm>
            <a:off x="470916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Observe and ask</a:t>
            </a:r>
            <a:endParaRPr lang="en-US" sz="1300" dirty="0"/>
          </a:p>
        </p:txBody>
      </p:sp>
      <p:sp>
        <p:nvSpPr>
          <p:cNvPr id="20" name="Text 15"/>
          <p:cNvSpPr txBox="1"/>
          <p:nvPr/>
        </p:nvSpPr>
        <p:spPr>
          <a:xfrm>
            <a:off x="475488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Watch how people actually communicate and ask about their preferences.</a:t>
            </a:r>
            <a:endParaRPr lang="en-US" sz="1100" dirty="0"/>
          </a:p>
        </p:txBody>
      </p:sp>
      <p:sp>
        <p:nvSpPr>
          <p:cNvPr id="21" name="Step 4"/>
          <p:cNvSpPr/>
          <p:nvPr/>
        </p:nvSpPr>
        <p:spPr>
          <a:xfrm>
            <a:off x="6766560" y="1097280"/>
            <a:ext cx="2011680" cy="658368"/>
          </a:xfrm>
          <a:prstGeom prst="chevron">
            <a:avLst/>
          </a:prstGeom>
          <a:solidFill>
            <a:schemeClr val="accent1"/>
          </a:solidFill>
          <a:ln w="12700">
            <a:solidFill>
              <a:schemeClr val="bg1"/>
            </a:solidFill>
            <a:prstDash val="solid"/>
          </a:ln>
        </p:spPr>
        <p:txBody>
          <a:bodyPr/>
          <a:lstStyle/>
          <a:p>
            <a:endParaRPr lang="en-GB"/>
          </a:p>
        </p:txBody>
      </p:sp>
      <p:sp>
        <p:nvSpPr>
          <p:cNvPr id="22" name="Text 17"/>
          <p:cNvSpPr txBox="1"/>
          <p:nvPr/>
        </p:nvSpPr>
        <p:spPr>
          <a:xfrm>
            <a:off x="7269480" y="1097280"/>
            <a:ext cx="1005840" cy="658368"/>
          </a:xfrm>
          <a:prstGeom prst="rect">
            <a:avLst/>
          </a:prstGeom>
          <a:noFill/>
          <a:ln/>
        </p:spPr>
        <p:txBody>
          <a:bodyPr wrap="square" lIns="0" tIns="0" rIns="0" bIns="0" rtlCol="0" anchor="ctr"/>
          <a:lstStyle/>
          <a:p>
            <a:pPr marL="0" indent="0" algn="ctr">
              <a:buNone/>
            </a:pPr>
            <a:r>
              <a:rPr lang="en-US" sz="2000" b="1" dirty="0">
                <a:solidFill>
                  <a:schemeClr val="tx2"/>
                </a:solidFill>
                <a:latin typeface="Cambria" pitchFamily="34" charset="0"/>
                <a:ea typeface="Cambria" pitchFamily="34" charset="-122"/>
                <a:cs typeface="Cambria" pitchFamily="34" charset="-120"/>
              </a:rPr>
              <a:t>4</a:t>
            </a:r>
            <a:endParaRPr lang="en-US" sz="2000" dirty="0"/>
          </a:p>
        </p:txBody>
      </p:sp>
      <p:sp>
        <p:nvSpPr>
          <p:cNvPr id="23" name="Adapt and reconcile icon circle"/>
          <p:cNvSpPr/>
          <p:nvPr/>
        </p:nvSpPr>
        <p:spPr>
          <a:xfrm>
            <a:off x="745236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24" name="Image 3" descr="Adapt and reconcile"/>
          <p:cNvPicPr>
            <a:picLocks noChangeAspect="1"/>
          </p:cNvPicPr>
          <p:nvPr/>
        </p:nvPicPr>
        <p:blipFill>
          <a:blip r:embed="rId6"/>
          <a:stretch>
            <a:fillRect/>
          </a:stretch>
        </p:blipFill>
        <p:spPr>
          <a:xfrm>
            <a:off x="7595006" y="2108606"/>
            <a:ext cx="309067" cy="309067"/>
          </a:xfrm>
          <a:prstGeom prst="rect">
            <a:avLst/>
          </a:prstGeom>
        </p:spPr>
      </p:pic>
      <p:sp>
        <p:nvSpPr>
          <p:cNvPr id="25" name="Text 19"/>
          <p:cNvSpPr txBox="1"/>
          <p:nvPr/>
        </p:nvSpPr>
        <p:spPr>
          <a:xfrm>
            <a:off x="681228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Adapt and reconcile</a:t>
            </a:r>
            <a:endParaRPr lang="en-US" sz="1300" dirty="0"/>
          </a:p>
        </p:txBody>
      </p:sp>
      <p:sp>
        <p:nvSpPr>
          <p:cNvPr id="26" name="Text 20"/>
          <p:cNvSpPr txBox="1"/>
          <p:nvPr/>
        </p:nvSpPr>
        <p:spPr>
          <a:xfrm>
            <a:off x="685800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Find solutions that respect both sides rather than imposing one style.</a:t>
            </a:r>
            <a:endParaRPr lang="en-US" sz="1100" dirty="0"/>
          </a:p>
        </p:txBody>
      </p:sp>
      <p:sp>
        <p:nvSpPr>
          <p:cNvPr id="27" name="Text 21"/>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Four steps for applying cultural frameworks responsibly, drawing on Osland and Bird (2000) and Trompenaars and Hampden-Turner (2012).</a:t>
            </a:r>
            <a:endParaRPr lang="en-US" sz="950" dirty="0"/>
          </a:p>
        </p:txBody>
      </p:sp>
      <p:sp>
        <p:nvSpPr>
          <p:cNvPr id="28"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Activity: The Conference Contract</a:t>
            </a:r>
            <a:endParaRPr lang="en-US" sz="2600" dirty="0"/>
          </a:p>
        </p:txBody>
      </p:sp>
      <p:sp>
        <p:nvSpPr>
          <p:cNvPr id="3" name="Scenario card"/>
          <p:cNvSpPr/>
          <p:nvPr/>
        </p:nvSpPr>
        <p:spPr>
          <a:xfrm>
            <a:off x="457200" y="1005840"/>
            <a:ext cx="3931920" cy="3337560"/>
          </a:xfrm>
          <a:prstGeom prst="roundRect">
            <a:avLst>
              <a:gd name="adj" fmla="val 2192"/>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4" name="Scenario icon circle"/>
          <p:cNvSpPr/>
          <p:nvPr/>
        </p:nvSpPr>
        <p:spPr>
          <a:xfrm>
            <a:off x="640080" y="1170432"/>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5" name="Image 0" descr="Scenario"/>
          <p:cNvPicPr>
            <a:picLocks noChangeAspect="1"/>
          </p:cNvPicPr>
          <p:nvPr/>
        </p:nvPicPr>
        <p:blipFill>
          <a:blip r:embed="rId3"/>
          <a:stretch>
            <a:fillRect/>
          </a:stretch>
        </p:blipFill>
        <p:spPr>
          <a:xfrm>
            <a:off x="760781" y="1291133"/>
            <a:ext cx="261518" cy="261518"/>
          </a:xfrm>
          <a:prstGeom prst="rect">
            <a:avLst/>
          </a:prstGeom>
        </p:spPr>
      </p:pic>
      <p:sp>
        <p:nvSpPr>
          <p:cNvPr id="6" name="Text 3"/>
          <p:cNvSpPr txBox="1"/>
          <p:nvPr/>
        </p:nvSpPr>
        <p:spPr>
          <a:xfrm>
            <a:off x="1261872" y="1170432"/>
            <a:ext cx="2926080" cy="502920"/>
          </a:xfrm>
          <a:prstGeom prst="rect">
            <a:avLst/>
          </a:prstGeom>
          <a:noFill/>
          <a:ln/>
        </p:spPr>
        <p:txBody>
          <a:bodyPr wrap="square" lIns="0" tIns="0" rIns="0" bIns="0" rtlCol="0" anchor="ctr"/>
          <a:lstStyle/>
          <a:p>
            <a:pPr marL="0" indent="0">
              <a:buNone/>
            </a:pPr>
            <a:r>
              <a:rPr lang="en-US" sz="1500" b="1" dirty="0">
                <a:solidFill>
                  <a:schemeClr val="bg1"/>
                </a:solidFill>
              </a:rPr>
              <a:t>Scenario</a:t>
            </a:r>
            <a:endParaRPr lang="en-US" sz="1500" dirty="0"/>
          </a:p>
        </p:txBody>
      </p:sp>
      <p:sp>
        <p:nvSpPr>
          <p:cNvPr id="7" name="Text 4"/>
          <p:cNvSpPr txBox="1"/>
          <p:nvPr/>
        </p:nvSpPr>
        <p:spPr>
          <a:xfrm>
            <a:off x="640080" y="1783080"/>
            <a:ext cx="3566160" cy="2468880"/>
          </a:xfrm>
          <a:prstGeom prst="rect">
            <a:avLst/>
          </a:prstGeom>
          <a:noFill/>
          <a:ln/>
        </p:spPr>
        <p:txBody>
          <a:bodyPr wrap="square" lIns="0" tIns="0" rIns="0" bIns="0" rtlCol="0" anchor="t"/>
          <a:lstStyle/>
          <a:p>
            <a:pPr marL="0" indent="0">
              <a:buNone/>
            </a:pPr>
            <a:r>
              <a:rPr lang="en-US" sz="1200" dirty="0">
                <a:solidFill>
                  <a:schemeClr val="bg1"/>
                </a:solidFill>
              </a:rPr>
              <a:t>A four star hotel in Cardiff is bidding to host a three day conference for a Japanese engineering firm. The delegation is led by a senior director. The hotel's sales manager, a confident 28 year old graduate, has emailed a standard contract, asked for a decision by Friday and suggested a casual drinks reception on arrival.</a:t>
            </a:r>
            <a:endParaRPr lang="en-US" sz="1200" dirty="0"/>
          </a:p>
        </p:txBody>
      </p:sp>
      <p:sp>
        <p:nvSpPr>
          <p:cNvPr id="8" name="Task 1"/>
          <p:cNvSpPr/>
          <p:nvPr/>
        </p:nvSpPr>
        <p:spPr>
          <a:xfrm>
            <a:off x="4617720" y="1005840"/>
            <a:ext cx="4069080" cy="868680"/>
          </a:xfrm>
          <a:prstGeom prst="roundRect">
            <a:avLst>
              <a:gd name="adj" fmla="val 8421"/>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Task number 1"/>
          <p:cNvSpPr/>
          <p:nvPr/>
        </p:nvSpPr>
        <p:spPr>
          <a:xfrm>
            <a:off x="4754880" y="120700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0" name="Text 7"/>
          <p:cNvSpPr txBox="1"/>
          <p:nvPr/>
        </p:nvSpPr>
        <p:spPr>
          <a:xfrm>
            <a:off x="4754880" y="1207008"/>
            <a:ext cx="457200" cy="457200"/>
          </a:xfrm>
          <a:prstGeom prst="rect">
            <a:avLst/>
          </a:prstGeom>
          <a:noFill/>
          <a:ln/>
        </p:spPr>
        <p:txBody>
          <a:bodyPr wrap="square" lIns="0" tIns="0" rIns="0" bIns="0" rtlCol="0" anchor="ctr"/>
          <a:lstStyle/>
          <a:p>
            <a:pPr marL="0" indent="0" algn="ctr">
              <a:buNone/>
            </a:pPr>
            <a:r>
              <a:rPr lang="en-US" sz="1600" b="1" dirty="0">
                <a:solidFill>
                  <a:schemeClr val="tx2"/>
                </a:solidFill>
                <a:latin typeface="Cambria" pitchFamily="34" charset="0"/>
                <a:ea typeface="Cambria" pitchFamily="34" charset="-122"/>
                <a:cs typeface="Cambria" pitchFamily="34" charset="-120"/>
              </a:rPr>
              <a:t>1</a:t>
            </a:r>
            <a:endParaRPr lang="en-US" sz="1600" dirty="0"/>
          </a:p>
        </p:txBody>
      </p:sp>
      <p:sp>
        <p:nvSpPr>
          <p:cNvPr id="11" name="Text 8"/>
          <p:cNvSpPr txBox="1"/>
          <p:nvPr/>
        </p:nvSpPr>
        <p:spPr>
          <a:xfrm>
            <a:off x="5349240" y="1005840"/>
            <a:ext cx="3246120" cy="868680"/>
          </a:xfrm>
          <a:prstGeom prst="rect">
            <a:avLst/>
          </a:prstGeom>
          <a:noFill/>
          <a:ln/>
        </p:spPr>
        <p:txBody>
          <a:bodyPr wrap="square" lIns="0" tIns="0" rIns="0" bIns="0" rtlCol="0" anchor="ctr"/>
          <a:lstStyle/>
          <a:p>
            <a:pPr marL="0" indent="0">
              <a:buNone/>
            </a:pPr>
            <a:r>
              <a:rPr lang="en-US" sz="1150" dirty="0">
                <a:solidFill>
                  <a:schemeClr val="tx1"/>
                </a:solidFill>
              </a:rPr>
              <a:t>Using Hofstede, identify three dimensions on which the UK and Japan differ most, and predict how each could affect this negotiation.</a:t>
            </a:r>
            <a:endParaRPr lang="en-US" sz="1150" dirty="0"/>
          </a:p>
        </p:txBody>
      </p:sp>
      <p:sp>
        <p:nvSpPr>
          <p:cNvPr id="12" name="Task 2"/>
          <p:cNvSpPr/>
          <p:nvPr/>
        </p:nvSpPr>
        <p:spPr>
          <a:xfrm>
            <a:off x="4617720" y="1993392"/>
            <a:ext cx="4069080" cy="868680"/>
          </a:xfrm>
          <a:prstGeom prst="roundRect">
            <a:avLst>
              <a:gd name="adj" fmla="val 8421"/>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3" name="Task number 2"/>
          <p:cNvSpPr/>
          <p:nvPr/>
        </p:nvSpPr>
        <p:spPr>
          <a:xfrm>
            <a:off x="4754880" y="2194560"/>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4" name="Text 11"/>
          <p:cNvSpPr txBox="1"/>
          <p:nvPr/>
        </p:nvSpPr>
        <p:spPr>
          <a:xfrm>
            <a:off x="4754880" y="2194560"/>
            <a:ext cx="457200" cy="457200"/>
          </a:xfrm>
          <a:prstGeom prst="rect">
            <a:avLst/>
          </a:prstGeom>
          <a:noFill/>
          <a:ln/>
        </p:spPr>
        <p:txBody>
          <a:bodyPr wrap="square" lIns="0" tIns="0" rIns="0" bIns="0" rtlCol="0" anchor="ctr"/>
          <a:lstStyle/>
          <a:p>
            <a:pPr marL="0" indent="0" algn="ctr">
              <a:buNone/>
            </a:pPr>
            <a:r>
              <a:rPr lang="en-US" sz="1600" b="1" dirty="0">
                <a:solidFill>
                  <a:schemeClr val="tx2"/>
                </a:solidFill>
                <a:latin typeface="Cambria" pitchFamily="34" charset="0"/>
                <a:ea typeface="Cambria" pitchFamily="34" charset="-122"/>
                <a:cs typeface="Cambria" pitchFamily="34" charset="-120"/>
              </a:rPr>
              <a:t>2</a:t>
            </a:r>
            <a:endParaRPr lang="en-US" sz="1600" dirty="0"/>
          </a:p>
        </p:txBody>
      </p:sp>
      <p:sp>
        <p:nvSpPr>
          <p:cNvPr id="15" name="Text 12"/>
          <p:cNvSpPr txBox="1"/>
          <p:nvPr/>
        </p:nvSpPr>
        <p:spPr>
          <a:xfrm>
            <a:off x="5349240" y="1993392"/>
            <a:ext cx="3246120" cy="868680"/>
          </a:xfrm>
          <a:prstGeom prst="rect">
            <a:avLst/>
          </a:prstGeom>
          <a:noFill/>
          <a:ln/>
        </p:spPr>
        <p:txBody>
          <a:bodyPr wrap="square" lIns="0" tIns="0" rIns="0" bIns="0" rtlCol="0" anchor="ctr"/>
          <a:lstStyle/>
          <a:p>
            <a:pPr marL="0" indent="0">
              <a:buNone/>
            </a:pPr>
            <a:r>
              <a:rPr lang="en-US" sz="1150" dirty="0">
                <a:solidFill>
                  <a:schemeClr val="tx1"/>
                </a:solidFill>
              </a:rPr>
              <a:t>Using Trompenaars, explain which dimensions help explain how the director might react to the sales manager's approach.</a:t>
            </a:r>
            <a:endParaRPr lang="en-US" sz="1150" dirty="0"/>
          </a:p>
        </p:txBody>
      </p:sp>
      <p:sp>
        <p:nvSpPr>
          <p:cNvPr id="16" name="Task 3"/>
          <p:cNvSpPr/>
          <p:nvPr/>
        </p:nvSpPr>
        <p:spPr>
          <a:xfrm>
            <a:off x="4617720" y="2980944"/>
            <a:ext cx="4069080" cy="868680"/>
          </a:xfrm>
          <a:prstGeom prst="roundRect">
            <a:avLst>
              <a:gd name="adj" fmla="val 8421"/>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7" name="Task number 3"/>
          <p:cNvSpPr/>
          <p:nvPr/>
        </p:nvSpPr>
        <p:spPr>
          <a:xfrm>
            <a:off x="4754880" y="3182112"/>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8" name="Text 15"/>
          <p:cNvSpPr txBox="1"/>
          <p:nvPr/>
        </p:nvSpPr>
        <p:spPr>
          <a:xfrm>
            <a:off x="4754880" y="3182112"/>
            <a:ext cx="457200" cy="457200"/>
          </a:xfrm>
          <a:prstGeom prst="rect">
            <a:avLst/>
          </a:prstGeom>
          <a:noFill/>
          <a:ln/>
        </p:spPr>
        <p:txBody>
          <a:bodyPr wrap="square" lIns="0" tIns="0" rIns="0" bIns="0" rtlCol="0" anchor="ctr"/>
          <a:lstStyle/>
          <a:p>
            <a:pPr marL="0" indent="0" algn="ctr">
              <a:buNone/>
            </a:pPr>
            <a:r>
              <a:rPr lang="en-US" sz="1600" b="1" dirty="0">
                <a:solidFill>
                  <a:schemeClr val="tx2"/>
                </a:solidFill>
                <a:latin typeface="Cambria" pitchFamily="34" charset="0"/>
                <a:ea typeface="Cambria" pitchFamily="34" charset="-122"/>
                <a:cs typeface="Cambria" pitchFamily="34" charset="-120"/>
              </a:rPr>
              <a:t>3</a:t>
            </a:r>
            <a:endParaRPr lang="en-US" sz="1600" dirty="0"/>
          </a:p>
        </p:txBody>
      </p:sp>
      <p:sp>
        <p:nvSpPr>
          <p:cNvPr id="19" name="Text 16"/>
          <p:cNvSpPr txBox="1"/>
          <p:nvPr/>
        </p:nvSpPr>
        <p:spPr>
          <a:xfrm>
            <a:off x="5349240" y="2980944"/>
            <a:ext cx="3246120" cy="868680"/>
          </a:xfrm>
          <a:prstGeom prst="rect">
            <a:avLst/>
          </a:prstGeom>
          <a:noFill/>
          <a:ln/>
        </p:spPr>
        <p:txBody>
          <a:bodyPr wrap="square" lIns="0" tIns="0" rIns="0" bIns="0" rtlCol="0" anchor="ctr"/>
          <a:lstStyle/>
          <a:p>
            <a:pPr marL="0" indent="0">
              <a:buNone/>
            </a:pPr>
            <a:r>
              <a:rPr lang="en-US" sz="1150" dirty="0">
                <a:solidFill>
                  <a:schemeClr val="tx1"/>
                </a:solidFill>
              </a:rPr>
              <a:t>Redesign the approach: what would you change in the email, the meeting and the reception, and why?</a:t>
            </a:r>
            <a:endParaRPr lang="en-US" sz="1150" dirty="0"/>
          </a:p>
        </p:txBody>
      </p:sp>
      <p:sp>
        <p:nvSpPr>
          <p:cNvPr id="20" name="Text 17"/>
          <p:cNvSpPr txBox="1"/>
          <p:nvPr/>
        </p:nvSpPr>
        <p:spPr>
          <a:xfrm>
            <a:off x="4617720" y="4023360"/>
            <a:ext cx="4069080" cy="320040"/>
          </a:xfrm>
          <a:prstGeom prst="rect">
            <a:avLst/>
          </a:prstGeom>
          <a:noFill/>
          <a:ln/>
        </p:spPr>
        <p:txBody>
          <a:bodyPr wrap="square" lIns="0" tIns="0" rIns="0" bIns="0" rtlCol="0" anchor="t"/>
          <a:lstStyle/>
          <a:p>
            <a:pPr marL="0" indent="0">
              <a:buNone/>
            </a:pPr>
            <a:r>
              <a:rPr lang="en-US" sz="1100" i="1" dirty="0">
                <a:solidFill>
                  <a:schemeClr val="accent3"/>
                </a:solidFill>
              </a:rPr>
              <a:t>Groups of four  |  20 minutes  |  Be ready to justify your answers</a:t>
            </a:r>
            <a:endParaRPr lang="en-US" sz="11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txBox="1"/>
          <p:nvPr/>
        </p:nvSpPr>
        <p:spPr>
          <a:xfrm>
            <a:off x="731520" y="1874520"/>
            <a:ext cx="7680960" cy="1920240"/>
          </a:xfrm>
          <a:prstGeom prst="rect">
            <a:avLst/>
          </a:prstGeom>
          <a:noFill/>
          <a:ln/>
        </p:spPr>
        <p:txBody>
          <a:bodyPr wrap="square" lIns="0" tIns="0" rIns="0" bIns="0" rtlCol="0" anchor="t"/>
          <a:lstStyle/>
          <a:p>
            <a:pPr marL="0" indent="0">
              <a:buNone/>
            </a:pPr>
            <a:r>
              <a:rPr lang="en-US" sz="2600" b="1" dirty="0">
                <a:solidFill>
                  <a:schemeClr val="bg1"/>
                </a:solidFill>
                <a:latin typeface="Cambria" pitchFamily="34" charset="0"/>
                <a:ea typeface="Cambria" pitchFamily="34" charset="-122"/>
                <a:cs typeface="Cambria" pitchFamily="34" charset="-120"/>
              </a:rPr>
              <a:t>Critically evaluate the usefulness of Hofstede's and Trompenaars' frameworks for managers communicating across cultures in international hospitality.</a:t>
            </a:r>
            <a:endParaRPr lang="en-US" sz="2600" dirty="0"/>
          </a:p>
        </p:txBody>
      </p:sp>
      <p:sp>
        <p:nvSpPr>
          <p:cNvPr id="3" name="Text 1"/>
          <p:cNvSpPr txBox="1"/>
          <p:nvPr/>
        </p:nvSpPr>
        <p:spPr>
          <a:xfrm>
            <a:off x="731520" y="1371600"/>
            <a:ext cx="5486400" cy="457200"/>
          </a:xfrm>
          <a:prstGeom prst="rect">
            <a:avLst/>
          </a:prstGeom>
          <a:noFill/>
          <a:ln/>
        </p:spPr>
        <p:txBody>
          <a:bodyPr wrap="square" lIns="0" tIns="0" rIns="0" bIns="0" rtlCol="0" anchor="ctr"/>
          <a:lstStyle/>
          <a:p>
            <a:pPr marL="0" indent="0">
              <a:buNone/>
            </a:pPr>
            <a:r>
              <a:rPr lang="en-US" sz="1800" b="1" dirty="0">
                <a:solidFill>
                  <a:schemeClr val="accent1"/>
                </a:solidFill>
              </a:rPr>
              <a:t>Practice Question</a:t>
            </a:r>
            <a:endParaRPr lang="en-US" sz="1800" dirty="0"/>
          </a:p>
        </p:txBody>
      </p:sp>
      <p:sp>
        <p:nvSpPr>
          <p:cNvPr id="4" name="Text 2"/>
          <p:cNvSpPr txBox="1"/>
          <p:nvPr/>
        </p:nvSpPr>
        <p:spPr>
          <a:xfrm>
            <a:off x="731520" y="4069080"/>
            <a:ext cx="7680960" cy="365760"/>
          </a:xfrm>
          <a:prstGeom prst="rect">
            <a:avLst/>
          </a:prstGeom>
          <a:noFill/>
          <a:ln/>
        </p:spPr>
        <p:txBody>
          <a:bodyPr wrap="square" lIns="0" tIns="0" rIns="0" bIns="0" rtlCol="0" anchor="ctr"/>
          <a:lstStyle/>
          <a:p>
            <a:pPr marL="0" indent="0">
              <a:buNone/>
            </a:pPr>
            <a:r>
              <a:rPr lang="en-US" sz="1200" dirty="0">
                <a:solidFill>
                  <a:schemeClr val="bg2"/>
                </a:solidFill>
              </a:rPr>
              <a:t>Suggested answer length: 1,000 words  |  Use at least four academic sources</a:t>
            </a:r>
            <a:endParaRPr lang="en-US" sz="1200" dirty="0"/>
          </a:p>
        </p:txBody>
      </p:sp>
      <p:sp>
        <p:nvSpPr>
          <p:cNvPr id="5" name="Text 0"/>
          <p:cNvSpPr>
            <a:spLocks noGrp="1"/>
          </p:cNvSpPr>
          <p:nvPr>
            <p:ph type="title" idx="100" hasCustomPrompt="1"/>
          </p:nvPr>
        </p:nvSpPr>
        <p:spPr>
          <a:xfrm>
            <a:off x="731520" y="2377440"/>
            <a:ext cx="7680960" cy="1463040"/>
          </a:xfrm>
          <a:prstGeom prst="rect">
            <a:avLst/>
          </a:prstGeom>
          <a:noFill/>
          <a:ln/>
        </p:spPr>
        <p:txBody>
          <a:bodyPr wrap="square" rtlCol="0" anchor="t"/>
          <a:lstStyle/>
          <a:p>
            <a:pPr marL="0" indent="0" algn="l">
              <a:buNone/>
            </a:pPr>
            <a:endParaRPr lang="en-US" sz="3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bg2"/>
                </a:solidFill>
              </a:defRPr>
            </a:lvl1pPr>
          </a:lstStyle>
          <a:p>
            <a:pPr algn="r"/>
            <a:fld id="{F7021451-1387-4CA6-816F-3879F97B5CBC}" type="slidenum">
              <a:rPr lang="en-US" b="0"/>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Quick Review</a:t>
            </a:r>
            <a:endParaRPr lang="en-US" sz="2600" dirty="0"/>
          </a:p>
        </p:txBody>
      </p:sp>
      <p:sp>
        <p:nvSpPr>
          <p:cNvPr id="3" name="Review point 1"/>
          <p:cNvSpPr/>
          <p:nvPr/>
        </p:nvSpPr>
        <p:spPr>
          <a:xfrm>
            <a:off x="457200" y="1024128"/>
            <a:ext cx="4023360" cy="960120"/>
          </a:xfrm>
          <a:prstGeom prst="roundRect">
            <a:avLst>
              <a:gd name="adj" fmla="val 7619"/>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4" name="Review point 1 icon circle"/>
          <p:cNvSpPr/>
          <p:nvPr/>
        </p:nvSpPr>
        <p:spPr>
          <a:xfrm>
            <a:off x="621792" y="125272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5" name="Image 0" descr="Review point 1"/>
          <p:cNvPicPr>
            <a:picLocks noChangeAspect="1"/>
          </p:cNvPicPr>
          <p:nvPr/>
        </p:nvPicPr>
        <p:blipFill>
          <a:blip r:embed="rId3"/>
          <a:stretch>
            <a:fillRect/>
          </a:stretch>
        </p:blipFill>
        <p:spPr>
          <a:xfrm>
            <a:off x="742493" y="1373429"/>
            <a:ext cx="261518" cy="261518"/>
          </a:xfrm>
          <a:prstGeom prst="rect">
            <a:avLst/>
          </a:prstGeom>
        </p:spPr>
      </p:pic>
      <p:sp>
        <p:nvSpPr>
          <p:cNvPr id="6" name="Text 3"/>
          <p:cNvSpPr txBox="1"/>
          <p:nvPr/>
        </p:nvSpPr>
        <p:spPr>
          <a:xfrm>
            <a:off x="1280160" y="1024128"/>
            <a:ext cx="3063240" cy="960120"/>
          </a:xfrm>
          <a:prstGeom prst="rect">
            <a:avLst/>
          </a:prstGeom>
          <a:noFill/>
          <a:ln/>
        </p:spPr>
        <p:txBody>
          <a:bodyPr wrap="square" lIns="0" tIns="0" rIns="0" bIns="0" rtlCol="0" anchor="ctr"/>
          <a:lstStyle/>
          <a:p>
            <a:pPr marL="0" indent="0">
              <a:buNone/>
            </a:pPr>
            <a:r>
              <a:rPr lang="en-US" sz="1250" dirty="0">
                <a:solidFill>
                  <a:schemeClr val="tx1"/>
                </a:solidFill>
              </a:rPr>
              <a:t>Culture is learned shared programming; values sit at its core and change slowly.</a:t>
            </a:r>
            <a:endParaRPr lang="en-US" sz="1250" dirty="0"/>
          </a:p>
        </p:txBody>
      </p:sp>
      <p:sp>
        <p:nvSpPr>
          <p:cNvPr id="7" name="Review point 2"/>
          <p:cNvSpPr/>
          <p:nvPr/>
        </p:nvSpPr>
        <p:spPr>
          <a:xfrm>
            <a:off x="4663440" y="1024128"/>
            <a:ext cx="4023360" cy="960120"/>
          </a:xfrm>
          <a:prstGeom prst="roundRect">
            <a:avLst>
              <a:gd name="adj" fmla="val 761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8" name="Review point 2 icon circle"/>
          <p:cNvSpPr/>
          <p:nvPr/>
        </p:nvSpPr>
        <p:spPr>
          <a:xfrm>
            <a:off x="4828032" y="125272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9" name="Image 1" descr="Review point 2"/>
          <p:cNvPicPr>
            <a:picLocks noChangeAspect="1"/>
          </p:cNvPicPr>
          <p:nvPr/>
        </p:nvPicPr>
        <p:blipFill>
          <a:blip r:embed="rId3"/>
          <a:stretch>
            <a:fillRect/>
          </a:stretch>
        </p:blipFill>
        <p:spPr>
          <a:xfrm>
            <a:off x="4948733" y="1373429"/>
            <a:ext cx="261518" cy="261518"/>
          </a:xfrm>
          <a:prstGeom prst="rect">
            <a:avLst/>
          </a:prstGeom>
        </p:spPr>
      </p:pic>
      <p:sp>
        <p:nvSpPr>
          <p:cNvPr id="10" name="Text 6"/>
          <p:cNvSpPr txBox="1"/>
          <p:nvPr/>
        </p:nvSpPr>
        <p:spPr>
          <a:xfrm>
            <a:off x="5486400" y="1024128"/>
            <a:ext cx="3063240" cy="960120"/>
          </a:xfrm>
          <a:prstGeom prst="rect">
            <a:avLst/>
          </a:prstGeom>
          <a:noFill/>
          <a:ln/>
        </p:spPr>
        <p:txBody>
          <a:bodyPr wrap="square" lIns="0" tIns="0" rIns="0" bIns="0" rtlCol="0" anchor="ctr"/>
          <a:lstStyle/>
          <a:p>
            <a:pPr marL="0" indent="0">
              <a:buNone/>
            </a:pPr>
            <a:r>
              <a:rPr lang="en-US" sz="1250" dirty="0">
                <a:solidFill>
                  <a:schemeClr val="tx1"/>
                </a:solidFill>
              </a:rPr>
              <a:t>Hofstede compares countries on six dimensions using relative index scores.</a:t>
            </a:r>
            <a:endParaRPr lang="en-US" sz="1250" dirty="0"/>
          </a:p>
        </p:txBody>
      </p:sp>
      <p:sp>
        <p:nvSpPr>
          <p:cNvPr id="11" name="Review point 3"/>
          <p:cNvSpPr/>
          <p:nvPr/>
        </p:nvSpPr>
        <p:spPr>
          <a:xfrm>
            <a:off x="457200" y="2121408"/>
            <a:ext cx="4023360" cy="960120"/>
          </a:xfrm>
          <a:prstGeom prst="roundRect">
            <a:avLst>
              <a:gd name="adj" fmla="val 7619"/>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12" name="Review point 3 icon circle"/>
          <p:cNvSpPr/>
          <p:nvPr/>
        </p:nvSpPr>
        <p:spPr>
          <a:xfrm>
            <a:off x="621792" y="235000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13" name="Image 2" descr="Review point 3"/>
          <p:cNvPicPr>
            <a:picLocks noChangeAspect="1"/>
          </p:cNvPicPr>
          <p:nvPr/>
        </p:nvPicPr>
        <p:blipFill>
          <a:blip r:embed="rId3"/>
          <a:stretch>
            <a:fillRect/>
          </a:stretch>
        </p:blipFill>
        <p:spPr>
          <a:xfrm>
            <a:off x="742493" y="2470709"/>
            <a:ext cx="261518" cy="261518"/>
          </a:xfrm>
          <a:prstGeom prst="rect">
            <a:avLst/>
          </a:prstGeom>
        </p:spPr>
      </p:pic>
      <p:sp>
        <p:nvSpPr>
          <p:cNvPr id="14" name="Text 9"/>
          <p:cNvSpPr txBox="1"/>
          <p:nvPr/>
        </p:nvSpPr>
        <p:spPr>
          <a:xfrm>
            <a:off x="1280160" y="2121408"/>
            <a:ext cx="3063240" cy="960120"/>
          </a:xfrm>
          <a:prstGeom prst="rect">
            <a:avLst/>
          </a:prstGeom>
          <a:noFill/>
          <a:ln/>
        </p:spPr>
        <p:txBody>
          <a:bodyPr wrap="square" lIns="0" tIns="0" rIns="0" bIns="0" rtlCol="0" anchor="ctr"/>
          <a:lstStyle/>
          <a:p>
            <a:pPr marL="0" indent="0">
              <a:buNone/>
            </a:pPr>
            <a:r>
              <a:rPr lang="en-US" sz="1250" dirty="0">
                <a:solidFill>
                  <a:schemeClr val="tx1"/>
                </a:solidFill>
              </a:rPr>
              <a:t>Trompenaars and Hampden-Turner describe seven dilemmas that cultures resolve differently.</a:t>
            </a:r>
            <a:endParaRPr lang="en-US" sz="1250" dirty="0"/>
          </a:p>
        </p:txBody>
      </p:sp>
      <p:sp>
        <p:nvSpPr>
          <p:cNvPr id="15" name="Review point 4"/>
          <p:cNvSpPr/>
          <p:nvPr/>
        </p:nvSpPr>
        <p:spPr>
          <a:xfrm>
            <a:off x="4663440" y="2121408"/>
            <a:ext cx="4023360" cy="960120"/>
          </a:xfrm>
          <a:prstGeom prst="roundRect">
            <a:avLst>
              <a:gd name="adj" fmla="val 761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6" name="Review point 4 icon circle"/>
          <p:cNvSpPr/>
          <p:nvPr/>
        </p:nvSpPr>
        <p:spPr>
          <a:xfrm>
            <a:off x="4828032" y="235000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17" name="Image 3" descr="Review point 4"/>
          <p:cNvPicPr>
            <a:picLocks noChangeAspect="1"/>
          </p:cNvPicPr>
          <p:nvPr/>
        </p:nvPicPr>
        <p:blipFill>
          <a:blip r:embed="rId3"/>
          <a:stretch>
            <a:fillRect/>
          </a:stretch>
        </p:blipFill>
        <p:spPr>
          <a:xfrm>
            <a:off x="4948733" y="2470709"/>
            <a:ext cx="261518" cy="261518"/>
          </a:xfrm>
          <a:prstGeom prst="rect">
            <a:avLst/>
          </a:prstGeom>
        </p:spPr>
      </p:pic>
      <p:sp>
        <p:nvSpPr>
          <p:cNvPr id="18" name="Text 12"/>
          <p:cNvSpPr txBox="1"/>
          <p:nvPr/>
        </p:nvSpPr>
        <p:spPr>
          <a:xfrm>
            <a:off x="5486400" y="2121408"/>
            <a:ext cx="3063240" cy="960120"/>
          </a:xfrm>
          <a:prstGeom prst="rect">
            <a:avLst/>
          </a:prstGeom>
          <a:noFill/>
          <a:ln/>
        </p:spPr>
        <p:txBody>
          <a:bodyPr wrap="square" lIns="0" tIns="0" rIns="0" bIns="0" rtlCol="0" anchor="ctr"/>
          <a:lstStyle/>
          <a:p>
            <a:pPr marL="0" indent="0">
              <a:buNone/>
            </a:pPr>
            <a:r>
              <a:rPr lang="en-US" sz="1250" dirty="0">
                <a:solidFill>
                  <a:schemeClr val="tx1"/>
                </a:solidFill>
              </a:rPr>
              <a:t>The frameworks overlap only partly, so they work best together.</a:t>
            </a:r>
            <a:endParaRPr lang="en-US" sz="1250" dirty="0"/>
          </a:p>
        </p:txBody>
      </p:sp>
      <p:sp>
        <p:nvSpPr>
          <p:cNvPr id="19" name="Review point 5"/>
          <p:cNvSpPr/>
          <p:nvPr/>
        </p:nvSpPr>
        <p:spPr>
          <a:xfrm>
            <a:off x="457200" y="3218688"/>
            <a:ext cx="4023360" cy="960120"/>
          </a:xfrm>
          <a:prstGeom prst="roundRect">
            <a:avLst>
              <a:gd name="adj" fmla="val 7619"/>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20" name="Review point 5 icon circle"/>
          <p:cNvSpPr/>
          <p:nvPr/>
        </p:nvSpPr>
        <p:spPr>
          <a:xfrm>
            <a:off x="621792" y="344728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21" name="Image 4" descr="Review point 5"/>
          <p:cNvPicPr>
            <a:picLocks noChangeAspect="1"/>
          </p:cNvPicPr>
          <p:nvPr/>
        </p:nvPicPr>
        <p:blipFill>
          <a:blip r:embed="rId3"/>
          <a:stretch>
            <a:fillRect/>
          </a:stretch>
        </p:blipFill>
        <p:spPr>
          <a:xfrm>
            <a:off x="742493" y="3567989"/>
            <a:ext cx="261518" cy="261518"/>
          </a:xfrm>
          <a:prstGeom prst="rect">
            <a:avLst/>
          </a:prstGeom>
        </p:spPr>
      </p:pic>
      <p:sp>
        <p:nvSpPr>
          <p:cNvPr id="22" name="Text 15"/>
          <p:cNvSpPr txBox="1"/>
          <p:nvPr/>
        </p:nvSpPr>
        <p:spPr>
          <a:xfrm>
            <a:off x="1280160" y="3218688"/>
            <a:ext cx="3063240" cy="960120"/>
          </a:xfrm>
          <a:prstGeom prst="rect">
            <a:avLst/>
          </a:prstGeom>
          <a:noFill/>
          <a:ln/>
        </p:spPr>
        <p:txBody>
          <a:bodyPr wrap="square" lIns="0" tIns="0" rIns="0" bIns="0" rtlCol="0" anchor="ctr"/>
          <a:lstStyle/>
          <a:p>
            <a:pPr marL="0" indent="0">
              <a:buNone/>
            </a:pPr>
            <a:r>
              <a:rPr lang="en-US" sz="1250" dirty="0">
                <a:solidFill>
                  <a:schemeClr val="tx1"/>
                </a:solidFill>
              </a:rPr>
              <a:t>Both face serious critique: nation as unit, dated data and validity concerns.</a:t>
            </a:r>
            <a:endParaRPr lang="en-US" sz="1250" dirty="0"/>
          </a:p>
        </p:txBody>
      </p:sp>
      <p:sp>
        <p:nvSpPr>
          <p:cNvPr id="23" name="Review point 6"/>
          <p:cNvSpPr/>
          <p:nvPr/>
        </p:nvSpPr>
        <p:spPr>
          <a:xfrm>
            <a:off x="4663440" y="3218688"/>
            <a:ext cx="4023360" cy="960120"/>
          </a:xfrm>
          <a:prstGeom prst="roundRect">
            <a:avLst>
              <a:gd name="adj" fmla="val 761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4" name="Review point 6 icon circle"/>
          <p:cNvSpPr/>
          <p:nvPr/>
        </p:nvSpPr>
        <p:spPr>
          <a:xfrm>
            <a:off x="4828032" y="344728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25" name="Image 5" descr="Review point 6"/>
          <p:cNvPicPr>
            <a:picLocks noChangeAspect="1"/>
          </p:cNvPicPr>
          <p:nvPr/>
        </p:nvPicPr>
        <p:blipFill>
          <a:blip r:embed="rId3"/>
          <a:stretch>
            <a:fillRect/>
          </a:stretch>
        </p:blipFill>
        <p:spPr>
          <a:xfrm>
            <a:off x="4948733" y="3567989"/>
            <a:ext cx="261518" cy="261518"/>
          </a:xfrm>
          <a:prstGeom prst="rect">
            <a:avLst/>
          </a:prstGeom>
        </p:spPr>
      </p:pic>
      <p:sp>
        <p:nvSpPr>
          <p:cNvPr id="26" name="Text 18"/>
          <p:cNvSpPr txBox="1"/>
          <p:nvPr/>
        </p:nvSpPr>
        <p:spPr>
          <a:xfrm>
            <a:off x="5486400" y="3218688"/>
            <a:ext cx="3063240" cy="960120"/>
          </a:xfrm>
          <a:prstGeom prst="rect">
            <a:avLst/>
          </a:prstGeom>
          <a:noFill/>
          <a:ln/>
        </p:spPr>
        <p:txBody>
          <a:bodyPr wrap="square" lIns="0" tIns="0" rIns="0" bIns="0" rtlCol="0" anchor="ctr"/>
          <a:lstStyle/>
          <a:p>
            <a:pPr marL="0" indent="0">
              <a:buNone/>
            </a:pPr>
            <a:r>
              <a:rPr lang="en-US" sz="1250" dirty="0">
                <a:solidFill>
                  <a:schemeClr val="tx1"/>
                </a:solidFill>
              </a:rPr>
              <a:t>Use scores as hypotheses: observe, ask, adapt and reconcile.</a:t>
            </a:r>
            <a:endParaRPr lang="en-US" sz="1250" dirty="0"/>
          </a:p>
        </p:txBody>
      </p:sp>
      <p:sp>
        <p:nvSpPr>
          <p:cNvPr id="27"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References</a:t>
            </a:r>
            <a:endParaRPr lang="en-US" sz="2600" dirty="0"/>
          </a:p>
        </p:txBody>
      </p:sp>
      <p:sp>
        <p:nvSpPr>
          <p:cNvPr id="3" name="Text 1"/>
          <p:cNvSpPr txBox="1"/>
          <p:nvPr/>
        </p:nvSpPr>
        <p:spPr>
          <a:xfrm>
            <a:off x="457200" y="1005840"/>
            <a:ext cx="8229600" cy="3611880"/>
          </a:xfrm>
          <a:prstGeom prst="rect">
            <a:avLst/>
          </a:prstGeom>
          <a:noFill/>
          <a:ln/>
        </p:spPr>
        <p:txBody>
          <a:bodyPr wrap="square" lIns="0" tIns="0" rIns="0" bIns="0" rtlCol="0" anchor="t"/>
          <a:lstStyle/>
          <a:p>
            <a:pPr marL="0" indent="0">
              <a:spcAft>
                <a:spcPts val="500"/>
              </a:spcAft>
              <a:buNone/>
            </a:pPr>
            <a:r>
              <a:rPr lang="en-US" sz="1050" dirty="0">
                <a:solidFill>
                  <a:schemeClr val="tx1"/>
                </a:solidFill>
              </a:rPr>
              <a:t>Ailon, G. (2008) 'Mirror, mirror on the wall: Culture's Consequences in a value test of its own design', Academy of Management Review, 33(4), pp. 885 to 904.</a:t>
            </a:r>
            <a:endParaRPr lang="en-US" sz="1050" dirty="0"/>
          </a:p>
          <a:p>
            <a:pPr marL="0" indent="0">
              <a:spcAft>
                <a:spcPts val="500"/>
              </a:spcAft>
              <a:buNone/>
            </a:pPr>
            <a:r>
              <a:rPr lang="en-US" sz="1050" dirty="0">
                <a:solidFill>
                  <a:schemeClr val="tx1"/>
                </a:solidFill>
              </a:rPr>
              <a:t>Baskerville, R.F. (2003) 'Hofstede never studied culture', Accounting, Organizations and Society, 28(1), pp. 1 to 14.</a:t>
            </a:r>
            <a:endParaRPr lang="en-US" sz="1050" dirty="0"/>
          </a:p>
          <a:p>
            <a:pPr marL="0" indent="0">
              <a:spcAft>
                <a:spcPts val="500"/>
              </a:spcAft>
              <a:buNone/>
            </a:pPr>
            <a:r>
              <a:rPr lang="en-US" sz="1050" dirty="0">
                <a:solidFill>
                  <a:schemeClr val="tx1"/>
                </a:solidFill>
              </a:rPr>
              <a:t>Hampden-Turner, C. and Trompenaars, F. (1997) 'Response to Geert Hofstede', International Journal of Intercultural Relations, 21(1), pp. 149 to 159.</a:t>
            </a:r>
            <a:endParaRPr lang="en-US" sz="1050" dirty="0"/>
          </a:p>
          <a:p>
            <a:pPr marL="0" indent="0">
              <a:spcAft>
                <a:spcPts val="500"/>
              </a:spcAft>
              <a:buNone/>
            </a:pPr>
            <a:r>
              <a:rPr lang="en-US" sz="1050" dirty="0">
                <a:solidFill>
                  <a:schemeClr val="tx1"/>
                </a:solidFill>
              </a:rPr>
              <a:t>Hofstede, G. (1980) Culture's Consequences: International Differences in Work Related Values. Beverly Hills, CA: Sage.</a:t>
            </a:r>
            <a:endParaRPr lang="en-US" sz="1050" dirty="0"/>
          </a:p>
          <a:p>
            <a:pPr marL="0" indent="0">
              <a:spcAft>
                <a:spcPts val="500"/>
              </a:spcAft>
              <a:buNone/>
            </a:pPr>
            <a:r>
              <a:rPr lang="en-US" sz="1050" dirty="0">
                <a:solidFill>
                  <a:schemeClr val="tx1"/>
                </a:solidFill>
              </a:rPr>
              <a:t>Hofstede, G. (1996) 'Riding the waves of commerce: a test of Trompenaars' "model" of national culture differences', International Journal of Intercultural Relations, 20(2), pp. 189 to 198.</a:t>
            </a:r>
            <a:endParaRPr lang="en-US" sz="1050" dirty="0"/>
          </a:p>
          <a:p>
            <a:pPr marL="0" indent="0">
              <a:spcAft>
                <a:spcPts val="500"/>
              </a:spcAft>
              <a:buNone/>
            </a:pPr>
            <a:r>
              <a:rPr lang="en-US" sz="1050" dirty="0">
                <a:solidFill>
                  <a:schemeClr val="tx1"/>
                </a:solidFill>
              </a:rPr>
              <a:t>Hofstede, G. and Bond, M.H. (1988) 'The Confucius connection: from cultural roots to economic growth', Organizational Dynamics, 16(4), pp. 5 to 21.</a:t>
            </a:r>
            <a:endParaRPr lang="en-US" sz="1050" dirty="0"/>
          </a:p>
          <a:p>
            <a:pPr marL="0" indent="0">
              <a:spcAft>
                <a:spcPts val="500"/>
              </a:spcAft>
              <a:buNone/>
            </a:pPr>
            <a:r>
              <a:rPr lang="en-US" sz="1050" dirty="0">
                <a:solidFill>
                  <a:schemeClr val="tx1"/>
                </a:solidFill>
              </a:rPr>
              <a:t>Hofstede, G., Hofstede, G.J. and Minkov, M. (2010) Cultures and Organizations: Software of the Mind. 3rd edn. New York: McGraw Hill.</a:t>
            </a:r>
            <a:endParaRPr lang="en-US" sz="1050" dirty="0"/>
          </a:p>
          <a:p>
            <a:pPr marL="0" indent="0">
              <a:spcAft>
                <a:spcPts val="500"/>
              </a:spcAft>
              <a:buNone/>
            </a:pPr>
            <a:r>
              <a:rPr lang="en-US" sz="1050" dirty="0">
                <a:solidFill>
                  <a:schemeClr val="tx1"/>
                </a:solidFill>
              </a:rPr>
              <a:t>Kirkman, B.L., Lowe, K.B. and Gibson, C.B. (2006) 'A quarter century of Culture's Consequences', Journal of International Business Studies, 37(3), pp. 285 to 320.</a:t>
            </a:r>
            <a:endParaRPr lang="en-US" sz="1050" dirty="0"/>
          </a:p>
          <a:p>
            <a:pPr marL="0" indent="0">
              <a:spcAft>
                <a:spcPts val="500"/>
              </a:spcAft>
              <a:buNone/>
            </a:pPr>
            <a:r>
              <a:rPr lang="en-US" sz="1050" dirty="0">
                <a:solidFill>
                  <a:schemeClr val="tx1"/>
                </a:solidFill>
              </a:rPr>
              <a:t>Kluckhohn, F.R. and Strodtbeck, F.L. (1961) Variations in Value Orientations. Evanston, IL: Row, Peterson.</a:t>
            </a:r>
            <a:endParaRPr lang="en-US" sz="10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References (Continued)</a:t>
            </a:r>
            <a:endParaRPr lang="en-US" sz="2600" dirty="0"/>
          </a:p>
        </p:txBody>
      </p:sp>
      <p:sp>
        <p:nvSpPr>
          <p:cNvPr id="3" name="Text 1"/>
          <p:cNvSpPr txBox="1"/>
          <p:nvPr/>
        </p:nvSpPr>
        <p:spPr>
          <a:xfrm>
            <a:off x="457200" y="1005840"/>
            <a:ext cx="8229600" cy="3611880"/>
          </a:xfrm>
          <a:prstGeom prst="rect">
            <a:avLst/>
          </a:prstGeom>
          <a:noFill/>
          <a:ln/>
        </p:spPr>
        <p:txBody>
          <a:bodyPr wrap="square" lIns="0" tIns="0" rIns="0" bIns="0" rtlCol="0" anchor="t"/>
          <a:lstStyle/>
          <a:p>
            <a:pPr marL="0" indent="0">
              <a:spcAft>
                <a:spcPts val="500"/>
              </a:spcAft>
              <a:buNone/>
            </a:pPr>
            <a:r>
              <a:rPr lang="en-US" sz="1050" dirty="0">
                <a:solidFill>
                  <a:schemeClr val="tx1"/>
                </a:solidFill>
              </a:rPr>
              <a:t>Lewin, K. (1936) 'Some social psychological differences between the United States and Germany', Character and Personality, 4(4), pp. 265 to 293.</a:t>
            </a:r>
            <a:endParaRPr lang="en-US" sz="1050" dirty="0"/>
          </a:p>
          <a:p>
            <a:pPr marL="0" indent="0">
              <a:spcAft>
                <a:spcPts val="500"/>
              </a:spcAft>
              <a:buNone/>
            </a:pPr>
            <a:r>
              <a:rPr lang="en-US" sz="1050" dirty="0">
                <a:solidFill>
                  <a:schemeClr val="tx1"/>
                </a:solidFill>
              </a:rPr>
              <a:t>Luthans, F. and Doh, J.P. (2018) International Management: Culture, Strategy, and Behavior. 10th edn. New York: McGraw Hill Education.</a:t>
            </a:r>
            <a:endParaRPr lang="en-US" sz="1050" dirty="0"/>
          </a:p>
          <a:p>
            <a:pPr marL="0" indent="0">
              <a:spcAft>
                <a:spcPts val="500"/>
              </a:spcAft>
              <a:buNone/>
            </a:pPr>
            <a:r>
              <a:rPr lang="en-US" sz="1050" dirty="0">
                <a:solidFill>
                  <a:schemeClr val="tx1"/>
                </a:solidFill>
              </a:rPr>
              <a:t>McSweeney, B. (2002) 'Hofstede's model of national cultural differences and their consequences: a triumph of faith, a failure of analysis', Human Relations, 55(1), pp. 89 to 118.</a:t>
            </a:r>
            <a:endParaRPr lang="en-US" sz="1050" dirty="0"/>
          </a:p>
          <a:p>
            <a:pPr marL="0" indent="0">
              <a:spcAft>
                <a:spcPts val="500"/>
              </a:spcAft>
              <a:buNone/>
            </a:pPr>
            <a:r>
              <a:rPr lang="en-US" sz="1050" dirty="0">
                <a:solidFill>
                  <a:schemeClr val="tx1"/>
                </a:solidFill>
              </a:rPr>
              <a:t>Minkov, M. (2018) 'A revision of Hofstede's model of national culture: old evidence and new data from 56 countries', Cross Cultural and Strategic Management, 25(2), pp. 231 to 256.</a:t>
            </a:r>
            <a:endParaRPr lang="en-US" sz="1050" dirty="0"/>
          </a:p>
          <a:p>
            <a:pPr marL="0" indent="0">
              <a:spcAft>
                <a:spcPts val="500"/>
              </a:spcAft>
              <a:buNone/>
            </a:pPr>
            <a:r>
              <a:rPr lang="en-US" sz="1050" dirty="0">
                <a:solidFill>
                  <a:schemeClr val="tx1"/>
                </a:solidFill>
              </a:rPr>
              <a:t>Osland, J.S. and Bird, A. (2000) 'Beyond sophisticated stereotyping: cultural sensemaking in context', Academy of Management Executive, 14(1), pp. 65 to 79.</a:t>
            </a:r>
            <a:endParaRPr lang="en-US" sz="1050" dirty="0"/>
          </a:p>
          <a:p>
            <a:pPr marL="0" indent="0">
              <a:spcAft>
                <a:spcPts val="500"/>
              </a:spcAft>
              <a:buNone/>
            </a:pPr>
            <a:r>
              <a:rPr lang="en-US" sz="1050" dirty="0">
                <a:solidFill>
                  <a:schemeClr val="tx1"/>
                </a:solidFill>
              </a:rPr>
              <a:t>Parsons, T. and Shils, E.A. (eds) (1951) Toward a General Theory of Action. Cambridge, MA: Harvard University Press.</a:t>
            </a:r>
            <a:endParaRPr lang="en-US" sz="1050" dirty="0"/>
          </a:p>
          <a:p>
            <a:pPr marL="0" indent="0">
              <a:spcAft>
                <a:spcPts val="500"/>
              </a:spcAft>
              <a:buNone/>
            </a:pPr>
            <a:r>
              <a:rPr lang="en-US" sz="1050" dirty="0">
                <a:solidFill>
                  <a:schemeClr val="tx1"/>
                </a:solidFill>
              </a:rPr>
              <a:t>Reisinger, Y. and Crotts, J.C. (2010) 'Applying Hofstede's national culture measures in tourism research', Journal of Travel Research, 49(2), pp. 153 to 164.</a:t>
            </a:r>
            <a:endParaRPr lang="en-US" sz="1050" dirty="0"/>
          </a:p>
          <a:p>
            <a:pPr marL="0" indent="0">
              <a:spcAft>
                <a:spcPts val="500"/>
              </a:spcAft>
              <a:buNone/>
            </a:pPr>
            <a:r>
              <a:rPr lang="en-US" sz="1050" dirty="0">
                <a:solidFill>
                  <a:schemeClr val="tx1"/>
                </a:solidFill>
              </a:rPr>
              <a:t>Trompenaars, F. and Hampden-Turner, C. (2012) Riding the Waves of Culture: Understanding Diversity in Global Business. 3rd edn. London: Nicholas Brealey.</a:t>
            </a:r>
            <a:endParaRPr lang="en-US" sz="10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77440"/>
            <a:ext cx="7680960" cy="1463040"/>
          </a:xfrm>
          <a:prstGeom prst="rect">
            <a:avLst/>
          </a:prstGeom>
          <a:noFill/>
          <a:ln/>
        </p:spPr>
        <p:txBody>
          <a:bodyPr wrap="square" rtlCol="0" anchor="t"/>
          <a:lstStyle/>
          <a:p>
            <a:pPr marL="0" indent="0" algn="l">
              <a:buNone/>
            </a:pPr>
            <a:r>
              <a:rPr lang="en-US" sz="3400" b="1" dirty="0">
                <a:solidFill>
                  <a:schemeClr val="bg1"/>
                </a:solidFill>
                <a:latin typeface="Cambria" pitchFamily="34" charset="0"/>
                <a:ea typeface="Cambria" pitchFamily="34" charset="-122"/>
                <a:cs typeface="Cambria" pitchFamily="34" charset="-120"/>
              </a:rPr>
              <a:t>Questions and Discussion</a:t>
            </a:r>
            <a:endParaRPr lang="en-US" sz="3400" dirty="0"/>
          </a:p>
        </p:txBody>
      </p:sp>
      <p:sp>
        <p:nvSpPr>
          <p:cNvPr id="3" name="Text 1"/>
          <p:cNvSpPr txBox="1"/>
          <p:nvPr/>
        </p:nvSpPr>
        <p:spPr>
          <a:xfrm>
            <a:off x="731520" y="3108960"/>
            <a:ext cx="7680960" cy="548640"/>
          </a:xfrm>
          <a:prstGeom prst="rect">
            <a:avLst/>
          </a:prstGeom>
          <a:noFill/>
          <a:ln/>
        </p:spPr>
        <p:txBody>
          <a:bodyPr wrap="square" lIns="0" tIns="0" rIns="0" bIns="0" rtlCol="0" anchor="ctr"/>
          <a:lstStyle/>
          <a:p>
            <a:pPr marL="0" indent="0">
              <a:buNone/>
            </a:pPr>
            <a:r>
              <a:rPr lang="en-US" sz="1600" i="1" dirty="0">
                <a:solidFill>
                  <a:schemeClr val="accent1"/>
                </a:solidFill>
              </a:rPr>
              <a:t>Which framework would you use in your own workplace, and why?</a:t>
            </a:r>
            <a:endParaRPr lang="en-US" sz="16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bg2"/>
                </a:solidFill>
              </a:defRPr>
            </a:lvl1pPr>
          </a:lstStyle>
          <a:p>
            <a:pPr algn="r"/>
            <a:fld id="{F7021451-1387-4CA6-816F-3879F97B5CBC}" type="slidenum">
              <a:rPr lang="en-US" b="0"/>
              <a:t>38</a:t>
            </a:fld>
            <a:endParaRPr lang="en-US"/>
          </a:p>
        </p:txBody>
      </p:sp>
    </p:spTree>
  </p:cSld>
  <p:clrMapOvr>
    <a:masterClrMapping/>
  </p:clrMapOvr>
</p:sld>
</file>

<file path=ppt/theme/theme1.xml><?xml version="1.0" encoding="utf-8"?>
<a:theme xmlns:a="http://schemas.openxmlformats.org/drawingml/2006/main" name="BMBM6021 Cultural Dimensions">
  <a:themeElements>
    <a:clrScheme name="BMBM6021 Cultural Dimensions">
      <a:dk1>
        <a:srgbClr val="1F2937"/>
      </a:dk1>
      <a:lt1>
        <a:srgbClr val="FFFFFF"/>
      </a:lt1>
      <a:dk2>
        <a:srgbClr val="1B2A4A"/>
      </a:dk2>
      <a:lt2>
        <a:srgbClr val="DCE8F5"/>
      </a:lt2>
      <a:accent1>
        <a:srgbClr val="F2A541"/>
      </a:accent1>
      <a:accent2>
        <a:srgbClr val="2E6F95"/>
      </a:accent2>
      <a:accent3>
        <a:srgbClr val="5B6B82"/>
      </a:accent3>
      <a:accent4>
        <a:srgbClr val="C8553D"/>
      </a:accent4>
      <a:accent5>
        <a:srgbClr val="7FA7C9"/>
      </a:accent5>
      <a:accent6>
        <a:srgbClr val="EEF3F9"/>
      </a:accent6>
      <a:hlink>
        <a:srgbClr val="2E6F95"/>
      </a:hlink>
      <a:folHlink>
        <a:srgbClr val="5B6B82"/>
      </a:folHlink>
    </a:clrScheme>
    <a:fontScheme name="BMBM6021 Cultural Dimensions">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3958</Words>
  <Application>Microsoft Office PowerPoint</Application>
  <PresentationFormat>On-screen Show (16:9)</PresentationFormat>
  <Paragraphs>418</Paragraphs>
  <Slides>38</Slides>
  <Notes>38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Cambria</vt:lpstr>
      <vt:lpstr>BMBM6021 Cultural Dimensions</vt:lpstr>
      <vt:lpstr>International Business Communication</vt:lpstr>
      <vt:lpstr>Learning Outcomes</vt:lpstr>
      <vt:lpstr>Session Overview</vt:lpstr>
      <vt:lpstr>Understanding Culture</vt:lpstr>
      <vt:lpstr>Culture as Software of the Mind</vt:lpstr>
      <vt:lpstr>Hofstede's Cultural Dimensions</vt:lpstr>
      <vt:lpstr>Where the Model Came From</vt:lpstr>
      <vt:lpstr>Six Dimensions at a Glance</vt:lpstr>
      <vt:lpstr>Power Distance</vt:lpstr>
      <vt:lpstr>Individualism versus Collectivism</vt:lpstr>
      <vt:lpstr>Masculinity versus Femininity</vt:lpstr>
      <vt:lpstr>Uncertainty Avoidance</vt:lpstr>
      <vt:lpstr>Long Term versus Short Term Orientation</vt:lpstr>
      <vt:lpstr>Indulgence versus Restraint</vt:lpstr>
      <vt:lpstr>Comparing Country Profiles</vt:lpstr>
      <vt:lpstr>Critiquing Hofstede</vt:lpstr>
      <vt:lpstr>Trompenaars' Seven Dimensions</vt:lpstr>
      <vt:lpstr>Origins and Approach</vt:lpstr>
      <vt:lpstr>Seven Dimensions at a Glance</vt:lpstr>
      <vt:lpstr>Universalism versus Particularism</vt:lpstr>
      <vt:lpstr>Individualism versus Communitarianism</vt:lpstr>
      <vt:lpstr>Specific versus Diffuse</vt:lpstr>
      <vt:lpstr>Neutral versus Affective</vt:lpstr>
      <vt:lpstr>Achievement versus Ascription</vt:lpstr>
      <vt:lpstr>Sequential versus Synchronic Time</vt:lpstr>
      <vt:lpstr>Internal versus External Direction</vt:lpstr>
      <vt:lpstr>Evaluating Trompenaars</vt:lpstr>
      <vt:lpstr>Comparing the Frameworks</vt:lpstr>
      <vt:lpstr>Hofstede and Trompenaars Side by Side</vt:lpstr>
      <vt:lpstr>Where the Frameworks Meet</vt:lpstr>
      <vt:lpstr>Applying the Frameworks</vt:lpstr>
      <vt:lpstr>Using Cultural Frameworks Well</vt:lpstr>
      <vt:lpstr>Activity: The Conference Contract</vt:lpstr>
      <vt:lpstr>PowerPoint Presentation</vt:lpstr>
      <vt:lpstr>Quick Review</vt:lpstr>
      <vt:lpstr>References</vt:lpstr>
      <vt:lpstr>References (Continued)</vt:lpstr>
      <vt:lpstr>Questions and Discussion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BMBM6021 International Business Communication: Cultural Dimensions</dc:title>
  <dc:subject>PptxGenJS Presentation</dc:subject>
  <dc:creator>Jaliya de Silva</dc:creator>
  <cp:lastModifiedBy>Jaliya De Silva</cp:lastModifiedBy>
  <cp:revision>2</cp:revision>
  <dcterms:created xsi:type="dcterms:W3CDTF">2026-10-15T12:01:02Z</dcterms:created>
  <dcterms:modified xsi:type="dcterms:W3CDTF">2026-10-15T12:06:40Z</dcterms:modified>
</cp:coreProperties>
</file>