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Calibri" panose="020F0502020204030204" pitchFamily="34" charset="0"/>
      <p:regular r:id="rId16"/>
      <p:bold r:id="rId17"/>
      <p:italic r:id="rId18"/>
      <p:boldItalic r:id="rId19"/>
    </p:embeddedFont>
    <p:embeddedFont>
      <p:font typeface="Lexend Deca" pitchFamily="2" charset="0"/>
      <p:regular r:id="rId20"/>
    </p:embeddedFont>
    <p:embeddedFont>
      <p:font typeface="Open Sauce" pitchFamily="2" charset="0"/>
      <p:regular r:id="rId21"/>
    </p:embeddedFont>
    <p:embeddedFont>
      <p:font typeface="Open Sauce Bold" pitchFamily="2" charset="0"/>
      <p:regular r:id="rId22"/>
    </p:embeddedFont>
    <p:embeddedFont>
      <p:font typeface="Open Sauce Semi-Bold" pitchFamily="2" charset="0"/>
      <p:regular r:id="rId23"/>
    </p:embeddedFont>
    <p:embeddedFont>
      <p:font typeface="Poppins Bold" pitchFamily="2" charset="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8" d="100"/>
          <a:sy n="38" d="100"/>
        </p:scale>
        <p:origin x="588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font" Target="fonts/font3.fntdata" /><Relationship Id="rId26" Type="http://schemas.openxmlformats.org/officeDocument/2006/relationships/viewProps" Target="viewProps.xml" /><Relationship Id="rId3" Type="http://schemas.openxmlformats.org/officeDocument/2006/relationships/slide" Target="slides/slide2.xml" /><Relationship Id="rId21" Type="http://schemas.openxmlformats.org/officeDocument/2006/relationships/font" Target="fonts/font6.fntdata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font" Target="fonts/font2.fntdata" /><Relationship Id="rId25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font" Target="fonts/font1.fntdata" /><Relationship Id="rId20" Type="http://schemas.openxmlformats.org/officeDocument/2006/relationships/font" Target="fonts/font5.fntdata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font" Target="fonts/font9.fntdata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font" Target="fonts/font8.fntdata" /><Relationship Id="rId28" Type="http://schemas.openxmlformats.org/officeDocument/2006/relationships/tableStyles" Target="tableStyles.xml" /><Relationship Id="rId10" Type="http://schemas.openxmlformats.org/officeDocument/2006/relationships/slide" Target="slides/slide9.xml" /><Relationship Id="rId19" Type="http://schemas.openxmlformats.org/officeDocument/2006/relationships/font" Target="fonts/font4.fntdata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font" Target="fonts/font7.fntdata" /><Relationship Id="rId27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3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E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373304" y="-2860976"/>
            <a:ext cx="13258043" cy="13258043"/>
          </a:xfrm>
          <a:custGeom>
            <a:avLst/>
            <a:gdLst/>
            <a:ahLst/>
            <a:cxnLst/>
            <a:rect l="l" t="t" r="r" b="b"/>
            <a:pathLst>
              <a:path w="13258043" h="13258043">
                <a:moveTo>
                  <a:pt x="0" y="0"/>
                </a:moveTo>
                <a:lnTo>
                  <a:pt x="13258043" y="0"/>
                </a:lnTo>
                <a:lnTo>
                  <a:pt x="13258043" y="13258044"/>
                </a:lnTo>
                <a:lnTo>
                  <a:pt x="0" y="132580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2074089" y="-687819"/>
            <a:ext cx="11662638" cy="11662638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2286000" y="4914900"/>
            <a:ext cx="6418275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>
            <a:off x="2286000" y="4914900"/>
            <a:ext cx="1426244" cy="0"/>
          </a:xfrm>
          <a:prstGeom prst="line">
            <a:avLst/>
          </a:prstGeom>
          <a:ln w="133350" cap="rnd">
            <a:solidFill>
              <a:srgbClr val="FFC23A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11158082" y="2461697"/>
            <a:ext cx="5672675" cy="5672652"/>
            <a:chOff x="0" y="0"/>
            <a:chExt cx="6350000" cy="634997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4"/>
              <a:stretch>
                <a:fillRect l="-39285" r="-39285"/>
              </a:stretch>
            </a:blipFill>
          </p:spPr>
        </p:sp>
      </p:grpSp>
      <p:sp>
        <p:nvSpPr>
          <p:cNvPr id="10" name="TextBox 10"/>
          <p:cNvSpPr txBox="1"/>
          <p:nvPr/>
        </p:nvSpPr>
        <p:spPr>
          <a:xfrm>
            <a:off x="1212663" y="1049377"/>
            <a:ext cx="9398733" cy="3258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80"/>
              </a:lnSpc>
              <a:spcBef>
                <a:spcPct val="0"/>
              </a:spcBef>
            </a:pPr>
            <a:r>
              <a:rPr lang="en-US" sz="3700" dirty="0">
                <a:solidFill>
                  <a:srgbClr val="FFFFFF"/>
                </a:solidFill>
                <a:latin typeface="Lexend Deca"/>
                <a:ea typeface="Lexend Deca"/>
                <a:cs typeface="Lexend Deca"/>
                <a:sym typeface="Lexend Deca"/>
              </a:rPr>
              <a:t>THE CRITICAL INTEGRATION OF HEALTH, WELLBEING, AND SUSTAINABLE DEVELOPMENT WITHIN THE HEALTH AND SOCIAL CARE SECTOR,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57349" y="6338944"/>
            <a:ext cx="7675575" cy="28986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67032" lvl="1" indent="-183516" algn="l">
              <a:lnSpc>
                <a:spcPct val="150000"/>
              </a:lnSpc>
              <a:buFont typeface="Arial"/>
              <a:buChar char="•"/>
            </a:pPr>
            <a:r>
              <a:rPr lang="en-US" sz="2800" b="1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NAME: Tayyaba Hasan</a:t>
            </a:r>
          </a:p>
          <a:p>
            <a:pPr marL="367032" lvl="1" indent="-183516" algn="l">
              <a:lnSpc>
                <a:spcPct val="150000"/>
              </a:lnSpc>
              <a:buFont typeface="Arial"/>
              <a:buChar char="•"/>
            </a:pPr>
            <a:r>
              <a:rPr lang="en-US" sz="2800" b="1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Student Number: 2214474</a:t>
            </a:r>
          </a:p>
          <a:p>
            <a:pPr marL="367032" lvl="1" indent="-183516" algn="l">
              <a:lnSpc>
                <a:spcPct val="150000"/>
              </a:lnSpc>
              <a:buFont typeface="Arial"/>
              <a:buChar char="•"/>
            </a:pPr>
            <a:r>
              <a:rPr lang="en-US" sz="2800" b="1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Lecturer’s Name: </a:t>
            </a:r>
            <a:r>
              <a:rPr lang="en-US" sz="2800" b="1" dirty="0" err="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Parese</a:t>
            </a:r>
            <a:r>
              <a:rPr lang="en-US" sz="2800" b="1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Ahmed </a:t>
            </a:r>
          </a:p>
          <a:p>
            <a:pPr marL="367032" lvl="1" indent="-183516" algn="l">
              <a:lnSpc>
                <a:spcPct val="150000"/>
              </a:lnSpc>
              <a:buFont typeface="Arial"/>
              <a:buChar char="•"/>
            </a:pPr>
            <a:r>
              <a:rPr lang="en-US" sz="2800" b="1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Module Code and Title:BMHP6030</a:t>
            </a:r>
          </a:p>
          <a:p>
            <a:pPr algn="l">
              <a:lnSpc>
                <a:spcPts val="2380"/>
              </a:lnSpc>
              <a:spcBef>
                <a:spcPct val="0"/>
              </a:spcBef>
            </a:pPr>
            <a:endParaRPr lang="en-US" sz="2800" b="1" dirty="0">
              <a:solidFill>
                <a:srgbClr val="FFFFFF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E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3311387" y="-1485522"/>
            <a:ext cx="13258043" cy="13258043"/>
          </a:xfrm>
          <a:custGeom>
            <a:avLst/>
            <a:gdLst/>
            <a:ahLst/>
            <a:cxnLst/>
            <a:rect l="l" t="t" r="r" b="b"/>
            <a:pathLst>
              <a:path w="13258043" h="13258043">
                <a:moveTo>
                  <a:pt x="13258044" y="0"/>
                </a:moveTo>
                <a:lnTo>
                  <a:pt x="0" y="0"/>
                </a:lnTo>
                <a:lnTo>
                  <a:pt x="0" y="13258044"/>
                </a:lnTo>
                <a:lnTo>
                  <a:pt x="13258044" y="13258044"/>
                </a:lnTo>
                <a:lnTo>
                  <a:pt x="1325804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4491207" y="-2314147"/>
            <a:ext cx="15558547" cy="15558547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28700" y="365125"/>
            <a:ext cx="8115300" cy="3670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99"/>
              </a:lnSpc>
            </a:pPr>
            <a:r>
              <a:rPr lang="en-US" sz="6999">
                <a:solidFill>
                  <a:srgbClr val="343434"/>
                </a:solidFill>
                <a:latin typeface="Lexend Deca"/>
                <a:ea typeface="Lexend Deca"/>
                <a:cs typeface="Lexend Deca"/>
                <a:sym typeface="Lexend Deca"/>
              </a:rPr>
              <a:t>Agenda &amp; Introduction</a:t>
            </a:r>
          </a:p>
          <a:p>
            <a:pPr algn="l">
              <a:lnSpc>
                <a:spcPts val="9799"/>
              </a:lnSpc>
              <a:spcBef>
                <a:spcPct val="0"/>
              </a:spcBef>
            </a:pPr>
            <a:endParaRPr lang="en-US" sz="6999">
              <a:solidFill>
                <a:srgbClr val="343434"/>
              </a:solidFill>
              <a:latin typeface="Lexend Deca"/>
              <a:ea typeface="Lexend Deca"/>
              <a:cs typeface="Lexend Deca"/>
              <a:sym typeface="Lexend Deca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028700" y="3353752"/>
            <a:ext cx="7301227" cy="3181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37" lvl="1" indent="-280669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Defining Key Concepts: Health, Wellbeing, Sustainable Development</a:t>
            </a:r>
          </a:p>
          <a:p>
            <a:pPr marL="561337" lvl="1" indent="-280669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 Integration: Approaches and Theoretical Models</a:t>
            </a:r>
          </a:p>
          <a:p>
            <a:pPr marL="561337" lvl="1" indent="-280669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Policy, Governance, and Service Delivery</a:t>
            </a:r>
          </a:p>
          <a:p>
            <a:pPr marL="561337" lvl="1" indent="-280669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Public Health, Equity, and Access</a:t>
            </a:r>
          </a:p>
          <a:p>
            <a:pPr marL="561337" lvl="1" indent="-280669" algn="l">
              <a:lnSpc>
                <a:spcPts val="3639"/>
              </a:lnSpc>
              <a:spcBef>
                <a:spcPct val="0"/>
              </a:spcBef>
              <a:buFont typeface="Arial"/>
              <a:buChar char="•"/>
            </a:pPr>
            <a:r>
              <a:rPr lang="en-US" sz="25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Conclusion: The Future of Integrated Care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E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279642" y="-2067761"/>
            <a:ext cx="19886659" cy="15558547"/>
            <a:chOff x="0" y="0"/>
            <a:chExt cx="1038907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8907" cy="812800"/>
            </a:xfrm>
            <a:custGeom>
              <a:avLst/>
              <a:gdLst/>
              <a:ahLst/>
              <a:cxnLst/>
              <a:rect l="l" t="t" r="r" b="b"/>
              <a:pathLst>
                <a:path w="1038907" h="812800">
                  <a:moveTo>
                    <a:pt x="519453" y="0"/>
                  </a:moveTo>
                  <a:cubicBezTo>
                    <a:pt x="232567" y="0"/>
                    <a:pt x="0" y="181951"/>
                    <a:pt x="0" y="406400"/>
                  </a:cubicBezTo>
                  <a:cubicBezTo>
                    <a:pt x="0" y="630849"/>
                    <a:pt x="232567" y="812800"/>
                    <a:pt x="519453" y="812800"/>
                  </a:cubicBezTo>
                  <a:cubicBezTo>
                    <a:pt x="806339" y="812800"/>
                    <a:pt x="1038907" y="630849"/>
                    <a:pt x="1038907" y="406400"/>
                  </a:cubicBezTo>
                  <a:cubicBezTo>
                    <a:pt x="1038907" y="181951"/>
                    <a:pt x="806339" y="0"/>
                    <a:pt x="519453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97397" y="28575"/>
              <a:ext cx="844112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738703" y="3588273"/>
            <a:ext cx="7549297" cy="4246480"/>
          </a:xfrm>
          <a:custGeom>
            <a:avLst/>
            <a:gdLst/>
            <a:ahLst/>
            <a:cxnLst/>
            <a:rect l="l" t="t" r="r" b="b"/>
            <a:pathLst>
              <a:path w="7549297" h="4246480">
                <a:moveTo>
                  <a:pt x="0" y="0"/>
                </a:moveTo>
                <a:lnTo>
                  <a:pt x="7549297" y="0"/>
                </a:lnTo>
                <a:lnTo>
                  <a:pt x="7549297" y="4246480"/>
                </a:lnTo>
                <a:lnTo>
                  <a:pt x="0" y="424648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028700" y="365125"/>
            <a:ext cx="8115300" cy="3670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99"/>
              </a:lnSpc>
            </a:pPr>
            <a:r>
              <a:rPr lang="en-US" sz="6999">
                <a:solidFill>
                  <a:srgbClr val="343434"/>
                </a:solidFill>
                <a:latin typeface="Lexend Deca"/>
                <a:ea typeface="Lexend Deca"/>
                <a:cs typeface="Lexend Deca"/>
                <a:sym typeface="Lexend Deca"/>
              </a:rPr>
              <a:t>Defining Key Concepts</a:t>
            </a:r>
          </a:p>
          <a:p>
            <a:pPr algn="l">
              <a:lnSpc>
                <a:spcPts val="9799"/>
              </a:lnSpc>
              <a:spcBef>
                <a:spcPct val="0"/>
              </a:spcBef>
            </a:pPr>
            <a:endParaRPr lang="en-US" sz="6999">
              <a:solidFill>
                <a:srgbClr val="343434"/>
              </a:solidFill>
              <a:latin typeface="Lexend Deca"/>
              <a:ea typeface="Lexend Deca"/>
              <a:cs typeface="Lexend Deca"/>
              <a:sym typeface="Lexend Deca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028700" y="3096895"/>
            <a:ext cx="9368428" cy="6790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Health: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Huber et al. (2016) propose health as "the ability to adapt and to self-manage" in the face of physical, emotional, and social challenges.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This shifts focus from a static state of wellness to one of resilience and function.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Wellbeing: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 New Economics Foundation defines it as a dynamic combination of feeling good and functioning effectively (Marks and Shah, 2004).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It includes positive relationships, a sense of purpose, and control over one's life.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Sustainable Development: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 UN defines it as development that balances social equity, economic viability, and environmental protection (Naseer et al., 2024).</a:t>
            </a:r>
          </a:p>
          <a:p>
            <a:pPr marL="496569" lvl="1" indent="-248284" algn="l">
              <a:lnSpc>
                <a:spcPts val="3219"/>
              </a:lnSpc>
              <a:spcBef>
                <a:spcPct val="0"/>
              </a:spcBef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It is an integrated framework for long-term societal progress.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E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491207" y="-2314147"/>
            <a:ext cx="19886659" cy="15558547"/>
            <a:chOff x="0" y="0"/>
            <a:chExt cx="1038907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8907" cy="812800"/>
            </a:xfrm>
            <a:custGeom>
              <a:avLst/>
              <a:gdLst/>
              <a:ahLst/>
              <a:cxnLst/>
              <a:rect l="l" t="t" r="r" b="b"/>
              <a:pathLst>
                <a:path w="1038907" h="812800">
                  <a:moveTo>
                    <a:pt x="519453" y="0"/>
                  </a:moveTo>
                  <a:cubicBezTo>
                    <a:pt x="232567" y="0"/>
                    <a:pt x="0" y="181951"/>
                    <a:pt x="0" y="406400"/>
                  </a:cubicBezTo>
                  <a:cubicBezTo>
                    <a:pt x="0" y="630849"/>
                    <a:pt x="232567" y="812800"/>
                    <a:pt x="519453" y="812800"/>
                  </a:cubicBezTo>
                  <a:cubicBezTo>
                    <a:pt x="806339" y="812800"/>
                    <a:pt x="1038907" y="630849"/>
                    <a:pt x="1038907" y="406400"/>
                  </a:cubicBezTo>
                  <a:cubicBezTo>
                    <a:pt x="1038907" y="181951"/>
                    <a:pt x="806339" y="0"/>
                    <a:pt x="519453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97397" y="28575"/>
              <a:ext cx="844112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9630782" y="2942265"/>
            <a:ext cx="7861552" cy="4402469"/>
          </a:xfrm>
          <a:custGeom>
            <a:avLst/>
            <a:gdLst/>
            <a:ahLst/>
            <a:cxnLst/>
            <a:rect l="l" t="t" r="r" b="b"/>
            <a:pathLst>
              <a:path w="7861552" h="4402469">
                <a:moveTo>
                  <a:pt x="0" y="0"/>
                </a:moveTo>
                <a:lnTo>
                  <a:pt x="7861552" y="0"/>
                </a:lnTo>
                <a:lnTo>
                  <a:pt x="7861552" y="4402470"/>
                </a:lnTo>
                <a:lnTo>
                  <a:pt x="0" y="44024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028700" y="365125"/>
            <a:ext cx="9343133" cy="3670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99"/>
              </a:lnSpc>
            </a:pPr>
            <a:r>
              <a:rPr lang="en-US" sz="6999">
                <a:solidFill>
                  <a:srgbClr val="343434"/>
                </a:solidFill>
                <a:latin typeface="Lexend Deca"/>
                <a:ea typeface="Lexend Deca"/>
                <a:cs typeface="Lexend Deca"/>
                <a:sym typeface="Lexend Deca"/>
              </a:rPr>
              <a:t>The Growing Importance</a:t>
            </a:r>
          </a:p>
          <a:p>
            <a:pPr algn="l">
              <a:lnSpc>
                <a:spcPts val="9799"/>
              </a:lnSpc>
              <a:spcBef>
                <a:spcPct val="0"/>
              </a:spcBef>
            </a:pPr>
            <a:endParaRPr lang="en-US" sz="6999">
              <a:solidFill>
                <a:srgbClr val="343434"/>
              </a:solidFill>
              <a:latin typeface="Lexend Deca"/>
              <a:ea typeface="Lexend Deca"/>
              <a:cs typeface="Lexend Deca"/>
              <a:sym typeface="Lexend Deca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028700" y="3353752"/>
            <a:ext cx="7811506" cy="3589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 SDGs provide a universal call to action, with health and wellbeing at their core (UNDP, 2025).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Goal 3:</a:t>
            </a: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"Ensure healthy lives and promote well-being for all at all ages."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Health is also a contributor to and outcome of other goals (e.g., No Poverty, Quality Education, Gender Equality).</a:t>
            </a:r>
          </a:p>
          <a:p>
            <a:pPr marL="496569" lvl="1" indent="-248284" algn="l">
              <a:lnSpc>
                <a:spcPts val="3219"/>
              </a:lnSpc>
              <a:spcBef>
                <a:spcPct val="0"/>
              </a:spcBef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This makes health a central pillar of national and international policy.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E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491207" y="-2314147"/>
            <a:ext cx="19886659" cy="15558547"/>
            <a:chOff x="0" y="0"/>
            <a:chExt cx="1038907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8907" cy="812800"/>
            </a:xfrm>
            <a:custGeom>
              <a:avLst/>
              <a:gdLst/>
              <a:ahLst/>
              <a:cxnLst/>
              <a:rect l="l" t="t" r="r" b="b"/>
              <a:pathLst>
                <a:path w="1038907" h="812800">
                  <a:moveTo>
                    <a:pt x="519453" y="0"/>
                  </a:moveTo>
                  <a:cubicBezTo>
                    <a:pt x="232567" y="0"/>
                    <a:pt x="0" y="181951"/>
                    <a:pt x="0" y="406400"/>
                  </a:cubicBezTo>
                  <a:cubicBezTo>
                    <a:pt x="0" y="630849"/>
                    <a:pt x="232567" y="812800"/>
                    <a:pt x="519453" y="812800"/>
                  </a:cubicBezTo>
                  <a:cubicBezTo>
                    <a:pt x="806339" y="812800"/>
                    <a:pt x="1038907" y="630849"/>
                    <a:pt x="1038907" y="406400"/>
                  </a:cubicBezTo>
                  <a:cubicBezTo>
                    <a:pt x="1038907" y="181951"/>
                    <a:pt x="806339" y="0"/>
                    <a:pt x="519453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97397" y="28575"/>
              <a:ext cx="844112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371833" y="2390660"/>
            <a:ext cx="6819238" cy="6148933"/>
          </a:xfrm>
          <a:custGeom>
            <a:avLst/>
            <a:gdLst/>
            <a:ahLst/>
            <a:cxnLst/>
            <a:rect l="l" t="t" r="r" b="b"/>
            <a:pathLst>
              <a:path w="6819238" h="6148933">
                <a:moveTo>
                  <a:pt x="0" y="0"/>
                </a:moveTo>
                <a:lnTo>
                  <a:pt x="6819239" y="0"/>
                </a:lnTo>
                <a:lnTo>
                  <a:pt x="6819239" y="6148933"/>
                </a:lnTo>
                <a:lnTo>
                  <a:pt x="0" y="614893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028700" y="365125"/>
            <a:ext cx="9343133" cy="3670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99"/>
              </a:lnSpc>
            </a:pPr>
            <a:r>
              <a:rPr lang="en-US" sz="6999">
                <a:solidFill>
                  <a:srgbClr val="343434"/>
                </a:solidFill>
                <a:latin typeface="Lexend Deca"/>
                <a:ea typeface="Lexend Deca"/>
                <a:cs typeface="Lexend Deca"/>
                <a:sym typeface="Lexend Deca"/>
              </a:rPr>
              <a:t>Health &amp; Wellbeing Approaches</a:t>
            </a:r>
          </a:p>
          <a:p>
            <a:pPr algn="l">
              <a:lnSpc>
                <a:spcPts val="9799"/>
              </a:lnSpc>
              <a:spcBef>
                <a:spcPct val="0"/>
              </a:spcBef>
            </a:pPr>
            <a:endParaRPr lang="en-US" sz="6999">
              <a:solidFill>
                <a:srgbClr val="343434"/>
              </a:solidFill>
              <a:latin typeface="Lexend Deca"/>
              <a:ea typeface="Lexend Deca"/>
              <a:cs typeface="Lexend Deca"/>
              <a:sym typeface="Lexend Deca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028700" y="3353752"/>
            <a:ext cx="9343133" cy="5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Shifting from a disease-centred to a person-centred care model (Doherty et al., 2020).</a:t>
            </a:r>
          </a:p>
          <a:p>
            <a:pPr algn="l">
              <a:lnSpc>
                <a:spcPts val="3219"/>
              </a:lnSpc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Operationalising Integration: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Co-locating mental health practitioners in primary care settings.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Embedding lifestyle medicine (e.g., nutrition, exercise) into treatment pathways.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Systematic integration of mental health assessments within primary care settings (Mukala Mayoyo et al., 2025).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Implementing social prescribing to connect patients with community support services.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This approach addresses the full spectrum of an individual's needs, focusing on the whole person, not just their illness.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  <a:endParaRPr lang="en-US" sz="229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E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253040" y="3957591"/>
            <a:ext cx="10713105" cy="10713105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94807" y="6075501"/>
            <a:ext cx="8460065" cy="4120834"/>
          </a:xfrm>
          <a:custGeom>
            <a:avLst/>
            <a:gdLst/>
            <a:ahLst/>
            <a:cxnLst/>
            <a:rect l="l" t="t" r="r" b="b"/>
            <a:pathLst>
              <a:path w="8460065" h="4120834">
                <a:moveTo>
                  <a:pt x="0" y="0"/>
                </a:moveTo>
                <a:lnTo>
                  <a:pt x="8460064" y="0"/>
                </a:lnTo>
                <a:lnTo>
                  <a:pt x="8460064" y="4120834"/>
                </a:lnTo>
                <a:lnTo>
                  <a:pt x="0" y="412083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324" b="-1324"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6289288" y="403225"/>
            <a:ext cx="10155940" cy="2680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40"/>
              </a:lnSpc>
            </a:pPr>
            <a:r>
              <a:rPr lang="en-US" sz="5100">
                <a:solidFill>
                  <a:srgbClr val="FFFFFF"/>
                </a:solidFill>
                <a:latin typeface="Lexend Deca"/>
                <a:ea typeface="Lexend Deca"/>
                <a:cs typeface="Lexend Deca"/>
                <a:sym typeface="Lexend Deca"/>
              </a:rPr>
              <a:t>Sustainable Development Frameworks</a:t>
            </a:r>
          </a:p>
          <a:p>
            <a:pPr algn="l">
              <a:lnSpc>
                <a:spcPts val="7140"/>
              </a:lnSpc>
              <a:spcBef>
                <a:spcPct val="0"/>
              </a:spcBef>
            </a:pPr>
            <a:endParaRPr lang="en-US" sz="5100">
              <a:solidFill>
                <a:srgbClr val="FFFFFF"/>
              </a:solidFill>
              <a:latin typeface="Lexend Deca"/>
              <a:ea typeface="Lexend Deca"/>
              <a:cs typeface="Lexend Deca"/>
              <a:sym typeface="Lexend Deca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654871" y="2686348"/>
            <a:ext cx="7790356" cy="5449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FFFFFF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Health in All Policies (HiAP):</a:t>
            </a:r>
            <a:r>
              <a:rPr lang="en-US" sz="219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A collaborative approach that integrates health considerations into policy-making across all sectors.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FFFFFF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Examples:</a:t>
            </a:r>
          </a:p>
          <a:p>
            <a:pPr marL="949959" lvl="2" indent="-316653" algn="l">
              <a:lnSpc>
                <a:spcPts val="3079"/>
              </a:lnSpc>
              <a:buFont typeface="Arial"/>
              <a:buChar char="⚬"/>
            </a:pPr>
            <a:r>
              <a:rPr lang="en-US" sz="2199" b="1">
                <a:solidFill>
                  <a:srgbClr val="FFFFFF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Transport Policy:</a:t>
            </a:r>
            <a:r>
              <a:rPr lang="en-US" sz="219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Designing walkable cities to promote physical activity and reduce pollution (CDC, 2024).</a:t>
            </a:r>
          </a:p>
          <a:p>
            <a:pPr marL="949959" lvl="2" indent="-316653" algn="l">
              <a:lnSpc>
                <a:spcPts val="3079"/>
              </a:lnSpc>
              <a:buFont typeface="Arial"/>
              <a:buChar char="⚬"/>
            </a:pPr>
            <a:r>
              <a:rPr lang="en-US" sz="2199" b="1">
                <a:solidFill>
                  <a:srgbClr val="FFFFFF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Education Policy:</a:t>
            </a:r>
            <a:r>
              <a:rPr lang="en-US" sz="219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Implementing school meal programs to ensure child nutrition.</a:t>
            </a:r>
          </a:p>
          <a:p>
            <a:pPr marL="949959" lvl="2" indent="-316653" algn="l">
              <a:lnSpc>
                <a:spcPts val="3079"/>
              </a:lnSpc>
              <a:buFont typeface="Arial"/>
              <a:buChar char="⚬"/>
            </a:pPr>
            <a:r>
              <a:rPr lang="en-US" sz="2199" b="1">
                <a:solidFill>
                  <a:srgbClr val="FFFFFF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Environmental Policy:</a:t>
            </a:r>
            <a:r>
              <a:rPr lang="en-US" sz="219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Regulating pollutants to prevent respiratory diseases.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This ensures sustainability and health are everyone's business.</a:t>
            </a:r>
          </a:p>
          <a:p>
            <a:pPr algn="l">
              <a:lnSpc>
                <a:spcPts val="3079"/>
              </a:lnSpc>
              <a:spcBef>
                <a:spcPct val="0"/>
              </a:spcBef>
            </a:pPr>
            <a:endParaRPr lang="en-US" sz="2199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E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253040" y="3957591"/>
            <a:ext cx="10713105" cy="10713105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596590" y="2178684"/>
            <a:ext cx="6356958" cy="6356958"/>
          </a:xfrm>
          <a:custGeom>
            <a:avLst/>
            <a:gdLst/>
            <a:ahLst/>
            <a:cxnLst/>
            <a:rect l="l" t="t" r="r" b="b"/>
            <a:pathLst>
              <a:path w="6356958" h="6356958">
                <a:moveTo>
                  <a:pt x="0" y="0"/>
                </a:moveTo>
                <a:lnTo>
                  <a:pt x="6356958" y="0"/>
                </a:lnTo>
                <a:lnTo>
                  <a:pt x="6356958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6289288" y="403225"/>
            <a:ext cx="10155940" cy="17754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40"/>
              </a:lnSpc>
            </a:pPr>
            <a:r>
              <a:rPr lang="en-US" sz="5100">
                <a:solidFill>
                  <a:srgbClr val="FFFFFF"/>
                </a:solidFill>
                <a:latin typeface="Lexend Deca"/>
                <a:ea typeface="Lexend Deca"/>
                <a:cs typeface="Lexend Deca"/>
                <a:sym typeface="Lexend Deca"/>
              </a:rPr>
              <a:t>Theoretical Perspectives</a:t>
            </a:r>
          </a:p>
          <a:p>
            <a:pPr algn="l">
              <a:lnSpc>
                <a:spcPts val="7140"/>
              </a:lnSpc>
              <a:spcBef>
                <a:spcPct val="0"/>
              </a:spcBef>
            </a:pPr>
            <a:endParaRPr lang="en-US" sz="5100">
              <a:solidFill>
                <a:srgbClr val="FFFFFF"/>
              </a:solidFill>
              <a:latin typeface="Lexend Deca"/>
              <a:ea typeface="Lexend Deca"/>
              <a:cs typeface="Lexend Deca"/>
              <a:sym typeface="Lexend Deca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654871" y="2686348"/>
            <a:ext cx="7790356" cy="7402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FFFFFF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The Biopsychosocial Model (Engel, 1977):</a:t>
            </a:r>
          </a:p>
          <a:p>
            <a:pPr marL="949959" lvl="2" indent="-316653" algn="l">
              <a:lnSpc>
                <a:spcPts val="3079"/>
              </a:lnSpc>
              <a:buFont typeface="Arial"/>
              <a:buChar char="⚬"/>
            </a:pPr>
            <a:r>
              <a:rPr lang="en-US" sz="219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Integrates biological, psychological, and social factors to understand health (Lugg, 2022).</a:t>
            </a:r>
          </a:p>
          <a:p>
            <a:pPr marL="949959" lvl="2" indent="-316653" algn="l">
              <a:lnSpc>
                <a:spcPts val="3079"/>
              </a:lnSpc>
              <a:buFont typeface="Arial"/>
              <a:buChar char="⚬"/>
            </a:pPr>
            <a:r>
              <a:rPr lang="en-US" sz="219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Rejects purely biomedical reductionism, forming the basis for person-centred care.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FFFFFF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The Social-Ecological Model (Bronfenbrenner):</a:t>
            </a:r>
          </a:p>
          <a:p>
            <a:pPr marL="949959" lvl="2" indent="-316653" algn="l">
              <a:lnSpc>
                <a:spcPts val="3079"/>
              </a:lnSpc>
              <a:buFont typeface="Arial"/>
              <a:buChar char="⚬"/>
            </a:pPr>
            <a:r>
              <a:rPr lang="en-US" sz="219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Views health as influenced by multiple levels: individual, relationships, community, and societal structures (Guy-Evans, 2025).</a:t>
            </a:r>
          </a:p>
          <a:p>
            <a:pPr marL="949959" lvl="2" indent="-316653" algn="l">
              <a:lnSpc>
                <a:spcPts val="3079"/>
              </a:lnSpc>
              <a:buFont typeface="Arial"/>
              <a:buChar char="⚬"/>
            </a:pPr>
            <a:r>
              <a:rPr lang="en-US" sz="219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Essential for planning sustainable public health interventions and health-in-all-policies.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FFFFFF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Together,</a:t>
            </a:r>
            <a:r>
              <a:rPr lang="en-US" sz="219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these models provide a robust theoretical foundation for holistic and sustainable healthcare delivery.</a:t>
            </a: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079"/>
              </a:lnSpc>
              <a:spcBef>
                <a:spcPct val="0"/>
              </a:spcBef>
            </a:pPr>
            <a:endParaRPr lang="en-US" sz="2199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E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491207" y="-2314147"/>
            <a:ext cx="19886659" cy="15558547"/>
            <a:chOff x="0" y="0"/>
            <a:chExt cx="1038907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8907" cy="812800"/>
            </a:xfrm>
            <a:custGeom>
              <a:avLst/>
              <a:gdLst/>
              <a:ahLst/>
              <a:cxnLst/>
              <a:rect l="l" t="t" r="r" b="b"/>
              <a:pathLst>
                <a:path w="1038907" h="812800">
                  <a:moveTo>
                    <a:pt x="519453" y="0"/>
                  </a:moveTo>
                  <a:cubicBezTo>
                    <a:pt x="232567" y="0"/>
                    <a:pt x="0" y="181951"/>
                    <a:pt x="0" y="406400"/>
                  </a:cubicBezTo>
                  <a:cubicBezTo>
                    <a:pt x="0" y="630849"/>
                    <a:pt x="232567" y="812800"/>
                    <a:pt x="519453" y="812800"/>
                  </a:cubicBezTo>
                  <a:cubicBezTo>
                    <a:pt x="806339" y="812800"/>
                    <a:pt x="1038907" y="630849"/>
                    <a:pt x="1038907" y="406400"/>
                  </a:cubicBezTo>
                  <a:cubicBezTo>
                    <a:pt x="1038907" y="181951"/>
                    <a:pt x="806339" y="0"/>
                    <a:pt x="519453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97397" y="28575"/>
              <a:ext cx="844112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28700" y="365125"/>
            <a:ext cx="8115300" cy="3316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820"/>
              </a:lnSpc>
            </a:pPr>
            <a:r>
              <a:rPr lang="en-US" sz="6300">
                <a:solidFill>
                  <a:srgbClr val="343434"/>
                </a:solidFill>
                <a:latin typeface="Lexend Deca"/>
                <a:ea typeface="Lexend Deca"/>
                <a:cs typeface="Lexend Deca"/>
                <a:sym typeface="Lexend Deca"/>
              </a:rPr>
              <a:t>Policy, Governance &amp; Challenges</a:t>
            </a:r>
          </a:p>
          <a:p>
            <a:pPr algn="l">
              <a:lnSpc>
                <a:spcPts val="8820"/>
              </a:lnSpc>
              <a:spcBef>
                <a:spcPct val="0"/>
              </a:spcBef>
            </a:pPr>
            <a:endParaRPr lang="en-US" sz="6300">
              <a:solidFill>
                <a:srgbClr val="343434"/>
              </a:solidFill>
              <a:latin typeface="Lexend Deca"/>
              <a:ea typeface="Lexend Deca"/>
              <a:cs typeface="Lexend Deca"/>
              <a:sym typeface="Lexend Deca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28700" y="3353752"/>
            <a:ext cx="11598644" cy="3989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9"/>
              </a:lnSpc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Supportive Policies: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Preventive Care:</a:t>
            </a: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NHS Health Checks, vaccination programmes.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Mental Health Initiatives:</a:t>
            </a: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IAPT (Improving Access to Psychological Therapies).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Public Health England (now OHID/OFFLU):</a:t>
            </a: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Mandating health promotion (OHID, 2023).</a:t>
            </a:r>
          </a:p>
          <a:p>
            <a:pPr algn="l">
              <a:lnSpc>
                <a:spcPts val="3219"/>
              </a:lnSpc>
            </a:pPr>
            <a:endParaRPr lang="en-US" sz="229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219"/>
              </a:lnSpc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Key Challenges: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Funding Barriers:</a:t>
            </a: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Short-term budgets vs. long-term benefits of prevention.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Regulatory Silos:</a:t>
            </a: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Separate funding and governance for health vs. social care.</a:t>
            </a:r>
          </a:p>
          <a:p>
            <a:pPr marL="496569" lvl="1" indent="-248284" algn="l">
              <a:lnSpc>
                <a:spcPts val="3219"/>
              </a:lnSpc>
              <a:spcBef>
                <a:spcPct val="0"/>
              </a:spcBef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Workforce Training:</a:t>
            </a: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Staff need new skills for holistic approaches.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E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491207" y="-2314147"/>
            <a:ext cx="19886659" cy="15558547"/>
            <a:chOff x="0" y="0"/>
            <a:chExt cx="1038907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8907" cy="812800"/>
            </a:xfrm>
            <a:custGeom>
              <a:avLst/>
              <a:gdLst/>
              <a:ahLst/>
              <a:cxnLst/>
              <a:rect l="l" t="t" r="r" b="b"/>
              <a:pathLst>
                <a:path w="1038907" h="812800">
                  <a:moveTo>
                    <a:pt x="519453" y="0"/>
                  </a:moveTo>
                  <a:cubicBezTo>
                    <a:pt x="232567" y="0"/>
                    <a:pt x="0" y="181951"/>
                    <a:pt x="0" y="406400"/>
                  </a:cubicBezTo>
                  <a:cubicBezTo>
                    <a:pt x="0" y="630849"/>
                    <a:pt x="232567" y="812800"/>
                    <a:pt x="519453" y="812800"/>
                  </a:cubicBezTo>
                  <a:cubicBezTo>
                    <a:pt x="806339" y="812800"/>
                    <a:pt x="1038907" y="630849"/>
                    <a:pt x="1038907" y="406400"/>
                  </a:cubicBezTo>
                  <a:cubicBezTo>
                    <a:pt x="1038907" y="181951"/>
                    <a:pt x="806339" y="0"/>
                    <a:pt x="519453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97397" y="28575"/>
              <a:ext cx="844112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28700" y="365125"/>
            <a:ext cx="8115300" cy="3316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820"/>
              </a:lnSpc>
            </a:pPr>
            <a:r>
              <a:rPr lang="en-US" sz="6300">
                <a:solidFill>
                  <a:srgbClr val="343434"/>
                </a:solidFill>
                <a:latin typeface="Lexend Deca"/>
                <a:ea typeface="Lexend Deca"/>
                <a:cs typeface="Lexend Deca"/>
                <a:sym typeface="Lexend Deca"/>
              </a:rPr>
              <a:t>Service Delivery in Action</a:t>
            </a:r>
          </a:p>
          <a:p>
            <a:pPr algn="l">
              <a:lnSpc>
                <a:spcPts val="8820"/>
              </a:lnSpc>
              <a:spcBef>
                <a:spcPct val="0"/>
              </a:spcBef>
            </a:pPr>
            <a:endParaRPr lang="en-US" sz="6300">
              <a:solidFill>
                <a:srgbClr val="343434"/>
              </a:solidFill>
              <a:latin typeface="Lexend Deca"/>
              <a:ea typeface="Lexend Deca"/>
              <a:cs typeface="Lexend Deca"/>
              <a:sym typeface="Lexend Deca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28700" y="3353752"/>
            <a:ext cx="11598644" cy="5189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9"/>
              </a:lnSpc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Modern service delivery integrates wellness directly into care pathways: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Preventative Programmes:</a:t>
            </a: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Workplace schemes targeting mindfulness and physical fitness to reduce illness (Rise, 2019).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Telehealth:</a:t>
            </a: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Expanding access and convenience via virtual consultations, while lowering carbon emissions.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Community Hubs:</a:t>
            </a: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Offering co-located medical, social, and wellbeing services.</a:t>
            </a:r>
          </a:p>
          <a:p>
            <a:pPr algn="l">
              <a:lnSpc>
                <a:spcPts val="3219"/>
              </a:lnSpc>
            </a:pPr>
            <a:endParaRPr lang="en-US" sz="229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219"/>
              </a:lnSpc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Case Example: Holistic Hospital Wards (NHS, 2023)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Incorporate therapeutic gardens, art/music therapy, and sustainable food options.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This model demonstrably improves both patient recovery and staff satisfaction, creating a healing-focused environment.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  <a:endParaRPr lang="en-US" sz="229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E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491207" y="-2314147"/>
            <a:ext cx="19886659" cy="15558547"/>
            <a:chOff x="0" y="0"/>
            <a:chExt cx="1038907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8907" cy="812800"/>
            </a:xfrm>
            <a:custGeom>
              <a:avLst/>
              <a:gdLst/>
              <a:ahLst/>
              <a:cxnLst/>
              <a:rect l="l" t="t" r="r" b="b"/>
              <a:pathLst>
                <a:path w="1038907" h="812800">
                  <a:moveTo>
                    <a:pt x="519453" y="0"/>
                  </a:moveTo>
                  <a:cubicBezTo>
                    <a:pt x="232567" y="0"/>
                    <a:pt x="0" y="181951"/>
                    <a:pt x="0" y="406400"/>
                  </a:cubicBezTo>
                  <a:cubicBezTo>
                    <a:pt x="0" y="630849"/>
                    <a:pt x="232567" y="812800"/>
                    <a:pt x="519453" y="812800"/>
                  </a:cubicBezTo>
                  <a:cubicBezTo>
                    <a:pt x="806339" y="812800"/>
                    <a:pt x="1038907" y="630849"/>
                    <a:pt x="1038907" y="406400"/>
                  </a:cubicBezTo>
                  <a:cubicBezTo>
                    <a:pt x="1038907" y="181951"/>
                    <a:pt x="806339" y="0"/>
                    <a:pt x="519453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97397" y="28575"/>
              <a:ext cx="844112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771535" y="2891354"/>
            <a:ext cx="6487765" cy="5362176"/>
          </a:xfrm>
          <a:custGeom>
            <a:avLst/>
            <a:gdLst/>
            <a:ahLst/>
            <a:cxnLst/>
            <a:rect l="l" t="t" r="r" b="b"/>
            <a:pathLst>
              <a:path w="6487765" h="5362176">
                <a:moveTo>
                  <a:pt x="0" y="0"/>
                </a:moveTo>
                <a:lnTo>
                  <a:pt x="6487765" y="0"/>
                </a:lnTo>
                <a:lnTo>
                  <a:pt x="6487765" y="5362176"/>
                </a:lnTo>
                <a:lnTo>
                  <a:pt x="0" y="536217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028700" y="365125"/>
            <a:ext cx="8115300" cy="4431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820"/>
              </a:lnSpc>
            </a:pPr>
            <a:r>
              <a:rPr lang="en-US" sz="6300">
                <a:solidFill>
                  <a:srgbClr val="343434"/>
                </a:solidFill>
                <a:latin typeface="Lexend Deca"/>
                <a:ea typeface="Lexend Deca"/>
                <a:cs typeface="Lexend Deca"/>
                <a:sym typeface="Lexend Deca"/>
              </a:rPr>
              <a:t>Public Health Initiatives</a:t>
            </a:r>
          </a:p>
          <a:p>
            <a:pPr algn="l">
              <a:lnSpc>
                <a:spcPts val="8820"/>
              </a:lnSpc>
            </a:pPr>
            <a:endParaRPr lang="en-US" sz="6300">
              <a:solidFill>
                <a:srgbClr val="343434"/>
              </a:solidFill>
              <a:latin typeface="Lexend Deca"/>
              <a:ea typeface="Lexend Deca"/>
              <a:cs typeface="Lexend Deca"/>
              <a:sym typeface="Lexend Deca"/>
            </a:endParaRPr>
          </a:p>
          <a:p>
            <a:pPr algn="l">
              <a:lnSpc>
                <a:spcPts val="8820"/>
              </a:lnSpc>
              <a:spcBef>
                <a:spcPct val="0"/>
              </a:spcBef>
            </a:pPr>
            <a:endParaRPr lang="en-US" sz="6300">
              <a:solidFill>
                <a:srgbClr val="343434"/>
              </a:solidFill>
              <a:latin typeface="Lexend Deca"/>
              <a:ea typeface="Lexend Deca"/>
              <a:cs typeface="Lexend Deca"/>
              <a:sym typeface="Lexend Deca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028700" y="3353752"/>
            <a:ext cx="9121808" cy="4389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Focus on prevention and health promotion at a population level.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Promoting Healthy Lifestyles:</a:t>
            </a:r>
          </a:p>
          <a:p>
            <a:pPr marL="993138" lvl="2" indent="-331046" algn="l">
              <a:lnSpc>
                <a:spcPts val="3219"/>
              </a:lnSpc>
              <a:buFont typeface="Arial"/>
              <a:buChar char="⚬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Sugar tax to reduce obesity.</a:t>
            </a:r>
          </a:p>
          <a:p>
            <a:pPr marL="993138" lvl="2" indent="-331046" algn="l">
              <a:lnSpc>
                <a:spcPts val="3219"/>
              </a:lnSpc>
              <a:buFont typeface="Arial"/>
              <a:buChar char="⚬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Public smoking bans.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Creating Healthy Environments:</a:t>
            </a:r>
          </a:p>
          <a:p>
            <a:pPr marL="993138" lvl="2" indent="-331046" algn="l">
              <a:lnSpc>
                <a:spcPts val="3219"/>
              </a:lnSpc>
              <a:buFont typeface="Arial"/>
              <a:buChar char="⚬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Clean air zones in cities.</a:t>
            </a:r>
          </a:p>
          <a:p>
            <a:pPr marL="993138" lvl="2" indent="-331046" algn="l">
              <a:lnSpc>
                <a:spcPts val="3219"/>
              </a:lnSpc>
              <a:buFont typeface="Arial"/>
              <a:buChar char="⚬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Investment in parks and green spaces.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These initiatives reduce long-term demand on health services, contributing to a sustainable system.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  <a:endParaRPr lang="en-US" sz="229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E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491207" y="-2314147"/>
            <a:ext cx="19886659" cy="15558547"/>
            <a:chOff x="0" y="0"/>
            <a:chExt cx="1038907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8907" cy="812800"/>
            </a:xfrm>
            <a:custGeom>
              <a:avLst/>
              <a:gdLst/>
              <a:ahLst/>
              <a:cxnLst/>
              <a:rect l="l" t="t" r="r" b="b"/>
              <a:pathLst>
                <a:path w="1038907" h="812800">
                  <a:moveTo>
                    <a:pt x="519453" y="0"/>
                  </a:moveTo>
                  <a:cubicBezTo>
                    <a:pt x="232567" y="0"/>
                    <a:pt x="0" y="181951"/>
                    <a:pt x="0" y="406400"/>
                  </a:cubicBezTo>
                  <a:cubicBezTo>
                    <a:pt x="0" y="630849"/>
                    <a:pt x="232567" y="812800"/>
                    <a:pt x="519453" y="812800"/>
                  </a:cubicBezTo>
                  <a:cubicBezTo>
                    <a:pt x="806339" y="812800"/>
                    <a:pt x="1038907" y="630849"/>
                    <a:pt x="1038907" y="406400"/>
                  </a:cubicBezTo>
                  <a:cubicBezTo>
                    <a:pt x="1038907" y="181951"/>
                    <a:pt x="806339" y="0"/>
                    <a:pt x="519453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97397" y="28575"/>
              <a:ext cx="844112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1364341" y="3672112"/>
            <a:ext cx="6361028" cy="3586030"/>
          </a:xfrm>
          <a:custGeom>
            <a:avLst/>
            <a:gdLst/>
            <a:ahLst/>
            <a:cxnLst/>
            <a:rect l="l" t="t" r="r" b="b"/>
            <a:pathLst>
              <a:path w="6361028" h="3586030">
                <a:moveTo>
                  <a:pt x="0" y="0"/>
                </a:moveTo>
                <a:lnTo>
                  <a:pt x="6361028" y="0"/>
                </a:lnTo>
                <a:lnTo>
                  <a:pt x="6361028" y="3586030"/>
                </a:lnTo>
                <a:lnTo>
                  <a:pt x="0" y="358603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028700" y="365125"/>
            <a:ext cx="8115300" cy="4431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820"/>
              </a:lnSpc>
            </a:pPr>
            <a:r>
              <a:rPr lang="en-US" sz="6300">
                <a:solidFill>
                  <a:srgbClr val="343434"/>
                </a:solidFill>
                <a:latin typeface="Lexend Deca"/>
                <a:ea typeface="Lexend Deca"/>
                <a:cs typeface="Lexend Deca"/>
                <a:sym typeface="Lexend Deca"/>
              </a:rPr>
              <a:t>Equity and Access</a:t>
            </a:r>
          </a:p>
          <a:p>
            <a:pPr algn="l">
              <a:lnSpc>
                <a:spcPts val="8820"/>
              </a:lnSpc>
            </a:pPr>
            <a:endParaRPr lang="en-US" sz="6300">
              <a:solidFill>
                <a:srgbClr val="343434"/>
              </a:solidFill>
              <a:latin typeface="Lexend Deca"/>
              <a:ea typeface="Lexend Deca"/>
              <a:cs typeface="Lexend Deca"/>
              <a:sym typeface="Lexend Deca"/>
            </a:endParaRPr>
          </a:p>
          <a:p>
            <a:pPr algn="l">
              <a:lnSpc>
                <a:spcPts val="8820"/>
              </a:lnSpc>
            </a:pPr>
            <a:endParaRPr lang="en-US" sz="6300">
              <a:solidFill>
                <a:srgbClr val="343434"/>
              </a:solidFill>
              <a:latin typeface="Lexend Deca"/>
              <a:ea typeface="Lexend Deca"/>
              <a:cs typeface="Lexend Deca"/>
              <a:sym typeface="Lexend Deca"/>
            </a:endParaRPr>
          </a:p>
          <a:p>
            <a:pPr algn="l">
              <a:lnSpc>
                <a:spcPts val="8820"/>
              </a:lnSpc>
              <a:spcBef>
                <a:spcPct val="0"/>
              </a:spcBef>
            </a:pPr>
            <a:endParaRPr lang="en-US" sz="6300">
              <a:solidFill>
                <a:srgbClr val="343434"/>
              </a:solidFill>
              <a:latin typeface="Lexend Deca"/>
              <a:ea typeface="Lexend Deca"/>
              <a:cs typeface="Lexend Deca"/>
              <a:sym typeface="Lexend Deca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028700" y="3353752"/>
            <a:ext cx="9090053" cy="5189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9"/>
              </a:lnSpc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Persistent Disparities: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Access to services (rural vs. urban).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Quality of care linked to socioeconomic status.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Higher disease burden in deprived communities.</a:t>
            </a:r>
          </a:p>
          <a:p>
            <a:pPr algn="l">
              <a:lnSpc>
                <a:spcPts val="3219"/>
              </a:lnSpc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Initiatives to Reduce Inequality: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Universal Healthcare:</a:t>
            </a: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The NHS foundation of free-at-point-of-access care.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Targeted Interventions:</a:t>
            </a: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Enhanced services for homeless populations, specific ethnic minority groups, or those with learning disabilities.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Equity is a core principle of both wellbeing and sustainable development.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  <a:endParaRPr lang="en-US" sz="229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E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491207" y="-2314147"/>
            <a:ext cx="19886659" cy="15558547"/>
            <a:chOff x="0" y="0"/>
            <a:chExt cx="1038907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8907" cy="812800"/>
            </a:xfrm>
            <a:custGeom>
              <a:avLst/>
              <a:gdLst/>
              <a:ahLst/>
              <a:cxnLst/>
              <a:rect l="l" t="t" r="r" b="b"/>
              <a:pathLst>
                <a:path w="1038907" h="812800">
                  <a:moveTo>
                    <a:pt x="519453" y="0"/>
                  </a:moveTo>
                  <a:cubicBezTo>
                    <a:pt x="232567" y="0"/>
                    <a:pt x="0" y="181951"/>
                    <a:pt x="0" y="406400"/>
                  </a:cubicBezTo>
                  <a:cubicBezTo>
                    <a:pt x="0" y="630849"/>
                    <a:pt x="232567" y="812800"/>
                    <a:pt x="519453" y="812800"/>
                  </a:cubicBezTo>
                  <a:cubicBezTo>
                    <a:pt x="806339" y="812800"/>
                    <a:pt x="1038907" y="630849"/>
                    <a:pt x="1038907" y="406400"/>
                  </a:cubicBezTo>
                  <a:cubicBezTo>
                    <a:pt x="1038907" y="181951"/>
                    <a:pt x="806339" y="0"/>
                    <a:pt x="519453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97397" y="28575"/>
              <a:ext cx="844112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28700" y="365125"/>
            <a:ext cx="8115300" cy="3316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820"/>
              </a:lnSpc>
            </a:pPr>
            <a:r>
              <a:rPr lang="en-US" sz="6300">
                <a:solidFill>
                  <a:srgbClr val="343434"/>
                </a:solidFill>
                <a:latin typeface="Lexend Deca"/>
                <a:ea typeface="Lexend Deca"/>
                <a:cs typeface="Lexend Deca"/>
                <a:sym typeface="Lexend Deca"/>
              </a:rPr>
              <a:t>Conclusion &amp; Future Directions</a:t>
            </a:r>
          </a:p>
          <a:p>
            <a:pPr algn="l">
              <a:lnSpc>
                <a:spcPts val="8820"/>
              </a:lnSpc>
              <a:spcBef>
                <a:spcPct val="0"/>
              </a:spcBef>
            </a:pPr>
            <a:endParaRPr lang="en-US" sz="6300">
              <a:solidFill>
                <a:srgbClr val="343434"/>
              </a:solidFill>
              <a:latin typeface="Lexend Deca"/>
              <a:ea typeface="Lexend Deca"/>
              <a:cs typeface="Lexend Deca"/>
              <a:sym typeface="Lexend Deca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28700" y="3353752"/>
            <a:ext cx="11598644" cy="5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Summary:</a:t>
            </a:r>
          </a:p>
          <a:p>
            <a:pPr marL="993138" lvl="2" indent="-331046" algn="l">
              <a:lnSpc>
                <a:spcPts val="3219"/>
              </a:lnSpc>
              <a:buFont typeface="Arial"/>
              <a:buChar char="⚬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 integration of health, wellbeing, and sustainability is fundamental for modern, effective care.</a:t>
            </a:r>
          </a:p>
          <a:p>
            <a:pPr marL="993138" lvl="2" indent="-331046" algn="l">
              <a:lnSpc>
                <a:spcPts val="3219"/>
              </a:lnSpc>
              <a:buFont typeface="Arial"/>
              <a:buChar char="⚬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This requires person-centred models, cross-sectoral policies (HiAP), and preventative, community-based services.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Future Directions:</a:t>
            </a:r>
          </a:p>
          <a:p>
            <a:pPr marL="993138" lvl="2" indent="-331046" algn="l">
              <a:lnSpc>
                <a:spcPts val="3219"/>
              </a:lnSpc>
              <a:buFont typeface="Arial"/>
              <a:buChar char="⚬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Leveraging AI and data analytics for predictive, personalised preventative care.</a:t>
            </a:r>
          </a:p>
          <a:p>
            <a:pPr marL="993138" lvl="2" indent="-331046" algn="l">
              <a:lnSpc>
                <a:spcPts val="3219"/>
              </a:lnSpc>
              <a:buFont typeface="Arial"/>
              <a:buChar char="⚬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Expanding green social prescribing to formally link health with environmental sustainability.</a:t>
            </a:r>
          </a:p>
          <a:p>
            <a:pPr marL="993138" lvl="2" indent="-331046" algn="l">
              <a:lnSpc>
                <a:spcPts val="3219"/>
              </a:lnSpc>
              <a:buFont typeface="Arial"/>
              <a:buChar char="⚬"/>
            </a:pP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Strengthening integrated funding models to overcome current siloes.</a:t>
            </a:r>
          </a:p>
          <a:p>
            <a:pPr marL="496569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>
                <a:solidFill>
                  <a:srgbClr val="00000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Vision:</a:t>
            </a:r>
            <a:r>
              <a:rPr lang="en-US" sz="22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To build an equitable, resilient health system that proactively serves present and future generations.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  <a:endParaRPr lang="en-US" sz="229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E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491207" y="-2314147"/>
            <a:ext cx="19886659" cy="15558547"/>
            <a:chOff x="0" y="0"/>
            <a:chExt cx="1038907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8907" cy="812800"/>
            </a:xfrm>
            <a:custGeom>
              <a:avLst/>
              <a:gdLst/>
              <a:ahLst/>
              <a:cxnLst/>
              <a:rect l="l" t="t" r="r" b="b"/>
              <a:pathLst>
                <a:path w="1038907" h="812800">
                  <a:moveTo>
                    <a:pt x="519453" y="0"/>
                  </a:moveTo>
                  <a:cubicBezTo>
                    <a:pt x="232567" y="0"/>
                    <a:pt x="0" y="181951"/>
                    <a:pt x="0" y="406400"/>
                  </a:cubicBezTo>
                  <a:cubicBezTo>
                    <a:pt x="0" y="630849"/>
                    <a:pt x="232567" y="812800"/>
                    <a:pt x="519453" y="812800"/>
                  </a:cubicBezTo>
                  <a:cubicBezTo>
                    <a:pt x="806339" y="812800"/>
                    <a:pt x="1038907" y="630849"/>
                    <a:pt x="1038907" y="406400"/>
                  </a:cubicBezTo>
                  <a:cubicBezTo>
                    <a:pt x="1038907" y="181951"/>
                    <a:pt x="806339" y="0"/>
                    <a:pt x="519453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97397" y="28575"/>
              <a:ext cx="844112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28700" y="412750"/>
            <a:ext cx="8115300" cy="778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40"/>
              </a:lnSpc>
              <a:spcBef>
                <a:spcPct val="0"/>
              </a:spcBef>
            </a:pPr>
            <a:r>
              <a:rPr lang="en-US" sz="4600">
                <a:solidFill>
                  <a:srgbClr val="343434"/>
                </a:solidFill>
                <a:latin typeface="Lexend Deca"/>
                <a:ea typeface="Lexend Deca"/>
                <a:cs typeface="Lexend Deca"/>
                <a:sym typeface="Lexend Deca"/>
              </a:rPr>
              <a:t>REFERENCES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36372" y="1698040"/>
            <a:ext cx="16622928" cy="7367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32" lvl="1" indent="-183516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CDC (2024). Designing Activity-Friendly Communities. [online] Physical Activity. Available at: https://www.cdc.gov/physical-activity/features/designing-activity-friendly-communities.html [Accessed 8 Jul. 2024].</a:t>
            </a:r>
          </a:p>
          <a:p>
            <a:pPr marL="367032" lvl="1" indent="-183516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Doherty, M., Bond, L., Jessell, L., Tennille, J. and Stanhope, V. (2020). Transitioning to Person-Centered Care: a Qualitative Study of Provider Perspectives. The Journal of Behavioral Health Services &amp; Research, [online] 47(3), pp.399–408. doi:https://doi.org/10.1007/s11414-019-09684-2.</a:t>
            </a:r>
          </a:p>
          <a:p>
            <a:pPr marL="367032" lvl="1" indent="-183516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Guy-Evans, O. (2025). Bronfenbrenner’s Ecological Systems Theory. [online] Simply Psychology. Available at: https://www.simplypsychology.org/Bronfenbrenner.html.</a:t>
            </a:r>
          </a:p>
          <a:p>
            <a:pPr marL="367032" lvl="1" indent="-183516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Huber, M., Vliet, M. van, Giezenberg, M., Winkens, B., Heerkens, Y., Dagnelie, P.C. and Knottnerus, J.A. (2016). Towards a ‘patient-centred’ operationalisation of the new dynamic concept of health: a mixed methods study. BMJ Open, [online] 6(1). doi:https://doi.org/10.1136/bmjopen-2015-010091.</a:t>
            </a:r>
          </a:p>
          <a:p>
            <a:pPr marL="367032" lvl="1" indent="-183516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Lugg, W. (2022). The Biopsychosocial Model – history, Controversy and Engel. Australasian Psychiatry, [online] 30(1), p.103985622110373. doi:https://doi.org/10.1177/10398562211037333.</a:t>
            </a:r>
          </a:p>
          <a:p>
            <a:pPr marL="367032" lvl="1" indent="-183516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Marks, N. and Shah, H. (2004). A well‐being manifesto for a flourishing society. Journal of Public Mental Health, 3(4), pp.9–15. doi:https://doi.org/10.1108/17465729200400023.</a:t>
            </a:r>
          </a:p>
          <a:p>
            <a:pPr marL="367032" lvl="1" indent="-183516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Mukala Mayoyo, E., Criel, B., Labat, A., Coppieters, Y. and Chenge, F. (2025). Integrating Mental Health Services into Primary Care Settings: A Multiple Case Study of Congolese Experiences Testing the Feasibility of the WHO’s Mental Health Gap Action Programme. International Journal of Environmental Research and Public Health, 22(3), p.457. doi:https://doi.org/10.3390/ijerph22030457.</a:t>
            </a:r>
          </a:p>
          <a:p>
            <a:pPr marL="367032" lvl="1" indent="-183516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Naseer, M.M., Hunjra, A.I., Palma, A. and Bagh, T. (2024). Sustainable development goals and environmental performance: exploring the contribution of governance, energy, and growth. Research in International Business and Finance, [online] p.102646. doi:https://doi.org/10.1016/j.ribaf.2024.102646.</a:t>
            </a:r>
          </a:p>
          <a:p>
            <a:pPr marL="367032" lvl="1" indent="-183516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NHS (2023). NHS England» Case study: urgent community response, virtual ward and care home teams work together to enable people to stay at home – Cheshire West . [online] www.england.nhs.uk. Available at: https://www.england.nhs.uk/long-read/case-study-urgent-community-response-virtual-ward-and-care-home-teams-work-together-to-enable-people-to-stay-at-home-cheshire-west/ [Accessed 6 Aug. 2023].</a:t>
            </a:r>
          </a:p>
          <a:p>
            <a:pPr marL="367032" lvl="1" indent="-183516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OHID (2023). Office for Health Improvement and Disparities. [online] GOV.UK. Available at: https://www.gov.uk/government/organisations/office-for-health-improvement-and-disparities.</a:t>
            </a:r>
          </a:p>
          <a:p>
            <a:pPr marL="367032" lvl="1" indent="-183516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Rise (2019). 6 Great Examples of Workplace Wellness Programs. [online] Rise. Available at: https://risepeople.com/blog/workplace-wellness-programs/.</a:t>
            </a:r>
          </a:p>
          <a:p>
            <a:pPr marL="367032" lvl="1" indent="-183516" algn="just">
              <a:lnSpc>
                <a:spcPts val="2380"/>
              </a:lnSpc>
              <a:spcBef>
                <a:spcPct val="0"/>
              </a:spcBef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UNDP (2025). Sustainable development goals. [online] United Nations Development Programme. Available at: https://www.undp.org/sustainable-development-goals.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E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479354" y="-1097220"/>
            <a:ext cx="13258043" cy="13258043"/>
          </a:xfrm>
          <a:custGeom>
            <a:avLst/>
            <a:gdLst/>
            <a:ahLst/>
            <a:cxnLst/>
            <a:rect l="l" t="t" r="r" b="b"/>
            <a:pathLst>
              <a:path w="13258043" h="13258043">
                <a:moveTo>
                  <a:pt x="0" y="0"/>
                </a:moveTo>
                <a:lnTo>
                  <a:pt x="13258043" y="0"/>
                </a:lnTo>
                <a:lnTo>
                  <a:pt x="13258043" y="13258044"/>
                </a:lnTo>
                <a:lnTo>
                  <a:pt x="0" y="132580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3733283" y="2304662"/>
            <a:ext cx="5082739" cy="6244124"/>
            <a:chOff x="0" y="0"/>
            <a:chExt cx="1338664" cy="164454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338664" cy="1644543"/>
            </a:xfrm>
            <a:custGeom>
              <a:avLst/>
              <a:gdLst/>
              <a:ahLst/>
              <a:cxnLst/>
              <a:rect l="l" t="t" r="r" b="b"/>
              <a:pathLst>
                <a:path w="1338664" h="1644543">
                  <a:moveTo>
                    <a:pt x="0" y="0"/>
                  </a:moveTo>
                  <a:lnTo>
                    <a:pt x="1338664" y="0"/>
                  </a:lnTo>
                  <a:lnTo>
                    <a:pt x="1338664" y="1644543"/>
                  </a:lnTo>
                  <a:lnTo>
                    <a:pt x="0" y="164454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1338664" cy="1692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611221" y="2304662"/>
            <a:ext cx="6244124" cy="6244124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>
            <a:off x="1916737" y="6817677"/>
            <a:ext cx="6418275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0" name="AutoShape 10"/>
          <p:cNvSpPr/>
          <p:nvPr/>
        </p:nvSpPr>
        <p:spPr>
          <a:xfrm>
            <a:off x="1842773" y="6817677"/>
            <a:ext cx="1426244" cy="0"/>
          </a:xfrm>
          <a:prstGeom prst="line">
            <a:avLst/>
          </a:prstGeom>
          <a:ln w="133350" cap="rnd">
            <a:solidFill>
              <a:srgbClr val="FFC23A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1" name="AutoShape 11"/>
          <p:cNvSpPr/>
          <p:nvPr/>
        </p:nvSpPr>
        <p:spPr>
          <a:xfrm>
            <a:off x="5192550" y="8303662"/>
            <a:ext cx="4838332" cy="0"/>
          </a:xfrm>
          <a:prstGeom prst="line">
            <a:avLst/>
          </a:prstGeom>
          <a:ln w="952500" cap="rnd">
            <a:solidFill>
              <a:srgbClr val="FFC23A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2" name="TextBox 12"/>
          <p:cNvSpPr txBox="1"/>
          <p:nvPr/>
        </p:nvSpPr>
        <p:spPr>
          <a:xfrm>
            <a:off x="1842773" y="2721449"/>
            <a:ext cx="8935917" cy="18859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699"/>
              </a:lnSpc>
              <a:spcBef>
                <a:spcPct val="0"/>
              </a:spcBef>
            </a:pPr>
            <a:r>
              <a:rPr lang="en-US" sz="104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THANK YOU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842773" y="4338002"/>
            <a:ext cx="8935917" cy="1193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99"/>
              </a:lnSpc>
              <a:spcBef>
                <a:spcPct val="0"/>
              </a:spcBef>
            </a:pPr>
            <a:r>
              <a:rPr lang="en-US" sz="6999">
                <a:solidFill>
                  <a:srgbClr val="FFFFFF"/>
                </a:solidFill>
                <a:latin typeface="Lexend Deca"/>
                <a:ea typeface="Lexend Deca"/>
                <a:cs typeface="Lexend Deca"/>
                <a:sym typeface="Lexend Deca"/>
              </a:rPr>
              <a:t>FOR ATTENTION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1586</Words>
  <Application>Microsoft Office PowerPoint</Application>
  <PresentationFormat>Custom</PresentationFormat>
  <Paragraphs>114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 TASK 04</dc:title>
  <cp:lastModifiedBy>tayyaba hasan</cp:lastModifiedBy>
  <cp:revision>3</cp:revision>
  <dcterms:created xsi:type="dcterms:W3CDTF">2006-08-16T00:00:00Z</dcterms:created>
  <dcterms:modified xsi:type="dcterms:W3CDTF">2025-10-11T20:25:20Z</dcterms:modified>
  <dc:identifier>DAG1VZzF3Yo</dc:identifier>
</cp:coreProperties>
</file>