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1" r:id="rId1"/>
  </p:sldMasterIdLst>
  <p:notesMasterIdLst>
    <p:notesMasterId r:id="rId16"/>
  </p:notesMasterIdLst>
  <p:sldIdLst>
    <p:sldId id="256" r:id="rId2"/>
    <p:sldId id="257" r:id="rId3"/>
    <p:sldId id="269" r:id="rId4"/>
    <p:sldId id="265" r:id="rId5"/>
    <p:sldId id="273" r:id="rId6"/>
    <p:sldId id="274" r:id="rId7"/>
    <p:sldId id="275" r:id="rId8"/>
    <p:sldId id="276" r:id="rId9"/>
    <p:sldId id="277" r:id="rId10"/>
    <p:sldId id="278" r:id="rId11"/>
    <p:sldId id="279" r:id="rId12"/>
    <p:sldId id="280" r:id="rId13"/>
    <p:sldId id="261"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97"/>
    <p:restoredTop sz="94662"/>
  </p:normalViewPr>
  <p:slideViewPr>
    <p:cSldViewPr snapToGrid="0" snapToObjects="1">
      <p:cViewPr varScale="1">
        <p:scale>
          <a:sx n="121" d="100"/>
          <a:sy n="121" d="100"/>
        </p:scale>
        <p:origin x="2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9C90D-0BD6-AD46-99BA-4C95BF4380C4}" type="datetimeFigureOut">
              <a:rPr lang="en-US" smtClean="0"/>
              <a:t>4/6/18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18E05D-7616-344F-A283-FDC91083707F}" type="slidenum">
              <a:rPr lang="en-US" smtClean="0"/>
              <a:t>‹#›</a:t>
            </a:fld>
            <a:endParaRPr lang="en-US"/>
          </a:p>
        </p:txBody>
      </p:sp>
    </p:spTree>
    <p:extLst>
      <p:ext uri="{BB962C8B-B14F-4D97-AF65-F5344CB8AC3E}">
        <p14:creationId xmlns:p14="http://schemas.microsoft.com/office/powerpoint/2010/main" val="1584487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CF3D6AF-E612-6E46-8A1C-DE4D207399DA}"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3425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20059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CF3D6AF-E612-6E46-8A1C-DE4D207399DA}"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2558770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420176826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829393-1816-4D45-B4AA-3F40DFD7BB66}" type="datetimeFigureOut">
              <a:rPr lang="en-US" smtClean="0"/>
              <a:t>4/6/18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808106000"/>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829393-1816-4D45-B4AA-3F40DFD7BB66}" type="datetimeFigureOut">
              <a:rPr lang="en-US" smtClean="0"/>
              <a:t>4/6/18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57087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829393-1816-4D45-B4AA-3F40DFD7BB66}" type="datetimeFigureOut">
              <a:rPr lang="en-US" smtClean="0"/>
              <a:t>4/6/18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2874185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2CF3D6AF-E612-6E46-8A1C-DE4D207399DA}"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2292773"/>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7829393-1816-4D45-B4AA-3F40DFD7BB66}" type="datetimeFigureOut">
              <a:rPr lang="en-US" smtClean="0"/>
              <a:t>4/6/18</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3964679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1581691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29393-1816-4D45-B4AA-3F40DFD7BB66}" type="datetimeFigureOut">
              <a:rPr lang="en-US" smtClean="0"/>
              <a:t>4/6/18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F3D6AF-E612-6E46-8A1C-DE4D207399DA}" type="slidenum">
              <a:rPr lang="en-US" smtClean="0"/>
              <a:t>‹#›</a:t>
            </a:fld>
            <a:endParaRPr lang="en-US"/>
          </a:p>
        </p:txBody>
      </p:sp>
    </p:spTree>
    <p:extLst>
      <p:ext uri="{BB962C8B-B14F-4D97-AF65-F5344CB8AC3E}">
        <p14:creationId xmlns:p14="http://schemas.microsoft.com/office/powerpoint/2010/main" val="4218827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7829393-1816-4D45-B4AA-3F40DFD7BB66}" type="datetimeFigureOut">
              <a:rPr lang="en-US" smtClean="0"/>
              <a:t>4/6/18</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CF3D6AF-E612-6E46-8A1C-DE4D207399DA}"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8079985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B4FFECA-0832-4FE3-B587-054A0F2D80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65858E6-5C0F-4AAE-A1AC-29BA07FFEE5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3D07A-C954-8A4B-A93A-098C7F8EF2C5}"/>
              </a:ext>
            </a:extLst>
          </p:cNvPr>
          <p:cNvSpPr>
            <a:spLocks noGrp="1"/>
          </p:cNvSpPr>
          <p:nvPr>
            <p:ph type="ctrTitle"/>
          </p:nvPr>
        </p:nvSpPr>
        <p:spPr>
          <a:xfrm>
            <a:off x="-1" y="956714"/>
            <a:ext cx="12192000" cy="3157280"/>
          </a:xfrm>
        </p:spPr>
        <p:txBody>
          <a:bodyPr anchor="b">
            <a:noAutofit/>
          </a:bodyPr>
          <a:lstStyle/>
          <a:p>
            <a:pPr>
              <a:lnSpc>
                <a:spcPct val="150000"/>
              </a:lnSpc>
            </a:pPr>
            <a:r>
              <a:rPr lang="en-US" sz="8000" spc="300" dirty="0"/>
              <a:t>SJEQ 7003 </a:t>
            </a:r>
            <a:br>
              <a:rPr lang="en-US" sz="8000" spc="300" dirty="0"/>
            </a:br>
            <a:r>
              <a:rPr lang="en-US" sz="8000" spc="300" dirty="0"/>
              <a:t>Assessment 2</a:t>
            </a:r>
          </a:p>
        </p:txBody>
      </p:sp>
      <p:sp>
        <p:nvSpPr>
          <p:cNvPr id="3" name="Subtitle 2">
            <a:extLst>
              <a:ext uri="{FF2B5EF4-FFF2-40B4-BE49-F238E27FC236}">
                <a16:creationId xmlns:a16="http://schemas.microsoft.com/office/drawing/2014/main" id="{EAC3FC29-4DCF-5F4C-A729-38CA0A92AAA3}"/>
              </a:ext>
            </a:extLst>
          </p:cNvPr>
          <p:cNvSpPr>
            <a:spLocks noGrp="1"/>
          </p:cNvSpPr>
          <p:nvPr>
            <p:ph type="subTitle" idx="1"/>
          </p:nvPr>
        </p:nvSpPr>
        <p:spPr>
          <a:xfrm>
            <a:off x="1764254" y="5325036"/>
            <a:ext cx="8354433" cy="1532964"/>
          </a:xfrm>
        </p:spPr>
        <p:txBody>
          <a:bodyPr anchor="ctr">
            <a:normAutofit/>
          </a:bodyPr>
          <a:lstStyle/>
          <a:p>
            <a:pPr>
              <a:lnSpc>
                <a:spcPct val="90000"/>
              </a:lnSpc>
              <a:spcAft>
                <a:spcPts val="600"/>
              </a:spcAft>
            </a:pPr>
            <a:r>
              <a:rPr lang="en-US" sz="4400" cap="none" spc="0" dirty="0">
                <a:solidFill>
                  <a:srgbClr val="2A1A00"/>
                </a:solidFill>
              </a:rPr>
              <a:t>Student Number</a:t>
            </a:r>
            <a:r>
              <a:rPr lang="en-US" sz="4400" spc="0" dirty="0">
                <a:solidFill>
                  <a:srgbClr val="2A1A00"/>
                </a:solidFill>
              </a:rPr>
              <a:t>: 1302218</a:t>
            </a:r>
          </a:p>
          <a:p>
            <a:pPr>
              <a:lnSpc>
                <a:spcPct val="90000"/>
              </a:lnSpc>
              <a:spcAft>
                <a:spcPts val="600"/>
              </a:spcAft>
            </a:pPr>
            <a:r>
              <a:rPr lang="en-US" sz="4400" cap="none" spc="0" dirty="0">
                <a:solidFill>
                  <a:srgbClr val="2A1A00"/>
                </a:solidFill>
              </a:rPr>
              <a:t>Lianne  Bowen</a:t>
            </a:r>
          </a:p>
        </p:txBody>
      </p:sp>
    </p:spTree>
    <p:extLst>
      <p:ext uri="{BB962C8B-B14F-4D97-AF65-F5344CB8AC3E}">
        <p14:creationId xmlns:p14="http://schemas.microsoft.com/office/powerpoint/2010/main" val="970170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A11B2-2EF1-8C4C-AF5A-94D150A9C42C}"/>
              </a:ext>
            </a:extLst>
          </p:cNvPr>
          <p:cNvSpPr>
            <a:spLocks noGrp="1"/>
          </p:cNvSpPr>
          <p:nvPr>
            <p:ph type="title"/>
          </p:nvPr>
        </p:nvSpPr>
        <p:spPr/>
        <p:txBody>
          <a:bodyPr/>
          <a:lstStyle/>
          <a:p>
            <a:r>
              <a:rPr lang="en-US" b="1" cap="none" spc="0" dirty="0">
                <a:latin typeface="Tahoma" panose="020B0604030504040204" pitchFamily="34" charset="0"/>
                <a:ea typeface="Tahoma" panose="020B0604030504040204" pitchFamily="34" charset="0"/>
                <a:cs typeface="Tahoma" panose="020B0604030504040204" pitchFamily="34" charset="0"/>
              </a:rPr>
              <a:t>SJEQ 7003: Question 2</a:t>
            </a:r>
          </a:p>
        </p:txBody>
      </p:sp>
      <p:sp>
        <p:nvSpPr>
          <p:cNvPr id="3" name="Content Placeholder 2">
            <a:extLst>
              <a:ext uri="{FF2B5EF4-FFF2-40B4-BE49-F238E27FC236}">
                <a16:creationId xmlns:a16="http://schemas.microsoft.com/office/drawing/2014/main" id="{E9AB5D0E-DD3A-2546-B771-220461D2FB89}"/>
              </a:ext>
            </a:extLst>
          </p:cNvPr>
          <p:cNvSpPr>
            <a:spLocks noGrp="1"/>
          </p:cNvSpPr>
          <p:nvPr>
            <p:ph idx="1"/>
          </p:nvPr>
        </p:nvSpPr>
        <p:spPr/>
        <p:txBody>
          <a:bodyPr/>
          <a:lstStyle/>
          <a:p>
            <a:r>
              <a:rPr lang="en-GB" sz="2400" dirty="0"/>
              <a:t>Critically reflect in depth upon what constitutes power and control in society; focus on one area of power or control and refer to legislation, policy and theory in your answer.</a:t>
            </a:r>
          </a:p>
          <a:p>
            <a:pPr marL="0" indent="0">
              <a:buNone/>
            </a:pPr>
            <a:endParaRPr lang="en-US" sz="2400" dirty="0"/>
          </a:p>
          <a:p>
            <a:r>
              <a:rPr lang="en-GB" sz="2400" dirty="0"/>
              <a:t>The focus will be on social control and how it influences the hidden curriculum within an educational context. </a:t>
            </a:r>
          </a:p>
          <a:p>
            <a:pPr marL="0" indent="0">
              <a:buNone/>
            </a:pPr>
            <a:endParaRPr lang="en-US" sz="2400" dirty="0"/>
          </a:p>
        </p:txBody>
      </p:sp>
    </p:spTree>
    <p:extLst>
      <p:ext uri="{BB962C8B-B14F-4D97-AF65-F5344CB8AC3E}">
        <p14:creationId xmlns:p14="http://schemas.microsoft.com/office/powerpoint/2010/main" val="2109501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3B0A-B362-514F-A10B-651E464A922B}"/>
              </a:ext>
            </a:extLst>
          </p:cNvPr>
          <p:cNvSpPr>
            <a:spLocks noGrp="1"/>
          </p:cNvSpPr>
          <p:nvPr>
            <p:ph type="title"/>
          </p:nvPr>
        </p:nvSpPr>
        <p:spPr/>
        <p:txBody>
          <a:bodyPr/>
          <a:lstStyle/>
          <a:p>
            <a:r>
              <a:rPr lang="en-US" b="1" cap="none" spc="0" dirty="0">
                <a:latin typeface="+mn-lt"/>
              </a:rPr>
              <a:t>What is Social Control?</a:t>
            </a:r>
          </a:p>
        </p:txBody>
      </p:sp>
      <p:sp>
        <p:nvSpPr>
          <p:cNvPr id="3" name="Content Placeholder 2">
            <a:extLst>
              <a:ext uri="{FF2B5EF4-FFF2-40B4-BE49-F238E27FC236}">
                <a16:creationId xmlns:a16="http://schemas.microsoft.com/office/drawing/2014/main" id="{68DC68E9-431B-AE4E-8FBF-1E0AE0413A1D}"/>
              </a:ext>
            </a:extLst>
          </p:cNvPr>
          <p:cNvSpPr>
            <a:spLocks noGrp="1"/>
          </p:cNvSpPr>
          <p:nvPr>
            <p:ph idx="1"/>
          </p:nvPr>
        </p:nvSpPr>
        <p:spPr>
          <a:xfrm>
            <a:off x="1251678" y="2286001"/>
            <a:ext cx="10178322" cy="4127499"/>
          </a:xfrm>
        </p:spPr>
        <p:txBody>
          <a:bodyPr>
            <a:normAutofit lnSpcReduction="10000"/>
          </a:bodyPr>
          <a:lstStyle/>
          <a:p>
            <a:r>
              <a:rPr lang="en-GB" sz="2400" dirty="0"/>
              <a:t>Social control is defined as;</a:t>
            </a:r>
          </a:p>
          <a:p>
            <a:pPr lvl="1"/>
            <a:r>
              <a:rPr lang="en-GB" sz="2400" dirty="0"/>
              <a:t>All of the resources available by which members if society attempt to assure the norm-conforming behaviour of others.</a:t>
            </a:r>
          </a:p>
          <a:p>
            <a:pPr lvl="1"/>
            <a:endParaRPr lang="en-GB" sz="2400" dirty="0"/>
          </a:p>
          <a:p>
            <a:r>
              <a:rPr lang="en-GB" altLang="en-US" sz="2400" dirty="0"/>
              <a:t>Forms of Social Control</a:t>
            </a:r>
          </a:p>
          <a:p>
            <a:pPr lvl="1"/>
            <a:r>
              <a:rPr lang="en-GB" altLang="en-US" sz="2400" dirty="0"/>
              <a:t>Informal Control</a:t>
            </a:r>
          </a:p>
          <a:p>
            <a:pPr lvl="1"/>
            <a:r>
              <a:rPr lang="en-GB" altLang="en-US" sz="2400" dirty="0"/>
              <a:t>Medical Control</a:t>
            </a:r>
          </a:p>
          <a:p>
            <a:pPr lvl="1"/>
            <a:r>
              <a:rPr lang="en-GB" altLang="en-US" sz="2400" dirty="0"/>
              <a:t>Legal Control	</a:t>
            </a:r>
          </a:p>
          <a:p>
            <a:pPr marL="457200" lvl="1" indent="0" algn="r">
              <a:buNone/>
            </a:pPr>
            <a:r>
              <a:rPr lang="en-GB" altLang="en-US" sz="2400" dirty="0"/>
              <a:t>(</a:t>
            </a:r>
            <a:r>
              <a:rPr lang="en-GB" altLang="en-US" sz="2400" dirty="0" err="1"/>
              <a:t>Chriss</a:t>
            </a:r>
            <a:r>
              <a:rPr lang="en-GB" altLang="en-US" sz="2400" dirty="0"/>
              <a:t>, 2013)</a:t>
            </a:r>
          </a:p>
        </p:txBody>
      </p:sp>
    </p:spTree>
    <p:extLst>
      <p:ext uri="{BB962C8B-B14F-4D97-AF65-F5344CB8AC3E}">
        <p14:creationId xmlns:p14="http://schemas.microsoft.com/office/powerpoint/2010/main" val="148408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5A44-E783-D147-A564-14873EA02371}"/>
              </a:ext>
            </a:extLst>
          </p:cNvPr>
          <p:cNvSpPr>
            <a:spLocks noGrp="1"/>
          </p:cNvSpPr>
          <p:nvPr>
            <p:ph type="title"/>
          </p:nvPr>
        </p:nvSpPr>
        <p:spPr/>
        <p:txBody>
          <a:bodyPr/>
          <a:lstStyle/>
          <a:p>
            <a:r>
              <a:rPr lang="en-US" b="1" cap="none" spc="0" dirty="0">
                <a:latin typeface="+mn-lt"/>
              </a:rPr>
              <a:t>Education and Social Control</a:t>
            </a:r>
          </a:p>
        </p:txBody>
      </p:sp>
      <p:sp>
        <p:nvSpPr>
          <p:cNvPr id="3" name="Content Placeholder 2">
            <a:extLst>
              <a:ext uri="{FF2B5EF4-FFF2-40B4-BE49-F238E27FC236}">
                <a16:creationId xmlns:a16="http://schemas.microsoft.com/office/drawing/2014/main" id="{8C34CF5D-66E2-2C4A-A893-9A7A8026D465}"/>
              </a:ext>
            </a:extLst>
          </p:cNvPr>
          <p:cNvSpPr>
            <a:spLocks noGrp="1"/>
          </p:cNvSpPr>
          <p:nvPr>
            <p:ph idx="1"/>
          </p:nvPr>
        </p:nvSpPr>
        <p:spPr>
          <a:xfrm>
            <a:off x="419100" y="2425699"/>
            <a:ext cx="10617200" cy="4241801"/>
          </a:xfrm>
        </p:spPr>
        <p:txBody>
          <a:bodyPr>
            <a:normAutofit/>
          </a:bodyPr>
          <a:lstStyle/>
          <a:p>
            <a:pPr lvl="2"/>
            <a:r>
              <a:rPr lang="en-US" sz="2400" dirty="0"/>
              <a:t>Role of the school is that it is an </a:t>
            </a:r>
            <a:r>
              <a:rPr lang="en-GB" sz="2400" dirty="0"/>
              <a:t>institution that educates children. </a:t>
            </a:r>
          </a:p>
          <a:p>
            <a:pPr marL="914400" lvl="2" indent="0">
              <a:buNone/>
            </a:pPr>
            <a:endParaRPr lang="en-GB" sz="2400" dirty="0"/>
          </a:p>
          <a:p>
            <a:pPr lvl="2"/>
            <a:r>
              <a:rPr lang="en-GB" sz="2400" dirty="0"/>
              <a:t>School culture carries sociological implications, and affect the way in which children view society.</a:t>
            </a:r>
          </a:p>
          <a:p>
            <a:pPr marL="914400" lvl="2" indent="0" algn="r">
              <a:buNone/>
            </a:pPr>
            <a:r>
              <a:rPr lang="en-GB" sz="2400" dirty="0"/>
              <a:t>	(Giroux, 2001)</a:t>
            </a:r>
            <a:endParaRPr lang="en-US" sz="2200" dirty="0"/>
          </a:p>
          <a:p>
            <a:pPr lvl="2">
              <a:buFontTx/>
              <a:buChar char="-"/>
            </a:pPr>
            <a:endParaRPr lang="en-US" sz="2400" dirty="0"/>
          </a:p>
          <a:p>
            <a:pPr lvl="2">
              <a:buFontTx/>
              <a:buChar char="-"/>
            </a:pPr>
            <a:endParaRPr lang="en-US" sz="2400" dirty="0"/>
          </a:p>
        </p:txBody>
      </p:sp>
    </p:spTree>
    <p:extLst>
      <p:ext uri="{BB962C8B-B14F-4D97-AF65-F5344CB8AC3E}">
        <p14:creationId xmlns:p14="http://schemas.microsoft.com/office/powerpoint/2010/main" val="2835695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F7B2-D009-344D-A3FC-C560E8FFBD63}"/>
              </a:ext>
            </a:extLst>
          </p:cNvPr>
          <p:cNvSpPr>
            <a:spLocks noGrp="1"/>
          </p:cNvSpPr>
          <p:nvPr>
            <p:ph type="title"/>
          </p:nvPr>
        </p:nvSpPr>
        <p:spPr/>
        <p:txBody>
          <a:bodyPr/>
          <a:lstStyle/>
          <a:p>
            <a:r>
              <a:rPr lang="en-US" b="1" cap="none" spc="0" dirty="0">
                <a:latin typeface="+mn-lt"/>
              </a:rPr>
              <a:t>Education and Social Control (cont.)</a:t>
            </a:r>
            <a:endParaRPr lang="en-US" cap="none" spc="0" dirty="0">
              <a:latin typeface="+mn-lt"/>
            </a:endParaRPr>
          </a:p>
        </p:txBody>
      </p:sp>
      <p:sp>
        <p:nvSpPr>
          <p:cNvPr id="3" name="Content Placeholder 2">
            <a:extLst>
              <a:ext uri="{FF2B5EF4-FFF2-40B4-BE49-F238E27FC236}">
                <a16:creationId xmlns:a16="http://schemas.microsoft.com/office/drawing/2014/main" id="{8D8D27D5-6EB1-7245-AE55-9AB039E7BA7A}"/>
              </a:ext>
            </a:extLst>
          </p:cNvPr>
          <p:cNvSpPr>
            <a:spLocks noGrp="1"/>
          </p:cNvSpPr>
          <p:nvPr>
            <p:ph idx="1"/>
          </p:nvPr>
        </p:nvSpPr>
        <p:spPr>
          <a:xfrm>
            <a:off x="692878" y="2298701"/>
            <a:ext cx="10178322" cy="3593591"/>
          </a:xfrm>
        </p:spPr>
        <p:txBody>
          <a:bodyPr>
            <a:normAutofit lnSpcReduction="10000"/>
          </a:bodyPr>
          <a:lstStyle/>
          <a:p>
            <a:pPr lvl="2"/>
            <a:r>
              <a:rPr lang="en-GB" sz="2800" b="1" dirty="0"/>
              <a:t>Functionalists </a:t>
            </a:r>
          </a:p>
          <a:p>
            <a:pPr lvl="3"/>
            <a:r>
              <a:rPr lang="en-GB" sz="2200" dirty="0"/>
              <a:t>Believe that education is meritocratic, if you work hard, you reap the rewards (Giddens and Sutton, 2017)</a:t>
            </a:r>
          </a:p>
          <a:p>
            <a:pPr lvl="3"/>
            <a:r>
              <a:rPr lang="en-GB" sz="2200" dirty="0"/>
              <a:t>Durkheim believes that education impacts on social cohesion (Giddens and Sutton, 2017)</a:t>
            </a:r>
          </a:p>
          <a:p>
            <a:pPr lvl="3"/>
            <a:r>
              <a:rPr lang="en-GB" sz="2200" dirty="0"/>
              <a:t>Parsons suggests that education is a secondary socialisation where schools build on the primary socialisation which is taught by parents. He also believed that schools were miniature versions of society (Parsons, 1959)</a:t>
            </a:r>
          </a:p>
          <a:p>
            <a:endParaRPr lang="en-US" dirty="0"/>
          </a:p>
        </p:txBody>
      </p:sp>
    </p:spTree>
    <p:extLst>
      <p:ext uri="{BB962C8B-B14F-4D97-AF65-F5344CB8AC3E}">
        <p14:creationId xmlns:p14="http://schemas.microsoft.com/office/powerpoint/2010/main" val="94235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BB9B-5AD5-B749-9D77-C0B18485B0C2}"/>
              </a:ext>
            </a:extLst>
          </p:cNvPr>
          <p:cNvSpPr>
            <a:spLocks noGrp="1"/>
          </p:cNvSpPr>
          <p:nvPr>
            <p:ph type="title"/>
          </p:nvPr>
        </p:nvSpPr>
        <p:spPr/>
        <p:txBody>
          <a:bodyPr/>
          <a:lstStyle/>
          <a:p>
            <a:r>
              <a:rPr lang="en-US" b="1" cap="none" spc="0" dirty="0">
                <a:latin typeface="+mn-lt"/>
              </a:rPr>
              <a:t>Education and Social Control (cont.)</a:t>
            </a:r>
            <a:endParaRPr lang="en-US" dirty="0">
              <a:latin typeface="+mn-lt"/>
            </a:endParaRPr>
          </a:p>
        </p:txBody>
      </p:sp>
      <p:sp>
        <p:nvSpPr>
          <p:cNvPr id="3" name="Content Placeholder 2">
            <a:extLst>
              <a:ext uri="{FF2B5EF4-FFF2-40B4-BE49-F238E27FC236}">
                <a16:creationId xmlns:a16="http://schemas.microsoft.com/office/drawing/2014/main" id="{827A2166-E58A-4849-B28C-34C14B3383C6}"/>
              </a:ext>
            </a:extLst>
          </p:cNvPr>
          <p:cNvSpPr>
            <a:spLocks noGrp="1"/>
          </p:cNvSpPr>
          <p:nvPr>
            <p:ph idx="1"/>
          </p:nvPr>
        </p:nvSpPr>
        <p:spPr>
          <a:xfrm>
            <a:off x="1251678" y="2286001"/>
            <a:ext cx="10178322" cy="4406899"/>
          </a:xfrm>
        </p:spPr>
        <p:txBody>
          <a:bodyPr>
            <a:normAutofit/>
          </a:bodyPr>
          <a:lstStyle/>
          <a:p>
            <a:r>
              <a:rPr lang="en-US" sz="2800" b="1" dirty="0"/>
              <a:t>Marxist</a:t>
            </a:r>
          </a:p>
          <a:p>
            <a:pPr lvl="1"/>
            <a:r>
              <a:rPr lang="en-US" sz="2400" dirty="0"/>
              <a:t>Believe that the education system operates as an ideological tool (Giddens and Sutton, 2017)</a:t>
            </a:r>
          </a:p>
          <a:p>
            <a:pPr lvl="1"/>
            <a:r>
              <a:rPr lang="en-US" sz="2400" dirty="0"/>
              <a:t>Individuals who gain the highest qualifications and the top jobs do so because they work hard and do as they are told (Bowles and </a:t>
            </a:r>
            <a:r>
              <a:rPr lang="en-US" sz="2400" dirty="0" err="1"/>
              <a:t>Gintis</a:t>
            </a:r>
            <a:r>
              <a:rPr lang="en-US" sz="2400" dirty="0"/>
              <a:t>, 1976)</a:t>
            </a:r>
          </a:p>
          <a:p>
            <a:pPr lvl="1"/>
            <a:r>
              <a:rPr lang="en-US" sz="2400" dirty="0"/>
              <a:t>Schools are vital in the teaching of regularity, conscientiousness and obedience but this is differentiated by social class (</a:t>
            </a:r>
            <a:r>
              <a:rPr lang="en-GB" sz="2400" dirty="0"/>
              <a:t>Bowls and </a:t>
            </a:r>
            <a:r>
              <a:rPr lang="en-GB" sz="2400" dirty="0" err="1"/>
              <a:t>Gintis</a:t>
            </a:r>
            <a:r>
              <a:rPr lang="en-GB" sz="2400" dirty="0"/>
              <a:t>, 1976) </a:t>
            </a:r>
            <a:endParaRPr lang="en-US" sz="2400" dirty="0"/>
          </a:p>
        </p:txBody>
      </p:sp>
    </p:spTree>
    <p:extLst>
      <p:ext uri="{BB962C8B-B14F-4D97-AF65-F5344CB8AC3E}">
        <p14:creationId xmlns:p14="http://schemas.microsoft.com/office/powerpoint/2010/main" val="2740040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83D90-04D0-5E4F-BCA6-1197E9212A03}"/>
              </a:ext>
            </a:extLst>
          </p:cNvPr>
          <p:cNvSpPr>
            <a:spLocks noGrp="1"/>
          </p:cNvSpPr>
          <p:nvPr>
            <p:ph type="title"/>
          </p:nvPr>
        </p:nvSpPr>
        <p:spPr/>
        <p:txBody>
          <a:bodyPr/>
          <a:lstStyle/>
          <a:p>
            <a:r>
              <a:rPr lang="en-US" b="1" cap="none" spc="0" dirty="0">
                <a:latin typeface="+mn-lt"/>
              </a:rPr>
              <a:t>The Hidden Curriculum</a:t>
            </a:r>
          </a:p>
        </p:txBody>
      </p:sp>
      <p:sp>
        <p:nvSpPr>
          <p:cNvPr id="3" name="Content Placeholder 2">
            <a:extLst>
              <a:ext uri="{FF2B5EF4-FFF2-40B4-BE49-F238E27FC236}">
                <a16:creationId xmlns:a16="http://schemas.microsoft.com/office/drawing/2014/main" id="{DB1F2286-8F37-8048-83EF-1FBDA9C7AD1E}"/>
              </a:ext>
            </a:extLst>
          </p:cNvPr>
          <p:cNvSpPr>
            <a:spLocks noGrp="1"/>
          </p:cNvSpPr>
          <p:nvPr>
            <p:ph idx="1"/>
          </p:nvPr>
        </p:nvSpPr>
        <p:spPr>
          <a:xfrm>
            <a:off x="1251678" y="1874517"/>
            <a:ext cx="10178322" cy="4394199"/>
          </a:xfrm>
        </p:spPr>
        <p:txBody>
          <a:bodyPr>
            <a:normAutofit/>
          </a:bodyPr>
          <a:lstStyle/>
          <a:p>
            <a:r>
              <a:rPr lang="en-GB" sz="2400" dirty="0"/>
              <a:t>The hidden curriculum is all the</a:t>
            </a:r>
          </a:p>
          <a:p>
            <a:pPr marL="0" indent="0">
              <a:buNone/>
            </a:pPr>
            <a:r>
              <a:rPr lang="en-GB" sz="2400" dirty="0"/>
              <a:t>	‘unstated norms, values, and beliefs embedded in and transmitted to 	students through the underlying rules that structure the routines and 	social relationships in school and classroom life’.</a:t>
            </a:r>
          </a:p>
          <a:p>
            <a:pPr marL="0" indent="0" algn="r">
              <a:buNone/>
            </a:pPr>
            <a:r>
              <a:rPr lang="en-GB" sz="2400" dirty="0"/>
              <a:t>								(Giroux, 2001)</a:t>
            </a:r>
          </a:p>
          <a:p>
            <a:pPr marL="0" indent="0" algn="r">
              <a:buNone/>
            </a:pPr>
            <a:endParaRPr lang="en-GB" sz="2400" dirty="0"/>
          </a:p>
          <a:p>
            <a:r>
              <a:rPr lang="en-GB" sz="2400" dirty="0"/>
              <a:t>The hidden curriculum exerts power over the children, through upholding control over them through different structures in place (Jackson, 1968). </a:t>
            </a:r>
            <a:endParaRPr lang="en-GB" sz="2800" dirty="0"/>
          </a:p>
          <a:p>
            <a:endParaRPr lang="en-US" dirty="0"/>
          </a:p>
        </p:txBody>
      </p:sp>
    </p:spTree>
    <p:extLst>
      <p:ext uri="{BB962C8B-B14F-4D97-AF65-F5344CB8AC3E}">
        <p14:creationId xmlns:p14="http://schemas.microsoft.com/office/powerpoint/2010/main" val="949180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A901D-322C-894A-BF7D-A25199034FC1}"/>
              </a:ext>
            </a:extLst>
          </p:cNvPr>
          <p:cNvSpPr>
            <a:spLocks noGrp="1"/>
          </p:cNvSpPr>
          <p:nvPr>
            <p:ph type="title"/>
          </p:nvPr>
        </p:nvSpPr>
        <p:spPr/>
        <p:txBody>
          <a:bodyPr/>
          <a:lstStyle/>
          <a:p>
            <a:r>
              <a:rPr lang="en-GB" b="1" cap="none" spc="0" dirty="0">
                <a:latin typeface="+mn-lt"/>
              </a:rPr>
              <a:t>Bourdieu </a:t>
            </a:r>
            <a:endParaRPr lang="en-US" b="1" cap="none" spc="0" dirty="0">
              <a:latin typeface="+mn-lt"/>
            </a:endParaRPr>
          </a:p>
        </p:txBody>
      </p:sp>
      <p:sp>
        <p:nvSpPr>
          <p:cNvPr id="3" name="Content Placeholder 2">
            <a:extLst>
              <a:ext uri="{FF2B5EF4-FFF2-40B4-BE49-F238E27FC236}">
                <a16:creationId xmlns:a16="http://schemas.microsoft.com/office/drawing/2014/main" id="{66124865-5FA4-DE43-84E9-4014F1ECE3DE}"/>
              </a:ext>
            </a:extLst>
          </p:cNvPr>
          <p:cNvSpPr>
            <a:spLocks noGrp="1"/>
          </p:cNvSpPr>
          <p:nvPr>
            <p:ph idx="1"/>
          </p:nvPr>
        </p:nvSpPr>
        <p:spPr>
          <a:xfrm>
            <a:off x="1251678" y="2146301"/>
            <a:ext cx="10178322" cy="3593591"/>
          </a:xfrm>
        </p:spPr>
        <p:txBody>
          <a:bodyPr/>
          <a:lstStyle/>
          <a:p>
            <a:r>
              <a:rPr lang="en-GB" sz="2400" dirty="0"/>
              <a:t>Schooling acts to reproduce and reinforce certain cultural values, students whose capital fits that of the school are more likely to succeed (Bourdieu 1977).</a:t>
            </a:r>
          </a:p>
          <a:p>
            <a:pPr marL="0" indent="0" algn="just">
              <a:buNone/>
            </a:pPr>
            <a:endParaRPr lang="en-GB" sz="2400" dirty="0"/>
          </a:p>
          <a:p>
            <a:r>
              <a:rPr lang="en-GB" sz="2400" dirty="0"/>
              <a:t>Students whose cultural capital does not fit in with the dominant cultures of a school may be left at a disadvantage (Bourdieu 1977).</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3856260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576B9-EDAA-D74D-8789-338310EF2349}"/>
              </a:ext>
            </a:extLst>
          </p:cNvPr>
          <p:cNvSpPr>
            <a:spLocks noGrp="1"/>
          </p:cNvSpPr>
          <p:nvPr>
            <p:ph type="title"/>
          </p:nvPr>
        </p:nvSpPr>
        <p:spPr/>
        <p:txBody>
          <a:bodyPr/>
          <a:lstStyle/>
          <a:p>
            <a:r>
              <a:rPr lang="en-US" b="1" cap="none" spc="0" dirty="0">
                <a:latin typeface="+mn-lt"/>
              </a:rPr>
              <a:t>Education and Politics</a:t>
            </a:r>
          </a:p>
        </p:txBody>
      </p:sp>
      <p:sp>
        <p:nvSpPr>
          <p:cNvPr id="3" name="Content Placeholder 2">
            <a:extLst>
              <a:ext uri="{FF2B5EF4-FFF2-40B4-BE49-F238E27FC236}">
                <a16:creationId xmlns:a16="http://schemas.microsoft.com/office/drawing/2014/main" id="{235CB889-2EFA-CE43-A641-F3C1AA7B7B19}"/>
              </a:ext>
            </a:extLst>
          </p:cNvPr>
          <p:cNvSpPr>
            <a:spLocks noGrp="1"/>
          </p:cNvSpPr>
          <p:nvPr>
            <p:ph idx="1"/>
          </p:nvPr>
        </p:nvSpPr>
        <p:spPr/>
        <p:txBody>
          <a:bodyPr/>
          <a:lstStyle/>
          <a:p>
            <a:r>
              <a:rPr lang="en-GB" sz="2400" dirty="0"/>
              <a:t>The formal curriculum is chosen by the state, therefore they decide on the types of identities, ideologies and relations of power that will be produced in the future (</a:t>
            </a:r>
            <a:r>
              <a:rPr lang="en-GB" sz="2400" dirty="0" err="1"/>
              <a:t>Mattewman</a:t>
            </a:r>
            <a:r>
              <a:rPr lang="en-GB" sz="2400" dirty="0"/>
              <a:t> et al. 2013).</a:t>
            </a:r>
          </a:p>
          <a:p>
            <a:r>
              <a:rPr lang="en-GB" sz="2400" dirty="0"/>
              <a:t>Education is always considered highly political, but the contested nature of this politics and the politics itself are very rarely acknowledged or discussed in official policies (</a:t>
            </a:r>
            <a:r>
              <a:rPr lang="en-GB" sz="2400" dirty="0" err="1"/>
              <a:t>Mattewman</a:t>
            </a:r>
            <a:r>
              <a:rPr lang="en-GB" sz="2400" dirty="0"/>
              <a:t> et al. 2013).</a:t>
            </a:r>
          </a:p>
          <a:p>
            <a:endParaRPr lang="en-GB" sz="2400" dirty="0"/>
          </a:p>
          <a:p>
            <a:endParaRPr lang="en-US" dirty="0"/>
          </a:p>
        </p:txBody>
      </p:sp>
    </p:spTree>
    <p:extLst>
      <p:ext uri="{BB962C8B-B14F-4D97-AF65-F5344CB8AC3E}">
        <p14:creationId xmlns:p14="http://schemas.microsoft.com/office/powerpoint/2010/main" val="48800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8B157-0573-CD49-8D1D-E3C71DC5FEE9}"/>
              </a:ext>
            </a:extLst>
          </p:cNvPr>
          <p:cNvSpPr>
            <a:spLocks noGrp="1"/>
          </p:cNvSpPr>
          <p:nvPr>
            <p:ph type="title"/>
          </p:nvPr>
        </p:nvSpPr>
        <p:spPr/>
        <p:txBody>
          <a:bodyPr/>
          <a:lstStyle/>
          <a:p>
            <a:r>
              <a:rPr lang="en-US" b="1" cap="none" spc="0" dirty="0">
                <a:latin typeface="+mn-lt"/>
              </a:rPr>
              <a:t>The Post Modern Perspective</a:t>
            </a:r>
          </a:p>
        </p:txBody>
      </p:sp>
      <p:sp>
        <p:nvSpPr>
          <p:cNvPr id="3" name="Content Placeholder 2">
            <a:extLst>
              <a:ext uri="{FF2B5EF4-FFF2-40B4-BE49-F238E27FC236}">
                <a16:creationId xmlns:a16="http://schemas.microsoft.com/office/drawing/2014/main" id="{F6F8C80C-876A-5540-9698-2335B475A3A4}"/>
              </a:ext>
            </a:extLst>
          </p:cNvPr>
          <p:cNvSpPr>
            <a:spLocks noGrp="1"/>
          </p:cNvSpPr>
          <p:nvPr>
            <p:ph idx="1"/>
          </p:nvPr>
        </p:nvSpPr>
        <p:spPr/>
        <p:txBody>
          <a:bodyPr/>
          <a:lstStyle/>
          <a:p>
            <a:pPr marL="0" indent="0">
              <a:buNone/>
            </a:pPr>
            <a:r>
              <a:rPr lang="en-GB" sz="2400" dirty="0"/>
              <a:t>	‘Power is produced from one moment to the next, at every point, or 	rather in every relation from one point to another’ </a:t>
            </a:r>
          </a:p>
          <a:p>
            <a:pPr marL="0" indent="0" algn="r">
              <a:buNone/>
            </a:pPr>
            <a:r>
              <a:rPr lang="en-GB" sz="2400" dirty="0"/>
              <a:t>								(Foucault, 1990)</a:t>
            </a:r>
          </a:p>
          <a:p>
            <a:pPr marL="0" indent="0" algn="r">
              <a:buNone/>
            </a:pPr>
            <a:endParaRPr lang="en-GB" sz="2400" dirty="0"/>
          </a:p>
          <a:p>
            <a:pPr marL="0" indent="0">
              <a:buNone/>
            </a:pPr>
            <a:r>
              <a:rPr lang="en-GB" sz="2400" dirty="0"/>
              <a:t>	 ‘It is the fact of being constantly seen, of being able to always be seen, 	that maintains the disciplined individual in his subjection’ </a:t>
            </a:r>
          </a:p>
          <a:p>
            <a:pPr marL="0" indent="0" algn="r">
              <a:buNone/>
            </a:pPr>
            <a:r>
              <a:rPr lang="en-GB" sz="2400" dirty="0"/>
              <a:t>(Foucault 1977) </a:t>
            </a:r>
          </a:p>
          <a:p>
            <a:pPr marL="0" indent="0">
              <a:buNone/>
            </a:pPr>
            <a:endParaRPr lang="en-US" dirty="0"/>
          </a:p>
        </p:txBody>
      </p:sp>
    </p:spTree>
    <p:extLst>
      <p:ext uri="{BB962C8B-B14F-4D97-AF65-F5344CB8AC3E}">
        <p14:creationId xmlns:p14="http://schemas.microsoft.com/office/powerpoint/2010/main" val="568726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01B8-96A3-9845-9C80-1D718CFCEE62}"/>
              </a:ext>
            </a:extLst>
          </p:cNvPr>
          <p:cNvSpPr>
            <a:spLocks noGrp="1"/>
          </p:cNvSpPr>
          <p:nvPr>
            <p:ph type="title"/>
          </p:nvPr>
        </p:nvSpPr>
        <p:spPr/>
        <p:txBody>
          <a:bodyPr/>
          <a:lstStyle/>
          <a:p>
            <a:r>
              <a:rPr lang="en-US" b="1" cap="none" spc="0" dirty="0">
                <a:latin typeface="+mn-lt"/>
              </a:rPr>
              <a:t>The Post Modern Perspective</a:t>
            </a:r>
            <a:endParaRPr lang="en-US" cap="none" spc="0" dirty="0">
              <a:latin typeface="+mn-lt"/>
            </a:endParaRPr>
          </a:p>
        </p:txBody>
      </p:sp>
      <p:sp>
        <p:nvSpPr>
          <p:cNvPr id="3" name="Content Placeholder 2">
            <a:extLst>
              <a:ext uri="{FF2B5EF4-FFF2-40B4-BE49-F238E27FC236}">
                <a16:creationId xmlns:a16="http://schemas.microsoft.com/office/drawing/2014/main" id="{A5B742FE-B235-634E-A720-2F85210918A7}"/>
              </a:ext>
            </a:extLst>
          </p:cNvPr>
          <p:cNvSpPr>
            <a:spLocks noGrp="1"/>
          </p:cNvSpPr>
          <p:nvPr>
            <p:ph idx="1"/>
          </p:nvPr>
        </p:nvSpPr>
        <p:spPr/>
        <p:txBody>
          <a:bodyPr>
            <a:normAutofit/>
          </a:bodyPr>
          <a:lstStyle/>
          <a:p>
            <a:r>
              <a:rPr lang="en-GB" sz="2400" dirty="0"/>
              <a:t>Students are always being watched in schools, therefore the power structure is always in control. </a:t>
            </a:r>
          </a:p>
          <a:p>
            <a:pPr marL="0" indent="0">
              <a:buNone/>
            </a:pPr>
            <a:endParaRPr lang="en-GB" sz="2400" dirty="0"/>
          </a:p>
          <a:p>
            <a:r>
              <a:rPr lang="en-GB" sz="2400" dirty="0"/>
              <a:t>For Foucault, this point is illustrated by the ‘fascinating and subtle way the panoptic prison constitutes the obedient “consciousness” of the inmates' </a:t>
            </a:r>
          </a:p>
          <a:p>
            <a:pPr marL="3657600" lvl="8" indent="0" algn="r">
              <a:buNone/>
            </a:pPr>
            <a:r>
              <a:rPr lang="en-GB" sz="2400" dirty="0"/>
              <a:t>				(Foucault 1977)</a:t>
            </a:r>
          </a:p>
        </p:txBody>
      </p:sp>
    </p:spTree>
    <p:extLst>
      <p:ext uri="{BB962C8B-B14F-4D97-AF65-F5344CB8AC3E}">
        <p14:creationId xmlns:p14="http://schemas.microsoft.com/office/powerpoint/2010/main" val="3492189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282C1-7226-9D4D-8B20-4231AD82E753}"/>
              </a:ext>
            </a:extLst>
          </p:cNvPr>
          <p:cNvSpPr>
            <a:spLocks noGrp="1"/>
          </p:cNvSpPr>
          <p:nvPr>
            <p:ph type="title"/>
          </p:nvPr>
        </p:nvSpPr>
        <p:spPr/>
        <p:txBody>
          <a:bodyPr/>
          <a:lstStyle/>
          <a:p>
            <a:r>
              <a:rPr lang="en-US" b="1" cap="none" spc="0" dirty="0" err="1">
                <a:latin typeface="+mn-lt"/>
              </a:rPr>
              <a:t>Gatto</a:t>
            </a:r>
            <a:endParaRPr lang="en-US" b="1" cap="none" spc="0" dirty="0">
              <a:latin typeface="+mn-lt"/>
            </a:endParaRPr>
          </a:p>
        </p:txBody>
      </p:sp>
      <p:sp>
        <p:nvSpPr>
          <p:cNvPr id="3" name="Content Placeholder 2">
            <a:extLst>
              <a:ext uri="{FF2B5EF4-FFF2-40B4-BE49-F238E27FC236}">
                <a16:creationId xmlns:a16="http://schemas.microsoft.com/office/drawing/2014/main" id="{EB3D49A6-E81F-A94D-987E-58173A477509}"/>
              </a:ext>
            </a:extLst>
          </p:cNvPr>
          <p:cNvSpPr>
            <a:spLocks noGrp="1"/>
          </p:cNvSpPr>
          <p:nvPr>
            <p:ph idx="1"/>
          </p:nvPr>
        </p:nvSpPr>
        <p:spPr>
          <a:xfrm>
            <a:off x="1251678" y="2179317"/>
            <a:ext cx="10178322" cy="3593591"/>
          </a:xfrm>
        </p:spPr>
        <p:txBody>
          <a:bodyPr>
            <a:normAutofit/>
          </a:bodyPr>
          <a:lstStyle/>
          <a:p>
            <a:pPr marL="457200" lvl="1" indent="0">
              <a:buNone/>
            </a:pPr>
            <a:endParaRPr lang="en-GB" sz="2400" dirty="0"/>
          </a:p>
          <a:p>
            <a:pPr marL="457200" lvl="1" indent="0">
              <a:buNone/>
            </a:pPr>
            <a:r>
              <a:rPr lang="en-GB" sz="2400" dirty="0"/>
              <a:t>‘Schools don’t really teach anything but how to obey orders.  Although teachers do care, and do work very, very hard, the institution is psychopathic; it has no conscience. Students are shaped and controlled through the coercion of power, but they are unaware of this shaping.’</a:t>
            </a:r>
          </a:p>
          <a:p>
            <a:pPr marL="0" indent="0" algn="r">
              <a:buNone/>
            </a:pPr>
            <a:r>
              <a:rPr lang="en-US" sz="2400" dirty="0"/>
              <a:t>(Gatto,2000)</a:t>
            </a:r>
            <a:r>
              <a:rPr lang="en-GB" sz="2400" dirty="0"/>
              <a:t> </a:t>
            </a:r>
          </a:p>
          <a:p>
            <a:pPr marL="0" indent="0">
              <a:buNone/>
            </a:pPr>
            <a:endParaRPr lang="en-US" dirty="0"/>
          </a:p>
        </p:txBody>
      </p:sp>
    </p:spTree>
    <p:extLst>
      <p:ext uri="{BB962C8B-B14F-4D97-AF65-F5344CB8AC3E}">
        <p14:creationId xmlns:p14="http://schemas.microsoft.com/office/powerpoint/2010/main" val="3566625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2070-698D-0345-BF3A-F50B58CC198E}"/>
              </a:ext>
            </a:extLst>
          </p:cNvPr>
          <p:cNvSpPr>
            <a:spLocks noGrp="1"/>
          </p:cNvSpPr>
          <p:nvPr>
            <p:ph type="title"/>
          </p:nvPr>
        </p:nvSpPr>
        <p:spPr/>
        <p:txBody>
          <a:bodyPr/>
          <a:lstStyle/>
          <a:p>
            <a:r>
              <a:rPr lang="en-US" b="1" spc="0" dirty="0">
                <a:latin typeface="+mn-lt"/>
              </a:rPr>
              <a:t>C</a:t>
            </a:r>
            <a:r>
              <a:rPr lang="en-US" b="1" cap="none" spc="0" dirty="0">
                <a:latin typeface="+mn-lt"/>
              </a:rPr>
              <a:t>onclusion</a:t>
            </a:r>
          </a:p>
        </p:txBody>
      </p:sp>
      <p:sp>
        <p:nvSpPr>
          <p:cNvPr id="3" name="Content Placeholder 2">
            <a:extLst>
              <a:ext uri="{FF2B5EF4-FFF2-40B4-BE49-F238E27FC236}">
                <a16:creationId xmlns:a16="http://schemas.microsoft.com/office/drawing/2014/main" id="{F63D0F4A-E928-4649-B120-C059F7FFE8EB}"/>
              </a:ext>
            </a:extLst>
          </p:cNvPr>
          <p:cNvSpPr>
            <a:spLocks noGrp="1"/>
          </p:cNvSpPr>
          <p:nvPr>
            <p:ph idx="1"/>
          </p:nvPr>
        </p:nvSpPr>
        <p:spPr>
          <a:xfrm>
            <a:off x="1251678" y="1727199"/>
            <a:ext cx="10178322" cy="4838701"/>
          </a:xfrm>
        </p:spPr>
        <p:txBody>
          <a:bodyPr>
            <a:normAutofit/>
          </a:bodyPr>
          <a:lstStyle/>
          <a:p>
            <a:r>
              <a:rPr lang="en-GB" sz="2400" dirty="0"/>
              <a:t>The hidden curriculum exerts enormous control over children and young people within an educational institution. </a:t>
            </a:r>
          </a:p>
          <a:p>
            <a:r>
              <a:rPr lang="en-GB" sz="2400" dirty="0"/>
              <a:t>The education system needs updating in order to conform with today’s society, as we have an education system that is modelled in the interests of industrialism. </a:t>
            </a:r>
          </a:p>
          <a:p>
            <a:r>
              <a:rPr lang="en-GB" sz="2400" dirty="0"/>
              <a:t>Children need to be creative in order to engage, and be critical individuals, but what the hidden curriculum is doing is the complete opposite. It is controlling students to conform to what the state wants. </a:t>
            </a:r>
          </a:p>
          <a:p>
            <a:r>
              <a:rPr lang="en-GB" sz="2400" dirty="0"/>
              <a:t>If we change our outdated education system, this in turn will create a positive hidden curriculum that builds strong individuals who can engage with negotiating the structures of the larger society.</a:t>
            </a:r>
          </a:p>
          <a:p>
            <a:endParaRPr lang="en-GB" sz="2400" dirty="0"/>
          </a:p>
        </p:txBody>
      </p:sp>
    </p:spTree>
    <p:extLst>
      <p:ext uri="{BB962C8B-B14F-4D97-AF65-F5344CB8AC3E}">
        <p14:creationId xmlns:p14="http://schemas.microsoft.com/office/powerpoint/2010/main" val="1113649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0CE3-CD65-F841-B4AA-11E697F98EC8}"/>
              </a:ext>
            </a:extLst>
          </p:cNvPr>
          <p:cNvSpPr>
            <a:spLocks noGrp="1"/>
          </p:cNvSpPr>
          <p:nvPr>
            <p:ph type="title"/>
          </p:nvPr>
        </p:nvSpPr>
        <p:spPr/>
        <p:txBody>
          <a:bodyPr/>
          <a:lstStyle/>
          <a:p>
            <a:r>
              <a:rPr lang="en-US" b="1" cap="none" spc="0" dirty="0">
                <a:latin typeface="+mn-lt"/>
              </a:rPr>
              <a:t>Reference</a:t>
            </a:r>
            <a:r>
              <a:rPr lang="en-US" b="1" cap="none" dirty="0">
                <a:latin typeface="+mn-lt"/>
              </a:rPr>
              <a:t> list</a:t>
            </a:r>
          </a:p>
        </p:txBody>
      </p:sp>
      <p:sp>
        <p:nvSpPr>
          <p:cNvPr id="3" name="Content Placeholder 2">
            <a:extLst>
              <a:ext uri="{FF2B5EF4-FFF2-40B4-BE49-F238E27FC236}">
                <a16:creationId xmlns:a16="http://schemas.microsoft.com/office/drawing/2014/main" id="{76253731-4601-1543-A9BE-3A5CDC00E55F}"/>
              </a:ext>
            </a:extLst>
          </p:cNvPr>
          <p:cNvSpPr>
            <a:spLocks noGrp="1"/>
          </p:cNvSpPr>
          <p:nvPr>
            <p:ph idx="1"/>
          </p:nvPr>
        </p:nvSpPr>
        <p:spPr>
          <a:xfrm>
            <a:off x="1251678" y="1397001"/>
            <a:ext cx="10178322" cy="5461000"/>
          </a:xfrm>
        </p:spPr>
        <p:txBody>
          <a:bodyPr>
            <a:normAutofit fontScale="77500" lnSpcReduction="20000"/>
          </a:bodyPr>
          <a:lstStyle/>
          <a:p>
            <a:r>
              <a:rPr lang="en-GB" sz="2500" dirty="0"/>
              <a:t>Bourdieu, P. (1997) </a:t>
            </a:r>
            <a:r>
              <a:rPr lang="en-GB" sz="2500" i="1" dirty="0"/>
              <a:t>The forms of capital</a:t>
            </a:r>
            <a:r>
              <a:rPr lang="en-GB" sz="2500" dirty="0"/>
              <a:t>, in Halsey, A.H. (</a:t>
            </a:r>
            <a:r>
              <a:rPr lang="en-GB" sz="2500" dirty="0" err="1"/>
              <a:t>eds</a:t>
            </a:r>
            <a:r>
              <a:rPr lang="en-GB" sz="2500" dirty="0"/>
              <a:t>) </a:t>
            </a:r>
            <a:r>
              <a:rPr lang="en-GB" sz="2500" i="1" dirty="0"/>
              <a:t>Education: Culture, Economy, and Society.</a:t>
            </a:r>
            <a:r>
              <a:rPr lang="en-GB" sz="2500" dirty="0"/>
              <a:t> Oxford. OUP</a:t>
            </a:r>
          </a:p>
          <a:p>
            <a:r>
              <a:rPr lang="en-US" sz="2500" dirty="0"/>
              <a:t>Bowles, S &amp; </a:t>
            </a:r>
            <a:r>
              <a:rPr lang="en-US" sz="2500" dirty="0" err="1"/>
              <a:t>Gintis</a:t>
            </a:r>
            <a:r>
              <a:rPr lang="en-US" sz="2500" dirty="0"/>
              <a:t>, H. (1976) </a:t>
            </a:r>
            <a:r>
              <a:rPr lang="en-US" sz="2500" i="1" dirty="0"/>
              <a:t>Schooling in Capitalist America.</a:t>
            </a:r>
            <a:r>
              <a:rPr lang="en-US" sz="2500" dirty="0"/>
              <a:t> London. Routledge </a:t>
            </a:r>
            <a:endParaRPr lang="en-GB" sz="2500" dirty="0"/>
          </a:p>
          <a:p>
            <a:r>
              <a:rPr lang="en-GB" sz="2500" dirty="0" err="1"/>
              <a:t>Chriss</a:t>
            </a:r>
            <a:r>
              <a:rPr lang="en-GB" sz="2500" dirty="0"/>
              <a:t>, J. (2013) </a:t>
            </a:r>
            <a:r>
              <a:rPr lang="en-GB" sz="2500" i="1" dirty="0"/>
              <a:t>Social Control</a:t>
            </a:r>
            <a:r>
              <a:rPr lang="en-GB" sz="2500" dirty="0"/>
              <a:t>. Cambridge. Polity Press.</a:t>
            </a:r>
          </a:p>
          <a:p>
            <a:r>
              <a:rPr lang="en-GB" sz="2500" dirty="0"/>
              <a:t>Foucault, M. (1977) </a:t>
            </a:r>
            <a:r>
              <a:rPr lang="en-GB" sz="2500" i="1" dirty="0"/>
              <a:t>The political function of the intellectual. </a:t>
            </a:r>
            <a:r>
              <a:rPr lang="en-GB" sz="2500" dirty="0"/>
              <a:t>Radical Philosophy</a:t>
            </a:r>
            <a:r>
              <a:rPr lang="en-GB" sz="2500" i="1" dirty="0"/>
              <a:t>, </a:t>
            </a:r>
            <a:r>
              <a:rPr lang="en-GB" sz="2500" dirty="0"/>
              <a:t>17.</a:t>
            </a:r>
          </a:p>
          <a:p>
            <a:r>
              <a:rPr lang="en-GB" sz="2500" dirty="0"/>
              <a:t>Foucault, M. (1990) </a:t>
            </a:r>
            <a:r>
              <a:rPr lang="en-GB" sz="2500" i="1" dirty="0"/>
              <a:t>The history of sexuality. Volume 1, An introduction</a:t>
            </a:r>
            <a:r>
              <a:rPr lang="en-GB" sz="2500" dirty="0"/>
              <a:t>. New York. Vintage.</a:t>
            </a:r>
          </a:p>
          <a:p>
            <a:r>
              <a:rPr lang="en-GB" sz="2500" dirty="0" err="1"/>
              <a:t>Gatto</a:t>
            </a:r>
            <a:r>
              <a:rPr lang="en-GB" sz="2500" dirty="0"/>
              <a:t>, J. (2005) </a:t>
            </a:r>
            <a:r>
              <a:rPr lang="en-GB" sz="2500" i="1" dirty="0"/>
              <a:t>Dumbing Us Down: The hidden curriculum of compulsory education. </a:t>
            </a:r>
            <a:r>
              <a:rPr lang="en-GB" sz="2500" dirty="0"/>
              <a:t>Canada. New Society Publishers.</a:t>
            </a:r>
          </a:p>
          <a:p>
            <a:r>
              <a:rPr lang="en-GB" sz="2500" dirty="0"/>
              <a:t>Giddens, A. and Sutton, P. (2017) </a:t>
            </a:r>
            <a:r>
              <a:rPr lang="en-GB" sz="2500" i="1" dirty="0"/>
              <a:t>Sociology. </a:t>
            </a:r>
            <a:r>
              <a:rPr lang="en-GB" sz="2500" dirty="0"/>
              <a:t>Cambridge. Polity Press.</a:t>
            </a:r>
          </a:p>
          <a:p>
            <a:r>
              <a:rPr lang="en-GB" sz="2500" dirty="0"/>
              <a:t>Giroux, H.A. (2001) </a:t>
            </a:r>
            <a:r>
              <a:rPr lang="en-GB" sz="2500" i="1" dirty="0"/>
              <a:t>Schooling and the Politics of the Hidden Curriculum: In Theory and Resistance. </a:t>
            </a:r>
            <a:r>
              <a:rPr lang="en-GB" sz="2500" dirty="0"/>
              <a:t>Westport. Bergin and Garvey.</a:t>
            </a:r>
          </a:p>
          <a:p>
            <a:r>
              <a:rPr lang="en-US" sz="2500" dirty="0"/>
              <a:t>Jackson, P.W. (1968) </a:t>
            </a:r>
            <a:r>
              <a:rPr lang="en-US" sz="2500" i="1" dirty="0"/>
              <a:t>Life in Classrooms. </a:t>
            </a:r>
            <a:r>
              <a:rPr lang="en-US" sz="2500" dirty="0"/>
              <a:t>New York. Holt, Rinehart and Winston.</a:t>
            </a:r>
            <a:endParaRPr lang="en-GB" sz="2500" dirty="0"/>
          </a:p>
          <a:p>
            <a:r>
              <a:rPr lang="en-GB" sz="2500" dirty="0" err="1"/>
              <a:t>Mattewman</a:t>
            </a:r>
            <a:r>
              <a:rPr lang="en-GB" sz="2500" dirty="0"/>
              <a:t>. S. et al, (2013) </a:t>
            </a:r>
            <a:r>
              <a:rPr lang="en-GB" sz="2500" i="1" dirty="0"/>
              <a:t>Being Sociological. </a:t>
            </a:r>
            <a:r>
              <a:rPr lang="en-GB" sz="2500" dirty="0"/>
              <a:t>London. Palgrave.</a:t>
            </a:r>
          </a:p>
          <a:p>
            <a:r>
              <a:rPr lang="en-GB" sz="2500" dirty="0"/>
              <a:t>Parsons, T. (1959) </a:t>
            </a:r>
            <a:r>
              <a:rPr lang="en-GB" sz="2500" i="1" dirty="0"/>
              <a:t>The school class as a social system: some of its functions in American society</a:t>
            </a:r>
            <a:r>
              <a:rPr lang="en-GB" sz="2500" dirty="0"/>
              <a:t>, </a:t>
            </a:r>
            <a:r>
              <a:rPr lang="en-GB" sz="2500" i="1" dirty="0"/>
              <a:t>Harvard Educational Review</a:t>
            </a:r>
            <a:r>
              <a:rPr lang="en-GB" sz="2500" dirty="0"/>
              <a:t>, vol. 29, no. 4, pp 297-318.</a:t>
            </a:r>
          </a:p>
          <a:p>
            <a:pPr marL="0" indent="0">
              <a:buNone/>
            </a:pPr>
            <a:br>
              <a:rPr lang="en-GB" dirty="0"/>
            </a:br>
            <a:endParaRPr lang="en-US" dirty="0"/>
          </a:p>
        </p:txBody>
      </p:sp>
    </p:spTree>
    <p:extLst>
      <p:ext uri="{BB962C8B-B14F-4D97-AF65-F5344CB8AC3E}">
        <p14:creationId xmlns:p14="http://schemas.microsoft.com/office/powerpoint/2010/main" val="384964906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{D906F8FF-E569-7848-A9CA-ACAB01A5F857}tf10001071</Template>
  <TotalTime>2632</TotalTime>
  <Words>727</Words>
  <Application>Microsoft Macintosh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Impact</vt:lpstr>
      <vt:lpstr>Tahoma</vt:lpstr>
      <vt:lpstr>Badge</vt:lpstr>
      <vt:lpstr>SJEQ 7003  Assessment 2</vt:lpstr>
      <vt:lpstr>SJEQ 7003: Question 2</vt:lpstr>
      <vt:lpstr>What is Social Control?</vt:lpstr>
      <vt:lpstr>Education and Social Control</vt:lpstr>
      <vt:lpstr>Education and Social Control (cont.)</vt:lpstr>
      <vt:lpstr>Education and Social Control (cont.)</vt:lpstr>
      <vt:lpstr>The Hidden Curriculum</vt:lpstr>
      <vt:lpstr>Bourdieu </vt:lpstr>
      <vt:lpstr>Education and Politics</vt:lpstr>
      <vt:lpstr>The Post Modern Perspective</vt:lpstr>
      <vt:lpstr>The Post Modern Perspective</vt:lpstr>
      <vt:lpstr>Gatto</vt:lpstr>
      <vt:lpstr>Conclusion</vt:lpstr>
      <vt:lpstr>Reference list</vt:lpstr>
    </vt:vector>
  </TitlesOfParts>
  <Company/>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 7003  Ass 2</dc:title>
  <dc:creator>Lianne Bowen (1302218)</dc:creator>
  <cp:lastModifiedBy>Lianne Bowen (1302218)</cp:lastModifiedBy>
  <cp:revision>43</cp:revision>
  <dcterms:created xsi:type="dcterms:W3CDTF">2018-04-04T12:39:23Z</dcterms:created>
  <dcterms:modified xsi:type="dcterms:W3CDTF">2018-04-07T12:37:54Z</dcterms:modified>
</cp:coreProperties>
</file>