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41"/>
  </p:notesMasterIdLst>
  <p:sldIdLst>
    <p:sldId id="719" r:id="rId24"/>
    <p:sldId id="756" r:id="rId25"/>
    <p:sldId id="757" r:id="rId26"/>
    <p:sldId id="758" r:id="rId27"/>
    <p:sldId id="761" r:id="rId28"/>
    <p:sldId id="760" r:id="rId29"/>
    <p:sldId id="759" r:id="rId30"/>
    <p:sldId id="762" r:id="rId31"/>
    <p:sldId id="763" r:id="rId32"/>
    <p:sldId id="764" r:id="rId33"/>
    <p:sldId id="765" r:id="rId34"/>
    <p:sldId id="766" r:id="rId35"/>
    <p:sldId id="767" r:id="rId36"/>
    <p:sldId id="768" r:id="rId37"/>
    <p:sldId id="769" r:id="rId38"/>
    <p:sldId id="770" r:id="rId39"/>
    <p:sldId id="771" r:id="rId4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782"/>
    <p:restoredTop sz="95995" autoAdjust="0"/>
  </p:normalViewPr>
  <p:slideViewPr>
    <p:cSldViewPr snapToGrid="0">
      <p:cViewPr varScale="1">
        <p:scale>
          <a:sx n="109" d="100"/>
          <a:sy n="109" d="100"/>
        </p:scale>
        <p:origin x="124" y="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presProps" Target="presProp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viewProps" Target="viewProps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microsoft.com/office/2016/11/relationships/changesInfo" Target="changesInfos/changesInfo1.xml"/><Relationship Id="rId20" Type="http://schemas.openxmlformats.org/officeDocument/2006/relationships/slideMaster" Target="slideMasters/slideMaster17.xml"/><Relationship Id="rId41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B8D7EB86-373C-401B-834A-BA0E67C0B0CC}"/>
    <pc:docChg chg="modSld">
      <pc:chgData name="Jenifer Prince Devaraj" userId="c3fb109c-09d1-42a6-93f4-69472d709861" providerId="ADAL" clId="{B8D7EB86-373C-401B-834A-BA0E67C0B0CC}" dt="2026-02-05T10:02:55.826" v="2" actId="20577"/>
      <pc:docMkLst>
        <pc:docMk/>
      </pc:docMkLst>
      <pc:sldChg chg="modSp mod">
        <pc:chgData name="Jenifer Prince Devaraj" userId="c3fb109c-09d1-42a6-93f4-69472d709861" providerId="ADAL" clId="{B8D7EB86-373C-401B-834A-BA0E67C0B0CC}" dt="2026-02-05T10:02:55.826" v="2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B8D7EB86-373C-401B-834A-BA0E67C0B0CC}" dt="2026-02-05T10:02:55.826" v="2" actId="20577"/>
          <ac:spMkLst>
            <pc:docMk/>
            <pc:sldMk cId="3119007398" sldId="719"/>
            <ac:spMk id="2" creationId="{7AE75E58-45E0-67B6-A7D6-A2D19070AD2A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05/02/2026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55016120-01B0-494B-BB6C-E577CE7F0C2F}" type="datetime1">
              <a:rPr lang="en-GB" smtClean="0"/>
              <a:t>05/02/2026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E60C4C-0A58-4749-A1E7-90A7BADFA900}" type="datetime1">
              <a:rPr lang="en-GB" smtClean="0"/>
              <a:t>05/02/2026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3ED4D6A-0E44-4739-88B7-4376A3D313D7}" type="datetime1">
              <a:rPr lang="en-GB" smtClean="0"/>
              <a:t>05/02/2026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E1F67883-A4BC-472D-A1B4-2F9B444DBC7A}" type="datetime1">
              <a:rPr lang="en-GB" smtClean="0"/>
              <a:t>05/02/2026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D3B22A-9216-49FD-9C8A-CA868CDE9764}" type="datetime1">
              <a:rPr lang="en-GB" smtClean="0"/>
              <a:t>05/02/2026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3F5E54B-7428-45A6-B1C8-79BC49649082}" type="datetime1">
              <a:rPr lang="en-GB" smtClean="0"/>
              <a:t>05/02/2026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F5BB99BE-27F5-482E-BCD4-496B502A827E}" type="datetime1">
              <a:rPr lang="en-GB" noProof="0" smtClean="0"/>
              <a:t>05/02/2026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F852E9B0-0984-4625-A487-D887A46FEEA3}" type="datetime1">
              <a:rPr lang="en-GB" smtClean="0"/>
              <a:t>05/02/2026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0C30-8B2A-42C7-BC2B-659D96C3A126}" type="datetime1">
              <a:rPr lang="en-GB" smtClean="0"/>
              <a:t>05/02/2026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11EB4E21-9AE1-41FB-BEBC-08F904650097}" type="datetime1">
              <a:rPr lang="en-GB" smtClean="0"/>
              <a:t>05/02/2026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39C3040C-5914-4296-92EE-79F51B36B8B6}" type="datetime1">
              <a:rPr lang="en-GB" noProof="0" smtClean="0"/>
              <a:t>05/02/2026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A434395C-0E18-40FA-89ED-67B3C57FD0C0}" type="datetime1">
              <a:rPr lang="en-GB" smtClean="0"/>
              <a:t>05/02/2026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52F33-515E-48BE-AD9F-DC07503BA2C3}" type="datetime1">
              <a:rPr lang="en-GB" smtClean="0"/>
              <a:t>05/02/2026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861CF0B-84A1-4F47-9DDC-3954EDAAD839}" type="datetime1">
              <a:rPr lang="en-GB" smtClean="0"/>
              <a:t>05/02/2026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117AC-0686-476D-8E7E-01A0589B579D}" type="datetime1">
              <a:rPr lang="en-GB" smtClean="0"/>
              <a:t>05/02/2026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58C1155-8B66-427E-A3B4-75E46AC9D295}" type="datetime1">
              <a:rPr lang="en-GB" smtClean="0"/>
              <a:t>05/02/2026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F51204-437E-4696-8901-6A0ACDAB7346}" type="datetime1">
              <a:rPr lang="en-GB" smtClean="0"/>
              <a:t>05/02/2026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041A1FE6-75E9-4E5E-93DE-0FA19BE0669C}" type="datetime1">
              <a:rPr lang="en-GB" smtClean="0"/>
              <a:t>05/02/2026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E95DB623-DB30-4E63-91CD-647C09214E7E}" type="datetime1">
              <a:rPr lang="en-GB" noProof="0" smtClean="0"/>
              <a:t>05/02/2026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BFCE916D-A048-49A5-80A9-A9E536CF0CE7}" type="datetime1">
              <a:rPr lang="en-GB" smtClean="0"/>
              <a:t>05/02/2026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DBFC60-83B7-466C-B43D-CD17557D7C7C}" type="datetime1">
              <a:rPr lang="en-GB" smtClean="0"/>
              <a:t>05/02/2026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018A7C93-6AE9-42C1-A203-6BE9668197DA}" type="datetime1">
              <a:rPr lang="en-GB" smtClean="0"/>
              <a:t>05/02/2026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994E3634-F8C8-4FE0-B739-50E7DF8583F8}" type="datetime1">
              <a:rPr lang="en-GB" noProof="0" smtClean="0"/>
              <a:t>05/02/2026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F625335F-55BC-408E-A105-13B5B39B51AE}" type="datetime1">
              <a:rPr lang="en-GB" smtClean="0"/>
              <a:t>05/02/2026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DA7A93-C137-457E-9F8B-0A01313DDBD9}" type="datetime1">
              <a:rPr lang="en-GB" smtClean="0"/>
              <a:t>05/02/2026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94441DF-C18B-4034-8137-65DDC42DDA08}" type="datetime1">
              <a:rPr lang="en-GB" smtClean="0"/>
              <a:t>05/02/2026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57B68D75-F6E4-46BF-AB5A-D1E1DB236975}" type="datetime1">
              <a:rPr lang="en-GB" noProof="0" smtClean="0"/>
              <a:t>05/02/2026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75D20BF2-C99C-4B72-962C-17B5526E72B6}" type="datetime1">
              <a:rPr lang="en-GB" smtClean="0"/>
              <a:t>05/02/2026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0C037-302A-49D7-AD0A-DF51D75E3F70}" type="datetime1">
              <a:rPr lang="en-GB" smtClean="0"/>
              <a:t>05/02/2026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86297A3B-D4BA-4F94-949F-28758B3396F2}" type="datetime1">
              <a:rPr lang="en-GB" smtClean="0"/>
              <a:t>05/02/2026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70150355-FA1D-4AFE-88E0-0C352A95C606}" type="datetime1">
              <a:rPr lang="en-GB" noProof="0" smtClean="0"/>
              <a:t>05/02/2026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C353200B-5CB5-4F79-95D9-29512EF8DD89}" type="datetime1">
              <a:rPr lang="en-GB" smtClean="0"/>
              <a:t>05/02/2026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2EFA2-9546-48F0-ACF7-BB1FB4F7FB5F}" type="datetime1">
              <a:rPr lang="en-GB" smtClean="0"/>
              <a:t>05/02/2026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D9E63ED4-4745-4DFF-B508-2A7B54F07400}" type="datetime1">
              <a:rPr lang="en-GB" smtClean="0"/>
              <a:t>05/02/2026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5AAB84CC-5A8A-4287-8836-C900F477AA36}" type="datetime1">
              <a:rPr lang="en-GB" noProof="0" smtClean="0"/>
              <a:t>05/02/2026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A3EF17DB-77CA-44D2-AF92-852F9501DD36}" type="datetime1">
              <a:rPr lang="en-GB" smtClean="0"/>
              <a:t>05/02/2026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138B48-7BCE-4D3B-B498-FBFE31D2878E}" type="datetime1">
              <a:rPr lang="en-GB" smtClean="0"/>
              <a:t>05/02/2026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9B16C4F3-AAB7-4BD5-9F52-CCE12BE1A6EF}" type="datetime1">
              <a:rPr lang="en-GB" smtClean="0"/>
              <a:t>05/02/2026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290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3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7AE75E58-45E0-67B6-A7D6-A2D19070AD2A}"/>
              </a:ext>
            </a:extLst>
          </p:cNvPr>
          <p:cNvSpPr txBox="1">
            <a:spLocks/>
          </p:cNvSpPr>
          <p:nvPr/>
        </p:nvSpPr>
        <p:spPr>
          <a:xfrm>
            <a:off x="3210634" y="1884527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Electronics II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ACDA6001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Combinational- Mux, Encoder	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	</a:t>
            </a:r>
            <a:r>
              <a:rPr lang="en-GB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: 5</a:t>
            </a:r>
            <a:endParaRPr lang="en-GB" b="1" dirty="0"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DBAFC5-1CFA-321A-D6F6-A0E1937ABA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0802" y="981093"/>
            <a:ext cx="10972800" cy="968721"/>
          </a:xfrm>
        </p:spPr>
        <p:txBody>
          <a:bodyPr/>
          <a:lstStyle/>
          <a:p>
            <a:pPr marL="0" indent="0">
              <a:lnSpc>
                <a:spcPct val="100000"/>
              </a:lnSpc>
              <a:spcAft>
                <a:spcPts val="1000"/>
              </a:spcAft>
              <a:buNone/>
            </a:pPr>
            <a:br>
              <a:rPr lang="en-GB" b="0" dirty="0">
                <a:effectLst/>
              </a:rPr>
            </a:br>
            <a:r>
              <a:rPr lang="en-US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Content</a:t>
            </a:r>
            <a:endParaRPr lang="en-GB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398169-E58D-02FD-95BC-21DE6B81E8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-662474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0CB039E-C73E-A323-517B-F509F900BAF5}"/>
              </a:ext>
            </a:extLst>
          </p:cNvPr>
          <p:cNvSpPr txBox="1"/>
          <p:nvPr/>
        </p:nvSpPr>
        <p:spPr>
          <a:xfrm>
            <a:off x="1226975" y="1949814"/>
            <a:ext cx="6167534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Multiplexer: 4:1 MULTIPLEXER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De Multiplexer: 1:4 DEMULTIPLEXER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Encoder: 4:2 Encoder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Decoder : 2:4 Decoder</a:t>
            </a:r>
          </a:p>
          <a:p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DE67372-2E35-734E-7EDD-8606ED3046F8}"/>
              </a:ext>
            </a:extLst>
          </p:cNvPr>
          <p:cNvSpPr txBox="1"/>
          <p:nvPr/>
        </p:nvSpPr>
        <p:spPr>
          <a:xfrm>
            <a:off x="4094922" y="238539"/>
            <a:ext cx="47757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F65DEA1-14A7-FAAF-DAA2-5CA7D5DB5452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6023691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00703B-7EEB-6561-8773-DCC027B25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F091EB8-1861-2D24-B6E2-D4039C3CD257}"/>
              </a:ext>
            </a:extLst>
          </p:cNvPr>
          <p:cNvSpPr txBox="1"/>
          <p:nvPr/>
        </p:nvSpPr>
        <p:spPr>
          <a:xfrm>
            <a:off x="573833" y="1597480"/>
            <a:ext cx="616753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Multiplexer</a:t>
            </a:r>
            <a:endParaRPr lang="en-US" sz="24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89AD6B0D-1252-0DE9-55CC-B6FF0B7BA950}"/>
                  </a:ext>
                </a:extLst>
              </p:cNvPr>
              <p:cNvSpPr txBox="1"/>
              <p:nvPr/>
            </p:nvSpPr>
            <p:spPr>
              <a:xfrm>
                <a:off x="746449" y="2466742"/>
                <a:ext cx="11318031" cy="334777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US" sz="2400" dirty="0">
                    <a:latin typeface="Cambria" panose="02040503050406030204" pitchFamily="18" charset="0"/>
                    <a:ea typeface="Cambria" panose="02040503050406030204" pitchFamily="18" charset="0"/>
                  </a:rPr>
                  <a:t>Multiplexer is combinational circuits that selects binary information from one of many input lines and directs it to a single output line. </a:t>
                </a:r>
              </a:p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US" sz="2400" dirty="0">
                    <a:latin typeface="Cambria" panose="02040503050406030204" pitchFamily="18" charset="0"/>
                    <a:ea typeface="Cambria" panose="02040503050406030204" pitchFamily="18" charset="0"/>
                  </a:rPr>
                  <a:t>Selection of input lines is controlled by a set of selection lines.</a:t>
                </a:r>
              </a:p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US" sz="2400" dirty="0">
                    <a:latin typeface="Cambria" panose="02040503050406030204" pitchFamily="18" charset="0"/>
                    <a:ea typeface="Cambria" panose="02040503050406030204" pitchFamily="18" charset="0"/>
                  </a:rPr>
                  <a:t>There are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180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p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e>
                      <m:sup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𝑛</m:t>
                        </m:r>
                      </m:sup>
                    </m:sSup>
                  </m:oMath>
                </a14:m>
                <a:r>
                  <a:rPr lang="en-US" sz="2400" dirty="0">
                    <a:latin typeface="Cambria" panose="02040503050406030204" pitchFamily="18" charset="0"/>
                    <a:ea typeface="Cambria" panose="02040503050406030204" pitchFamily="18" charset="0"/>
                  </a:rPr>
                  <a:t> input lines and n select lines. </a:t>
                </a:r>
              </a:p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US" sz="2400" dirty="0">
                    <a:latin typeface="Cambria" panose="02040503050406030204" pitchFamily="18" charset="0"/>
                    <a:ea typeface="Cambria" panose="02040503050406030204" pitchFamily="18" charset="0"/>
                  </a:rPr>
                  <a:t>Multiplexer transmits a large number of information units over a smaller number of channels or lines. </a:t>
                </a:r>
                <a:r>
                  <a:rPr lang="en-US" sz="2400" dirty="0" err="1">
                    <a:latin typeface="Cambria" panose="02040503050406030204" pitchFamily="18" charset="0"/>
                    <a:ea typeface="Cambria" panose="02040503050406030204" pitchFamily="18" charset="0"/>
                  </a:rPr>
                  <a:t>i.e</a:t>
                </a:r>
                <a:r>
                  <a:rPr lang="en-US" sz="2400" dirty="0">
                    <a:latin typeface="Cambria" panose="02040503050406030204" pitchFamily="18" charset="0"/>
                    <a:ea typeface="Cambria" panose="02040503050406030204" pitchFamily="18" charset="0"/>
                  </a:rPr>
                  <a:t> many to one.</a:t>
                </a:r>
              </a:p>
            </p:txBody>
          </p:sp>
        </mc:Choice>
        <mc:Fallback xmlns="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89AD6B0D-1252-0DE9-55CC-B6FF0B7BA95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6449" y="2466742"/>
                <a:ext cx="11318031" cy="3347776"/>
              </a:xfrm>
              <a:prstGeom prst="rect">
                <a:avLst/>
              </a:prstGeom>
              <a:blipFill>
                <a:blip r:embed="rId2"/>
                <a:stretch>
                  <a:fillRect l="-700" r="-862" b="-327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TextBox 1">
            <a:extLst>
              <a:ext uri="{FF2B5EF4-FFF2-40B4-BE49-F238E27FC236}">
                <a16:creationId xmlns:a16="http://schemas.microsoft.com/office/drawing/2014/main" id="{AFB5F618-C087-7F8E-D995-F799B931DC1B}"/>
              </a:ext>
            </a:extLst>
          </p:cNvPr>
          <p:cNvSpPr txBox="1"/>
          <p:nvPr/>
        </p:nvSpPr>
        <p:spPr>
          <a:xfrm>
            <a:off x="4094922" y="238539"/>
            <a:ext cx="47757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49CEA7AE-C7C1-5D04-FEEE-101AB56871C1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1494458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00703B-7EEB-6561-8773-DCC027B25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F091EB8-1861-2D24-B6E2-D4039C3CD257}"/>
              </a:ext>
            </a:extLst>
          </p:cNvPr>
          <p:cNvSpPr txBox="1"/>
          <p:nvPr/>
        </p:nvSpPr>
        <p:spPr>
          <a:xfrm>
            <a:off x="499188" y="1393216"/>
            <a:ext cx="616753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Multiplexer</a:t>
            </a:r>
            <a:endParaRPr lang="en-US" sz="2400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4C11CB0-9FB4-19F3-9C2F-6C0D6D4D04F9}"/>
              </a:ext>
            </a:extLst>
          </p:cNvPr>
          <p:cNvSpPr txBox="1"/>
          <p:nvPr/>
        </p:nvSpPr>
        <p:spPr>
          <a:xfrm>
            <a:off x="499188" y="2112281"/>
            <a:ext cx="6167534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200" b="1" dirty="0">
                <a:latin typeface="Cambria" panose="02040503050406030204" pitchFamily="18" charset="0"/>
                <a:ea typeface="Cambria" panose="02040503050406030204" pitchFamily="18" charset="0"/>
              </a:rPr>
              <a:t>4:1 Multiplexer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199ADBC-5865-A8D2-5213-81B742337E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404" y="2687994"/>
            <a:ext cx="3700067" cy="350766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F2837A30-CE86-A3AD-4FF9-36058E78831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04034" y="2984888"/>
            <a:ext cx="3065106" cy="265988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77F88B7-CE76-82C9-93E8-9FC80202E010}"/>
              </a:ext>
            </a:extLst>
          </p:cNvPr>
          <p:cNvSpPr txBox="1"/>
          <p:nvPr/>
        </p:nvSpPr>
        <p:spPr>
          <a:xfrm>
            <a:off x="4094922" y="238539"/>
            <a:ext cx="47757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C10C0B7A-575E-70C4-DDE1-184316862B1B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7130018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00703B-7EEB-6561-8773-DCC027B25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F091EB8-1861-2D24-B6E2-D4039C3CD257}"/>
              </a:ext>
            </a:extLst>
          </p:cNvPr>
          <p:cNvSpPr txBox="1"/>
          <p:nvPr/>
        </p:nvSpPr>
        <p:spPr>
          <a:xfrm>
            <a:off x="499188" y="1393216"/>
            <a:ext cx="616753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Multiplexer</a:t>
            </a:r>
            <a:endParaRPr lang="en-US" sz="2400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4C11CB0-9FB4-19F3-9C2F-6C0D6D4D04F9}"/>
              </a:ext>
            </a:extLst>
          </p:cNvPr>
          <p:cNvSpPr txBox="1"/>
          <p:nvPr/>
        </p:nvSpPr>
        <p:spPr>
          <a:xfrm>
            <a:off x="499188" y="1854881"/>
            <a:ext cx="6167534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200" b="1" dirty="0">
                <a:latin typeface="Cambria" panose="02040503050406030204" pitchFamily="18" charset="0"/>
                <a:ea typeface="Cambria" panose="02040503050406030204" pitchFamily="18" charset="0"/>
              </a:rPr>
              <a:t>4:1 Multiplexer – Logic Diagram 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1FEFBCA9-DDA2-0259-2649-574010B1872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7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22222" y="2285768"/>
            <a:ext cx="5607791" cy="4176014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4" name="Rectangle: Rounded Corners 13">
                <a:extLst>
                  <a:ext uri="{FF2B5EF4-FFF2-40B4-BE49-F238E27FC236}">
                    <a16:creationId xmlns:a16="http://schemas.microsoft.com/office/drawing/2014/main" id="{1A5F9241-71C2-38B0-8458-C9A8659FBFDC}"/>
                  </a:ext>
                </a:extLst>
              </p:cNvPr>
              <p:cNvSpPr/>
              <p:nvPr/>
            </p:nvSpPr>
            <p:spPr>
              <a:xfrm>
                <a:off x="6904653" y="4096142"/>
                <a:ext cx="4170784" cy="531844"/>
              </a:xfrm>
              <a:prstGeom prst="round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1800" i="1" smtClean="0"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𝑍</m:t>
                      </m:r>
                      <m:r>
                        <a:rPr lang="en-US" sz="1800" i="1" smtClean="0"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= </m:t>
                      </m:r>
                      <m:r>
                        <a:rPr lang="en-US" sz="18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m:t>𝐴</m:t>
                      </m:r>
                      <m:acc>
                        <m:accPr>
                          <m:chr m:val="̅"/>
                          <m:ctrlPr>
                            <a:rPr lang="en-US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</m:ctrlPr>
                        </m:accPr>
                        <m:e>
                          <m:sSub>
                            <m:sSubPr>
                              <m:ctrlPr>
                                <a:rPr lang="en-US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sz="18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  <a:cs typeface="Times New Roman" panose="02020603050405020304" pitchFamily="18" charset="0"/>
                                </a:rPr>
                                <m:t>𝑆</m:t>
                              </m:r>
                            </m:e>
                            <m:sub>
                              <m:r>
                                <a:rPr lang="en-US" sz="18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  <a:cs typeface="Times New Roman" panose="02020603050405020304" pitchFamily="18" charset="0"/>
                                </a:rPr>
                                <m:t>1</m:t>
                              </m:r>
                            </m:sub>
                          </m:sSub>
                        </m:e>
                      </m:acc>
                      <m:acc>
                        <m:accPr>
                          <m:chr m:val="̅"/>
                          <m:ctrlPr>
                            <a:rPr lang="en-US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</m:ctrlPr>
                        </m:accPr>
                        <m:e>
                          <m:sSub>
                            <m:sSubPr>
                              <m:ctrlPr>
                                <a:rPr lang="en-US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sz="18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  <a:cs typeface="Times New Roman" panose="02020603050405020304" pitchFamily="18" charset="0"/>
                                </a:rPr>
                                <m:t>𝑆</m:t>
                              </m:r>
                            </m:e>
                            <m:sub>
                              <m:r>
                                <a:rPr lang="en-US" sz="18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  <a:cs typeface="Times New Roman" panose="02020603050405020304" pitchFamily="18" charset="0"/>
                                </a:rPr>
                                <m:t>0</m:t>
                              </m:r>
                            </m:sub>
                          </m:sSub>
                        </m:e>
                      </m:acc>
                      <m:r>
                        <a:rPr lang="en-US" sz="18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m:t>+</m:t>
                      </m:r>
                      <m:r>
                        <a:rPr lang="en-US" sz="1800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en-US" sz="1800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m:t>B</m:t>
                      </m:r>
                      <m:acc>
                        <m:accPr>
                          <m:chr m:val="̅"/>
                          <m:ctrlPr>
                            <a:rPr lang="en-US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</m:ctrlPr>
                        </m:accPr>
                        <m:e>
                          <m:sSub>
                            <m:sSubPr>
                              <m:ctrlPr>
                                <a:rPr lang="en-US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sz="18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  <a:cs typeface="Times New Roman" panose="02020603050405020304" pitchFamily="18" charset="0"/>
                                </a:rPr>
                                <m:t>𝑆</m:t>
                              </m:r>
                            </m:e>
                            <m:sub>
                              <m:r>
                                <a:rPr lang="en-US" sz="18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  <a:cs typeface="Times New Roman" panose="02020603050405020304" pitchFamily="18" charset="0"/>
                                </a:rPr>
                                <m:t>1</m:t>
                              </m:r>
                            </m:sub>
                          </m:sSub>
                        </m:e>
                      </m:acc>
                      <m:sSub>
                        <m:sSubPr>
                          <m:ctrlPr>
                            <a:rPr lang="en-US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</m:ctrlPr>
                        </m:sSubPr>
                        <m:e>
                          <m:r>
                            <a:rPr lang="en-US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𝑆</m:t>
                          </m:r>
                        </m:e>
                        <m:sub>
                          <m:r>
                            <a:rPr lang="en-US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0</m:t>
                          </m:r>
                        </m:sub>
                      </m:sSub>
                      <m:r>
                        <a:rPr lang="en-US" sz="18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m:t>+</m:t>
                      </m:r>
                      <m:r>
                        <a:rPr lang="en-US" sz="18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m:t>𝐶</m:t>
                      </m:r>
                      <m:sSub>
                        <m:sSubPr>
                          <m:ctrlPr>
                            <a:rPr lang="en-US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</m:ctrlPr>
                        </m:sSubPr>
                        <m:e>
                          <m:r>
                            <a:rPr lang="en-US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𝑆</m:t>
                          </m:r>
                        </m:e>
                        <m:sub>
                          <m:r>
                            <a:rPr lang="en-US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1</m:t>
                          </m:r>
                        </m:sub>
                      </m:sSub>
                      <m:acc>
                        <m:accPr>
                          <m:chr m:val="̅"/>
                          <m:ctrlPr>
                            <a:rPr lang="en-US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</m:ctrlPr>
                        </m:accPr>
                        <m:e>
                          <m:sSub>
                            <m:sSubPr>
                              <m:ctrlPr>
                                <a:rPr lang="en-US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sz="18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  <a:cs typeface="Times New Roman" panose="02020603050405020304" pitchFamily="18" charset="0"/>
                                </a:rPr>
                                <m:t>𝑆</m:t>
                              </m:r>
                            </m:e>
                            <m:sub>
                              <m:r>
                                <a:rPr lang="en-US" sz="18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  <a:cs typeface="Times New Roman" panose="02020603050405020304" pitchFamily="18" charset="0"/>
                                </a:rPr>
                                <m:t>0</m:t>
                              </m:r>
                            </m:sub>
                          </m:sSub>
                        </m:e>
                      </m:acc>
                      <m:r>
                        <a:rPr lang="en-US" sz="18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m:t>+</m:t>
                      </m:r>
                      <m:r>
                        <a:rPr lang="en-US" sz="18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m:t>𝐷</m:t>
                      </m:r>
                      <m:sSub>
                        <m:sSubPr>
                          <m:ctrlPr>
                            <a:rPr lang="en-US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</m:ctrlPr>
                        </m:sSubPr>
                        <m:e>
                          <m:r>
                            <a:rPr lang="en-US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𝑆</m:t>
                          </m:r>
                        </m:e>
                        <m:sub>
                          <m:r>
                            <a:rPr lang="en-US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1</m:t>
                          </m:r>
                        </m:sub>
                      </m:sSub>
                      <m:sSub>
                        <m:sSubPr>
                          <m:ctrlPr>
                            <a:rPr lang="en-US" i="1">
                              <a:effectLst/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1800" i="1"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m:t>𝑆</m:t>
                          </m:r>
                        </m:e>
                        <m:sub>
                          <m:r>
                            <a:rPr lang="en-US" sz="1800" i="1"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m:t>0</m:t>
                          </m:r>
                        </m:sub>
                      </m:sSub>
                    </m:oMath>
                  </m:oMathPara>
                </a14:m>
                <a:endParaRPr lang="en-US"/>
              </a:p>
            </p:txBody>
          </p:sp>
        </mc:Choice>
        <mc:Fallback xmlns="">
          <p:sp>
            <p:nvSpPr>
              <p:cNvPr id="14" name="Rectangle: Rounded Corners 13">
                <a:extLst>
                  <a:ext uri="{FF2B5EF4-FFF2-40B4-BE49-F238E27FC236}">
                    <a16:creationId xmlns:a16="http://schemas.microsoft.com/office/drawing/2014/main" id="{1A5F9241-71C2-38B0-8458-C9A8659FBFDC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04653" y="4096142"/>
                <a:ext cx="4170784" cy="531844"/>
              </a:xfrm>
              <a:prstGeom prst="round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TextBox 1">
            <a:extLst>
              <a:ext uri="{FF2B5EF4-FFF2-40B4-BE49-F238E27FC236}">
                <a16:creationId xmlns:a16="http://schemas.microsoft.com/office/drawing/2014/main" id="{D7618D81-AF97-1C0C-6851-48CF3451A95E}"/>
              </a:ext>
            </a:extLst>
          </p:cNvPr>
          <p:cNvSpPr txBox="1"/>
          <p:nvPr/>
        </p:nvSpPr>
        <p:spPr>
          <a:xfrm>
            <a:off x="4094922" y="238539"/>
            <a:ext cx="47757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8FD1C7E7-407F-C4F7-5B70-167EA228E470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4925410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00703B-7EEB-6561-8773-DCC027B25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F091EB8-1861-2D24-B6E2-D4039C3CD257}"/>
              </a:ext>
            </a:extLst>
          </p:cNvPr>
          <p:cNvSpPr txBox="1"/>
          <p:nvPr/>
        </p:nvSpPr>
        <p:spPr>
          <a:xfrm>
            <a:off x="499188" y="1393216"/>
            <a:ext cx="616753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De Multiplexer</a:t>
            </a:r>
            <a:endParaRPr lang="en-US" sz="24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A21EE18A-2D88-1D12-FAAE-82465837E0C7}"/>
                  </a:ext>
                </a:extLst>
              </p:cNvPr>
              <p:cNvSpPr txBox="1"/>
              <p:nvPr/>
            </p:nvSpPr>
            <p:spPr>
              <a:xfrm>
                <a:off x="258418" y="2258254"/>
                <a:ext cx="11837504" cy="223978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US" sz="2400" dirty="0">
                    <a:latin typeface="Cambria" panose="02040503050406030204" pitchFamily="18" charset="0"/>
                    <a:ea typeface="Cambria" panose="02040503050406030204" pitchFamily="18" charset="0"/>
                  </a:rPr>
                  <a:t>The function of the Demultiplexer works in contrasts with the multiplexer function.</a:t>
                </a:r>
              </a:p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US" sz="2400" dirty="0">
                    <a:latin typeface="Cambria" panose="02040503050406030204" pitchFamily="18" charset="0"/>
                    <a:ea typeface="Cambria" panose="02040503050406030204" pitchFamily="18" charset="0"/>
                  </a:rPr>
                  <a:t>It takes information from one line and distributes it to a given number of output lines. </a:t>
                </a:r>
              </a:p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US" sz="2400" dirty="0">
                    <a:latin typeface="Cambria" panose="02040503050406030204" pitchFamily="18" charset="0"/>
                    <a:ea typeface="Cambria" panose="02040503050406030204" pitchFamily="18" charset="0"/>
                  </a:rPr>
                  <a:t>For this reason, the demultiplexer is also known as a </a:t>
                </a:r>
                <a:r>
                  <a:rPr lang="en-US" sz="2400" b="1" dirty="0">
                    <a:latin typeface="Cambria" panose="02040503050406030204" pitchFamily="18" charset="0"/>
                    <a:ea typeface="Cambria" panose="02040503050406030204" pitchFamily="18" charset="0"/>
                  </a:rPr>
                  <a:t>data distributor </a:t>
                </a:r>
                <a:r>
                  <a:rPr lang="en-US" sz="2400" dirty="0">
                    <a:latin typeface="Cambria" panose="02040503050406030204" pitchFamily="18" charset="0"/>
                    <a:ea typeface="Cambria" panose="02040503050406030204" pitchFamily="18" charset="0"/>
                  </a:rPr>
                  <a:t>or one-to-many. </a:t>
                </a:r>
              </a:p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US" sz="2400" dirty="0">
                    <a:latin typeface="Cambria" panose="02040503050406030204" pitchFamily="18" charset="0"/>
                    <a:ea typeface="Cambria" panose="02040503050406030204" pitchFamily="18" charset="0"/>
                  </a:rPr>
                  <a:t>A demultiplexer of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180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p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e>
                      <m:sup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𝑛</m:t>
                        </m:r>
                      </m:sup>
                    </m:sSup>
                  </m:oMath>
                </a14:m>
                <a:r>
                  <a:rPr lang="en-US" sz="2400" dirty="0">
                    <a:latin typeface="Cambria" panose="02040503050406030204" pitchFamily="18" charset="0"/>
                    <a:ea typeface="Cambria" panose="02040503050406030204" pitchFamily="18" charset="0"/>
                  </a:rPr>
                  <a:t> outputs has n select lines.</a:t>
                </a:r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A21EE18A-2D88-1D12-FAAE-82465837E0C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8418" y="2258254"/>
                <a:ext cx="11837504" cy="2239780"/>
              </a:xfrm>
              <a:prstGeom prst="rect">
                <a:avLst/>
              </a:prstGeom>
              <a:blipFill>
                <a:blip r:embed="rId2"/>
                <a:stretch>
                  <a:fillRect l="-669" r="-51" b="-516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TextBox 1">
            <a:extLst>
              <a:ext uri="{FF2B5EF4-FFF2-40B4-BE49-F238E27FC236}">
                <a16:creationId xmlns:a16="http://schemas.microsoft.com/office/drawing/2014/main" id="{983D38DB-19BE-E988-2288-23DC16EE81A8}"/>
              </a:ext>
            </a:extLst>
          </p:cNvPr>
          <p:cNvSpPr txBox="1"/>
          <p:nvPr/>
        </p:nvSpPr>
        <p:spPr>
          <a:xfrm>
            <a:off x="4094922" y="238539"/>
            <a:ext cx="47757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D5C84EF3-7D92-97C4-52E9-CE9F2FA5D8A5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5188464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00703B-7EEB-6561-8773-DCC027B25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F091EB8-1861-2D24-B6E2-D4039C3CD257}"/>
              </a:ext>
            </a:extLst>
          </p:cNvPr>
          <p:cNvSpPr txBox="1"/>
          <p:nvPr/>
        </p:nvSpPr>
        <p:spPr>
          <a:xfrm>
            <a:off x="499188" y="1393216"/>
            <a:ext cx="616753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De Multiplexer</a:t>
            </a:r>
            <a:endParaRPr lang="en-US" sz="2400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4C11CB0-9FB4-19F3-9C2F-6C0D6D4D04F9}"/>
              </a:ext>
            </a:extLst>
          </p:cNvPr>
          <p:cNvSpPr txBox="1"/>
          <p:nvPr/>
        </p:nvSpPr>
        <p:spPr>
          <a:xfrm>
            <a:off x="499188" y="2112281"/>
            <a:ext cx="6167534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200" b="1" dirty="0">
                <a:latin typeface="Cambria" panose="02040503050406030204" pitchFamily="18" charset="0"/>
                <a:ea typeface="Cambria" panose="02040503050406030204" pitchFamily="18" charset="0"/>
              </a:rPr>
              <a:t>1:4 De Multiplexer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80CD0F4-D686-29FA-C29A-5B52FCA185B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188" y="2800568"/>
            <a:ext cx="3960747" cy="3552272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C47B96B3-F18F-8032-0128-992383D8FA4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63412" y="3000383"/>
            <a:ext cx="6629400" cy="26289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72F2368-DA6B-0972-2D9C-D3918CBB3A73}"/>
              </a:ext>
            </a:extLst>
          </p:cNvPr>
          <p:cNvSpPr txBox="1"/>
          <p:nvPr/>
        </p:nvSpPr>
        <p:spPr>
          <a:xfrm>
            <a:off x="4094922" y="238539"/>
            <a:ext cx="47757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</a:p>
        </p:txBody>
      </p:sp>
      <p:sp>
        <p:nvSpPr>
          <p:cNvPr id="8" name="Footer Placeholder 3">
            <a:extLst>
              <a:ext uri="{FF2B5EF4-FFF2-40B4-BE49-F238E27FC236}">
                <a16:creationId xmlns:a16="http://schemas.microsoft.com/office/drawing/2014/main" id="{5EA938B3-85A6-A1CF-A614-6FCE1A1F1863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1214989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00703B-7EEB-6561-8773-DCC027B25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F091EB8-1861-2D24-B6E2-D4039C3CD257}"/>
              </a:ext>
            </a:extLst>
          </p:cNvPr>
          <p:cNvSpPr txBox="1"/>
          <p:nvPr/>
        </p:nvSpPr>
        <p:spPr>
          <a:xfrm>
            <a:off x="499188" y="1393216"/>
            <a:ext cx="616753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De Multiplexer</a:t>
            </a:r>
            <a:endParaRPr lang="en-US" sz="2400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4C11CB0-9FB4-19F3-9C2F-6C0D6D4D04F9}"/>
              </a:ext>
            </a:extLst>
          </p:cNvPr>
          <p:cNvSpPr txBox="1"/>
          <p:nvPr/>
        </p:nvSpPr>
        <p:spPr>
          <a:xfrm>
            <a:off x="499188" y="2112281"/>
            <a:ext cx="6167534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200" b="1" dirty="0">
                <a:latin typeface="Cambria" panose="02040503050406030204" pitchFamily="18" charset="0"/>
                <a:ea typeface="Cambria" panose="02040503050406030204" pitchFamily="18" charset="0"/>
              </a:rPr>
              <a:t>1:4 De Multiplexer Logic Diagram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7E76BB82-A035-12EC-456C-BF10889AB11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7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443245" y="1393216"/>
            <a:ext cx="4045987" cy="4770006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53B799B-FB8A-8863-E241-023A6D1646D5}"/>
              </a:ext>
            </a:extLst>
          </p:cNvPr>
          <p:cNvSpPr txBox="1"/>
          <p:nvPr/>
        </p:nvSpPr>
        <p:spPr>
          <a:xfrm>
            <a:off x="4094922" y="238539"/>
            <a:ext cx="47757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F998E419-2ECF-8C64-FF54-734B0811E8CC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6363019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00703B-7EEB-6561-8773-DCC027B25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F091EB8-1861-2D24-B6E2-D4039C3CD257}"/>
              </a:ext>
            </a:extLst>
          </p:cNvPr>
          <p:cNvSpPr txBox="1"/>
          <p:nvPr/>
        </p:nvSpPr>
        <p:spPr>
          <a:xfrm>
            <a:off x="499188" y="1393216"/>
            <a:ext cx="616753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Applications of Mux and De Mux </a:t>
            </a:r>
            <a:endParaRPr lang="en-US" sz="2400" b="1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4ABA4D6-D98E-EA5D-DD53-90321C3771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451" y="2239083"/>
            <a:ext cx="10833445" cy="1418516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FFA11C9-6E70-CCEE-0BC6-3F3E0E9B0D3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96628" y="3842121"/>
            <a:ext cx="7429833" cy="197501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D1DE0B7-E1FF-FF39-4C23-44E14E208F14}"/>
              </a:ext>
            </a:extLst>
          </p:cNvPr>
          <p:cNvSpPr txBox="1"/>
          <p:nvPr/>
        </p:nvSpPr>
        <p:spPr>
          <a:xfrm>
            <a:off x="4094922" y="238539"/>
            <a:ext cx="47757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19DDDDA3-BF99-CACC-1227-7B822DDC3F2B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0963755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00703B-7EEB-6561-8773-DCC027B25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F091EB8-1861-2D24-B6E2-D4039C3CD257}"/>
              </a:ext>
            </a:extLst>
          </p:cNvPr>
          <p:cNvSpPr txBox="1"/>
          <p:nvPr/>
        </p:nvSpPr>
        <p:spPr>
          <a:xfrm>
            <a:off x="499188" y="1393216"/>
            <a:ext cx="616753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Encoder</a:t>
            </a:r>
            <a:endParaRPr lang="en-US" sz="24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A21EE18A-2D88-1D12-FAAE-82465837E0C7}"/>
                  </a:ext>
                </a:extLst>
              </p:cNvPr>
              <p:cNvSpPr txBox="1"/>
              <p:nvPr/>
            </p:nvSpPr>
            <p:spPr>
              <a:xfrm>
                <a:off x="569168" y="2258254"/>
                <a:ext cx="11383347" cy="223978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US" sz="2400" dirty="0"/>
                  <a:t>An encoder has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180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p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e>
                      <m:sup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𝑛</m:t>
                        </m:r>
                      </m:sup>
                    </m:sSup>
                  </m:oMath>
                </a14:m>
                <a:r>
                  <a:rPr lang="en-US" sz="2400" dirty="0"/>
                  <a:t> input lines and ‘n’ output lines. In encoder, the output lines generate the binary code corresponding to the input value.</a:t>
                </a:r>
              </a:p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US" sz="2400" dirty="0"/>
                  <a:t>An encoder is a digital circuit that performs the inverse operation of a decoder.</a:t>
                </a:r>
              </a:p>
              <a:p>
                <a:pPr algn="just">
                  <a:lnSpc>
                    <a:spcPct val="150000"/>
                  </a:lnSpc>
                </a:pPr>
                <a:endParaRPr lang="en-US" sz="2400" dirty="0">
                  <a:latin typeface="Cambria" panose="02040503050406030204" pitchFamily="18" charset="0"/>
                  <a:ea typeface="Cambria" panose="02040503050406030204" pitchFamily="18" charset="0"/>
                </a:endParaRPr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A21EE18A-2D88-1D12-FAAE-82465837E0C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9168" y="2258254"/>
                <a:ext cx="11383347" cy="2239780"/>
              </a:xfrm>
              <a:prstGeom prst="rect">
                <a:avLst/>
              </a:prstGeom>
              <a:blipFill>
                <a:blip r:embed="rId2"/>
                <a:stretch>
                  <a:fillRect l="-696" r="-80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TextBox 1">
            <a:extLst>
              <a:ext uri="{FF2B5EF4-FFF2-40B4-BE49-F238E27FC236}">
                <a16:creationId xmlns:a16="http://schemas.microsoft.com/office/drawing/2014/main" id="{7A1866EC-7393-B1F4-FC8D-124A67AA7F76}"/>
              </a:ext>
            </a:extLst>
          </p:cNvPr>
          <p:cNvSpPr txBox="1"/>
          <p:nvPr/>
        </p:nvSpPr>
        <p:spPr>
          <a:xfrm>
            <a:off x="4094922" y="238539"/>
            <a:ext cx="47757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9FB3D628-F848-2742-06C3-DB29019B83FF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521755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00703B-7EEB-6561-8773-DCC027B25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F091EB8-1861-2D24-B6E2-D4039C3CD257}"/>
              </a:ext>
            </a:extLst>
          </p:cNvPr>
          <p:cNvSpPr txBox="1"/>
          <p:nvPr/>
        </p:nvSpPr>
        <p:spPr>
          <a:xfrm>
            <a:off x="415213" y="1065716"/>
            <a:ext cx="6167534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Encoder</a:t>
            </a:r>
          </a:p>
          <a:p>
            <a:r>
              <a:rPr lang="en-US" sz="2400" dirty="0"/>
              <a:t>  4:2 Encoder</a:t>
            </a:r>
            <a:endParaRPr lang="en-US" sz="2400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21EE18A-2D88-1D12-FAAE-82465837E0C7}"/>
              </a:ext>
            </a:extLst>
          </p:cNvPr>
          <p:cNvSpPr txBox="1"/>
          <p:nvPr/>
        </p:nvSpPr>
        <p:spPr>
          <a:xfrm>
            <a:off x="415213" y="1896713"/>
            <a:ext cx="11383347" cy="16946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2400" dirty="0"/>
              <a:t>The 4:2 Encoder has 4 inputs and 2 outputs. The encoder does not have select line inputs. The 4 inputs are A0, A1, A2, and A3 and the outputs are ‘B0’ and ‘B1’. The Encoder generates a code signal for all the inputs</a:t>
            </a:r>
            <a:endParaRPr lang="en-US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9D88B5B-DA2B-A895-7A26-18137472B5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90888" y="3516800"/>
            <a:ext cx="4053045" cy="281069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7B396FD-A875-5F8D-EBB4-581A113C3D0A}"/>
              </a:ext>
            </a:extLst>
          </p:cNvPr>
          <p:cNvSpPr txBox="1"/>
          <p:nvPr/>
        </p:nvSpPr>
        <p:spPr>
          <a:xfrm>
            <a:off x="4094922" y="238539"/>
            <a:ext cx="47757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41237D60-1B3C-7E0C-F803-D8DBD011CE08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21269449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00703B-7EEB-6561-8773-DCC027B25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F091EB8-1861-2D24-B6E2-D4039C3CD257}"/>
              </a:ext>
            </a:extLst>
          </p:cNvPr>
          <p:cNvSpPr txBox="1"/>
          <p:nvPr/>
        </p:nvSpPr>
        <p:spPr>
          <a:xfrm>
            <a:off x="415213" y="1065716"/>
            <a:ext cx="6167534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Encoder</a:t>
            </a:r>
          </a:p>
          <a:p>
            <a:r>
              <a:rPr lang="en-US" sz="2400" dirty="0"/>
              <a:t>4:2 Encoder</a:t>
            </a:r>
            <a:endParaRPr lang="en-US" sz="2400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21EE18A-2D88-1D12-FAAE-82465837E0C7}"/>
              </a:ext>
            </a:extLst>
          </p:cNvPr>
          <p:cNvSpPr txBox="1"/>
          <p:nvPr/>
        </p:nvSpPr>
        <p:spPr>
          <a:xfrm>
            <a:off x="415213" y="1896713"/>
            <a:ext cx="11383347" cy="16946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2400" dirty="0"/>
              <a:t>The 4:2 Encoder has 4 inputs and 2 outputs. The encoder does not have select line inputs. The 4 inputs are A0, A1, A2, and A3 and the outputs are ‘B0’ and ‘B1’. The Encoder generates a code signal for all the inputs</a:t>
            </a:r>
            <a:endParaRPr lang="en-US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E9043CE-CA3F-38AE-F0FF-53459E980E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92211" y="3433970"/>
            <a:ext cx="4676775" cy="246697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EC19906-71B5-AFE6-A2EF-A8A3501176D1}"/>
              </a:ext>
            </a:extLst>
          </p:cNvPr>
          <p:cNvSpPr txBox="1"/>
          <p:nvPr/>
        </p:nvSpPr>
        <p:spPr>
          <a:xfrm>
            <a:off x="719472" y="4053009"/>
            <a:ext cx="2831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0070C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1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9ADD846-1831-5A90-432F-5C7B252D78C8}"/>
              </a:ext>
            </a:extLst>
          </p:cNvPr>
          <p:cNvSpPr txBox="1"/>
          <p:nvPr/>
        </p:nvSpPr>
        <p:spPr>
          <a:xfrm>
            <a:off x="5076519" y="4989239"/>
            <a:ext cx="2831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0070C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0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BC69E27-206B-3B99-1C06-ADB6F328B1B5}"/>
              </a:ext>
            </a:extLst>
          </p:cNvPr>
          <p:cNvSpPr txBox="1"/>
          <p:nvPr/>
        </p:nvSpPr>
        <p:spPr>
          <a:xfrm>
            <a:off x="5057857" y="4374327"/>
            <a:ext cx="2831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0070C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0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7A65607-F5EA-C131-846E-24BD1F5CE02D}"/>
              </a:ext>
            </a:extLst>
          </p:cNvPr>
          <p:cNvSpPr txBox="1"/>
          <p:nvPr/>
        </p:nvSpPr>
        <p:spPr>
          <a:xfrm>
            <a:off x="5373337" y="4397819"/>
            <a:ext cx="2135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0070C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1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C9A1274-FCC9-9441-FD98-8D561D2A28E2}"/>
              </a:ext>
            </a:extLst>
          </p:cNvPr>
          <p:cNvSpPr txBox="1"/>
          <p:nvPr/>
        </p:nvSpPr>
        <p:spPr>
          <a:xfrm>
            <a:off x="5359699" y="4989239"/>
            <a:ext cx="2135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0070C0"/>
                </a:solidFill>
              </a:rPr>
              <a:t>1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3656212-D4C9-345F-4F14-8EEA9797BB4D}"/>
              </a:ext>
            </a:extLst>
          </p:cNvPr>
          <p:cNvSpPr txBox="1"/>
          <p:nvPr/>
        </p:nvSpPr>
        <p:spPr>
          <a:xfrm>
            <a:off x="722580" y="4382694"/>
            <a:ext cx="2831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0070C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1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964C2A4-3B8A-54B6-B7E6-4D1AC943FC29}"/>
              </a:ext>
            </a:extLst>
          </p:cNvPr>
          <p:cNvSpPr txBox="1"/>
          <p:nvPr/>
        </p:nvSpPr>
        <p:spPr>
          <a:xfrm>
            <a:off x="716356" y="4749693"/>
            <a:ext cx="2831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0070C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1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00E1F59-35FA-2A45-907C-5ABC610DEB40}"/>
              </a:ext>
            </a:extLst>
          </p:cNvPr>
          <p:cNvSpPr txBox="1"/>
          <p:nvPr/>
        </p:nvSpPr>
        <p:spPr>
          <a:xfrm>
            <a:off x="725684" y="5094927"/>
            <a:ext cx="2831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0070C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1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806F9008-6DB0-F2DB-7E07-8BBF0EB5DB6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7487" y="3529009"/>
            <a:ext cx="4053045" cy="281069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2B38A4C-8345-1876-977F-FA4EBC2B8E56}"/>
              </a:ext>
            </a:extLst>
          </p:cNvPr>
          <p:cNvSpPr txBox="1"/>
          <p:nvPr/>
        </p:nvSpPr>
        <p:spPr>
          <a:xfrm>
            <a:off x="4094922" y="238539"/>
            <a:ext cx="47757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8C154000-93E2-61BB-5C5A-9531F1EA8ADE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5830075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00703B-7EEB-6561-8773-DCC027B25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F091EB8-1861-2D24-B6E2-D4039C3CD257}"/>
              </a:ext>
            </a:extLst>
          </p:cNvPr>
          <p:cNvSpPr txBox="1"/>
          <p:nvPr/>
        </p:nvSpPr>
        <p:spPr>
          <a:xfrm>
            <a:off x="376302" y="1219265"/>
            <a:ext cx="6167534" cy="11430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Encoder</a:t>
            </a:r>
          </a:p>
          <a:p>
            <a:pPr>
              <a:lnSpc>
                <a:spcPct val="150000"/>
              </a:lnSpc>
            </a:pPr>
            <a:r>
              <a:rPr lang="en-US" sz="2400" b="1" dirty="0"/>
              <a:t>4:2 Encoder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8EE74C93-E5A7-D386-1851-A83B5C3841A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7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844631" y="2362335"/>
            <a:ext cx="4908314" cy="295218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3EEE85D-6136-2318-CFC7-3C3E8177B83A}"/>
              </a:ext>
            </a:extLst>
          </p:cNvPr>
          <p:cNvSpPr txBox="1"/>
          <p:nvPr/>
        </p:nvSpPr>
        <p:spPr>
          <a:xfrm>
            <a:off x="4094922" y="238539"/>
            <a:ext cx="47757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5572BAA0-C879-F027-92BB-476CA436B793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98996674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00703B-7EEB-6561-8773-DCC027B25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F091EB8-1861-2D24-B6E2-D4039C3CD257}"/>
              </a:ext>
            </a:extLst>
          </p:cNvPr>
          <p:cNvSpPr txBox="1"/>
          <p:nvPr/>
        </p:nvSpPr>
        <p:spPr>
          <a:xfrm>
            <a:off x="404326" y="1306466"/>
            <a:ext cx="6167534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Decoder</a:t>
            </a:r>
          </a:p>
          <a:p>
            <a:r>
              <a:rPr lang="en-US" sz="2400" b="1" dirty="0"/>
              <a:t>2: 4 Decoder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A21EE18A-2D88-1D12-FAAE-82465837E0C7}"/>
                  </a:ext>
                </a:extLst>
              </p:cNvPr>
              <p:cNvSpPr txBox="1"/>
              <p:nvPr/>
            </p:nvSpPr>
            <p:spPr>
              <a:xfrm>
                <a:off x="404326" y="2137463"/>
                <a:ext cx="11383347" cy="223978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US" sz="2400" dirty="0"/>
                  <a:t>A decoder is a multiple input , multiple output logic circuits which converts coded input into coded output where input and output codes are different. </a:t>
                </a:r>
              </a:p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US" sz="2400" dirty="0"/>
                  <a:t>The input code generally has fewer bits than the output code.  (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sz="1800" b="0" i="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n</m:t>
                    </m:r>
                    <m:r>
                      <a:rPr lang="en-GB" sz="1800" b="0" i="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  <m:r>
                      <m:rPr>
                        <m:sty m:val="p"/>
                      </m:rPr>
                      <a:rPr lang="en-GB" sz="1800" b="0" i="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to</m:t>
                    </m:r>
                    <m:r>
                      <a:rPr lang="en-GB" sz="1800" b="0" i="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  <m:sSup>
                      <m:sSupPr>
                        <m:ctrlPr>
                          <a:rPr lang="en-GB" sz="180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p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e>
                      <m:sup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𝑛</m:t>
                        </m:r>
                      </m:sup>
                    </m:sSup>
                  </m:oMath>
                </a14:m>
                <a:r>
                  <a:rPr lang="en-GB" sz="18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)</a:t>
                </a:r>
              </a:p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endParaRPr lang="en-US" sz="2400" dirty="0">
                  <a:latin typeface="Cambria" panose="02040503050406030204" pitchFamily="18" charset="0"/>
                  <a:ea typeface="Cambria" panose="02040503050406030204" pitchFamily="18" charset="0"/>
                </a:endParaRPr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A21EE18A-2D88-1D12-FAAE-82465837E0C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4326" y="2137463"/>
                <a:ext cx="11383347" cy="2239780"/>
              </a:xfrm>
              <a:prstGeom prst="rect">
                <a:avLst/>
              </a:prstGeom>
              <a:blipFill>
                <a:blip r:embed="rId2"/>
                <a:stretch>
                  <a:fillRect l="-696" r="-80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" name="Picture 9">
            <a:extLst>
              <a:ext uri="{FF2B5EF4-FFF2-40B4-BE49-F238E27FC236}">
                <a16:creationId xmlns:a16="http://schemas.microsoft.com/office/drawing/2014/main" id="{FE96FC33-95BA-0FD2-7222-5680824DCCB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2457" y="3911769"/>
            <a:ext cx="4096344" cy="269213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005F141-2A16-1D49-ED42-95B6FB763FAB}"/>
              </a:ext>
            </a:extLst>
          </p:cNvPr>
          <p:cNvSpPr txBox="1"/>
          <p:nvPr/>
        </p:nvSpPr>
        <p:spPr>
          <a:xfrm>
            <a:off x="4094922" y="238539"/>
            <a:ext cx="47757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2012D1A2-B0CA-0EF5-D056-CCCF9FDA02F5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11130838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00703B-7EEB-6561-8773-DCC027B25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F091EB8-1861-2D24-B6E2-D4039C3CD257}"/>
              </a:ext>
            </a:extLst>
          </p:cNvPr>
          <p:cNvSpPr txBox="1"/>
          <p:nvPr/>
        </p:nvSpPr>
        <p:spPr>
          <a:xfrm>
            <a:off x="315264" y="1607164"/>
            <a:ext cx="6167534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Encoder</a:t>
            </a:r>
          </a:p>
          <a:p>
            <a:endParaRPr lang="en-US" sz="2400" b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r>
              <a:rPr lang="en-US" sz="2400" b="1" dirty="0"/>
              <a:t>2: 4 Decoder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01A5328F-8698-D365-4A61-DD1A0F34C22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363" y="3429000"/>
            <a:ext cx="4638675" cy="2447925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3F674993-76D8-76EB-B9A4-74C9914EF00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9205" y="3201125"/>
            <a:ext cx="4362450" cy="286702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F719AB4-6D5A-21D6-97B0-FA9792C3570A}"/>
              </a:ext>
            </a:extLst>
          </p:cNvPr>
          <p:cNvSpPr txBox="1"/>
          <p:nvPr/>
        </p:nvSpPr>
        <p:spPr>
          <a:xfrm>
            <a:off x="4094922" y="238539"/>
            <a:ext cx="47757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FE6787EF-C6B5-29C4-EB90-20E201283378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98944278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00703B-7EEB-6561-8773-DCC027B25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F091EB8-1861-2D24-B6E2-D4039C3CD257}"/>
              </a:ext>
            </a:extLst>
          </p:cNvPr>
          <p:cNvSpPr txBox="1"/>
          <p:nvPr/>
        </p:nvSpPr>
        <p:spPr>
          <a:xfrm>
            <a:off x="376302" y="1219265"/>
            <a:ext cx="6167534" cy="11430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Decoder</a:t>
            </a:r>
          </a:p>
          <a:p>
            <a:pPr>
              <a:lnSpc>
                <a:spcPct val="150000"/>
              </a:lnSpc>
            </a:pPr>
            <a:r>
              <a:rPr lang="en-US" sz="2400" b="1" dirty="0"/>
              <a:t>4:2 Decoder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499731C-679A-4528-AEFD-BF15D1014E4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7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201656" y="1673521"/>
            <a:ext cx="5105400" cy="431482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7E77F55-BDB9-A848-6C48-C5C57269F4DA}"/>
              </a:ext>
            </a:extLst>
          </p:cNvPr>
          <p:cNvSpPr txBox="1"/>
          <p:nvPr/>
        </p:nvSpPr>
        <p:spPr>
          <a:xfrm>
            <a:off x="4094922" y="238539"/>
            <a:ext cx="47757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758C7469-856D-40F3-1F12-EA33CD5A9C17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34825830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AA205271-8453-0C56-CE04-6289558BCEE4}"/>
              </a:ext>
            </a:extLst>
          </p:cNvPr>
          <p:cNvSpPr txBox="1">
            <a:spLocks/>
          </p:cNvSpPr>
          <p:nvPr/>
        </p:nvSpPr>
        <p:spPr>
          <a:xfrm>
            <a:off x="4865078" y="313629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1919579093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purl.org/dc/terms/"/>
    <ds:schemaRef ds:uri="http://schemas.microsoft.com/office/2006/documentManagement/types"/>
    <ds:schemaRef ds:uri="http://schemas.microsoft.com/office/infopath/2007/PartnerControls"/>
    <ds:schemaRef ds:uri="http://schemas.microsoft.com/office/2006/metadata/properties"/>
    <ds:schemaRef ds:uri="http://www.w3.org/XML/1998/namespace"/>
    <ds:schemaRef ds:uri="http://schemas.openxmlformats.org/package/2006/metadata/core-properties"/>
    <ds:schemaRef ds:uri="http://purl.org/dc/dcmitype/"/>
    <ds:schemaRef ds:uri="303dbf9b-b85b-46a0-94f1-894078c07ecd"/>
    <ds:schemaRef ds:uri="211f9404-bca0-4bcf-9c1d-965ccb6f8d2d"/>
    <ds:schemaRef ds:uri="http://purl.org/dc/elements/1.1/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607</Words>
  <Application>Microsoft Office PowerPoint</Application>
  <PresentationFormat>Widescreen</PresentationFormat>
  <Paragraphs>118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17</vt:i4>
      </vt:variant>
    </vt:vector>
  </HeadingPairs>
  <TitlesOfParts>
    <vt:vector size="42" baseType="lpstr">
      <vt:lpstr>Arial</vt:lpstr>
      <vt:lpstr>Calibri</vt:lpstr>
      <vt:lpstr>Calibri Light</vt:lpstr>
      <vt:lpstr>Cambria</vt:lpstr>
      <vt:lpstr>Cambria Math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200</cp:revision>
  <dcterms:created xsi:type="dcterms:W3CDTF">2021-03-09T15:35:42Z</dcterms:created>
  <dcterms:modified xsi:type="dcterms:W3CDTF">2026-02-05T10:02:57Z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