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2"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68699" autoAdjust="0"/>
  </p:normalViewPr>
  <p:slideViewPr>
    <p:cSldViewPr snapToGrid="0">
      <p:cViewPr varScale="1">
        <p:scale>
          <a:sx n="56" d="100"/>
          <a:sy n="56" d="100"/>
        </p:scale>
        <p:origin x="170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0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104870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A3EE2D-DC1F-42F2-9D47-F75FA1FB1E2C}" type="datetimeFigureOut">
              <a:rPr lang="en-KE" smtClean="0"/>
              <a:t>06/23/2023</a:t>
            </a:fld>
            <a:endParaRPr lang="en-KE"/>
          </a:p>
        </p:txBody>
      </p:sp>
      <p:sp>
        <p:nvSpPr>
          <p:cNvPr id="104870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104870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104870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104870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90B795-8B51-4B8A-AD0E-491C6A984EE8}" type="slidenum">
              <a:rPr lang="en-KE" smtClean="0"/>
              <a:t>‹#›</a:t>
            </a:fld>
            <a:endParaRPr lang="en-K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0" name="Slide Image Placeholder 1"/>
          <p:cNvSpPr>
            <a:spLocks noGrp="1" noRot="1" noChangeAspect="1"/>
          </p:cNvSpPr>
          <p:nvPr>
            <p:ph type="sldImg"/>
          </p:nvPr>
        </p:nvSpPr>
        <p:spPr/>
      </p:sp>
      <p:sp>
        <p:nvSpPr>
          <p:cNvPr id="1048591"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According to </a:t>
            </a:r>
            <a:r>
              <a:rPr lang="en-US" sz="1200" kern="1200" dirty="0">
                <a:solidFill>
                  <a:schemeClr val="tx1"/>
                </a:solidFill>
                <a:effectLst/>
                <a:latin typeface="+mn-lt"/>
                <a:ea typeface="+mn-ea"/>
                <a:cs typeface="+mn-cs"/>
              </a:rPr>
              <a:t>Beauchamp and Davidson (2001), </a:t>
            </a:r>
            <a:r>
              <a:rPr lang="en-US" sz="1200" b="0" i="0" kern="1200" dirty="0">
                <a:solidFill>
                  <a:schemeClr val="tx1"/>
                </a:solidFill>
                <a:effectLst/>
                <a:latin typeface="+mn-lt"/>
                <a:ea typeface="+mn-ea"/>
                <a:cs typeface="+mn-cs"/>
              </a:rPr>
              <a:t>euthanasia and assisted suicide are complex and controversial topics that involve intentionally ending a person's life to relieve their suffering. The ethical implications surrounding euthanasia and assisted suicide revolve around questions of autonomy, dignity, and the sanctity of life(Cohen-</a:t>
            </a:r>
            <a:r>
              <a:rPr lang="en-US" sz="1200" b="0" i="0" kern="1200" dirty="0" err="1">
                <a:solidFill>
                  <a:schemeClr val="tx1"/>
                </a:solidFill>
                <a:effectLst/>
                <a:latin typeface="+mn-lt"/>
                <a:ea typeface="+mn-ea"/>
                <a:cs typeface="+mn-cs"/>
              </a:rPr>
              <a:t>Almagor</a:t>
            </a:r>
            <a:r>
              <a:rPr lang="en-US" sz="1200" b="0" i="0" kern="1200" dirty="0">
                <a:solidFill>
                  <a:schemeClr val="tx1"/>
                </a:solidFill>
                <a:effectLst/>
                <a:latin typeface="+mn-lt"/>
                <a:ea typeface="+mn-ea"/>
                <a:cs typeface="+mn-cs"/>
              </a:rPr>
              <a:t>, 2019). Different countries and jurisdictions have varying legal frameworks and perspectives on these practices, leading to ongoing debates and discussions about their legality and moral implications. Here are some definitions and information on the laws, arguments, history, conclusions, and recommendations related to these practices(Pereira, 2011). </a:t>
            </a:r>
            <a:br>
              <a:rPr lang="en-US" dirty="0"/>
            </a:br>
            <a:endParaRPr lang="en-KE" dirty="0"/>
          </a:p>
        </p:txBody>
      </p:sp>
      <p:sp>
        <p:nvSpPr>
          <p:cNvPr id="1048592" name="Slide Number Placeholder 3"/>
          <p:cNvSpPr>
            <a:spLocks noGrp="1"/>
          </p:cNvSpPr>
          <p:nvPr>
            <p:ph type="sldNum" sz="quarter" idx="5"/>
          </p:nvPr>
        </p:nvSpPr>
        <p:spPr/>
        <p:txBody>
          <a:bodyPr/>
          <a:lstStyle/>
          <a:p>
            <a:fld id="{9890B795-8B51-4B8A-AD0E-491C6A984EE8}" type="slidenum">
              <a:rPr lang="en-KE" smtClean="0"/>
              <a:t>2</a:t>
            </a:fld>
            <a:endParaRPr lang="en-K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Slide Image Placeholder 1"/>
          <p:cNvSpPr>
            <a:spLocks noGrp="1" noRot="1" noChangeAspect="1"/>
          </p:cNvSpPr>
          <p:nvPr>
            <p:ph type="sldImg"/>
          </p:nvPr>
        </p:nvSpPr>
        <p:spPr/>
      </p:sp>
      <p:sp>
        <p:nvSpPr>
          <p:cNvPr id="1048596" name="Notes Placeholder 2"/>
          <p:cNvSpPr>
            <a:spLocks noGrp="1"/>
          </p:cNvSpPr>
          <p:nvPr>
            <p:ph type="body" idx="1"/>
          </p:nvPr>
        </p:nvSpPr>
        <p:spPr/>
        <p:txBody>
          <a:bodyPr/>
          <a:lstStyle/>
          <a:p>
            <a:r>
              <a:rPr lang="en-US" b="1" dirty="0"/>
              <a:t>Euthanasia:</a:t>
            </a:r>
            <a:r>
              <a:rPr lang="en-US" dirty="0"/>
              <a:t> The act of intentionally ending a person's life to relieve their suffering, typically carried out by a physician administering a lethal dose of medication (Beauchamp &amp; Davidson, 2001). Euthanasia can be classified into different types, including voluntary euthanasia, where the patient requests and consents to the procedure, and involuntary euthanasia, which is performed without the explicit consent of the patient. There is also non-voluntary euthanasia, which occurs when the patient's consent cannot be obtained, such as in cases involving individuals who are unconscious or unable to communicate their wishes. The legalization and regulation of euthanasia vary across different countries and regions. Some places have implemented strict guidelines and safeguards to ensure that euthanasia is only performed under specific circumstances and with the proper legal and medical oversight, while others prohibit it outright. These varying perspectives reflect the ongoing ethical, legal, and societal discussions surrounding euthanasia.</a:t>
            </a:r>
          </a:p>
          <a:p>
            <a:r>
              <a:rPr lang="en-US" b="1" dirty="0"/>
              <a:t>Assisted suicide: </a:t>
            </a:r>
            <a:r>
              <a:rPr lang="en-US" dirty="0"/>
              <a:t>According to Boudreau and Somerville (2014), aiding a person in ending their own life, often through the provision of medication, with the intention of relieving their suffering. Aiding a person in ending their own life, commonly known as assisted suicide, typically involves providing the individual with the means to carry out the act, such as a prescription for lethal medication. The person ultimately administers the medication themselves, retaining control over the decision and the act of ending their life. Like euthanasia, assisted suicide is a highly debated topic with complex ethical considerations. Supporters argue that it respects an individual's autonomy and right to die with dignity, especially in cases of severe pain or terminal illnesses (British Medical Association, 2016). Opponents raise concerns about potential abuses, the potential devaluation of human life, and the impact on vulnerable populations, such as those with disabilities or mental health conditions. Legal approaches to assisted suicide vary worldwide, ranging from complete prohibition to regulated practices in certain jurisdictions.</a:t>
            </a:r>
            <a:endParaRPr lang="en-KE" dirty="0"/>
          </a:p>
        </p:txBody>
      </p:sp>
      <p:sp>
        <p:nvSpPr>
          <p:cNvPr id="1048597" name="Slide Number Placeholder 3"/>
          <p:cNvSpPr>
            <a:spLocks noGrp="1"/>
          </p:cNvSpPr>
          <p:nvPr>
            <p:ph type="sldNum" sz="quarter" idx="5"/>
          </p:nvPr>
        </p:nvSpPr>
        <p:spPr/>
        <p:txBody>
          <a:bodyPr/>
          <a:lstStyle/>
          <a:p>
            <a:fld id="{9890B795-8B51-4B8A-AD0E-491C6A984EE8}" type="slidenum">
              <a:rPr lang="en-KE" smtClean="0"/>
              <a:t>3</a:t>
            </a:fld>
            <a:endParaRPr lang="en-K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House of Commons Library (2020), the history of euthanasia and assisted suicide dates back to ancient times, with both practices being mentioned in philosophical and medical texts. The modern-day debate on euthanasia emerged in the late 19th and early 20th centuries. Various countries have witnessed legal battles, public campaigns, and medical advancements that have shaped the discussion on end-of-life choices.</a:t>
            </a:r>
            <a:endParaRPr lang="en-KE" dirty="0"/>
          </a:p>
          <a:p>
            <a:endParaRPr lang="en-KE" dirty="0"/>
          </a:p>
        </p:txBody>
      </p:sp>
      <p:sp>
        <p:nvSpPr>
          <p:cNvPr id="1048602" name="Slide Number Placeholder 3"/>
          <p:cNvSpPr>
            <a:spLocks noGrp="1"/>
          </p:cNvSpPr>
          <p:nvPr>
            <p:ph type="sldNum" sz="quarter" idx="5"/>
          </p:nvPr>
        </p:nvSpPr>
        <p:spPr/>
        <p:txBody>
          <a:bodyPr/>
          <a:lstStyle/>
          <a:p>
            <a:fld id="{9890B795-8B51-4B8A-AD0E-491C6A984EE8}" type="slidenum">
              <a:rPr lang="en-KE" smtClean="0"/>
              <a:t>4</a:t>
            </a:fld>
            <a:endParaRPr lang="en-K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Based on Griffiths et al. (2008), s</a:t>
            </a:r>
            <a:r>
              <a:rPr lang="en-KE" sz="1200" kern="1200" dirty="0">
                <a:solidFill>
                  <a:schemeClr val="tx1"/>
                </a:solidFill>
                <a:effectLst/>
                <a:latin typeface="+mn-lt"/>
                <a:ea typeface="+mn-ea"/>
                <a:cs typeface="+mn-cs"/>
              </a:rPr>
              <a:t>everal countries have enacted legislation allowing euthanasia or assisted suicide under specific circumstances. </a:t>
            </a:r>
            <a:r>
              <a:rPr lang="en-US" sz="1200" kern="1200" dirty="0">
                <a:solidFill>
                  <a:schemeClr val="tx1"/>
                </a:solidFill>
                <a:effectLst/>
                <a:latin typeface="+mn-lt"/>
                <a:ea typeface="+mn-ea"/>
                <a:cs typeface="+mn-cs"/>
              </a:rPr>
              <a:t>The examples they included are</a:t>
            </a:r>
            <a:r>
              <a:rPr lang="en-KE" sz="1200" kern="1200" dirty="0">
                <a:solidFill>
                  <a:schemeClr val="tx1"/>
                </a:solidFill>
                <a:effectLst/>
                <a:latin typeface="+mn-lt"/>
                <a:ea typeface="+mn-ea"/>
                <a:cs typeface="+mn-cs"/>
              </a:rPr>
              <a:t>:</a:t>
            </a:r>
          </a:p>
          <a:p>
            <a:r>
              <a:rPr lang="en-KE" sz="1200" b="1" kern="1200" dirty="0">
                <a:solidFill>
                  <a:schemeClr val="tx1"/>
                </a:solidFill>
                <a:effectLst/>
                <a:latin typeface="+mn-lt"/>
                <a:ea typeface="+mn-ea"/>
                <a:cs typeface="+mn-cs"/>
              </a:rPr>
              <a:t>Netherlands:</a:t>
            </a:r>
            <a:r>
              <a:rPr lang="en-KE" sz="1200" kern="1200" dirty="0">
                <a:solidFill>
                  <a:schemeClr val="tx1"/>
                </a:solidFill>
                <a:effectLst/>
                <a:latin typeface="+mn-lt"/>
                <a:ea typeface="+mn-ea"/>
                <a:cs typeface="+mn-cs"/>
              </a:rPr>
              <a:t> Euthanasia and physician-assisted suicide are legal under the Termination of Life on Request and Assisted Suicide (Review Procedures) Act, subject to strict criteria and oversight.</a:t>
            </a:r>
          </a:p>
          <a:p>
            <a:r>
              <a:rPr lang="en-KE" sz="1200" b="1" kern="1200" dirty="0">
                <a:solidFill>
                  <a:schemeClr val="tx1"/>
                </a:solidFill>
                <a:effectLst/>
                <a:latin typeface="+mn-lt"/>
                <a:ea typeface="+mn-ea"/>
                <a:cs typeface="+mn-cs"/>
              </a:rPr>
              <a:t>Belgium</a:t>
            </a:r>
            <a:r>
              <a:rPr lang="en-KE" sz="1200" kern="1200" dirty="0">
                <a:solidFill>
                  <a:schemeClr val="tx1"/>
                </a:solidFill>
                <a:effectLst/>
                <a:latin typeface="+mn-lt"/>
                <a:ea typeface="+mn-ea"/>
                <a:cs typeface="+mn-cs"/>
              </a:rPr>
              <a:t>: The Belgian Act on Euthanasia permits euthanasia under certain conditions, including the patient's explicit request and unbearable suffering.</a:t>
            </a:r>
          </a:p>
          <a:p>
            <a:r>
              <a:rPr lang="en-KE" sz="1200" b="1" kern="1200" dirty="0">
                <a:solidFill>
                  <a:schemeClr val="tx1"/>
                </a:solidFill>
                <a:effectLst/>
                <a:latin typeface="+mn-lt"/>
                <a:ea typeface="+mn-ea"/>
                <a:cs typeface="+mn-cs"/>
              </a:rPr>
              <a:t>Canada:</a:t>
            </a:r>
            <a:r>
              <a:rPr lang="en-KE" sz="1200" kern="1200" dirty="0">
                <a:solidFill>
                  <a:schemeClr val="tx1"/>
                </a:solidFill>
                <a:effectLst/>
                <a:latin typeface="+mn-lt"/>
                <a:ea typeface="+mn-ea"/>
                <a:cs typeface="+mn-cs"/>
              </a:rPr>
              <a:t> The Canadian Supreme Court decriminalized physician-assisted dying in 2015 and enacted legislation allowing it in 2016, with specific safeguards and eligibility criteria.</a:t>
            </a:r>
          </a:p>
          <a:p>
            <a:r>
              <a:rPr lang="en-KE" sz="1200" kern="1200" dirty="0">
                <a:solidFill>
                  <a:schemeClr val="tx1"/>
                </a:solidFill>
                <a:effectLst/>
                <a:latin typeface="+mn-lt"/>
                <a:ea typeface="+mn-ea"/>
                <a:cs typeface="+mn-cs"/>
              </a:rPr>
              <a:t>Several states in the United States, such as Oregon, Washington, California, Vermont, Colorado, Hawaii, and Maine, have legalized medical aid in dying through specific legislation.</a:t>
            </a:r>
          </a:p>
          <a:p>
            <a:endParaRPr lang="en-KE" dirty="0"/>
          </a:p>
        </p:txBody>
      </p:sp>
      <p:sp>
        <p:nvSpPr>
          <p:cNvPr id="1048607" name="Slide Number Placeholder 3"/>
          <p:cNvSpPr>
            <a:spLocks noGrp="1"/>
          </p:cNvSpPr>
          <p:nvPr>
            <p:ph type="sldNum" sz="quarter" idx="5"/>
          </p:nvPr>
        </p:nvSpPr>
        <p:spPr/>
        <p:txBody>
          <a:bodyPr/>
          <a:lstStyle/>
          <a:p>
            <a:fld id="{9890B795-8B51-4B8A-AD0E-491C6A984EE8}" type="slidenum">
              <a:rPr lang="en-KE" smtClean="0"/>
              <a:t>5</a:t>
            </a:fld>
            <a:endParaRPr lang="en-K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r>
              <a:rPr lang="en-US" b="1" dirty="0"/>
              <a:t>Autonomy: </a:t>
            </a:r>
            <a:r>
              <a:rPr lang="en-US" b="0" dirty="0"/>
              <a:t>According to </a:t>
            </a:r>
            <a:r>
              <a:rPr lang="en-US" b="0" dirty="0" err="1"/>
              <a:t>Battin</a:t>
            </a:r>
            <a:r>
              <a:rPr lang="en-US" b="0" dirty="0"/>
              <a:t>, Rhodes, and Silvers (2013), i</a:t>
            </a:r>
            <a:r>
              <a:rPr lang="en-US" dirty="0"/>
              <a:t>ndividuals should have the right to make decisions about their own lives, including when and how they want to die. Autonomy is a fundamental principle that upholds an individual's right to self-governance and decision-making. It asserts that individuals have the freedom to make choices about their own lives, as long as those choices do not infringe upon the rights and well-being of others. When it comes to end-of-life decisions, including the choice of when and how to die, respecting autonomy becomes particularly important (British Medical Association, 2016). Here are some further explanations on why individuals should have the right to make decisions about their own lives, including their own death: that is Personal agency: Autonomy recognizes the inherent dignity and worth of each individual, empowering them to exercise control over their own lives. The ability to make decisions about one's own life, including decisions about death, reflects an essential aspect of personal agency. Dyer’s (2021) study claimed that it allows individuals to express their values, beliefs, and personal preferences, shaping the course of their lives in a manner consistent with their own aspirations and well-being. Also, Informed consent: Autonomy is closely tied to the principle of informed consent, which emphasizes the importance of providing individuals with relevant information and the freedom to make choices based on that information. In the context of end-of-life decisions, respecting autonomy means ensuring that individuals have access to accurate and comprehensive information about their condition, prognosis, and available treatment options, as well as the potential risks and benefits associated with those options (Pereira, 2011). This enables them to make informed decisions about their own lives, including decisions about the end of life.</a:t>
            </a:r>
          </a:p>
          <a:p>
            <a:r>
              <a:rPr lang="en-US" b="1" dirty="0"/>
              <a:t>Compassion</a:t>
            </a:r>
            <a:r>
              <a:rPr lang="en-US" dirty="0"/>
              <a:t>: According to Rodriguez (2016), ending the suffering of terminally ill patients who have no prospects of recovery can be seen as a compassionate act. Individuals should have the right to make decisions about their own lives, including when and how they want to die. Compassion is a fundamental human virtue that involves a deep concern for the well-being and alleviation of suffering of others (Cohen-</a:t>
            </a:r>
            <a:r>
              <a:rPr lang="en-US" dirty="0" err="1"/>
              <a:t>Almagor</a:t>
            </a:r>
            <a:r>
              <a:rPr lang="en-US" dirty="0"/>
              <a:t>, 2019). When considering the context of terminally ill patients who have no prospects of recovery, ending their suffering can be seen as a compassionate act for several reasons that is Alleviating unnecessary pain: Terminally ill patients often endure immense physical pain and discomfort due to their condition. In cases where there is no hope for recovery or improvement, allowing these individuals to continue suffering can be considered inhumane. Compassion motivates us to relieve their pain and grant them dignity and comfort in their final moments.</a:t>
            </a:r>
            <a:endParaRPr lang="en-KE" dirty="0"/>
          </a:p>
        </p:txBody>
      </p:sp>
      <p:sp>
        <p:nvSpPr>
          <p:cNvPr id="1048612" name="Slide Number Placeholder 3"/>
          <p:cNvSpPr>
            <a:spLocks noGrp="1"/>
          </p:cNvSpPr>
          <p:nvPr>
            <p:ph type="sldNum" sz="quarter" idx="5"/>
          </p:nvPr>
        </p:nvSpPr>
        <p:spPr/>
        <p:txBody>
          <a:bodyPr/>
          <a:lstStyle/>
          <a:p>
            <a:fld id="{9890B795-8B51-4B8A-AD0E-491C6A984EE8}" type="slidenum">
              <a:rPr lang="en-KE" smtClean="0"/>
              <a:t>6</a:t>
            </a:fld>
            <a:endParaRPr lang="en-KE"/>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r>
              <a:rPr lang="en-US" b="1" dirty="0"/>
              <a:t>Patient's best interests:</a:t>
            </a:r>
            <a:r>
              <a:rPr lang="en-US" b="0" dirty="0"/>
              <a:t> Based on Emanuel et al. (2016), i</a:t>
            </a:r>
            <a:r>
              <a:rPr lang="en-US" dirty="0"/>
              <a:t>n cases of extreme pain and suffering, it may be argued that it is in the best interest of the patient to have the option of a peaceful death. In cases of extreme pain and suffering, the argument for providing patients with the option of a peaceful death is rooted in the concept of acting in their best interests. When medical interventions can no longer alleviate their suffering or improve their quality of life, offering the choice of a peaceful death can be seen as a compassionate response that prioritizes the well-being of the patient (</a:t>
            </a:r>
            <a:r>
              <a:rPr lang="en-US" dirty="0" err="1"/>
              <a:t>Onwuteaka-Philipsen</a:t>
            </a:r>
            <a:r>
              <a:rPr lang="en-US" dirty="0"/>
              <a:t> et al., 2012). By allowing them to avoid prolonged agony and maintain their dignity, it </a:t>
            </a:r>
            <a:r>
              <a:rPr lang="en-US" dirty="0" err="1"/>
              <a:t>honours</a:t>
            </a:r>
            <a:r>
              <a:rPr lang="en-US" dirty="0"/>
              <a:t> their autonomy and recognizes that their best interests may lie in finding relief from unbearable pain, both physical and emotional, as they approach the end of their life.</a:t>
            </a:r>
          </a:p>
          <a:p>
            <a:pPr marL="0" marR="0" lvl="0" indent="0" algn="l" defTabSz="914400" rtl="0" eaLnBrk="1" fontAlgn="auto" latinLnBrk="0" hangingPunct="1">
              <a:lnSpc>
                <a:spcPct val="100000"/>
              </a:lnSpc>
              <a:spcBef>
                <a:spcPts val="0"/>
              </a:spcBef>
              <a:spcAft>
                <a:spcPts val="0"/>
              </a:spcAft>
              <a:buClrTx/>
              <a:buSzTx/>
              <a:buFontTx/>
              <a:buNone/>
            </a:pPr>
            <a:r>
              <a:rPr lang="en-KE" sz="1200" b="1" kern="1200" dirty="0">
                <a:solidFill>
                  <a:schemeClr val="tx1"/>
                </a:solidFill>
                <a:effectLst/>
                <a:latin typeface="+mn-lt"/>
                <a:ea typeface="+mn-ea"/>
                <a:cs typeface="+mn-cs"/>
              </a:rPr>
              <a:t>Respecting individual values and beliefs:</a:t>
            </a:r>
            <a:r>
              <a:rPr lang="en-KE"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According to British Medical Association (2016), </a:t>
            </a:r>
            <a:r>
              <a:rPr lang="en-US" sz="1200" kern="1200" dirty="0" err="1">
                <a:solidFill>
                  <a:schemeClr val="tx1"/>
                </a:solidFill>
                <a:effectLst/>
                <a:latin typeface="+mn-lt"/>
                <a:ea typeface="+mn-ea"/>
                <a:cs typeface="+mn-cs"/>
              </a:rPr>
              <a:t>i</a:t>
            </a:r>
            <a:r>
              <a:rPr lang="en-KE" sz="1200" kern="1200" dirty="0">
                <a:solidFill>
                  <a:schemeClr val="tx1"/>
                </a:solidFill>
                <a:effectLst/>
                <a:latin typeface="+mn-lt"/>
                <a:ea typeface="+mn-ea"/>
                <a:cs typeface="+mn-cs"/>
              </a:rPr>
              <a:t>t can be argued that allowing euthanasia or assisted suicide respects the diverse values and beliefs held by individuals. Some people may hold strong personal or religious convictions that support the idea of a person having control over their own life and death decisions. Providing the option of a peaceful death through euthanasia or assisted suicide allows individuals to align their end-of-life choices with their deeply held values and beliefs.</a:t>
            </a:r>
          </a:p>
          <a:p>
            <a:endParaRPr lang="en-KE" dirty="0"/>
          </a:p>
        </p:txBody>
      </p:sp>
      <p:sp>
        <p:nvSpPr>
          <p:cNvPr id="1048617" name="Slide Number Placeholder 3"/>
          <p:cNvSpPr>
            <a:spLocks noGrp="1"/>
          </p:cNvSpPr>
          <p:nvPr>
            <p:ph type="sldNum" sz="quarter" idx="5"/>
          </p:nvPr>
        </p:nvSpPr>
        <p:spPr/>
        <p:txBody>
          <a:bodyPr/>
          <a:lstStyle/>
          <a:p>
            <a:fld id="{9890B795-8B51-4B8A-AD0E-491C6A984EE8}" type="slidenum">
              <a:rPr lang="en-KE" smtClean="0"/>
              <a:t>7</a:t>
            </a:fld>
            <a:endParaRPr lang="en-KE"/>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r>
              <a:rPr lang="en-US" b="1" dirty="0"/>
              <a:t>Sanctity of life</a:t>
            </a:r>
            <a:r>
              <a:rPr lang="en-US" dirty="0"/>
              <a:t>: </a:t>
            </a:r>
            <a:r>
              <a:rPr lang="en-US" dirty="0" err="1"/>
              <a:t>ProCon</a:t>
            </a:r>
            <a:r>
              <a:rPr lang="en-US" dirty="0"/>
              <a:t> </a:t>
            </a:r>
            <a:r>
              <a:rPr lang="en-US" dirty="0" err="1"/>
              <a:t>Organisation</a:t>
            </a:r>
            <a:r>
              <a:rPr lang="en-US" dirty="0"/>
              <a:t> (2022) argued that human life is inherently valuable and should not be intentionally terminated. The principle of the sanctity of life asserts that human life is inherently valuable and should be protected and preserved. It is rooted in the belief that life possesses an intrinsic worth and dignity, regardless of an individual's circumstances or conditions. From this perspective, intentionally terminating a human life is seen as morally and ethically wrong, as it violates the inherent sanctity and value of life itself. This principle often encompasses religious, philosophical, and moral perspectives that emphasize the sacredness of human existence, the potential for growth and change, and the importance of upholding the fundamental right to life for all individuals, regardless of their health status or suffering (Rodriguez, 2016). The sanctity of life argument contends that instead of intentionally ending life, efforts should be directed towards providing compassionate care, alleviating suffering, and promoting the dignity and well-being of individuals throughout their entire lives.</a:t>
            </a:r>
          </a:p>
          <a:p>
            <a:r>
              <a:rPr lang="en-US" b="1" dirty="0"/>
              <a:t>Slippery slope: </a:t>
            </a:r>
            <a:r>
              <a:rPr lang="en-US" dirty="0"/>
              <a:t>Legalizing euthanasia or assisted suicide may lead to a slippery slope where vulnerable individuals, such as the elderly or disabled, are pressured or coerced into choosing death (Oregon Health Authority, 2022). The slippery slope argument suggests that the legalization of euthanasia or assisted suicide can create a dangerous trajectory where the boundaries and safeguards initially put in place to protect vulnerable individuals may erode over time, leading to the potential for abuse and coercion. Critics argue that once these practices are permitted, it becomes challenging to prevent the expansion of eligibility criteria, potentially putting vulnerable populations, such as the elderly or disabled, at risk (Dyer, 2021). Concerns arise regarding societal attitudes towards the value of life, potential cost considerations, and the potential for subtle or overt pressures on individuals to choose death as a result of inadequate support systems, lack of resources, or societal biases. The slippery slope argument underscores the need for robust legal and regulatory frameworks, strict eligibility criteria, and comprehensive safeguards to mitigate potential risks and ensure that vulnerable individuals are protected from undue influence and harm.</a:t>
            </a:r>
          </a:p>
          <a:p>
            <a:endParaRPr lang="en-KE" dirty="0"/>
          </a:p>
        </p:txBody>
      </p:sp>
      <p:sp>
        <p:nvSpPr>
          <p:cNvPr id="1048622" name="Slide Number Placeholder 3"/>
          <p:cNvSpPr>
            <a:spLocks noGrp="1"/>
          </p:cNvSpPr>
          <p:nvPr>
            <p:ph type="sldNum" sz="quarter" idx="5"/>
          </p:nvPr>
        </p:nvSpPr>
        <p:spPr/>
        <p:txBody>
          <a:bodyPr/>
          <a:lstStyle/>
          <a:p>
            <a:fld id="{9890B795-8B51-4B8A-AD0E-491C6A984EE8}" type="slidenum">
              <a:rPr lang="en-KE" smtClean="0"/>
              <a:t>8</a:t>
            </a:fld>
            <a:endParaRPr lang="en-KE"/>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r>
              <a:rPr lang="en-KE" sz="1200" b="1" kern="1200" dirty="0">
                <a:solidFill>
                  <a:schemeClr val="tx1"/>
                </a:solidFill>
                <a:effectLst/>
                <a:latin typeface="+mn-lt"/>
                <a:ea typeface="+mn-ea"/>
                <a:cs typeface="+mn-cs"/>
              </a:rPr>
              <a:t>Medical ethics</a:t>
            </a:r>
            <a:r>
              <a:rPr lang="en-KE"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Battin</a:t>
            </a:r>
            <a:r>
              <a:rPr lang="en-US" sz="1200" kern="1200" dirty="0">
                <a:solidFill>
                  <a:schemeClr val="tx1"/>
                </a:solidFill>
                <a:effectLst/>
                <a:latin typeface="+mn-lt"/>
                <a:ea typeface="+mn-ea"/>
                <a:cs typeface="+mn-cs"/>
              </a:rPr>
              <a:t>, Rhodes, and Silvers (2013), p</a:t>
            </a:r>
            <a:r>
              <a:rPr lang="en-KE" sz="1200" kern="1200" dirty="0">
                <a:solidFill>
                  <a:schemeClr val="tx1"/>
                </a:solidFill>
                <a:effectLst/>
                <a:latin typeface="+mn-lt"/>
                <a:ea typeface="+mn-ea"/>
                <a:cs typeface="+mn-cs"/>
              </a:rPr>
              <a:t>hysicians should focus on providing palliative care and alleviating suffering, rather than being involved in intentionally causing death. Medical ethics emphasizes the importance of physicians' commitment to their patients' well-being, which includes providing comprehensive palliative care and actively seeking to alleviate suffering. Instead of intentionally causing death, the ethical principle of beneficence calls on physicians to prioritize the relief of pain, the provision of emotional and psychological support, and the enhancement of the quality of life for patients facing terminal illness or extreme suffering. This approach aligns with the values of compassion, respect for human dignity, and the preservation of the sanctity of life. By focusing on palliative care, physicians can ensure that patients receive holistic support, comfort, and compassionate end-of-life care, promoting a patient-cantered approach that respects both the principles of medical ethics and the individual needs and wishes of patients.</a:t>
            </a:r>
          </a:p>
          <a:p>
            <a:r>
              <a:rPr lang="en-KE" sz="1200" b="1" kern="1200" dirty="0">
                <a:solidFill>
                  <a:schemeClr val="tx1"/>
                </a:solidFill>
                <a:effectLst/>
                <a:latin typeface="+mn-lt"/>
                <a:ea typeface="+mn-ea"/>
                <a:cs typeface="+mn-cs"/>
              </a:rPr>
              <a:t>Autonomy and personal choice</a:t>
            </a:r>
            <a:r>
              <a:rPr lang="en-KE" sz="1200" kern="1200" dirty="0">
                <a:solidFill>
                  <a:schemeClr val="tx1"/>
                </a:solidFill>
                <a:effectLst/>
                <a:latin typeface="+mn-lt"/>
                <a:ea typeface="+mn-ea"/>
                <a:cs typeface="+mn-cs"/>
              </a:rPr>
              <a:t>: Every individual should have the right to make decisions about their own life, including the choice to end it in certain circumstances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Onwuteaka-Philipsen</a:t>
            </a:r>
            <a:r>
              <a:rPr lang="en-US" sz="1200" kern="1200" dirty="0">
                <a:solidFill>
                  <a:schemeClr val="tx1"/>
                </a:solidFill>
                <a:effectLst/>
                <a:latin typeface="+mn-lt"/>
                <a:ea typeface="+mn-ea"/>
                <a:cs typeface="+mn-cs"/>
              </a:rPr>
              <a:t> et al., 2012)</a:t>
            </a:r>
            <a:r>
              <a:rPr lang="en-KE" sz="1200" kern="1200" dirty="0">
                <a:solidFill>
                  <a:schemeClr val="tx1"/>
                </a:solidFill>
                <a:effectLst/>
                <a:latin typeface="+mn-lt"/>
                <a:ea typeface="+mn-ea"/>
                <a:cs typeface="+mn-cs"/>
              </a:rPr>
              <a:t>. The belief that every individual should have the right to make decisions about their own life, including the choice to end it in certain circumstances, stems from the principle of personal autonomy and self-determination. It recognizes that individuals possess a unique understanding of their own experiences, values, and perspectives, and should be empowered to exercise control over their own lives. Respecting this autonomy means acknowledging that there may be situations where individuals, particularly those facing terminal illness, unbearable suffering, or a diminished quality of life, have valid reasons for desiring a dignified and self-directed end to their life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Notcutt</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Portenoy</a:t>
            </a:r>
            <a:r>
              <a:rPr lang="en-US" sz="1200" kern="1200" dirty="0">
                <a:solidFill>
                  <a:schemeClr val="tx1"/>
                </a:solidFill>
                <a:effectLst/>
                <a:latin typeface="+mn-lt"/>
                <a:ea typeface="+mn-ea"/>
                <a:cs typeface="+mn-cs"/>
              </a:rPr>
              <a:t>, 2016)</a:t>
            </a:r>
            <a:r>
              <a:rPr lang="en-KE" sz="1200" kern="1200" dirty="0">
                <a:solidFill>
                  <a:schemeClr val="tx1"/>
                </a:solidFill>
                <a:effectLst/>
                <a:latin typeface="+mn-lt"/>
                <a:ea typeface="+mn-ea"/>
                <a:cs typeface="+mn-cs"/>
              </a:rPr>
              <a:t>. Granting individuals, the right to make decisions about their own life and death allows for the expression of personal values, autonomy, and the pursuit of what is considered a life worth living or dying for each individual, within the bounds of legal and ethical frameworks that safeguard against abuse or harm.</a:t>
            </a:r>
          </a:p>
          <a:p>
            <a:endParaRPr lang="en-KE" dirty="0"/>
          </a:p>
        </p:txBody>
      </p:sp>
      <p:sp>
        <p:nvSpPr>
          <p:cNvPr id="1048627" name="Slide Number Placeholder 3"/>
          <p:cNvSpPr>
            <a:spLocks noGrp="1"/>
          </p:cNvSpPr>
          <p:nvPr>
            <p:ph type="sldNum" sz="quarter" idx="5"/>
          </p:nvPr>
        </p:nvSpPr>
        <p:spPr/>
        <p:txBody>
          <a:bodyPr/>
          <a:lstStyle/>
          <a:p>
            <a:fld id="{9890B795-8B51-4B8A-AD0E-491C6A984EE8}" type="slidenum">
              <a:rPr lang="en-KE" smtClean="0"/>
              <a:t>9</a:t>
            </a:fld>
            <a:endParaRPr lang="en-KE"/>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issue of euthanasia and assisted suicide is highly contentious, with arguments based on ethics, autonomy, compassion, and the sanctity of life. While some countries have legalized these practices under specific conditions, the UK maintains a legal framework that prohibits them</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 The discussion surrounding euthanasia and assisted suicide is ongoing, and societal views on the matter vary.</a:t>
            </a:r>
          </a:p>
          <a:p>
            <a:endParaRPr lang="en-KE" dirty="0"/>
          </a:p>
        </p:txBody>
      </p:sp>
      <p:sp>
        <p:nvSpPr>
          <p:cNvPr id="4" name="Slide Number Placeholder 3"/>
          <p:cNvSpPr>
            <a:spLocks noGrp="1"/>
          </p:cNvSpPr>
          <p:nvPr>
            <p:ph type="sldNum" sz="quarter" idx="5"/>
          </p:nvPr>
        </p:nvSpPr>
        <p:spPr/>
        <p:txBody>
          <a:bodyPr/>
          <a:lstStyle/>
          <a:p>
            <a:fld id="{9890B795-8B51-4B8A-AD0E-491C6A984EE8}" type="slidenum">
              <a:rPr lang="en-KE" smtClean="0"/>
              <a:t>10</a:t>
            </a:fld>
            <a:endParaRPr lang="en-KE"/>
          </a:p>
        </p:txBody>
      </p:sp>
    </p:spTree>
    <p:extLst>
      <p:ext uri="{BB962C8B-B14F-4D97-AF65-F5344CB8AC3E}">
        <p14:creationId xmlns:p14="http://schemas.microsoft.com/office/powerpoint/2010/main" val="427324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Given the ethical and moral complexities involved, it is challenging to reach a universally balanced conclusion. Objectivity requires considering multiple perspectives, acknowledging the inherent subjectivity of personal beliefs, and recognizing that the topic has deeply personal and cultural dimensions.</a:t>
            </a:r>
          </a:p>
          <a:p>
            <a:endParaRPr lang="en-KE" dirty="0"/>
          </a:p>
        </p:txBody>
      </p:sp>
      <p:sp>
        <p:nvSpPr>
          <p:cNvPr id="4" name="Slide Number Placeholder 3"/>
          <p:cNvSpPr>
            <a:spLocks noGrp="1"/>
          </p:cNvSpPr>
          <p:nvPr>
            <p:ph type="sldNum" sz="quarter" idx="5"/>
          </p:nvPr>
        </p:nvSpPr>
        <p:spPr/>
        <p:txBody>
          <a:bodyPr/>
          <a:lstStyle/>
          <a:p>
            <a:fld id="{9890B795-8B51-4B8A-AD0E-491C6A984EE8}" type="slidenum">
              <a:rPr lang="en-KE" smtClean="0"/>
              <a:t>11</a:t>
            </a:fld>
            <a:endParaRPr lang="en-KE"/>
          </a:p>
        </p:txBody>
      </p:sp>
    </p:spTree>
    <p:extLst>
      <p:ext uri="{BB962C8B-B14F-4D97-AF65-F5344CB8AC3E}">
        <p14:creationId xmlns:p14="http://schemas.microsoft.com/office/powerpoint/2010/main" val="3954978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r>
              <a:rPr lang="en-KE" sz="1200" b="1" kern="1200" dirty="0">
                <a:solidFill>
                  <a:schemeClr val="tx1"/>
                </a:solidFill>
                <a:effectLst/>
                <a:latin typeface="+mn-lt"/>
                <a:ea typeface="+mn-ea"/>
                <a:cs typeface="+mn-cs"/>
              </a:rPr>
              <a:t>Education and public awareness</a:t>
            </a:r>
            <a:r>
              <a:rPr lang="en-KE" sz="1200" kern="1200" dirty="0">
                <a:solidFill>
                  <a:schemeClr val="tx1"/>
                </a:solidFill>
                <a:effectLst/>
                <a:latin typeface="+mn-lt"/>
                <a:ea typeface="+mn-ea"/>
                <a:cs typeface="+mn-cs"/>
              </a:rPr>
              <a:t>: Promote comprehensive education and public awareness campaigns to provide accurate information about end-of-life options, including euthanasia and assisted suicide</a:t>
            </a:r>
            <a:r>
              <a:rPr lang="en-US" sz="1200" kern="1200" dirty="0">
                <a:solidFill>
                  <a:schemeClr val="tx1"/>
                </a:solidFill>
                <a:effectLst/>
                <a:latin typeface="+mn-lt"/>
                <a:ea typeface="+mn-ea"/>
                <a:cs typeface="+mn-cs"/>
              </a:rPr>
              <a:t> (Emanuel et al., 2016)</a:t>
            </a:r>
            <a:r>
              <a:rPr lang="en-KE" sz="1200" kern="1200" dirty="0">
                <a:solidFill>
                  <a:schemeClr val="tx1"/>
                </a:solidFill>
                <a:effectLst/>
                <a:latin typeface="+mn-lt"/>
                <a:ea typeface="+mn-ea"/>
                <a:cs typeface="+mn-cs"/>
              </a:rPr>
              <a:t>. This can help foster informed discussions and empower individuals to make well-considered decisions.</a:t>
            </a:r>
          </a:p>
          <a:p>
            <a:r>
              <a:rPr lang="en-KE" sz="1200" b="1" kern="1200" dirty="0">
                <a:solidFill>
                  <a:schemeClr val="tx1"/>
                </a:solidFill>
                <a:effectLst/>
                <a:latin typeface="+mn-lt"/>
                <a:ea typeface="+mn-ea"/>
                <a:cs typeface="+mn-cs"/>
              </a:rPr>
              <a:t>Palliative care and support:</a:t>
            </a:r>
            <a:r>
              <a:rPr lang="en-KE" sz="1200" kern="1200" dirty="0">
                <a:solidFill>
                  <a:schemeClr val="tx1"/>
                </a:solidFill>
                <a:effectLst/>
                <a:latin typeface="+mn-lt"/>
                <a:ea typeface="+mn-ea"/>
                <a:cs typeface="+mn-cs"/>
              </a:rPr>
              <a:t> Invest in the development and accessibility of high-quality palliative care services to ensure that individuals facing terminal illnesses have the best possible support in managing pain and symptoms</a:t>
            </a:r>
            <a:r>
              <a:rPr lang="en-US" sz="1200" kern="1200" dirty="0">
                <a:solidFill>
                  <a:schemeClr val="tx1"/>
                </a:solidFill>
                <a:effectLst/>
                <a:latin typeface="+mn-lt"/>
                <a:ea typeface="+mn-ea"/>
                <a:cs typeface="+mn-cs"/>
              </a:rPr>
              <a:t> (Griffiths et al., 2008)</a:t>
            </a:r>
            <a:r>
              <a:rPr lang="en-KE" sz="1200" kern="1200" dirty="0">
                <a:solidFill>
                  <a:schemeClr val="tx1"/>
                </a:solidFill>
                <a:effectLst/>
                <a:latin typeface="+mn-lt"/>
                <a:ea typeface="+mn-ea"/>
                <a:cs typeface="+mn-cs"/>
              </a:rPr>
              <a:t>. Improving access to palliative care can address concerns about inadequate pain relief and provide alternative options for those who may consider euthanasia or assisted suicide due to uncontrolled suffering.</a:t>
            </a:r>
          </a:p>
          <a:p>
            <a:r>
              <a:rPr lang="en-KE" sz="1200" b="1" kern="1200" dirty="0">
                <a:solidFill>
                  <a:schemeClr val="tx1"/>
                </a:solidFill>
                <a:effectLst/>
                <a:latin typeface="+mn-lt"/>
                <a:ea typeface="+mn-ea"/>
                <a:cs typeface="+mn-cs"/>
              </a:rPr>
              <a:t>Robust legal framework</a:t>
            </a:r>
            <a:r>
              <a:rPr lang="en-KE"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According to Pereira (2011), </a:t>
            </a:r>
            <a:r>
              <a:rPr lang="en-US" sz="1200" kern="1200" dirty="0" err="1">
                <a:solidFill>
                  <a:schemeClr val="tx1"/>
                </a:solidFill>
                <a:effectLst/>
                <a:latin typeface="+mn-lt"/>
                <a:ea typeface="+mn-ea"/>
                <a:cs typeface="+mn-cs"/>
              </a:rPr>
              <a:t>i</a:t>
            </a:r>
            <a:r>
              <a:rPr lang="en-KE" sz="1200" kern="1200" dirty="0">
                <a:solidFill>
                  <a:schemeClr val="tx1"/>
                </a:solidFill>
                <a:effectLst/>
                <a:latin typeface="+mn-lt"/>
                <a:ea typeface="+mn-ea"/>
                <a:cs typeface="+mn-cs"/>
              </a:rPr>
              <a:t>f a country decides to consider legalizing euthanasia or assisted suicide, it should establish a robust legal framework with strict safeguards to prevent abuse, protect vulnerable individuals, and ensure transparent oversight. Learning from the experiences of countries that have already implemented such laws can inform the development of effective regulations.</a:t>
            </a:r>
          </a:p>
          <a:p>
            <a:r>
              <a:rPr lang="en-KE" sz="1200" b="1" kern="1200" dirty="0">
                <a:solidFill>
                  <a:schemeClr val="tx1"/>
                </a:solidFill>
                <a:effectLst/>
                <a:latin typeface="+mn-lt"/>
                <a:ea typeface="+mn-ea"/>
                <a:cs typeface="+mn-cs"/>
              </a:rPr>
              <a:t>Psychological and social support</a:t>
            </a:r>
            <a:r>
              <a:rPr lang="en-KE" sz="1200" kern="1200" dirty="0">
                <a:solidFill>
                  <a:schemeClr val="tx1"/>
                </a:solidFill>
                <a:effectLst/>
                <a:latin typeface="+mn-lt"/>
                <a:ea typeface="+mn-ea"/>
                <a:cs typeface="+mn-cs"/>
              </a:rPr>
              <a:t>: Enhance psychological and social support services for individuals facing terminal illnesses and their families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Ganzini</a:t>
            </a:r>
            <a:r>
              <a:rPr lang="en-US" sz="1200" kern="1200" dirty="0">
                <a:solidFill>
                  <a:schemeClr val="tx1"/>
                </a:solidFill>
                <a:effectLst/>
                <a:latin typeface="+mn-lt"/>
                <a:ea typeface="+mn-ea"/>
                <a:cs typeface="+mn-cs"/>
              </a:rPr>
              <a:t>, Goy, and </a:t>
            </a:r>
            <a:r>
              <a:rPr lang="en-US" sz="1200" kern="1200" dirty="0" err="1">
                <a:solidFill>
                  <a:schemeClr val="tx1"/>
                </a:solidFill>
                <a:effectLst/>
                <a:latin typeface="+mn-lt"/>
                <a:ea typeface="+mn-ea"/>
                <a:cs typeface="+mn-cs"/>
              </a:rPr>
              <a:t>Dobscha</a:t>
            </a:r>
            <a:r>
              <a:rPr lang="en-US" sz="1200" kern="1200" dirty="0">
                <a:solidFill>
                  <a:schemeClr val="tx1"/>
                </a:solidFill>
                <a:effectLst/>
                <a:latin typeface="+mn-lt"/>
                <a:ea typeface="+mn-ea"/>
                <a:cs typeface="+mn-cs"/>
              </a:rPr>
              <a:t>, 2008)</a:t>
            </a:r>
            <a:r>
              <a:rPr lang="en-KE" sz="1200" kern="1200" dirty="0">
                <a:solidFill>
                  <a:schemeClr val="tx1"/>
                </a:solidFill>
                <a:effectLst/>
                <a:latin typeface="+mn-lt"/>
                <a:ea typeface="+mn-ea"/>
                <a:cs typeface="+mn-cs"/>
              </a:rPr>
              <a:t>. This includes counselling, mental health support, and resources for coping with emotional distress, which can be crucial in preventing unnecessary requests for euthanasia or assisted suicide driven by feelings of hopelessness or isolation.</a:t>
            </a:r>
          </a:p>
          <a:p>
            <a:endParaRPr lang="en-KE" dirty="0"/>
          </a:p>
        </p:txBody>
      </p:sp>
      <p:sp>
        <p:nvSpPr>
          <p:cNvPr id="1048637" name="Slide Number Placeholder 3"/>
          <p:cNvSpPr>
            <a:spLocks noGrp="1"/>
          </p:cNvSpPr>
          <p:nvPr>
            <p:ph type="sldNum" sz="quarter" idx="5"/>
          </p:nvPr>
        </p:nvSpPr>
        <p:spPr/>
        <p:txBody>
          <a:bodyPr/>
          <a:lstStyle/>
          <a:p>
            <a:fld id="{9890B795-8B51-4B8A-AD0E-491C6A984EE8}" type="slidenum">
              <a:rPr lang="en-KE" smtClean="0"/>
              <a:t>12</a:t>
            </a:fld>
            <a:endParaRPr lang="en-KE"/>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0" name="Slide Image Placeholder 1"/>
          <p:cNvSpPr>
            <a:spLocks noGrp="1" noRot="1" noChangeAspect="1"/>
          </p:cNvSpPr>
          <p:nvPr>
            <p:ph type="sldImg"/>
          </p:nvPr>
        </p:nvSpPr>
        <p:spPr/>
      </p:sp>
      <p:sp>
        <p:nvSpPr>
          <p:cNvPr id="1048641" name="Notes Placeholder 2"/>
          <p:cNvSpPr>
            <a:spLocks noGrp="1"/>
          </p:cNvSpPr>
          <p:nvPr>
            <p:ph type="body" idx="1"/>
          </p:nvPr>
        </p:nvSpPr>
        <p:spPr/>
        <p:txBody>
          <a:bodyPr/>
          <a:lstStyle/>
          <a:p>
            <a:r>
              <a:rPr lang="en-KE" sz="1200" b="1" kern="1200" dirty="0">
                <a:solidFill>
                  <a:schemeClr val="tx1"/>
                </a:solidFill>
                <a:effectLst/>
                <a:latin typeface="+mn-lt"/>
                <a:ea typeface="+mn-ea"/>
                <a:cs typeface="+mn-cs"/>
              </a:rPr>
              <a:t>Ethical concerns:</a:t>
            </a:r>
            <a:r>
              <a:rPr lang="en-KE"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Based on Falconer (2020), t</a:t>
            </a:r>
            <a:r>
              <a:rPr lang="en-KE" sz="1200" kern="1200" dirty="0">
                <a:solidFill>
                  <a:schemeClr val="tx1"/>
                </a:solidFill>
                <a:effectLst/>
                <a:latin typeface="+mn-lt"/>
                <a:ea typeface="+mn-ea"/>
                <a:cs typeface="+mn-cs"/>
              </a:rPr>
              <a:t>he ethical debate surrounding euthanasia and assisted suicide presents a significant barrier to consensus. Open and respectful dialogue that acknowledges diverse viewpoints can help bridge the gap and promote a deeper understanding of the complexities involved.</a:t>
            </a:r>
          </a:p>
          <a:p>
            <a:r>
              <a:rPr lang="en-KE" sz="1200" b="1" kern="1200" dirty="0">
                <a:solidFill>
                  <a:schemeClr val="tx1"/>
                </a:solidFill>
                <a:effectLst/>
                <a:latin typeface="+mn-lt"/>
                <a:ea typeface="+mn-ea"/>
                <a:cs typeface="+mn-cs"/>
              </a:rPr>
              <a:t>Safeguarding vulnerable individuals</a:t>
            </a:r>
            <a:r>
              <a:rPr lang="en-KE" sz="1200" kern="1200" dirty="0">
                <a:solidFill>
                  <a:schemeClr val="tx1"/>
                </a:solidFill>
                <a:effectLst/>
                <a:latin typeface="+mn-lt"/>
                <a:ea typeface="+mn-ea"/>
                <a:cs typeface="+mn-cs"/>
              </a:rPr>
              <a:t>: One of the primary concerns is protecting vulnerable populations from potential abuse or coercion</a:t>
            </a:r>
            <a:r>
              <a:rPr lang="en-US" sz="1200" kern="1200" dirty="0">
                <a:solidFill>
                  <a:schemeClr val="tx1"/>
                </a:solidFill>
                <a:effectLst/>
                <a:latin typeface="+mn-lt"/>
                <a:ea typeface="+mn-ea"/>
                <a:cs typeface="+mn-cs"/>
              </a:rPr>
              <a:t> (Falconer, 2020)</a:t>
            </a:r>
            <a:r>
              <a:rPr lang="en-KE" sz="1200" kern="1200" dirty="0">
                <a:solidFill>
                  <a:schemeClr val="tx1"/>
                </a:solidFill>
                <a:effectLst/>
                <a:latin typeface="+mn-lt"/>
                <a:ea typeface="+mn-ea"/>
                <a:cs typeface="+mn-cs"/>
              </a:rPr>
              <a:t>. Developing stringent eligibility criteria, robust evaluation processes, and ongoing monitoring can help mitigate this risk. Learning from the experiences of other countries can aid in crafting effective safeguards.</a:t>
            </a:r>
          </a:p>
          <a:p>
            <a:r>
              <a:rPr lang="en-KE" sz="1200" b="1" kern="1200" dirty="0">
                <a:solidFill>
                  <a:schemeClr val="tx1"/>
                </a:solidFill>
                <a:effectLst/>
                <a:latin typeface="+mn-lt"/>
                <a:ea typeface="+mn-ea"/>
                <a:cs typeface="+mn-cs"/>
              </a:rPr>
              <a:t>Medical community involvement</a:t>
            </a:r>
            <a:r>
              <a:rPr lang="en-KE" sz="1200" kern="1200" dirty="0">
                <a:solidFill>
                  <a:schemeClr val="tx1"/>
                </a:solidFill>
                <a:effectLst/>
                <a:latin typeface="+mn-lt"/>
                <a:ea typeface="+mn-ea"/>
                <a:cs typeface="+mn-cs"/>
              </a:rPr>
              <a:t>: The involvement of healthcare professionals raises complex ethical and professional considerations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Notcutt</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Portenoy</a:t>
            </a:r>
            <a:r>
              <a:rPr lang="en-US" sz="1200" kern="1200" dirty="0">
                <a:solidFill>
                  <a:schemeClr val="tx1"/>
                </a:solidFill>
                <a:effectLst/>
                <a:latin typeface="+mn-lt"/>
                <a:ea typeface="+mn-ea"/>
                <a:cs typeface="+mn-cs"/>
              </a:rPr>
              <a:t>, 2016)</a:t>
            </a:r>
            <a:r>
              <a:rPr lang="en-KE" sz="1200" kern="1200" dirty="0">
                <a:solidFill>
                  <a:schemeClr val="tx1"/>
                </a:solidFill>
                <a:effectLst/>
                <a:latin typeface="+mn-lt"/>
                <a:ea typeface="+mn-ea"/>
                <a:cs typeface="+mn-cs"/>
              </a:rPr>
              <a:t>. Developing clear guidelines, training programs, and support networks for healthcare providers can address concerns related to the involvement of medical practitioners and ensure that their roles align with their ethical obligations.</a:t>
            </a:r>
          </a:p>
          <a:p>
            <a:r>
              <a:rPr lang="en-KE" sz="1200" b="1" kern="1200" dirty="0">
                <a:solidFill>
                  <a:schemeClr val="tx1"/>
                </a:solidFill>
                <a:effectLst/>
                <a:latin typeface="+mn-lt"/>
                <a:ea typeface="+mn-ea"/>
                <a:cs typeface="+mn-cs"/>
              </a:rPr>
              <a:t>Legal challenges:</a:t>
            </a:r>
            <a:r>
              <a:rPr lang="en-KE" sz="1200" kern="1200" dirty="0">
                <a:solidFill>
                  <a:schemeClr val="tx1"/>
                </a:solidFill>
                <a:effectLst/>
                <a:latin typeface="+mn-lt"/>
                <a:ea typeface="+mn-ea"/>
                <a:cs typeface="+mn-cs"/>
              </a:rPr>
              <a:t> Implementing legislation related to euthanasia and assisted suicide can face legal challenges, as seen in various jurisdictions</a:t>
            </a:r>
            <a:r>
              <a:rPr lang="en-US" sz="1200" kern="1200" dirty="0">
                <a:solidFill>
                  <a:schemeClr val="tx1"/>
                </a:solidFill>
                <a:effectLst/>
                <a:latin typeface="+mn-lt"/>
                <a:ea typeface="+mn-ea"/>
                <a:cs typeface="+mn-cs"/>
              </a:rPr>
              <a:t> (Pereira, 2011)</a:t>
            </a:r>
            <a:r>
              <a:rPr lang="en-KE" sz="1200" kern="1200" dirty="0">
                <a:solidFill>
                  <a:schemeClr val="tx1"/>
                </a:solidFill>
                <a:effectLst/>
                <a:latin typeface="+mn-lt"/>
                <a:ea typeface="+mn-ea"/>
                <a:cs typeface="+mn-cs"/>
              </a:rPr>
              <a:t>. Engaging legal experts and considering constitutional frameworks can help design laws that withstand legal scrutiny and are consistent with fundamental rights.</a:t>
            </a:r>
            <a:endParaRPr lang="en-KE" dirty="0"/>
          </a:p>
        </p:txBody>
      </p:sp>
      <p:sp>
        <p:nvSpPr>
          <p:cNvPr id="1048642" name="Slide Number Placeholder 3"/>
          <p:cNvSpPr>
            <a:spLocks noGrp="1"/>
          </p:cNvSpPr>
          <p:nvPr>
            <p:ph type="sldNum" sz="quarter" idx="5"/>
          </p:nvPr>
        </p:nvSpPr>
        <p:spPr/>
        <p:txBody>
          <a:bodyPr/>
          <a:lstStyle/>
          <a:p>
            <a:fld id="{9890B795-8B51-4B8A-AD0E-491C6A984EE8}" type="slidenum">
              <a:rPr lang="en-KE" smtClean="0"/>
              <a:t>13</a:t>
            </a:fld>
            <a:endParaRPr lang="en-K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4864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4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49"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1048650"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1048651" name="Date Placeholder 3"/>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52" name="Footer Placeholder 4"/>
          <p:cNvSpPr>
            <a:spLocks noGrp="1"/>
          </p:cNvSpPr>
          <p:nvPr>
            <p:ph type="ftr" sz="quarter" idx="11"/>
          </p:nvPr>
        </p:nvSpPr>
        <p:spPr/>
        <p:txBody>
          <a:bodyPr/>
          <a:lstStyle/>
          <a:p>
            <a:endParaRPr lang="en-KE"/>
          </a:p>
        </p:txBody>
      </p:sp>
      <p:sp>
        <p:nvSpPr>
          <p:cNvPr id="1048653" name="Slide Number Placeholder 5"/>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3" name="Title 1"/>
          <p:cNvSpPr>
            <a:spLocks noGrp="1"/>
          </p:cNvSpPr>
          <p:nvPr>
            <p:ph type="title"/>
          </p:nvPr>
        </p:nvSpPr>
        <p:spPr/>
        <p:txBody>
          <a:bodyPr/>
          <a:lstStyle/>
          <a:p>
            <a:r>
              <a:rPr lang="en-US"/>
              <a:t>Click to edit Master title style</a:t>
            </a:r>
            <a:endParaRPr lang="en-US" dirty="0"/>
          </a:p>
        </p:txBody>
      </p:sp>
      <p:sp>
        <p:nvSpPr>
          <p:cNvPr id="1048584"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5" name="Date Placeholder 3"/>
          <p:cNvSpPr>
            <a:spLocks noGrp="1"/>
          </p:cNvSpPr>
          <p:nvPr>
            <p:ph type="dt" sz="half" idx="10"/>
          </p:nvPr>
        </p:nvSpPr>
        <p:spPr/>
        <p:txBody>
          <a:bodyPr/>
          <a:lstStyle/>
          <a:p>
            <a:fld id="{CB1CCD22-E43D-474B-B3BA-02C0B8711792}" type="datetimeFigureOut">
              <a:rPr lang="en-KE" smtClean="0"/>
              <a:t>06/23/2023</a:t>
            </a:fld>
            <a:endParaRPr lang="en-KE"/>
          </a:p>
        </p:txBody>
      </p:sp>
      <p:sp>
        <p:nvSpPr>
          <p:cNvPr id="1048586" name="Footer Placeholder 4"/>
          <p:cNvSpPr>
            <a:spLocks noGrp="1"/>
          </p:cNvSpPr>
          <p:nvPr>
            <p:ph type="ftr" sz="quarter" idx="11"/>
          </p:nvPr>
        </p:nvSpPr>
        <p:spPr/>
        <p:txBody>
          <a:bodyPr/>
          <a:lstStyle/>
          <a:p>
            <a:endParaRPr lang="en-KE"/>
          </a:p>
        </p:txBody>
      </p:sp>
      <p:sp>
        <p:nvSpPr>
          <p:cNvPr id="1048587" name="Slide Number Placeholder 5"/>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74"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1048675"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048676" name="Date Placeholder 3"/>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77" name="Footer Placeholder 4"/>
          <p:cNvSpPr>
            <a:spLocks noGrp="1"/>
          </p:cNvSpPr>
          <p:nvPr>
            <p:ph type="ftr" sz="quarter" idx="11"/>
          </p:nvPr>
        </p:nvSpPr>
        <p:spPr/>
        <p:txBody>
          <a:bodyPr/>
          <a:lstStyle/>
          <a:p>
            <a:endParaRPr lang="en-KE"/>
          </a:p>
        </p:txBody>
      </p:sp>
      <p:sp>
        <p:nvSpPr>
          <p:cNvPr id="1048678" name="Slide Number Placeholder 5"/>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9" name="Title 1"/>
          <p:cNvSpPr>
            <a:spLocks noGrp="1"/>
          </p:cNvSpPr>
          <p:nvPr>
            <p:ph type="title"/>
          </p:nvPr>
        </p:nvSpPr>
        <p:spPr/>
        <p:txBody>
          <a:bodyPr/>
          <a:lstStyle/>
          <a:p>
            <a:r>
              <a:rPr lang="en-US"/>
              <a:t>Click to edit Master title style</a:t>
            </a:r>
            <a:endParaRPr lang="en-US" dirty="0"/>
          </a:p>
        </p:txBody>
      </p:sp>
      <p:sp>
        <p:nvSpPr>
          <p:cNvPr id="1048680"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1"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2" name="Date Placeholder 7"/>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83" name="Footer Placeholder 8"/>
          <p:cNvSpPr>
            <a:spLocks noGrp="1"/>
          </p:cNvSpPr>
          <p:nvPr>
            <p:ph type="ftr" sz="quarter" idx="11"/>
          </p:nvPr>
        </p:nvSpPr>
        <p:spPr/>
        <p:txBody>
          <a:bodyPr/>
          <a:lstStyle/>
          <a:p>
            <a:endParaRPr lang="en-KE"/>
          </a:p>
        </p:txBody>
      </p:sp>
      <p:sp>
        <p:nvSpPr>
          <p:cNvPr id="1048684" name="Slide Number Placeholder 9"/>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85" name="Title 9"/>
          <p:cNvSpPr>
            <a:spLocks noGrp="1"/>
          </p:cNvSpPr>
          <p:nvPr>
            <p:ph type="title"/>
          </p:nvPr>
        </p:nvSpPr>
        <p:spPr/>
        <p:txBody>
          <a:bodyPr/>
          <a:lstStyle/>
          <a:p>
            <a:r>
              <a:rPr lang="en-US"/>
              <a:t>Click to edit Master title style</a:t>
            </a:r>
            <a:endParaRPr lang="en-US" dirty="0"/>
          </a:p>
        </p:txBody>
      </p:sp>
      <p:sp>
        <p:nvSpPr>
          <p:cNvPr id="1048686"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87"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8"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48689"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0" name="Date Placeholder 1"/>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91" name="Footer Placeholder 10"/>
          <p:cNvSpPr>
            <a:spLocks noGrp="1"/>
          </p:cNvSpPr>
          <p:nvPr>
            <p:ph type="ftr" sz="quarter" idx="11"/>
          </p:nvPr>
        </p:nvSpPr>
        <p:spPr/>
        <p:txBody>
          <a:bodyPr/>
          <a:lstStyle/>
          <a:p>
            <a:endParaRPr lang="en-KE"/>
          </a:p>
        </p:txBody>
      </p:sp>
      <p:sp>
        <p:nvSpPr>
          <p:cNvPr id="1048692" name="Slide Number Placeholder 11"/>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54" name="Title 5"/>
          <p:cNvSpPr>
            <a:spLocks noGrp="1"/>
          </p:cNvSpPr>
          <p:nvPr>
            <p:ph type="title"/>
          </p:nvPr>
        </p:nvSpPr>
        <p:spPr/>
        <p:txBody>
          <a:bodyPr/>
          <a:lstStyle/>
          <a:p>
            <a:r>
              <a:rPr lang="en-US"/>
              <a:t>Click to edit Master title style</a:t>
            </a:r>
            <a:endParaRPr lang="en-US" dirty="0"/>
          </a:p>
        </p:txBody>
      </p:sp>
      <p:sp>
        <p:nvSpPr>
          <p:cNvPr id="1048655" name="Date Placeholder 1"/>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56" name="Footer Placeholder 6"/>
          <p:cNvSpPr>
            <a:spLocks noGrp="1"/>
          </p:cNvSpPr>
          <p:nvPr>
            <p:ph type="ftr" sz="quarter" idx="11"/>
          </p:nvPr>
        </p:nvSpPr>
        <p:spPr/>
        <p:txBody>
          <a:bodyPr/>
          <a:lstStyle/>
          <a:p>
            <a:endParaRPr lang="en-KE"/>
          </a:p>
        </p:txBody>
      </p:sp>
      <p:sp>
        <p:nvSpPr>
          <p:cNvPr id="1048657" name="Slide Number Placeholder 7"/>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48693" name="Date Placeholder 4"/>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94" name="Footer Placeholder 5"/>
          <p:cNvSpPr>
            <a:spLocks noGrp="1"/>
          </p:cNvSpPr>
          <p:nvPr>
            <p:ph type="ftr" sz="quarter" idx="11"/>
          </p:nvPr>
        </p:nvSpPr>
        <p:spPr/>
        <p:txBody>
          <a:bodyPr/>
          <a:lstStyle/>
          <a:p>
            <a:endParaRPr lang="en-KE"/>
          </a:p>
        </p:txBody>
      </p:sp>
      <p:sp>
        <p:nvSpPr>
          <p:cNvPr id="1048695" name="Slide Number Placeholder 6"/>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96"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1048697"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8"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99" name="Date Placeholder 7"/>
          <p:cNvSpPr>
            <a:spLocks noGrp="1"/>
          </p:cNvSpPr>
          <p:nvPr>
            <p:ph type="dt" sz="half" idx="10"/>
          </p:nvPr>
        </p:nvSpPr>
        <p:spPr/>
        <p:txBody>
          <a:bodyPr/>
          <a:lstStyle/>
          <a:p>
            <a:fld id="{CB1CCD22-E43D-474B-B3BA-02C0B8711792}" type="datetimeFigureOut">
              <a:rPr lang="en-KE" smtClean="0"/>
              <a:t>06/23/2023</a:t>
            </a:fld>
            <a:endParaRPr lang="en-KE"/>
          </a:p>
        </p:txBody>
      </p:sp>
      <p:sp>
        <p:nvSpPr>
          <p:cNvPr id="1048700" name="Footer Placeholder 8"/>
          <p:cNvSpPr>
            <a:spLocks noGrp="1"/>
          </p:cNvSpPr>
          <p:nvPr>
            <p:ph type="ftr" sz="quarter" idx="11"/>
          </p:nvPr>
        </p:nvSpPr>
        <p:spPr/>
        <p:txBody>
          <a:bodyPr/>
          <a:lstStyle/>
          <a:p>
            <a:endParaRPr lang="en-KE"/>
          </a:p>
        </p:txBody>
      </p:sp>
      <p:sp>
        <p:nvSpPr>
          <p:cNvPr id="1048701" name="Slide Number Placeholder 9"/>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63"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1048664"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48665"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48666" name="Date Placeholder 7"/>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67" name="Footer Placeholder 8"/>
          <p:cNvSpPr>
            <a:spLocks noGrp="1"/>
          </p:cNvSpPr>
          <p:nvPr>
            <p:ph type="ftr" sz="quarter" idx="11"/>
          </p:nvPr>
        </p:nvSpPr>
        <p:spPr>
          <a:xfrm>
            <a:off x="3499101" y="6356350"/>
            <a:ext cx="5911517" cy="365125"/>
          </a:xfrm>
        </p:spPr>
        <p:txBody>
          <a:bodyPr/>
          <a:lstStyle/>
          <a:p>
            <a:endParaRPr lang="en-KE"/>
          </a:p>
        </p:txBody>
      </p:sp>
      <p:sp>
        <p:nvSpPr>
          <p:cNvPr id="1048668" name="Slide Number Placeholder 9"/>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69" name="Title 1"/>
          <p:cNvSpPr>
            <a:spLocks noGrp="1"/>
          </p:cNvSpPr>
          <p:nvPr>
            <p:ph type="title"/>
          </p:nvPr>
        </p:nvSpPr>
        <p:spPr/>
        <p:txBody>
          <a:bodyPr/>
          <a:lstStyle/>
          <a:p>
            <a:r>
              <a:rPr lang="en-US"/>
              <a:t>Click to edit Master title style</a:t>
            </a:r>
            <a:endParaRPr lang="en-US" dirty="0"/>
          </a:p>
        </p:txBody>
      </p:sp>
      <p:sp>
        <p:nvSpPr>
          <p:cNvPr id="1048670"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1" name="Date Placeholder 6"/>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72" name="Footer Placeholder 7"/>
          <p:cNvSpPr>
            <a:spLocks noGrp="1"/>
          </p:cNvSpPr>
          <p:nvPr>
            <p:ph type="ftr" sz="quarter" idx="11"/>
          </p:nvPr>
        </p:nvSpPr>
        <p:spPr/>
        <p:txBody>
          <a:bodyPr/>
          <a:lstStyle/>
          <a:p>
            <a:endParaRPr lang="en-KE"/>
          </a:p>
        </p:txBody>
      </p:sp>
      <p:sp>
        <p:nvSpPr>
          <p:cNvPr id="1048673" name="Slide Number Placeholder 8"/>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58"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1048659"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60" name="Date Placeholder 6"/>
          <p:cNvSpPr>
            <a:spLocks noGrp="1"/>
          </p:cNvSpPr>
          <p:nvPr>
            <p:ph type="dt" sz="half" idx="10"/>
          </p:nvPr>
        </p:nvSpPr>
        <p:spPr/>
        <p:txBody>
          <a:bodyPr/>
          <a:lstStyle/>
          <a:p>
            <a:fld id="{CB1CCD22-E43D-474B-B3BA-02C0B8711792}" type="datetimeFigureOut">
              <a:rPr lang="en-KE" smtClean="0"/>
              <a:t>06/23/2023</a:t>
            </a:fld>
            <a:endParaRPr lang="en-KE"/>
          </a:p>
        </p:txBody>
      </p:sp>
      <p:sp>
        <p:nvSpPr>
          <p:cNvPr id="1048661" name="Footer Placeholder 7"/>
          <p:cNvSpPr>
            <a:spLocks noGrp="1"/>
          </p:cNvSpPr>
          <p:nvPr>
            <p:ph type="ftr" sz="quarter" idx="11"/>
          </p:nvPr>
        </p:nvSpPr>
        <p:spPr/>
        <p:txBody>
          <a:bodyPr/>
          <a:lstStyle/>
          <a:p>
            <a:endParaRPr lang="en-KE"/>
          </a:p>
        </p:txBody>
      </p:sp>
      <p:sp>
        <p:nvSpPr>
          <p:cNvPr id="1048662" name="Slide Number Placeholder 8"/>
          <p:cNvSpPr>
            <a:spLocks noGrp="1"/>
          </p:cNvSpPr>
          <p:nvPr>
            <p:ph type="sldNum" sz="quarter" idx="12"/>
          </p:nvPr>
        </p:nvSpPr>
        <p:spPr/>
        <p:txBody>
          <a:bodyPr/>
          <a:lstStyle/>
          <a:p>
            <a:fld id="{4126A34B-1424-4FE5-B89D-A4F7215C4412}" type="slidenum">
              <a:rPr lang="en-KE" smtClean="0"/>
              <a:t>‹#›</a:t>
            </a:fld>
            <a:endParaRPr lang="en-K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77"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4857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79"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0"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B1CCD22-E43D-474B-B3BA-02C0B8711792}" type="datetimeFigureOut">
              <a:rPr lang="en-KE" smtClean="0"/>
              <a:t>06/23/2023</a:t>
            </a:fld>
            <a:endParaRPr lang="en-KE"/>
          </a:p>
        </p:txBody>
      </p:sp>
      <p:sp>
        <p:nvSpPr>
          <p:cNvPr id="1048581"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KE"/>
          </a:p>
        </p:txBody>
      </p:sp>
      <p:sp>
        <p:nvSpPr>
          <p:cNvPr id="1048582"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126A34B-1424-4FE5-B89D-A4F7215C4412}" type="slidenum">
              <a:rPr lang="en-KE" smtClean="0"/>
              <a:t>‹#›</a:t>
            </a:fld>
            <a:endParaRPr lang="en-KE"/>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948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12D7B3-CA9F-37B2-5303-F0211A686B5B}"/>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Catalina Tihulca</a:t>
            </a:r>
            <a:r>
              <a:rPr lang="en-GB"/>
              <a:t>: </a:t>
            </a:r>
            <a:r>
              <a:rPr lang="en-GB">
                <a:latin typeface="Arial" panose="020B0604020202020204" pitchFamily="34" charset="0"/>
                <a:cs typeface="Arial" panose="020B0604020202020204" pitchFamily="34" charset="0"/>
              </a:rPr>
              <a:t>2027642</a:t>
            </a:r>
          </a:p>
          <a:p>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5E1652E8-8D28-9D9E-51B9-5EB45FE61C55}"/>
              </a:ext>
            </a:extLst>
          </p:cNvPr>
          <p:cNvSpPr>
            <a:spLocks noGrp="1"/>
          </p:cNvSpPr>
          <p:nvPr>
            <p:ph type="ctrTitle"/>
          </p:nvPr>
        </p:nvSpPr>
        <p:spPr/>
        <p:txBody>
          <a:bodyPr>
            <a:normAutofit fontScale="90000"/>
          </a:bodyPr>
          <a:lstStyle/>
          <a:p>
            <a:r>
              <a:rPr lang="en-GB" b="0" i="0" u="sng" dirty="0">
                <a:solidFill>
                  <a:schemeClr val="bg1"/>
                </a:solidFill>
                <a:effectLst/>
                <a:latin typeface="-apple-system"/>
                <a:hlinkClick r:id="rId2">
                  <a:extLst>
                    <a:ext uri="{A12FA001-AC4F-418D-AE19-62706E023703}">
                      <ahyp:hlinkClr xmlns:ahyp="http://schemas.microsoft.com/office/drawing/2018/hyperlinkcolor" val="tx"/>
                    </a:ext>
                  </a:extLst>
                </a:hlinkClick>
              </a:rPr>
              <a:t>Living with Care: The Older Person (BMHP6009_BIRM)</a:t>
            </a:r>
            <a:br>
              <a:rPr lang="en-GB" b="0" i="0" u="sng" dirty="0">
                <a:solidFill>
                  <a:schemeClr val="bg1"/>
                </a:solidFill>
                <a:effectLst/>
                <a:latin typeface="-apple-system"/>
              </a:rPr>
            </a:br>
            <a:endParaRPr lang="en-GB" dirty="0">
              <a:solidFill>
                <a:schemeClr val="bg1"/>
              </a:solidFill>
            </a:endParaRPr>
          </a:p>
        </p:txBody>
      </p:sp>
    </p:spTree>
    <p:extLst>
      <p:ext uri="{BB962C8B-B14F-4D97-AF65-F5344CB8AC3E}">
        <p14:creationId xmlns:p14="http://schemas.microsoft.com/office/powerpoint/2010/main" val="130893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itle 3"/>
          <p:cNvSpPr>
            <a:spLocks noGrp="1"/>
          </p:cNvSpPr>
          <p:nvPr>
            <p:ph type="title"/>
          </p:nvPr>
        </p:nvSpPr>
        <p:spPr/>
        <p:txBody>
          <a:bodyPr>
            <a:normAutofit/>
          </a:bodyPr>
          <a:lstStyle/>
          <a:p>
            <a:pPr algn="ctr"/>
            <a:r>
              <a:rPr lang="en-US" b="1" dirty="0"/>
              <a:t>Introduction </a:t>
            </a:r>
            <a:br>
              <a:rPr lang="en-US" b="1" dirty="0"/>
            </a:br>
            <a:endParaRPr lang="en-KE" b="1" dirty="0"/>
          </a:p>
        </p:txBody>
      </p:sp>
      <p:sp>
        <p:nvSpPr>
          <p:cNvPr id="1048589" name="Content Placeholder 4"/>
          <p:cNvSpPr>
            <a:spLocks noGrp="1"/>
          </p:cNvSpPr>
          <p:nvPr>
            <p:ph idx="1"/>
          </p:nvPr>
        </p:nvSpPr>
        <p:spPr/>
        <p:style>
          <a:lnRef idx="2">
            <a:schemeClr val="accent1"/>
          </a:lnRef>
          <a:fillRef idx="1">
            <a:schemeClr val="lt1"/>
          </a:fillRef>
          <a:effectRef idx="0">
            <a:schemeClr val="accent1"/>
          </a:effectRef>
          <a:fontRef idx="minor">
            <a:schemeClr val="dk1"/>
          </a:fontRef>
        </p:style>
        <p:txBody>
          <a:bodyPr anchor="t">
            <a:normAutofit/>
          </a:bodyPr>
          <a:lstStyle/>
          <a:p>
            <a:r>
              <a:rPr lang="en-US" sz="3200" dirty="0">
                <a:latin typeface="Times New Roman" panose="02020603050405020304" pitchFamily="18" charset="0"/>
                <a:cs typeface="Times New Roman" panose="02020603050405020304" pitchFamily="18" charset="0"/>
              </a:rPr>
              <a:t>Euthanasia and assisted suicide involve intentionally ending a person's life.</a:t>
            </a:r>
          </a:p>
          <a:p>
            <a:r>
              <a:rPr lang="en-US" sz="3200" dirty="0">
                <a:latin typeface="Times New Roman" panose="02020603050405020304" pitchFamily="18" charset="0"/>
                <a:cs typeface="Times New Roman" panose="02020603050405020304" pitchFamily="18" charset="0"/>
              </a:rPr>
              <a:t>Different countries and jurisdictions have diverse legal frameworks and perspectives on these practices</a:t>
            </a:r>
          </a:p>
          <a:p>
            <a:r>
              <a:rPr lang="en-US" sz="3200" dirty="0">
                <a:latin typeface="Times New Roman" panose="02020603050405020304" pitchFamily="18" charset="0"/>
                <a:cs typeface="Times New Roman" panose="02020603050405020304" pitchFamily="18" charset="0"/>
              </a:rPr>
              <a:t>We shall include definitions, information on laws, arguments, history, conclusion, and recommendations.</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Title 1"/>
          <p:cNvSpPr>
            <a:spLocks noGrp="1"/>
          </p:cNvSpPr>
          <p:nvPr>
            <p:ph type="title"/>
          </p:nvPr>
        </p:nvSpPr>
        <p:spPr/>
        <p:txBody>
          <a:bodyPr/>
          <a:lstStyle/>
          <a:p>
            <a:pPr algn="ctr"/>
            <a:r>
              <a:rPr lang="en-US" b="1" dirty="0"/>
              <a:t>Definitions</a:t>
            </a:r>
            <a:endParaRPr lang="en-KE" b="1" dirty="0"/>
          </a:p>
        </p:txBody>
      </p:sp>
      <p:sp>
        <p:nvSpPr>
          <p:cNvPr id="1048594"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chor="t">
            <a:normAutofit/>
          </a:bodyPr>
          <a:lstStyle/>
          <a:p>
            <a:r>
              <a:rPr lang="en-US" sz="3200" b="1" dirty="0">
                <a:latin typeface="Times New Roman" panose="02020603050405020304" pitchFamily="18" charset="0"/>
                <a:cs typeface="Times New Roman" panose="02020603050405020304" pitchFamily="18" charset="0"/>
              </a:rPr>
              <a:t>Euthanasia</a:t>
            </a:r>
            <a:r>
              <a:rPr lang="en-US" sz="3200" dirty="0">
                <a:latin typeface="Times New Roman" panose="02020603050405020304" pitchFamily="18" charset="0"/>
                <a:cs typeface="Times New Roman" panose="02020603050405020304" pitchFamily="18" charset="0"/>
              </a:rPr>
              <a:t> refers to the intentional act of a physician administering a lethal dose of medication to end a person's life (Beauchamp &amp; Davidson, 2001).</a:t>
            </a:r>
          </a:p>
          <a:p>
            <a:r>
              <a:rPr lang="en-US" sz="3200" b="1" dirty="0">
                <a:latin typeface="Times New Roman" panose="02020603050405020304" pitchFamily="18" charset="0"/>
                <a:cs typeface="Times New Roman" panose="02020603050405020304" pitchFamily="18" charset="0"/>
              </a:rPr>
              <a:t>Assisted suicide</a:t>
            </a:r>
            <a:r>
              <a:rPr lang="en-US" sz="3200" dirty="0">
                <a:latin typeface="Times New Roman" panose="02020603050405020304" pitchFamily="18" charset="0"/>
                <a:cs typeface="Times New Roman" panose="02020603050405020304" pitchFamily="18" charset="0"/>
              </a:rPr>
              <a:t>: Assisting someone in ending their own life by providing medication with the aim of alleviating their suffering.</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itle 1"/>
          <p:cNvSpPr>
            <a:spLocks noGrp="1"/>
          </p:cNvSpPr>
          <p:nvPr>
            <p:ph type="title"/>
          </p:nvPr>
        </p:nvSpPr>
        <p:spPr/>
        <p:txBody>
          <a:bodyPr>
            <a:normAutofit/>
          </a:bodyPr>
          <a:lstStyle/>
          <a:p>
            <a:pPr algn="ctr"/>
            <a:r>
              <a:rPr lang="en-US" b="1" dirty="0"/>
              <a:t>History of euthanasia and assisted suicide</a:t>
            </a:r>
            <a:endParaRPr lang="en-KE" b="1" dirty="0"/>
          </a:p>
        </p:txBody>
      </p:sp>
      <p:sp>
        <p:nvSpPr>
          <p:cNvPr id="1048599"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chor="t">
            <a:normAutofit/>
          </a:bodyPr>
          <a:lstStyle/>
          <a:p>
            <a:r>
              <a:rPr lang="en-US" sz="3200" dirty="0">
                <a:latin typeface="Times New Roman" panose="02020603050405020304" pitchFamily="18" charset="0"/>
                <a:cs typeface="Times New Roman" panose="02020603050405020304" pitchFamily="18" charset="0"/>
              </a:rPr>
              <a:t>Euthanasia and assisted suicide have a long history dating back to ancient times</a:t>
            </a:r>
          </a:p>
          <a:p>
            <a:r>
              <a:rPr lang="en-US" sz="3200" dirty="0">
                <a:latin typeface="Times New Roman" panose="02020603050405020304" pitchFamily="18" charset="0"/>
                <a:cs typeface="Times New Roman" panose="02020603050405020304" pitchFamily="18" charset="0"/>
              </a:rPr>
              <a:t>The euthanasia debate emerged in the late 19th and early 20th centuries (House of Commons Library, 2020)</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p:cNvSpPr>
          <p:nvPr>
            <p:ph type="title"/>
          </p:nvPr>
        </p:nvSpPr>
        <p:spPr/>
        <p:txBody>
          <a:bodyPr/>
          <a:lstStyle/>
          <a:p>
            <a:pPr algn="ctr"/>
            <a:r>
              <a:rPr lang="en-US" b="1" dirty="0"/>
              <a:t>Laws in the UK and other countries</a:t>
            </a:r>
            <a:endParaRPr lang="en-KE" b="1" dirty="0"/>
          </a:p>
        </p:txBody>
      </p:sp>
      <p:sp>
        <p:nvSpPr>
          <p:cNvPr id="1048604"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chor="t">
            <a:normAutofit/>
          </a:bodyPr>
          <a:lstStyle/>
          <a:p>
            <a:r>
              <a:rPr lang="en-US" sz="3200" dirty="0">
                <a:latin typeface="Times New Roman" panose="02020603050405020304" pitchFamily="18" charset="0"/>
                <a:cs typeface="Times New Roman" panose="02020603050405020304" pitchFamily="18" charset="0"/>
              </a:rPr>
              <a:t>Euthanasia and assisted suicide are currently prohibited by law in the United Kingdom.</a:t>
            </a:r>
          </a:p>
          <a:p>
            <a:r>
              <a:rPr lang="en-US" sz="3200" dirty="0">
                <a:latin typeface="Times New Roman" panose="02020603050405020304" pitchFamily="18" charset="0"/>
                <a:cs typeface="Times New Roman" panose="02020603050405020304" pitchFamily="18" charset="0"/>
              </a:rPr>
              <a:t>The Suicide Act 1961 criminalizes assisting or encouraging suicide (</a:t>
            </a:r>
            <a:r>
              <a:rPr lang="en-US" sz="3200" dirty="0" err="1">
                <a:latin typeface="Times New Roman" panose="02020603050405020304" pitchFamily="18" charset="0"/>
                <a:cs typeface="Times New Roman" panose="02020603050405020304" pitchFamily="18" charset="0"/>
              </a:rPr>
              <a:t>Chambaere</a:t>
            </a:r>
            <a:r>
              <a:rPr lang="en-US" sz="3200" dirty="0">
                <a:latin typeface="Times New Roman" panose="02020603050405020304" pitchFamily="18" charset="0"/>
                <a:cs typeface="Times New Roman" panose="02020603050405020304" pitchFamily="18" charset="0"/>
              </a:rPr>
              <a:t> et al., 2012)</a:t>
            </a:r>
          </a:p>
          <a:p>
            <a:r>
              <a:rPr lang="en-US" sz="3200" dirty="0">
                <a:latin typeface="Times New Roman" panose="02020603050405020304" pitchFamily="18" charset="0"/>
                <a:cs typeface="Times New Roman" panose="02020603050405020304" pitchFamily="18" charset="0"/>
              </a:rPr>
              <a:t>Prosecutors can consider individual cases on a case-by-case basis.</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
          <p:cNvSpPr>
            <a:spLocks noGrp="1"/>
          </p:cNvSpPr>
          <p:nvPr>
            <p:ph type="title"/>
          </p:nvPr>
        </p:nvSpPr>
        <p:spPr/>
        <p:txBody>
          <a:bodyPr>
            <a:normAutofit/>
          </a:bodyPr>
          <a:lstStyle/>
          <a:p>
            <a:pPr algn="ctr"/>
            <a:r>
              <a:rPr lang="en-US" b="1" dirty="0"/>
              <a:t>Debate: Arguments for and against euthanasia and assisted suicide</a:t>
            </a:r>
            <a:br>
              <a:rPr lang="en-US" b="1" dirty="0"/>
            </a:br>
            <a:endParaRPr lang="en-KE" b="1" dirty="0"/>
          </a:p>
        </p:txBody>
      </p:sp>
      <p:sp>
        <p:nvSpPr>
          <p:cNvPr id="1048609"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chor="t">
            <a:normAutofit/>
          </a:bodyPr>
          <a:lstStyle/>
          <a:p>
            <a:pPr marL="0" indent="0" algn="ctr">
              <a:buNone/>
            </a:pPr>
            <a:r>
              <a:rPr lang="en-KE" sz="4000" b="1" dirty="0">
                <a:solidFill>
                  <a:srgbClr val="00B050"/>
                </a:solidFill>
                <a:latin typeface="Times New Roman" panose="02020603050405020304" pitchFamily="18" charset="0"/>
                <a:cs typeface="Times New Roman" panose="02020603050405020304" pitchFamily="18" charset="0"/>
              </a:rPr>
              <a:t>Arguments for</a:t>
            </a:r>
            <a:endParaRPr lang="en-KE" sz="4000" dirty="0">
              <a:solidFill>
                <a:srgbClr val="00B050"/>
              </a:solidFill>
              <a:latin typeface="Times New Roman" panose="02020603050405020304" pitchFamily="18" charset="0"/>
              <a:cs typeface="Times New Roman" panose="02020603050405020304" pitchFamily="18" charset="0"/>
            </a:endParaRPr>
          </a:p>
          <a:p>
            <a:r>
              <a:rPr lang="en-KE" sz="3200" b="1" dirty="0">
                <a:latin typeface="Times New Roman" panose="02020603050405020304" pitchFamily="18" charset="0"/>
                <a:cs typeface="Times New Roman" panose="02020603050405020304" pitchFamily="18" charset="0"/>
              </a:rPr>
              <a:t>Autonomy</a:t>
            </a:r>
            <a:r>
              <a:rPr lang="en-KE"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Individuals should have the right to make autonomous decisions regarding their own lives (</a:t>
            </a:r>
            <a:r>
              <a:rPr lang="en-US" sz="3200" dirty="0" err="1">
                <a:latin typeface="Times New Roman" panose="02020603050405020304" pitchFamily="18" charset="0"/>
                <a:cs typeface="Times New Roman" panose="02020603050405020304" pitchFamily="18" charset="0"/>
              </a:rPr>
              <a:t>Battin</a:t>
            </a:r>
            <a:r>
              <a:rPr lang="en-US" sz="3200" dirty="0">
                <a:latin typeface="Times New Roman" panose="02020603050405020304" pitchFamily="18" charset="0"/>
                <a:cs typeface="Times New Roman" panose="02020603050405020304" pitchFamily="18" charset="0"/>
              </a:rPr>
              <a:t>, Rhodes, and Silvers, 2013).</a:t>
            </a:r>
          </a:p>
          <a:p>
            <a:r>
              <a:rPr lang="en-US" sz="3200" b="1" dirty="0">
                <a:latin typeface="Times New Roman" panose="02020603050405020304" pitchFamily="18" charset="0"/>
                <a:cs typeface="Times New Roman" panose="02020603050405020304" pitchFamily="18" charset="0"/>
              </a:rPr>
              <a:t>Compassion: </a:t>
            </a:r>
            <a:r>
              <a:rPr lang="en-US" sz="3200" dirty="0">
                <a:latin typeface="Times New Roman" panose="02020603050405020304" pitchFamily="18" charset="0"/>
                <a:cs typeface="Times New Roman" panose="02020603050405020304" pitchFamily="18" charset="0"/>
              </a:rPr>
              <a:t>Ending the suffering of terminally ill patients with no prospects of recovery can be regarded as an act of compassion.</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title"/>
          </p:nvPr>
        </p:nvSpPr>
        <p:spPr/>
        <p:txBody>
          <a:bodyPr>
            <a:normAutofit/>
          </a:bodyPr>
          <a:lstStyle/>
          <a:p>
            <a:pPr algn="ctr"/>
            <a:r>
              <a:rPr lang="en-US" b="1" dirty="0"/>
              <a:t>Debate: Arguments for and against euthanasia and assisted suicide</a:t>
            </a:r>
            <a:endParaRPr lang="en-KE" dirty="0"/>
          </a:p>
        </p:txBody>
      </p:sp>
      <p:sp>
        <p:nvSpPr>
          <p:cNvPr id="1048614" name="Content Placeholder 2"/>
          <p:cNvSpPr>
            <a:spLocks noGrp="1"/>
          </p:cNvSpPr>
          <p:nvPr>
            <p:ph idx="1"/>
          </p:nvPr>
        </p:nvSpPr>
        <p:spPr>
          <a:xfrm>
            <a:off x="3869268" y="685800"/>
            <a:ext cx="7315200" cy="5906386"/>
          </a:xfrm>
          <a:ln w="12700"/>
        </p:spPr>
        <p:style>
          <a:lnRef idx="2">
            <a:schemeClr val="accent1"/>
          </a:lnRef>
          <a:fillRef idx="1">
            <a:schemeClr val="lt1"/>
          </a:fillRef>
          <a:effectRef idx="0">
            <a:schemeClr val="accent1"/>
          </a:effectRef>
          <a:fontRef idx="minor">
            <a:schemeClr val="dk1"/>
          </a:fontRef>
        </p:style>
        <p:txBody>
          <a:bodyPr>
            <a:noAutofit/>
          </a:bodyPr>
          <a:lstStyle/>
          <a:p>
            <a:pPr marL="0" indent="0" algn="ctr">
              <a:buNone/>
            </a:pPr>
            <a:r>
              <a:rPr lang="en-US" sz="4000" b="1" dirty="0">
                <a:solidFill>
                  <a:srgbClr val="00B050"/>
                </a:solidFill>
                <a:latin typeface="Times New Roman" panose="02020603050405020304" pitchFamily="18" charset="0"/>
                <a:cs typeface="Times New Roman" panose="02020603050405020304" pitchFamily="18" charset="0"/>
              </a:rPr>
              <a:t>Arguments for</a:t>
            </a:r>
          </a:p>
          <a:p>
            <a:r>
              <a:rPr lang="en-US" sz="3200" b="1" dirty="0">
                <a:latin typeface="Times New Roman" panose="02020603050405020304" pitchFamily="18" charset="0"/>
                <a:cs typeface="Times New Roman" panose="02020603050405020304" pitchFamily="18" charset="0"/>
              </a:rPr>
              <a:t>Patient's best interests: </a:t>
            </a:r>
            <a:r>
              <a:rPr lang="en-US" sz="3200" dirty="0">
                <a:latin typeface="Times New Roman" panose="02020603050405020304" pitchFamily="18" charset="0"/>
                <a:cs typeface="Times New Roman" panose="02020603050405020304" pitchFamily="18" charset="0"/>
              </a:rPr>
              <a:t>In cases of extreme pain and suffering, it can be argued that providing the option of a peaceful death may be in the best interest of the patient.</a:t>
            </a:r>
          </a:p>
          <a:p>
            <a:r>
              <a:rPr lang="en-US" sz="3200" b="1" dirty="0">
                <a:latin typeface="Times New Roman" panose="02020603050405020304" pitchFamily="18" charset="0"/>
                <a:cs typeface="Times New Roman" panose="02020603050405020304" pitchFamily="18" charset="0"/>
              </a:rPr>
              <a:t>Respecting individual values and beliefs</a:t>
            </a:r>
            <a:r>
              <a:rPr lang="en-US" sz="3200" dirty="0">
                <a:latin typeface="Times New Roman" panose="02020603050405020304" pitchFamily="18" charset="0"/>
                <a:cs typeface="Times New Roman" panose="02020603050405020304" pitchFamily="18" charset="0"/>
              </a:rPr>
              <a:t>: Allowing euthanasia or assisted suicide can be seen as a way to respect the diverse values and beliefs held by individuals (British Medical Association, 2016).</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normAutofit/>
          </a:bodyPr>
          <a:lstStyle/>
          <a:p>
            <a:pPr algn="ctr"/>
            <a:r>
              <a:rPr lang="en-KE" b="1" dirty="0"/>
              <a:t>Arguments against</a:t>
            </a:r>
            <a:br>
              <a:rPr lang="en-KE" dirty="0"/>
            </a:br>
            <a:endParaRPr lang="en-KE" dirty="0"/>
          </a:p>
        </p:txBody>
      </p:sp>
      <p:sp>
        <p:nvSpPr>
          <p:cNvPr id="1048619" name="Content Placeholder 2"/>
          <p:cNvSpPr>
            <a:spLocks noGrp="1"/>
          </p:cNvSpPr>
          <p:nvPr>
            <p:ph idx="1"/>
          </p:nvPr>
        </p:nvSpPr>
        <p:spPr>
          <a:ln w="12700"/>
        </p:spPr>
        <p:style>
          <a:lnRef idx="2">
            <a:schemeClr val="accent1"/>
          </a:lnRef>
          <a:fillRef idx="1">
            <a:schemeClr val="lt1"/>
          </a:fillRef>
          <a:effectRef idx="0">
            <a:schemeClr val="accent1"/>
          </a:effectRef>
          <a:fontRef idx="minor">
            <a:schemeClr val="dk1"/>
          </a:fontRef>
        </p:style>
        <p:txBody>
          <a:bodyPr anchor="t">
            <a:normAutofit/>
          </a:bodyPr>
          <a:lstStyle/>
          <a:p>
            <a:r>
              <a:rPr lang="en-US" sz="3200" b="1" dirty="0">
                <a:latin typeface="Times New Roman" panose="02020603050405020304" pitchFamily="18" charset="0"/>
                <a:cs typeface="Times New Roman" panose="02020603050405020304" pitchFamily="18" charset="0"/>
              </a:rPr>
              <a:t>Sanctity of life</a:t>
            </a:r>
            <a:r>
              <a:rPr lang="en-US" sz="3200" dirty="0">
                <a:latin typeface="Times New Roman" panose="02020603050405020304" pitchFamily="18" charset="0"/>
                <a:cs typeface="Times New Roman" panose="02020603050405020304" pitchFamily="18" charset="0"/>
              </a:rPr>
              <a:t>: The principle of the sanctity of life emphasizes the inherent value of human life and advocates for its protection and preservation (ProCon.org, 2022)</a:t>
            </a:r>
          </a:p>
          <a:p>
            <a:r>
              <a:rPr lang="en-US" sz="3200" b="1" dirty="0">
                <a:latin typeface="Times New Roman" panose="02020603050405020304" pitchFamily="18" charset="0"/>
                <a:cs typeface="Times New Roman" panose="02020603050405020304" pitchFamily="18" charset="0"/>
              </a:rPr>
              <a:t>Slippery slope: </a:t>
            </a:r>
            <a:r>
              <a:rPr lang="en-US" sz="3200" dirty="0">
                <a:latin typeface="Times New Roman" panose="02020603050405020304" pitchFamily="18" charset="0"/>
                <a:cs typeface="Times New Roman" panose="02020603050405020304" pitchFamily="18" charset="0"/>
              </a:rPr>
              <a:t>Legalizing euthanasia or assisted suicide raises concerns about a potential slippery slope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itle 1"/>
          <p:cNvSpPr>
            <a:spLocks noGrp="1"/>
          </p:cNvSpPr>
          <p:nvPr>
            <p:ph type="title"/>
          </p:nvPr>
        </p:nvSpPr>
        <p:spPr/>
        <p:txBody>
          <a:bodyPr/>
          <a:lstStyle/>
          <a:p>
            <a:pPr algn="ctr"/>
            <a:r>
              <a:rPr lang="en-KE" b="1" dirty="0"/>
              <a:t>Arguments against</a:t>
            </a:r>
            <a:endParaRPr lang="en-KE" dirty="0"/>
          </a:p>
        </p:txBody>
      </p:sp>
      <p:sp>
        <p:nvSpPr>
          <p:cNvPr id="1048624" name="Content Placeholder 2"/>
          <p:cNvSpPr>
            <a:spLocks noGrp="1"/>
          </p:cNvSpPr>
          <p:nvPr>
            <p:ph idx="1"/>
          </p:nvPr>
        </p:nvSpPr>
        <p:spPr>
          <a:xfrm>
            <a:off x="3869267" y="864107"/>
            <a:ext cx="7369539" cy="5569943"/>
          </a:xfrm>
        </p:spPr>
        <p:style>
          <a:lnRef idx="2">
            <a:schemeClr val="accent1"/>
          </a:lnRef>
          <a:fillRef idx="1">
            <a:schemeClr val="lt1"/>
          </a:fillRef>
          <a:effectRef idx="0">
            <a:schemeClr val="accent1"/>
          </a:effectRef>
          <a:fontRef idx="minor">
            <a:schemeClr val="dk1"/>
          </a:fontRef>
        </p:style>
        <p:txBody>
          <a:bodyPr anchor="t">
            <a:noAutofit/>
          </a:bodyPr>
          <a:lstStyle/>
          <a:p>
            <a:r>
              <a:rPr lang="en-US" sz="3200" b="1" dirty="0">
                <a:latin typeface="Times New Roman" panose="02020603050405020304" pitchFamily="18" charset="0"/>
                <a:cs typeface="Times New Roman" panose="02020603050405020304" pitchFamily="18" charset="0"/>
              </a:rPr>
              <a:t>Medical ethics: </a:t>
            </a:r>
            <a:r>
              <a:rPr lang="en-US" sz="3200" dirty="0">
                <a:latin typeface="Times New Roman" panose="02020603050405020304" pitchFamily="18" charset="0"/>
                <a:cs typeface="Times New Roman" panose="02020603050405020304" pitchFamily="18" charset="0"/>
              </a:rPr>
              <a:t>Physicians' primary focus should be on providing palliative care (</a:t>
            </a:r>
            <a:r>
              <a:rPr lang="en-US" sz="3200" dirty="0" err="1">
                <a:solidFill>
                  <a:schemeClr val="tx1"/>
                </a:solidFill>
                <a:latin typeface="Times New Roman" panose="02020603050405020304" pitchFamily="18" charset="0"/>
                <a:cs typeface="Times New Roman" panose="02020603050405020304" pitchFamily="18" charset="0"/>
              </a:rPr>
              <a:t>Battin</a:t>
            </a:r>
            <a:r>
              <a:rPr lang="en-US" sz="3200" dirty="0">
                <a:solidFill>
                  <a:schemeClr val="tx1"/>
                </a:solidFill>
                <a:latin typeface="Times New Roman" panose="02020603050405020304" pitchFamily="18" charset="0"/>
                <a:cs typeface="Times New Roman" panose="02020603050405020304" pitchFamily="18" charset="0"/>
              </a:rPr>
              <a:t>, Rhodes, and Silvers, 2013). </a:t>
            </a:r>
            <a:endParaRPr lang="en-US" sz="3200" dirty="0">
              <a:latin typeface="Times New Roman" panose="02020603050405020304" pitchFamily="18" charset="0"/>
              <a:cs typeface="Times New Roman" panose="02020603050405020304" pitchFamily="18" charset="0"/>
            </a:endParaRPr>
          </a:p>
          <a:p>
            <a:r>
              <a:rPr lang="en-US" sz="3200" b="1" dirty="0">
                <a:latin typeface="Times New Roman" panose="02020603050405020304" pitchFamily="18" charset="0"/>
                <a:cs typeface="Times New Roman" panose="02020603050405020304" pitchFamily="18" charset="0"/>
              </a:rPr>
              <a:t>Autonomy and personal choice: </a:t>
            </a:r>
            <a:r>
              <a:rPr lang="en-US" sz="3200" dirty="0">
                <a:latin typeface="Times New Roman" panose="02020603050405020304" pitchFamily="18" charset="0"/>
                <a:cs typeface="Times New Roman" panose="02020603050405020304" pitchFamily="18" charset="0"/>
              </a:rPr>
              <a:t>Every individual should have the right to make decisions about their own life</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p:txBody>
          <a:bodyPr/>
          <a:lstStyle/>
          <a:p>
            <a:pPr algn="ctr"/>
            <a:r>
              <a:rPr lang="en-US" b="1" dirty="0"/>
              <a:t>Conclusions</a:t>
            </a:r>
            <a:endParaRPr lang="en-KE" b="1" dirty="0"/>
          </a:p>
        </p:txBody>
      </p:sp>
      <p:sp>
        <p:nvSpPr>
          <p:cNvPr id="1048629" name="Content Placeholder 2"/>
          <p:cNvSpPr>
            <a:spLocks noGrp="1"/>
          </p:cNvSpPr>
          <p:nvPr>
            <p:ph idx="1"/>
          </p:nvPr>
        </p:nvSpPr>
        <p:spPr>
          <a:xfrm>
            <a:off x="3869268" y="864108"/>
            <a:ext cx="7315200" cy="3957274"/>
          </a:xfrm>
          <a:ln w="12700"/>
        </p:spPr>
        <p:style>
          <a:lnRef idx="2">
            <a:schemeClr val="accent1"/>
          </a:lnRef>
          <a:fillRef idx="1">
            <a:schemeClr val="lt1"/>
          </a:fillRef>
          <a:effectRef idx="0">
            <a:schemeClr val="accent1"/>
          </a:effectRef>
          <a:fontRef idx="minor">
            <a:schemeClr val="dk1"/>
          </a:fontRef>
        </p:style>
        <p:txBody>
          <a:bodyPr anchor="t">
            <a:normAutofit/>
          </a:bodyPr>
          <a:lstStyle/>
          <a:p>
            <a:r>
              <a:rPr lang="en-US" sz="3200" dirty="0">
                <a:latin typeface="Times New Roman" panose="02020603050405020304" pitchFamily="18" charset="0"/>
                <a:cs typeface="Times New Roman" panose="02020603050405020304" pitchFamily="18" charset="0"/>
              </a:rPr>
              <a:t>Euthanasia and assisted suicide raise contentious debates revolving around ethics</a:t>
            </a:r>
          </a:p>
          <a:p>
            <a:r>
              <a:rPr lang="en-US" sz="3200" dirty="0">
                <a:latin typeface="Times New Roman" panose="02020603050405020304" pitchFamily="18" charset="0"/>
                <a:cs typeface="Times New Roman" panose="02020603050405020304" pitchFamily="18" charset="0"/>
              </a:rPr>
              <a:t>The UK maintains a legal framework that prohibits euthanasia and assisted suicide</a:t>
            </a:r>
          </a:p>
          <a:p>
            <a:r>
              <a:rPr lang="en-US" sz="3200" dirty="0">
                <a:latin typeface="Times New Roman" panose="02020603050405020304" pitchFamily="18" charset="0"/>
                <a:cs typeface="Times New Roman" panose="02020603050405020304" pitchFamily="18" charset="0"/>
              </a:rPr>
              <a:t>The discussion on euthanasia and assisted suicide remains ongoing, with varying societal views.</a:t>
            </a:r>
            <a:endParaRPr lang="en-KE"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Title 1"/>
          <p:cNvSpPr>
            <a:spLocks noGrp="1"/>
          </p:cNvSpPr>
          <p:nvPr>
            <p:ph type="title"/>
          </p:nvPr>
        </p:nvSpPr>
        <p:spPr/>
        <p:txBody>
          <a:bodyPr>
            <a:normAutofit/>
          </a:bodyPr>
          <a:lstStyle/>
          <a:p>
            <a:pPr algn="ctr"/>
            <a:r>
              <a:rPr lang="en-KE" b="1" dirty="0"/>
              <a:t>Balanced conclusion and objectivity</a:t>
            </a:r>
            <a:br>
              <a:rPr lang="en-KE" dirty="0"/>
            </a:br>
            <a:endParaRPr lang="en-KE" dirty="0"/>
          </a:p>
        </p:txBody>
      </p:sp>
      <p:sp>
        <p:nvSpPr>
          <p:cNvPr id="1048631" name="Content Placeholder 2"/>
          <p:cNvSpPr>
            <a:spLocks noGrp="1"/>
          </p:cNvSpPr>
          <p:nvPr>
            <p:ph idx="1"/>
          </p:nvPr>
        </p:nvSpPr>
        <p:spPr>
          <a:xfrm>
            <a:off x="3869268" y="781397"/>
            <a:ext cx="7315200" cy="5203352"/>
          </a:xfrm>
          <a:ln w="12700"/>
        </p:spPr>
        <p:style>
          <a:lnRef idx="2">
            <a:schemeClr val="accent1"/>
          </a:lnRef>
          <a:fillRef idx="1">
            <a:schemeClr val="lt1"/>
          </a:fillRef>
          <a:effectRef idx="0">
            <a:schemeClr val="accent1"/>
          </a:effectRef>
          <a:fontRef idx="minor">
            <a:schemeClr val="dk1"/>
          </a:fontRef>
        </p:style>
        <p:txBody>
          <a:bodyPr anchor="t">
            <a:normAutofit/>
          </a:bodyPr>
          <a:lstStyle/>
          <a:p>
            <a:r>
              <a:rPr lang="en-US" sz="3200" dirty="0"/>
              <a:t>Given the ethical and moral complexities involved, it is challenging to reach a universally balanced conclusion. </a:t>
            </a:r>
          </a:p>
          <a:p>
            <a:r>
              <a:rPr lang="en-US" sz="3200" dirty="0"/>
              <a:t>Objectivity requires considering multiple perspectives, acknowledging the inherent subjectivity of personal beliefs</a:t>
            </a:r>
            <a:endParaRPr lang="en-KE"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
          <p:cNvSpPr>
            <a:spLocks noGrp="1"/>
          </p:cNvSpPr>
          <p:nvPr>
            <p:ph type="title"/>
          </p:nvPr>
        </p:nvSpPr>
        <p:spPr>
          <a:xfrm>
            <a:off x="1294362" y="209853"/>
            <a:ext cx="9603275" cy="471184"/>
          </a:xfrm>
        </p:spPr>
        <p:txBody>
          <a:bodyPr>
            <a:normAutofit fontScale="90000"/>
          </a:bodyPr>
          <a:lstStyle/>
          <a:p>
            <a:pPr algn="ctr"/>
            <a:r>
              <a:rPr lang="en-KE" b="1" dirty="0"/>
              <a:t>Recommendations</a:t>
            </a:r>
            <a:br>
              <a:rPr lang="en-KE" dirty="0"/>
            </a:br>
            <a:endParaRPr lang="en-KE" dirty="0"/>
          </a:p>
        </p:txBody>
      </p:sp>
      <p:sp>
        <p:nvSpPr>
          <p:cNvPr id="1048633" name="Content Placeholder 2"/>
          <p:cNvSpPr>
            <a:spLocks noGrp="1"/>
          </p:cNvSpPr>
          <p:nvPr>
            <p:ph idx="1"/>
          </p:nvPr>
        </p:nvSpPr>
        <p:spPr>
          <a:xfrm>
            <a:off x="3591097" y="465513"/>
            <a:ext cx="7712825" cy="5652656"/>
          </a:xfrm>
          <a:ln w="12700"/>
        </p:spPr>
        <p:style>
          <a:lnRef idx="2">
            <a:schemeClr val="accent1"/>
          </a:lnRef>
          <a:fillRef idx="1">
            <a:schemeClr val="lt1"/>
          </a:fillRef>
          <a:effectRef idx="0">
            <a:schemeClr val="accent1"/>
          </a:effectRef>
          <a:fontRef idx="minor">
            <a:schemeClr val="dk1"/>
          </a:fontRef>
        </p:style>
        <p:txBody>
          <a:bodyPr>
            <a:normAutofit/>
          </a:bodyPr>
          <a:lstStyle/>
          <a:p>
            <a:r>
              <a:rPr lang="en-US" sz="3200" dirty="0">
                <a:latin typeface="Times New Roman" panose="02020603050405020304" pitchFamily="18" charset="0"/>
                <a:cs typeface="Times New Roman" panose="02020603050405020304" pitchFamily="18" charset="0"/>
              </a:rPr>
              <a:t>Promote comprehensive education and public awareness campaigns to provide accurate information on end-of-life options (Emanuel et al., 2016).</a:t>
            </a:r>
          </a:p>
          <a:p>
            <a:r>
              <a:rPr lang="en-US" sz="3200" dirty="0">
                <a:latin typeface="Times New Roman" panose="02020603050405020304" pitchFamily="18" charset="0"/>
                <a:cs typeface="Times New Roman" panose="02020603050405020304" pitchFamily="18" charset="0"/>
              </a:rPr>
              <a:t>Invest in high-quality palliative care services for individuals facing terminal illnesses</a:t>
            </a:r>
          </a:p>
          <a:p>
            <a:r>
              <a:rPr lang="en-US" sz="3200" dirty="0">
                <a:latin typeface="Times New Roman" panose="02020603050405020304" pitchFamily="18" charset="0"/>
                <a:cs typeface="Times New Roman" panose="02020603050405020304" pitchFamily="18" charset="0"/>
              </a:rPr>
              <a:t>Establish a robust legal framework with strict safeguards</a:t>
            </a:r>
          </a:p>
          <a:p>
            <a:r>
              <a:rPr lang="en-US" sz="3200" dirty="0">
                <a:latin typeface="Times New Roman" panose="02020603050405020304" pitchFamily="18" charset="0"/>
                <a:cs typeface="Times New Roman" panose="02020603050405020304" pitchFamily="18" charset="0"/>
              </a:rPr>
              <a:t>Enhance psychological and social support services for individuals with terminal illnesses and their families.</a:t>
            </a:r>
          </a:p>
          <a:p>
            <a:endParaRPr lang="en-KE" dirty="0"/>
          </a:p>
        </p:txBody>
      </p:sp>
      <p:sp>
        <p:nvSpPr>
          <p:cNvPr id="1048634" name="TextBox 3"/>
          <p:cNvSpPr txBox="1"/>
          <p:nvPr/>
        </p:nvSpPr>
        <p:spPr>
          <a:xfrm>
            <a:off x="239684" y="2606460"/>
            <a:ext cx="3167379" cy="510540"/>
          </a:xfrm>
          <a:prstGeom prst="rect">
            <a:avLst/>
          </a:prstGeom>
          <a:noFill/>
        </p:spPr>
        <p:txBody>
          <a:bodyPr wrap="none" rtlCol="0">
            <a:spAutoFit/>
          </a:bodyPr>
          <a:lstStyle/>
          <a:p>
            <a:r>
              <a:rPr lang="en-US" sz="2800" dirty="0">
                <a:solidFill>
                  <a:schemeClr val="bg1"/>
                </a:solidFill>
              </a:rPr>
              <a:t>Recommendations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
          <p:cNvSpPr>
            <a:spLocks noGrp="1"/>
          </p:cNvSpPr>
          <p:nvPr>
            <p:ph type="title"/>
          </p:nvPr>
        </p:nvSpPr>
        <p:spPr/>
        <p:txBody>
          <a:bodyPr>
            <a:normAutofit/>
          </a:bodyPr>
          <a:lstStyle/>
          <a:p>
            <a:pPr algn="ctr"/>
            <a:r>
              <a:rPr lang="en-KE" b="1" dirty="0"/>
              <a:t>Identifying barriers and potential solutions</a:t>
            </a:r>
            <a:br>
              <a:rPr lang="en-KE" dirty="0"/>
            </a:br>
            <a:endParaRPr lang="en-KE" dirty="0"/>
          </a:p>
        </p:txBody>
      </p:sp>
      <p:sp>
        <p:nvSpPr>
          <p:cNvPr id="1048639" name="Content Placeholder 2"/>
          <p:cNvSpPr>
            <a:spLocks noGrp="1"/>
          </p:cNvSpPr>
          <p:nvPr>
            <p:ph idx="1"/>
          </p:nvPr>
        </p:nvSpPr>
        <p:spPr>
          <a:xfrm>
            <a:off x="3869268" y="304800"/>
            <a:ext cx="7315200" cy="6305550"/>
          </a:xfrm>
        </p:spPr>
        <p:style>
          <a:lnRef idx="2">
            <a:schemeClr val="accent1"/>
          </a:lnRef>
          <a:fillRef idx="1">
            <a:schemeClr val="lt1"/>
          </a:fillRef>
          <a:effectRef idx="0">
            <a:schemeClr val="accent1"/>
          </a:effectRef>
          <a:fontRef idx="minor">
            <a:schemeClr val="dk1"/>
          </a:fontRef>
        </p:style>
        <p:txBody>
          <a:bodyPr anchor="t">
            <a:noAutofit/>
          </a:bodyPr>
          <a:lstStyle/>
          <a:p>
            <a:r>
              <a:rPr lang="en-US" sz="2800" b="1" dirty="0"/>
              <a:t>Ethical concerns: </a:t>
            </a:r>
            <a:r>
              <a:rPr lang="en-US" sz="2800" dirty="0"/>
              <a:t>The ethical debate surrounding euthanasia and assisted suicide presents a significant barrier to consensus (Falconer, 2020).</a:t>
            </a:r>
          </a:p>
          <a:p>
            <a:r>
              <a:rPr lang="en-KE" sz="2800" b="1" dirty="0"/>
              <a:t>Safeguarding vulnerable individuals</a:t>
            </a:r>
            <a:r>
              <a:rPr lang="en-KE" sz="2800" dirty="0"/>
              <a:t>: One of the primary concerns is protecting vulnerable populations from potential abuse or coercion.</a:t>
            </a:r>
            <a:endParaRPr lang="en-US" sz="2800" dirty="0"/>
          </a:p>
          <a:p>
            <a:r>
              <a:rPr lang="en-KE" sz="2800" b="1" dirty="0"/>
              <a:t>Medical community involvement</a:t>
            </a:r>
            <a:r>
              <a:rPr lang="en-KE" sz="2800" dirty="0"/>
              <a:t>: The involvement of healthcare professionals raises complex ethical and professional considerations. </a:t>
            </a:r>
            <a:endParaRPr lang="en-US" sz="2800" dirty="0"/>
          </a:p>
          <a:p>
            <a:r>
              <a:rPr lang="en-KE" sz="2800" b="1" dirty="0"/>
              <a:t>Legal challenges:</a:t>
            </a:r>
            <a:r>
              <a:rPr lang="en-KE" sz="2800" dirty="0"/>
              <a:t> Implementing legislation related to euthanasia and assisted suicide can face legal challenges, as seen in various jurisdictions</a:t>
            </a:r>
            <a:r>
              <a:rPr lang="en-US" sz="2800" dirty="0"/>
              <a:t> </a:t>
            </a:r>
            <a:r>
              <a:rPr lang="en-US" sz="2800" dirty="0">
                <a:solidFill>
                  <a:schemeClr val="tx1"/>
                </a:solidFill>
              </a:rPr>
              <a:t>(Pereira, 2011)</a:t>
            </a:r>
            <a:r>
              <a:rPr lang="en-KE" sz="2800" dirty="0"/>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3" name="Title 1"/>
          <p:cNvSpPr>
            <a:spLocks noGrp="1"/>
          </p:cNvSpPr>
          <p:nvPr>
            <p:ph type="title"/>
          </p:nvPr>
        </p:nvSpPr>
        <p:spPr>
          <a:xfrm>
            <a:off x="252919" y="1123837"/>
            <a:ext cx="3022296" cy="4601183"/>
          </a:xfrm>
        </p:spPr>
        <p:txBody>
          <a:bodyPr/>
          <a:lstStyle/>
          <a:p>
            <a:pPr algn="ctr"/>
            <a:r>
              <a:rPr lang="en-US" b="1" dirty="0"/>
              <a:t>References</a:t>
            </a:r>
            <a:r>
              <a:rPr lang="en-US" dirty="0"/>
              <a:t> </a:t>
            </a:r>
            <a:endParaRPr lang="en-KE" dirty="0"/>
          </a:p>
        </p:txBody>
      </p:sp>
      <p:sp>
        <p:nvSpPr>
          <p:cNvPr id="1048644" name="Content Placeholder 2"/>
          <p:cNvSpPr>
            <a:spLocks noGrp="1"/>
          </p:cNvSpPr>
          <p:nvPr>
            <p:ph idx="1"/>
          </p:nvPr>
        </p:nvSpPr>
        <p:spPr>
          <a:xfrm>
            <a:off x="3640975" y="199505"/>
            <a:ext cx="8063345" cy="6400799"/>
          </a:xfrm>
        </p:spPr>
        <p:txBody>
          <a:bodyPr>
            <a:normAutofit fontScale="87500" lnSpcReduction="20000"/>
          </a:bodyPr>
          <a:lstStyle/>
          <a:p>
            <a:r>
              <a:rPr lang="en-US" dirty="0"/>
              <a:t>Beauchamp, T. L., &amp; Davidson, J. (Eds.). (2001). The Definition of Euthanasia. In The Definition of Death: Contemporary Controversies (pp. 77-96). The Johns Hopkins University Press. </a:t>
            </a:r>
          </a:p>
          <a:p>
            <a:r>
              <a:rPr lang="en-US" dirty="0"/>
              <a:t>House of Commons Library. (2020). Assisted Dying: Comparative Policy and Law. Retrieved from https://commonslibrary.parliament.uk/research-briefings/sn06079/ </a:t>
            </a:r>
          </a:p>
          <a:p>
            <a:r>
              <a:rPr lang="en-US" dirty="0"/>
              <a:t>Boudreau, J. D., &amp; Somerville, M. A. (2014). Euthanasia and Assisted Suicide: A Physician's and Ethicist's Perspectives. Cambridge University Press. </a:t>
            </a:r>
          </a:p>
          <a:p>
            <a:r>
              <a:rPr lang="en-US" dirty="0"/>
              <a:t>van der Heide, A., van </a:t>
            </a:r>
            <a:r>
              <a:rPr lang="en-US" dirty="0" err="1"/>
              <a:t>Delden</a:t>
            </a:r>
            <a:r>
              <a:rPr lang="en-US" dirty="0"/>
              <a:t>, J. J., </a:t>
            </a:r>
            <a:r>
              <a:rPr lang="en-US" dirty="0" err="1"/>
              <a:t>Onwuteaka-Philipsen</a:t>
            </a:r>
            <a:r>
              <a:rPr lang="en-US" dirty="0"/>
              <a:t>, B. D., &amp; van der Maas, P. J. (2003). Medical End-of-Life Decisions Made for Neonates and Infants in The Netherlands. The Lancet, 362(9394), 2054-2056. </a:t>
            </a:r>
          </a:p>
          <a:p>
            <a:r>
              <a:rPr lang="en-US" dirty="0"/>
              <a:t>Supreme Court of Canada. (2015). Carter v. Canada (Attorney General). Retrieved from https://scc-csc.lexum.com/scc-csc/scc-csc/en/item/14637/index.do </a:t>
            </a:r>
          </a:p>
          <a:p>
            <a:r>
              <a:rPr lang="en-US" dirty="0"/>
              <a:t>British Medical Association. (2016). End-of-Life Care and Physician-Assisted Dying: Information for Doctors. Retrieved from https://www.bma.org.uk/media/3395/bma-physician-assisted-dying.pdf </a:t>
            </a:r>
          </a:p>
          <a:p>
            <a:r>
              <a:rPr lang="en-US" dirty="0" err="1"/>
              <a:t>Ganzini</a:t>
            </a:r>
            <a:r>
              <a:rPr lang="en-US" dirty="0"/>
              <a:t>, L., Goy, E. R., </a:t>
            </a:r>
            <a:r>
              <a:rPr lang="en-US" dirty="0" err="1"/>
              <a:t>Dobscha</a:t>
            </a:r>
            <a:r>
              <a:rPr lang="en-US" dirty="0"/>
              <a:t>, S. K. (2008). Prevalence of depression and anxiety in patients requesting physicians' aid in dying: cross sectional survey. BMJ, 337, a1682.</a:t>
            </a:r>
          </a:p>
          <a:p>
            <a:r>
              <a:rPr lang="en-US" dirty="0" err="1"/>
              <a:t>Chambaere</a:t>
            </a:r>
            <a:r>
              <a:rPr lang="en-US" dirty="0"/>
              <a:t>, K., </a:t>
            </a:r>
            <a:r>
              <a:rPr lang="en-US" dirty="0" err="1"/>
              <a:t>Bilsen</a:t>
            </a:r>
            <a:r>
              <a:rPr lang="en-US" dirty="0"/>
              <a:t>, J., Cohen, J., </a:t>
            </a:r>
            <a:r>
              <a:rPr lang="en-US" dirty="0" err="1"/>
              <a:t>Onwuteaka-Philipsen</a:t>
            </a:r>
            <a:r>
              <a:rPr lang="en-US" dirty="0"/>
              <a:t>, B., &amp; Mortier, F. (2015) . European Association for Palliative Care (EAPC) position paper on euthanasia and physician-assisted suicide (PAS). Palliative Medicine, 29(5), 431-432.</a:t>
            </a:r>
          </a:p>
          <a:p>
            <a:r>
              <a:rPr lang="en-US" dirty="0"/>
              <a:t>Griffiths, J., Weyers, H., Adams, M., &amp; </a:t>
            </a:r>
            <a:r>
              <a:rPr lang="en-US" dirty="0" err="1"/>
              <a:t>Groome</a:t>
            </a:r>
            <a:r>
              <a:rPr lang="en-US" dirty="0"/>
              <a:t>, D. (2008). Euthanasia and Law in Europe. Hart Publishing.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Title 1"/>
          <p:cNvSpPr>
            <a:spLocks noGrp="1"/>
          </p:cNvSpPr>
          <p:nvPr>
            <p:ph type="title"/>
          </p:nvPr>
        </p:nvSpPr>
        <p:spPr/>
        <p:txBody>
          <a:bodyPr/>
          <a:lstStyle/>
          <a:p>
            <a:pPr algn="ctr"/>
            <a:r>
              <a:rPr lang="en-US" b="1" dirty="0"/>
              <a:t>References</a:t>
            </a:r>
            <a:endParaRPr lang="en-KE" b="1" dirty="0"/>
          </a:p>
        </p:txBody>
      </p:sp>
      <p:sp>
        <p:nvSpPr>
          <p:cNvPr id="1048646" name="Content Placeholder 2"/>
          <p:cNvSpPr>
            <a:spLocks noGrp="1"/>
          </p:cNvSpPr>
          <p:nvPr>
            <p:ph idx="1"/>
          </p:nvPr>
        </p:nvSpPr>
        <p:spPr>
          <a:xfrm>
            <a:off x="3441469" y="182880"/>
            <a:ext cx="8379229" cy="6517178"/>
          </a:xfrm>
        </p:spPr>
        <p:txBody>
          <a:bodyPr>
            <a:normAutofit fontScale="35000" lnSpcReduction="20000"/>
          </a:bodyPr>
          <a:lstStyle/>
          <a:p>
            <a:r>
              <a:rPr lang="en-US" sz="4300" dirty="0"/>
              <a:t>Emanuel, E. J., </a:t>
            </a:r>
            <a:r>
              <a:rPr lang="en-US" sz="4300" dirty="0" err="1"/>
              <a:t>Onwuteaka-Philipsen</a:t>
            </a:r>
            <a:r>
              <a:rPr lang="en-US" sz="4300" dirty="0"/>
              <a:t>, B. D., </a:t>
            </a:r>
            <a:r>
              <a:rPr lang="en-US" sz="4300" dirty="0" err="1"/>
              <a:t>Urwin</a:t>
            </a:r>
            <a:r>
              <a:rPr lang="en-US" sz="4300" dirty="0"/>
              <a:t>, J. W., &amp; Cohen, J. (2016). Attitudes and Practices of Euthanasia and Physician-Assisted Suicide in the United States, Canada, and Europe. JAMA, 316(1), 79-90.</a:t>
            </a:r>
          </a:p>
          <a:p>
            <a:r>
              <a:rPr lang="en-US" sz="4300" dirty="0" err="1"/>
              <a:t>Battin</a:t>
            </a:r>
            <a:r>
              <a:rPr lang="en-US" sz="4300" dirty="0"/>
              <a:t>, M. P., Rhodes, R., &amp; Silvers, A. (Eds.). (2013). Physician-assisted Suicide: Expanding the Debate. Routledge. </a:t>
            </a:r>
          </a:p>
          <a:p>
            <a:r>
              <a:rPr lang="en-US" sz="4300" dirty="0" err="1"/>
              <a:t>Onwuteaka-Philipsen</a:t>
            </a:r>
            <a:r>
              <a:rPr lang="en-US" sz="4300" dirty="0"/>
              <a:t>, B. D., Brinkman-</a:t>
            </a:r>
            <a:r>
              <a:rPr lang="en-US" sz="4300" dirty="0" err="1"/>
              <a:t>Stoppelenburg</a:t>
            </a:r>
            <a:r>
              <a:rPr lang="en-US" sz="4300" dirty="0"/>
              <a:t>, A., Penning, C., de Jong-</a:t>
            </a:r>
            <a:r>
              <a:rPr lang="en-US" sz="4300" dirty="0" err="1"/>
              <a:t>Krul</a:t>
            </a:r>
            <a:r>
              <a:rPr lang="en-US" sz="4300" dirty="0"/>
              <a:t>, G. J., van </a:t>
            </a:r>
            <a:r>
              <a:rPr lang="en-US" sz="4300" dirty="0" err="1"/>
              <a:t>Delden</a:t>
            </a:r>
            <a:r>
              <a:rPr lang="en-US" sz="4300" dirty="0"/>
              <a:t>, J. J., &amp; van der Heide, A. (2012). Trends in end-of-life practices before and after the enactment of the euthanasia law in the Netherlands from 1990 to 2010: a repeated cross-sectional survey. The Lancet, 380(9845), 908-915. </a:t>
            </a:r>
          </a:p>
          <a:p>
            <a:r>
              <a:rPr lang="en-US" sz="4300" dirty="0"/>
              <a:t>Oregon Health Authority. (2022). Death with Dignity Act Annual Reports. Retrieved from https://www.oregon.gov/oha/PH/PROVIDERPARTNERRESOURCES/EVALUATIONRESEARCH/DEATHWITHDIGNITYACT/Pages/reports.aspx </a:t>
            </a:r>
          </a:p>
          <a:p>
            <a:r>
              <a:rPr lang="en-US" sz="4300" dirty="0"/>
              <a:t>Dyer, C. (2021). Assisted dying: law in England and Wales may change to allow terminally ill people to end their lives. BMJ, 375, n3000. </a:t>
            </a:r>
          </a:p>
          <a:p>
            <a:r>
              <a:rPr lang="en-US" sz="4300" dirty="0"/>
              <a:t>Pereira, J. (2011). Legalizing euthanasia or assisted suicide: the illusion of safeguards and controls. Current Oncology, 18(2), e38-e45.</a:t>
            </a:r>
          </a:p>
          <a:p>
            <a:r>
              <a:rPr lang="en-US" sz="4300" dirty="0"/>
              <a:t>ProCon.org. (2022). Euthanasia ProCon.org. Retrieved from https://euthanasia.procon.org/</a:t>
            </a:r>
          </a:p>
          <a:p>
            <a:r>
              <a:rPr lang="en-US" sz="4300" dirty="0" err="1"/>
              <a:t>Notcutt</a:t>
            </a:r>
            <a:r>
              <a:rPr lang="en-US" sz="4300" dirty="0"/>
              <a:t>, W., &amp; </a:t>
            </a:r>
            <a:r>
              <a:rPr lang="en-US" sz="4300" dirty="0" err="1"/>
              <a:t>Portenoy</a:t>
            </a:r>
            <a:r>
              <a:rPr lang="en-US" sz="4300" dirty="0"/>
              <a:t>, R. K. (Eds.). (2016). Hospice and Palliative Care for Companion Animals: Principles and Practice. CRC Press.</a:t>
            </a:r>
          </a:p>
          <a:p>
            <a:r>
              <a:rPr lang="en-US" sz="4300" dirty="0"/>
              <a:t>Rodriguez, R. (2016). Washington v. Glucksberg and Compassion &amp; Choices: The Right to Medical Aid in Dying. In Euthanasia and Assisted Suicide: Global Views on Choosing to End Life (pp. 69-81). Praeger.</a:t>
            </a:r>
          </a:p>
          <a:p>
            <a:r>
              <a:rPr lang="en-US" sz="4300" dirty="0"/>
              <a:t>Cohen-</a:t>
            </a:r>
            <a:r>
              <a:rPr lang="en-US" sz="4300" dirty="0" err="1"/>
              <a:t>Almagor</a:t>
            </a:r>
            <a:r>
              <a:rPr lang="en-US" sz="4300" dirty="0"/>
              <a:t>, R. (Ed.). (2019). Voluntary Euthanasia: International Perspectives on Assisted Suicide. Oxford University Press.</a:t>
            </a:r>
          </a:p>
          <a:p>
            <a:r>
              <a:rPr lang="en-US" sz="4300" dirty="0"/>
              <a:t>Falconer, D. (2020). Assisted Dying: Who Makes the Final Decision? </a:t>
            </a:r>
            <a:r>
              <a:rPr lang="en-US" sz="4300" dirty="0" err="1"/>
              <a:t>Biteback</a:t>
            </a:r>
            <a:r>
              <a:rPr lang="en-US" sz="4300" dirty="0"/>
              <a:t> Publishing.</a:t>
            </a:r>
          </a:p>
          <a:p>
            <a:endParaRPr lang="en-KE" dirty="0"/>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4174</Words>
  <Application>Microsoft Office PowerPoint</Application>
  <PresentationFormat>Widescreen</PresentationFormat>
  <Paragraphs>110</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-apple-system</vt:lpstr>
      <vt:lpstr>Arial</vt:lpstr>
      <vt:lpstr>Calibri</vt:lpstr>
      <vt:lpstr>Corbel</vt:lpstr>
      <vt:lpstr>Times New Roman</vt:lpstr>
      <vt:lpstr>Wingdings 2</vt:lpstr>
      <vt:lpstr>Frame</vt:lpstr>
      <vt:lpstr>Living with Care: The Older Person (BMHP6009_BIRM) </vt:lpstr>
      <vt:lpstr>Introduction  </vt:lpstr>
      <vt:lpstr>Definitions</vt:lpstr>
      <vt:lpstr>History of euthanasia and assisted suicide</vt:lpstr>
      <vt:lpstr>Laws in the UK and other countries</vt:lpstr>
      <vt:lpstr>Debate: Arguments for and against euthanasia and assisted suicide </vt:lpstr>
      <vt:lpstr>Debate: Arguments for and against euthanasia and assisted suicide</vt:lpstr>
      <vt:lpstr>Arguments against </vt:lpstr>
      <vt:lpstr>Arguments against</vt:lpstr>
      <vt:lpstr>Conclusions</vt:lpstr>
      <vt:lpstr>Balanced conclusion and objectivity </vt:lpstr>
      <vt:lpstr>Recommendations </vt:lpstr>
      <vt:lpstr>Identifying barriers and potential solutions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of Euthanasia</dc:title>
  <cp:lastModifiedBy>Catalina</cp:lastModifiedBy>
  <cp:revision>36</cp:revision>
  <dcterms:created xsi:type="dcterms:W3CDTF">2023-06-20T04:15:26Z</dcterms:created>
  <dcterms:modified xsi:type="dcterms:W3CDTF">2023-06-23T09:42:37Z</dcterms:modified>
</cp:coreProperties>
</file>