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3"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6" r:id="rId21"/>
    <p:sldId id="277" r:id="rId22"/>
    <p:sldId id="273" r:id="rId2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0" d="100"/>
          <a:sy n="60"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35E8CFBF-5404-46F1-95A0-8E1C7B2A1243}" type="datetimeFigureOut">
              <a:rPr lang="en-GB" smtClean="0"/>
              <a:t>07/02/2018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D2E727C-70FA-4718-8F32-6C9462677F97}" type="slidenum">
              <a:rPr lang="en-GB" smtClean="0"/>
              <a:t>‹#›</a:t>
            </a:fld>
            <a:endParaRPr lang="en-GB"/>
          </a:p>
        </p:txBody>
      </p:sp>
    </p:spTree>
    <p:extLst>
      <p:ext uri="{BB962C8B-B14F-4D97-AF65-F5344CB8AC3E}">
        <p14:creationId xmlns:p14="http://schemas.microsoft.com/office/powerpoint/2010/main" val="1527079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a:t>
            </a:fld>
            <a:endParaRPr lang="en-GB"/>
          </a:p>
        </p:txBody>
      </p:sp>
    </p:spTree>
    <p:extLst>
      <p:ext uri="{BB962C8B-B14F-4D97-AF65-F5344CB8AC3E}">
        <p14:creationId xmlns:p14="http://schemas.microsoft.com/office/powerpoint/2010/main" val="2322357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a:t>
            </a:fld>
            <a:endParaRPr lang="en-GB"/>
          </a:p>
        </p:txBody>
      </p:sp>
    </p:spTree>
    <p:extLst>
      <p:ext uri="{BB962C8B-B14F-4D97-AF65-F5344CB8AC3E}">
        <p14:creationId xmlns:p14="http://schemas.microsoft.com/office/powerpoint/2010/main" val="1250715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3</a:t>
            </a:fld>
            <a:endParaRPr lang="en-GB"/>
          </a:p>
        </p:txBody>
      </p:sp>
    </p:spTree>
    <p:extLst>
      <p:ext uri="{BB962C8B-B14F-4D97-AF65-F5344CB8AC3E}">
        <p14:creationId xmlns:p14="http://schemas.microsoft.com/office/powerpoint/2010/main" val="427101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4</a:t>
            </a:fld>
            <a:endParaRPr lang="en-GB"/>
          </a:p>
        </p:txBody>
      </p:sp>
    </p:spTree>
    <p:extLst>
      <p:ext uri="{BB962C8B-B14F-4D97-AF65-F5344CB8AC3E}">
        <p14:creationId xmlns:p14="http://schemas.microsoft.com/office/powerpoint/2010/main" val="3523610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5</a:t>
            </a:fld>
            <a:endParaRPr lang="en-GB"/>
          </a:p>
        </p:txBody>
      </p:sp>
    </p:spTree>
    <p:extLst>
      <p:ext uri="{BB962C8B-B14F-4D97-AF65-F5344CB8AC3E}">
        <p14:creationId xmlns:p14="http://schemas.microsoft.com/office/powerpoint/2010/main" val="236399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6</a:t>
            </a:fld>
            <a:endParaRPr lang="en-GB"/>
          </a:p>
        </p:txBody>
      </p:sp>
    </p:spTree>
    <p:extLst>
      <p:ext uri="{BB962C8B-B14F-4D97-AF65-F5344CB8AC3E}">
        <p14:creationId xmlns:p14="http://schemas.microsoft.com/office/powerpoint/2010/main" val="4168352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7</a:t>
            </a:fld>
            <a:endParaRPr lang="en-GB"/>
          </a:p>
        </p:txBody>
      </p:sp>
    </p:spTree>
    <p:extLst>
      <p:ext uri="{BB962C8B-B14F-4D97-AF65-F5344CB8AC3E}">
        <p14:creationId xmlns:p14="http://schemas.microsoft.com/office/powerpoint/2010/main" val="37392952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8</a:t>
            </a:fld>
            <a:endParaRPr lang="en-GB"/>
          </a:p>
        </p:txBody>
      </p:sp>
    </p:spTree>
    <p:extLst>
      <p:ext uri="{BB962C8B-B14F-4D97-AF65-F5344CB8AC3E}">
        <p14:creationId xmlns:p14="http://schemas.microsoft.com/office/powerpoint/2010/main" val="3404574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9</a:t>
            </a:fld>
            <a:endParaRPr lang="en-GB"/>
          </a:p>
        </p:txBody>
      </p:sp>
    </p:spTree>
    <p:extLst>
      <p:ext uri="{BB962C8B-B14F-4D97-AF65-F5344CB8AC3E}">
        <p14:creationId xmlns:p14="http://schemas.microsoft.com/office/powerpoint/2010/main" val="30329081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10</a:t>
            </a:fld>
            <a:endParaRPr lang="en-GB"/>
          </a:p>
        </p:txBody>
      </p:sp>
    </p:spTree>
    <p:extLst>
      <p:ext uri="{BB962C8B-B14F-4D97-AF65-F5344CB8AC3E}">
        <p14:creationId xmlns:p14="http://schemas.microsoft.com/office/powerpoint/2010/main" val="41117868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11</a:t>
            </a:fld>
            <a:endParaRPr lang="en-GB"/>
          </a:p>
        </p:txBody>
      </p:sp>
    </p:spTree>
    <p:extLst>
      <p:ext uri="{BB962C8B-B14F-4D97-AF65-F5344CB8AC3E}">
        <p14:creationId xmlns:p14="http://schemas.microsoft.com/office/powerpoint/2010/main" val="1744322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12</a:t>
            </a:fld>
            <a:endParaRPr lang="en-GB"/>
          </a:p>
        </p:txBody>
      </p:sp>
    </p:spTree>
    <p:extLst>
      <p:ext uri="{BB962C8B-B14F-4D97-AF65-F5344CB8AC3E}">
        <p14:creationId xmlns:p14="http://schemas.microsoft.com/office/powerpoint/2010/main" val="17203384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13</a:t>
            </a:fld>
            <a:endParaRPr lang="en-GB"/>
          </a:p>
        </p:txBody>
      </p:sp>
    </p:spTree>
    <p:extLst>
      <p:ext uri="{BB962C8B-B14F-4D97-AF65-F5344CB8AC3E}">
        <p14:creationId xmlns:p14="http://schemas.microsoft.com/office/powerpoint/2010/main" val="15609447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14</a:t>
            </a:fld>
            <a:endParaRPr lang="en-GB"/>
          </a:p>
        </p:txBody>
      </p:sp>
    </p:spTree>
    <p:extLst>
      <p:ext uri="{BB962C8B-B14F-4D97-AF65-F5344CB8AC3E}">
        <p14:creationId xmlns:p14="http://schemas.microsoft.com/office/powerpoint/2010/main" val="2110905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15</a:t>
            </a:fld>
            <a:endParaRPr lang="en-GB"/>
          </a:p>
        </p:txBody>
      </p:sp>
    </p:spTree>
    <p:extLst>
      <p:ext uri="{BB962C8B-B14F-4D97-AF65-F5344CB8AC3E}">
        <p14:creationId xmlns:p14="http://schemas.microsoft.com/office/powerpoint/2010/main" val="2564756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16</a:t>
            </a:fld>
            <a:endParaRPr lang="en-GB"/>
          </a:p>
        </p:txBody>
      </p:sp>
    </p:spTree>
    <p:extLst>
      <p:ext uri="{BB962C8B-B14F-4D97-AF65-F5344CB8AC3E}">
        <p14:creationId xmlns:p14="http://schemas.microsoft.com/office/powerpoint/2010/main" val="14663663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17</a:t>
            </a:fld>
            <a:endParaRPr lang="en-GB"/>
          </a:p>
        </p:txBody>
      </p:sp>
    </p:spTree>
    <p:extLst>
      <p:ext uri="{BB962C8B-B14F-4D97-AF65-F5344CB8AC3E}">
        <p14:creationId xmlns:p14="http://schemas.microsoft.com/office/powerpoint/2010/main" val="22544762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18</a:t>
            </a:fld>
            <a:endParaRPr lang="en-GB"/>
          </a:p>
        </p:txBody>
      </p:sp>
    </p:spTree>
    <p:extLst>
      <p:ext uri="{BB962C8B-B14F-4D97-AF65-F5344CB8AC3E}">
        <p14:creationId xmlns:p14="http://schemas.microsoft.com/office/powerpoint/2010/main" val="1537785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19</a:t>
            </a:fld>
            <a:endParaRPr lang="en-GB"/>
          </a:p>
        </p:txBody>
      </p:sp>
    </p:spTree>
    <p:extLst>
      <p:ext uri="{BB962C8B-B14F-4D97-AF65-F5344CB8AC3E}">
        <p14:creationId xmlns:p14="http://schemas.microsoft.com/office/powerpoint/2010/main" val="216265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D5B3F3F-C5AC-4117-BDE5-95B246126A65}" type="slidenum">
              <a:rPr lang="en-GB" smtClean="0"/>
              <a:t>20</a:t>
            </a:fld>
            <a:endParaRPr lang="en-GB"/>
          </a:p>
        </p:txBody>
      </p:sp>
    </p:spTree>
    <p:extLst>
      <p:ext uri="{BB962C8B-B14F-4D97-AF65-F5344CB8AC3E}">
        <p14:creationId xmlns:p14="http://schemas.microsoft.com/office/powerpoint/2010/main" val="1748596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21</a:t>
            </a:fld>
            <a:endParaRPr lang="en-GB"/>
          </a:p>
        </p:txBody>
      </p:sp>
    </p:spTree>
    <p:extLst>
      <p:ext uri="{BB962C8B-B14F-4D97-AF65-F5344CB8AC3E}">
        <p14:creationId xmlns:p14="http://schemas.microsoft.com/office/powerpoint/2010/main" val="35547408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2E727C-70FA-4718-8F32-6C9462677F97}" type="slidenum">
              <a:rPr lang="en-GB" smtClean="0"/>
              <a:t>22</a:t>
            </a:fld>
            <a:endParaRPr lang="en-GB"/>
          </a:p>
        </p:txBody>
      </p:sp>
    </p:spTree>
    <p:extLst>
      <p:ext uri="{BB962C8B-B14F-4D97-AF65-F5344CB8AC3E}">
        <p14:creationId xmlns:p14="http://schemas.microsoft.com/office/powerpoint/2010/main" val="2366135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89288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2101089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4257460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174893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0B08BE-D0D2-48E5-8CCE-CF6CFA9EC863}"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2969193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0B08BE-D0D2-48E5-8CCE-CF6CFA9EC863}"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316462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0B08BE-D0D2-48E5-8CCE-CF6CFA9EC863}"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150116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549740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1483703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853510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13CF03-A1F9-40FC-A09D-9E42D21AE9B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80734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620992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13CF03-A1F9-40FC-A09D-9E42D21AE9B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82250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0B08BE-D0D2-48E5-8CCE-CF6CFA9EC863}"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2057735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322870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0B08BE-D0D2-48E5-8CCE-CF6CFA9EC863}"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13CF03-A1F9-40FC-A09D-9E42D21AE9B8}" type="slidenum">
              <a:rPr lang="en-GB" smtClean="0"/>
              <a:t>‹#›</a:t>
            </a:fld>
            <a:endParaRPr lang="en-GB"/>
          </a:p>
        </p:txBody>
      </p:sp>
    </p:spTree>
    <p:extLst>
      <p:ext uri="{BB962C8B-B14F-4D97-AF65-F5344CB8AC3E}">
        <p14:creationId xmlns:p14="http://schemas.microsoft.com/office/powerpoint/2010/main" val="2328645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0B08BE-D0D2-48E5-8CCE-CF6CFA9EC863}" type="datetimeFigureOut">
              <a:rPr lang="en-GB" smtClean="0"/>
              <a:t>07/02/2018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B13CF03-A1F9-40FC-A09D-9E42D21AE9B8}" type="slidenum">
              <a:rPr lang="en-GB" smtClean="0"/>
              <a:t>‹#›</a:t>
            </a:fld>
            <a:endParaRPr lang="en-GB"/>
          </a:p>
        </p:txBody>
      </p:sp>
    </p:spTree>
    <p:extLst>
      <p:ext uri="{BB962C8B-B14F-4D97-AF65-F5344CB8AC3E}">
        <p14:creationId xmlns:p14="http://schemas.microsoft.com/office/powerpoint/2010/main" val="224544030"/>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 id="2147483856" r:id="rId13"/>
    <p:sldLayoutId id="2147483857" r:id="rId14"/>
    <p:sldLayoutId id="2147483858" r:id="rId15"/>
    <p:sldLayoutId id="21474838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d8dvbWrjuto"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_TbvuqRMUO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8PRuxMprSDQ"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fcN7kYT_eR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Equality and Diversity in an Inclusive Society</a:t>
            </a:r>
            <a:endParaRPr lang="en-GB" dirty="0"/>
          </a:p>
        </p:txBody>
      </p:sp>
      <p:sp>
        <p:nvSpPr>
          <p:cNvPr id="3" name="Subtitle 2"/>
          <p:cNvSpPr>
            <a:spLocks noGrp="1"/>
          </p:cNvSpPr>
          <p:nvPr>
            <p:ph type="subTitle" idx="1"/>
          </p:nvPr>
        </p:nvSpPr>
        <p:spPr/>
        <p:txBody>
          <a:bodyPr/>
          <a:lstStyle/>
          <a:p>
            <a:r>
              <a:rPr lang="en-GB" dirty="0" smtClean="0"/>
              <a:t>Week 3</a:t>
            </a:r>
            <a:endParaRPr lang="en-GB" dirty="0"/>
          </a:p>
        </p:txBody>
      </p:sp>
    </p:spTree>
    <p:extLst>
      <p:ext uri="{BB962C8B-B14F-4D97-AF65-F5344CB8AC3E}">
        <p14:creationId xmlns:p14="http://schemas.microsoft.com/office/powerpoint/2010/main" val="2057264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8000" dirty="0" smtClean="0"/>
              <a:t>Aims </a:t>
            </a:r>
            <a:endParaRPr lang="en-GB" sz="8000" dirty="0"/>
          </a:p>
        </p:txBody>
      </p:sp>
      <p:sp>
        <p:nvSpPr>
          <p:cNvPr id="3" name="Content Placeholder 2"/>
          <p:cNvSpPr>
            <a:spLocks noGrp="1"/>
          </p:cNvSpPr>
          <p:nvPr>
            <p:ph idx="1"/>
          </p:nvPr>
        </p:nvSpPr>
        <p:spPr/>
        <p:txBody>
          <a:bodyPr/>
          <a:lstStyle/>
          <a:p>
            <a:r>
              <a:rPr lang="en-GB" dirty="0"/>
              <a:t>Introduce the concepts of prejudice, stereotyping and </a:t>
            </a:r>
            <a:r>
              <a:rPr lang="en-GB" dirty="0" smtClean="0"/>
              <a:t>discrimination;</a:t>
            </a:r>
          </a:p>
          <a:p>
            <a:endParaRPr lang="en-GB" dirty="0"/>
          </a:p>
          <a:p>
            <a:r>
              <a:rPr lang="en-GB" dirty="0" smtClean="0"/>
              <a:t>Explore </a:t>
            </a:r>
            <a:r>
              <a:rPr lang="en-GB" dirty="0"/>
              <a:t>the differences between them</a:t>
            </a:r>
            <a:r>
              <a:rPr lang="en-GB" dirty="0" smtClean="0"/>
              <a:t>;</a:t>
            </a:r>
          </a:p>
          <a:p>
            <a:pPr marL="0" indent="0">
              <a:buNone/>
            </a:pPr>
            <a:endParaRPr lang="en-GB" dirty="0"/>
          </a:p>
          <a:p>
            <a:r>
              <a:rPr lang="en-GB" dirty="0"/>
              <a:t>Consider specific terminology; </a:t>
            </a:r>
          </a:p>
          <a:p>
            <a:pPr marL="0" indent="0">
              <a:buNone/>
            </a:pPr>
            <a:endParaRPr lang="en-GB" dirty="0"/>
          </a:p>
        </p:txBody>
      </p:sp>
    </p:spTree>
    <p:extLst>
      <p:ext uri="{BB962C8B-B14F-4D97-AF65-F5344CB8AC3E}">
        <p14:creationId xmlns:p14="http://schemas.microsoft.com/office/powerpoint/2010/main" val="3452947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Discuss with partner….</a:t>
            </a:r>
            <a:endParaRPr lang="en-GB" dirty="0"/>
          </a:p>
        </p:txBody>
      </p:sp>
      <p:sp>
        <p:nvSpPr>
          <p:cNvPr id="3" name="Content Placeholder 2"/>
          <p:cNvSpPr>
            <a:spLocks noGrp="1"/>
          </p:cNvSpPr>
          <p:nvPr>
            <p:ph idx="1"/>
          </p:nvPr>
        </p:nvSpPr>
        <p:spPr/>
        <p:txBody>
          <a:bodyPr>
            <a:normAutofit/>
          </a:bodyPr>
          <a:lstStyle/>
          <a:p>
            <a:r>
              <a:rPr lang="en-GB" sz="2400" dirty="0"/>
              <a:t>What is prejudice</a:t>
            </a:r>
            <a:r>
              <a:rPr lang="en-GB" sz="2400" dirty="0" smtClean="0"/>
              <a:t>?</a:t>
            </a:r>
          </a:p>
          <a:p>
            <a:pPr marL="0" indent="0">
              <a:buNone/>
            </a:pPr>
            <a:endParaRPr lang="en-GB" sz="2400" dirty="0"/>
          </a:p>
          <a:p>
            <a:r>
              <a:rPr lang="en-GB" sz="2400" dirty="0"/>
              <a:t>What is stereotyping</a:t>
            </a:r>
            <a:r>
              <a:rPr lang="en-GB" sz="2400" dirty="0" smtClean="0"/>
              <a:t>?</a:t>
            </a:r>
          </a:p>
          <a:p>
            <a:pPr marL="0" indent="0">
              <a:buNone/>
            </a:pPr>
            <a:endParaRPr lang="en-GB" sz="2400" dirty="0"/>
          </a:p>
          <a:p>
            <a:r>
              <a:rPr lang="en-GB" sz="2400" dirty="0"/>
              <a:t>What is discrimination</a:t>
            </a:r>
            <a:r>
              <a:rPr lang="en-GB" sz="2400" dirty="0" smtClean="0"/>
              <a:t>?</a:t>
            </a:r>
          </a:p>
          <a:p>
            <a:pPr marL="0" indent="0">
              <a:buNone/>
            </a:pPr>
            <a:endParaRPr lang="en-GB" sz="2400" dirty="0"/>
          </a:p>
          <a:p>
            <a:r>
              <a:rPr lang="en-GB" sz="2400" dirty="0"/>
              <a:t>So what are the differences between them</a:t>
            </a:r>
          </a:p>
        </p:txBody>
      </p:sp>
    </p:spTree>
    <p:extLst>
      <p:ext uri="{BB962C8B-B14F-4D97-AF65-F5344CB8AC3E}">
        <p14:creationId xmlns:p14="http://schemas.microsoft.com/office/powerpoint/2010/main" val="3868571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Prejudice is….</a:t>
            </a:r>
            <a:endParaRPr lang="en-GB" dirty="0"/>
          </a:p>
        </p:txBody>
      </p:sp>
      <p:sp>
        <p:nvSpPr>
          <p:cNvPr id="3" name="Content Placeholder 2"/>
          <p:cNvSpPr>
            <a:spLocks noGrp="1"/>
          </p:cNvSpPr>
          <p:nvPr>
            <p:ph idx="1"/>
          </p:nvPr>
        </p:nvSpPr>
        <p:spPr/>
        <p:txBody>
          <a:bodyPr>
            <a:normAutofit lnSpcReduction="10000"/>
          </a:bodyPr>
          <a:lstStyle/>
          <a:p>
            <a:r>
              <a:rPr lang="en-US" dirty="0">
                <a:latin typeface="Arial" pitchFamily="34" charset="0"/>
                <a:cs typeface="Arial" pitchFamily="34" charset="0"/>
              </a:rPr>
              <a:t>usually a hostile or negative attitude toward a distinguishable group of people based solely on their membership in that group.</a:t>
            </a:r>
          </a:p>
          <a:p>
            <a:pPr>
              <a:buNone/>
            </a:pPr>
            <a:endParaRPr lang="en-US" dirty="0">
              <a:latin typeface="Arial" pitchFamily="34" charset="0"/>
              <a:cs typeface="Arial" pitchFamily="34" charset="0"/>
            </a:endParaRPr>
          </a:p>
          <a:p>
            <a:r>
              <a:rPr lang="en-US" dirty="0">
                <a:latin typeface="Arial" pitchFamily="34" charset="0"/>
                <a:cs typeface="Arial" pitchFamily="34" charset="0"/>
              </a:rPr>
              <a:t> Prejudiced people direct their prejudice towards members of the group as a whole, ignoring distinguishing characteristics. </a:t>
            </a:r>
          </a:p>
          <a:p>
            <a:pPr>
              <a:buNone/>
            </a:pPr>
            <a:endParaRPr lang="en-US" dirty="0">
              <a:latin typeface="Arial" pitchFamily="34" charset="0"/>
              <a:cs typeface="Arial" pitchFamily="34" charset="0"/>
            </a:endParaRPr>
          </a:p>
          <a:p>
            <a:r>
              <a:rPr lang="en-US" dirty="0">
                <a:latin typeface="Arial" pitchFamily="34" charset="0"/>
                <a:cs typeface="Arial" pitchFamily="34" charset="0"/>
              </a:rPr>
              <a:t>Prejudice is directed towards individuals on the basis of their membership of the group.</a:t>
            </a:r>
          </a:p>
          <a:p>
            <a:endParaRPr lang="en-US" dirty="0">
              <a:latin typeface="Arial" pitchFamily="34" charset="0"/>
              <a:cs typeface="Arial" pitchFamily="34" charset="0"/>
            </a:endParaRPr>
          </a:p>
          <a:p>
            <a:r>
              <a:rPr lang="en-US" dirty="0">
                <a:latin typeface="Arial" pitchFamily="34" charset="0"/>
                <a:cs typeface="Arial" pitchFamily="34" charset="0"/>
              </a:rPr>
              <a:t>Prejudice is an attitude and thus has affective, cognitive, and </a:t>
            </a:r>
            <a:r>
              <a:rPr lang="en-US" dirty="0" err="1">
                <a:latin typeface="Arial" pitchFamily="34" charset="0"/>
                <a:cs typeface="Arial" pitchFamily="34" charset="0"/>
              </a:rPr>
              <a:t>behavioural</a:t>
            </a:r>
            <a:r>
              <a:rPr lang="en-US" dirty="0">
                <a:latin typeface="Arial" pitchFamily="34" charset="0"/>
                <a:cs typeface="Arial" pitchFamily="34" charset="0"/>
              </a:rPr>
              <a:t> components.</a:t>
            </a:r>
          </a:p>
          <a:p>
            <a:pPr marL="0" indent="0">
              <a:buNone/>
            </a:pPr>
            <a:endParaRPr lang="en-GB" dirty="0"/>
          </a:p>
        </p:txBody>
      </p:sp>
      <p:sp>
        <p:nvSpPr>
          <p:cNvPr id="5" name="Rectangle 4"/>
          <p:cNvSpPr/>
          <p:nvPr/>
        </p:nvSpPr>
        <p:spPr>
          <a:xfrm>
            <a:off x="3009125" y="5770490"/>
            <a:ext cx="5820824" cy="646331"/>
          </a:xfrm>
          <a:prstGeom prst="rect">
            <a:avLst/>
          </a:prstGeom>
        </p:spPr>
        <p:txBody>
          <a:bodyPr wrap="none">
            <a:spAutoFit/>
          </a:bodyPr>
          <a:lstStyle/>
          <a:p>
            <a:r>
              <a:rPr lang="en-GB" dirty="0">
                <a:hlinkClick r:id="rId3"/>
              </a:rPr>
              <a:t>https://</a:t>
            </a:r>
            <a:r>
              <a:rPr lang="en-GB" dirty="0" smtClean="0">
                <a:hlinkClick r:id="rId3"/>
              </a:rPr>
              <a:t>www.youtube.com/watch?v=d8dvbWrjuto</a:t>
            </a:r>
            <a:endParaRPr lang="en-GB" dirty="0" smtClean="0"/>
          </a:p>
          <a:p>
            <a:endParaRPr lang="en-GB" dirty="0"/>
          </a:p>
        </p:txBody>
      </p:sp>
    </p:spTree>
    <p:extLst>
      <p:ext uri="{BB962C8B-B14F-4D97-AF65-F5344CB8AC3E}">
        <p14:creationId xmlns:p14="http://schemas.microsoft.com/office/powerpoint/2010/main" val="24573163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Ubiquitous </a:t>
            </a:r>
            <a:endParaRPr lang="en-GB" dirty="0"/>
          </a:p>
        </p:txBody>
      </p:sp>
      <p:sp>
        <p:nvSpPr>
          <p:cNvPr id="3" name="Content Placeholder 2"/>
          <p:cNvSpPr>
            <a:spLocks noGrp="1"/>
          </p:cNvSpPr>
          <p:nvPr>
            <p:ph idx="1"/>
          </p:nvPr>
        </p:nvSpPr>
        <p:spPr/>
        <p:txBody>
          <a:bodyPr/>
          <a:lstStyle/>
          <a:p>
            <a:r>
              <a:rPr lang="en-US" dirty="0"/>
              <a:t>Prejudice is ubiquitous; it affects all of us,  both majority group members as well </a:t>
            </a:r>
            <a:r>
              <a:rPr lang="en-US" dirty="0" smtClean="0"/>
              <a:t>as </a:t>
            </a:r>
            <a:r>
              <a:rPr lang="en-GB" dirty="0" smtClean="0"/>
              <a:t>minority </a:t>
            </a:r>
            <a:r>
              <a:rPr lang="en-GB" dirty="0"/>
              <a:t>group members.</a:t>
            </a:r>
          </a:p>
          <a:p>
            <a:pPr>
              <a:buNone/>
            </a:pPr>
            <a:endParaRPr lang="en-GB" b="1" dirty="0"/>
          </a:p>
          <a:p>
            <a:r>
              <a:rPr lang="en-US" dirty="0"/>
              <a:t>People are prejudiced against many aspects of identity: try and jot down 10 quickly. We can be prejudiced towards someone on any basis.</a:t>
            </a:r>
            <a:endParaRPr lang="en-GB" dirty="0"/>
          </a:p>
        </p:txBody>
      </p:sp>
    </p:spTree>
    <p:extLst>
      <p:ext uri="{BB962C8B-B14F-4D97-AF65-F5344CB8AC3E}">
        <p14:creationId xmlns:p14="http://schemas.microsoft.com/office/powerpoint/2010/main" val="677087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a:t>
            </a:r>
            <a:endParaRPr lang="en-GB" dirty="0"/>
          </a:p>
        </p:txBody>
      </p:sp>
      <p:sp>
        <p:nvSpPr>
          <p:cNvPr id="3" name="Content Placeholder 2"/>
          <p:cNvSpPr>
            <a:spLocks noGrp="1"/>
          </p:cNvSpPr>
          <p:nvPr>
            <p:ph idx="1"/>
          </p:nvPr>
        </p:nvSpPr>
        <p:spPr/>
        <p:txBody>
          <a:bodyPr/>
          <a:lstStyle/>
          <a:p>
            <a:r>
              <a:rPr lang="en-US" dirty="0"/>
              <a:t>nationality, </a:t>
            </a:r>
          </a:p>
          <a:p>
            <a:r>
              <a:rPr lang="en-US" dirty="0"/>
              <a:t>ethnicity, </a:t>
            </a:r>
          </a:p>
          <a:p>
            <a:r>
              <a:rPr lang="en-US" dirty="0"/>
              <a:t>gender, </a:t>
            </a:r>
          </a:p>
          <a:p>
            <a:r>
              <a:rPr lang="en-US" dirty="0"/>
              <a:t>sexual preference, </a:t>
            </a:r>
          </a:p>
          <a:p>
            <a:r>
              <a:rPr lang="en-US" dirty="0"/>
              <a:t>religion, </a:t>
            </a:r>
          </a:p>
          <a:p>
            <a:r>
              <a:rPr lang="en-US" dirty="0"/>
              <a:t>physical appearance, </a:t>
            </a:r>
          </a:p>
          <a:p>
            <a:r>
              <a:rPr lang="en-US" dirty="0"/>
              <a:t>even professions and hobbies.</a:t>
            </a:r>
            <a:endParaRPr lang="en-GB" dirty="0"/>
          </a:p>
          <a:p>
            <a:pPr marL="0" indent="0">
              <a:buNone/>
            </a:pPr>
            <a:endParaRPr lang="en-GB" dirty="0"/>
          </a:p>
        </p:txBody>
      </p:sp>
    </p:spTree>
    <p:extLst>
      <p:ext uri="{BB962C8B-B14F-4D97-AF65-F5344CB8AC3E}">
        <p14:creationId xmlns:p14="http://schemas.microsoft.com/office/powerpoint/2010/main" val="18442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Prejudice and Self Esteem</a:t>
            </a:r>
            <a:endParaRPr lang="en-GB" dirty="0"/>
          </a:p>
        </p:txBody>
      </p:sp>
      <p:sp>
        <p:nvSpPr>
          <p:cNvPr id="3" name="Content Placeholder 2"/>
          <p:cNvSpPr>
            <a:spLocks noGrp="1"/>
          </p:cNvSpPr>
          <p:nvPr>
            <p:ph idx="1"/>
          </p:nvPr>
        </p:nvSpPr>
        <p:spPr/>
        <p:txBody>
          <a:bodyPr/>
          <a:lstStyle/>
          <a:p>
            <a:r>
              <a:rPr lang="en-US" dirty="0"/>
              <a:t>Being a member of an oppressed </a:t>
            </a:r>
            <a:r>
              <a:rPr lang="en-US" dirty="0" smtClean="0"/>
              <a:t>group </a:t>
            </a:r>
            <a:r>
              <a:rPr lang="en-US" dirty="0"/>
              <a:t>can lower a person’s self-esteem.</a:t>
            </a:r>
          </a:p>
          <a:p>
            <a:pPr>
              <a:buNone/>
            </a:pPr>
            <a:endParaRPr lang="en-US" dirty="0"/>
          </a:p>
          <a:p>
            <a:r>
              <a:rPr lang="en-US" dirty="0"/>
              <a:t>Prejudice is dangerous, fostering </a:t>
            </a:r>
            <a:r>
              <a:rPr lang="en-US" dirty="0" smtClean="0"/>
              <a:t>negative </a:t>
            </a:r>
            <a:r>
              <a:rPr lang="en-GB" dirty="0" smtClean="0"/>
              <a:t>consequences </a:t>
            </a:r>
            <a:r>
              <a:rPr lang="en-GB" dirty="0"/>
              <a:t>from lowered </a:t>
            </a:r>
            <a:r>
              <a:rPr lang="en-GB" dirty="0" smtClean="0"/>
              <a:t>self-esteem to </a:t>
            </a:r>
            <a:r>
              <a:rPr lang="en-GB" dirty="0"/>
              <a:t>genocide.</a:t>
            </a:r>
          </a:p>
          <a:p>
            <a:pPr>
              <a:buNone/>
            </a:pPr>
            <a:endParaRPr lang="en-GB" dirty="0"/>
          </a:p>
          <a:p>
            <a:r>
              <a:rPr lang="en-GB" dirty="0"/>
              <a:t>Can you think of examples of extreme prejudice leading to extreme discrimination?</a:t>
            </a:r>
          </a:p>
          <a:p>
            <a:endParaRPr lang="en-GB" dirty="0"/>
          </a:p>
        </p:txBody>
      </p:sp>
    </p:spTree>
    <p:extLst>
      <p:ext uri="{BB962C8B-B14F-4D97-AF65-F5344CB8AC3E}">
        <p14:creationId xmlns:p14="http://schemas.microsoft.com/office/powerpoint/2010/main" val="2789906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Discrimination</a:t>
            </a:r>
            <a:endParaRPr lang="en-GB" dirty="0"/>
          </a:p>
        </p:txBody>
      </p:sp>
      <p:sp>
        <p:nvSpPr>
          <p:cNvPr id="3" name="Content Placeholder 2"/>
          <p:cNvSpPr>
            <a:spLocks noGrp="1"/>
          </p:cNvSpPr>
          <p:nvPr>
            <p:ph idx="1"/>
          </p:nvPr>
        </p:nvSpPr>
        <p:spPr/>
        <p:txBody>
          <a:bodyPr/>
          <a:lstStyle/>
          <a:p>
            <a:r>
              <a:rPr lang="en-US" dirty="0"/>
              <a:t>These negative consequences are discrimination</a:t>
            </a:r>
            <a:r>
              <a:rPr lang="en-US" b="1" dirty="0"/>
              <a:t>.</a:t>
            </a:r>
          </a:p>
          <a:p>
            <a:pPr>
              <a:buNone/>
            </a:pPr>
            <a:endParaRPr lang="en-US" b="1" dirty="0"/>
          </a:p>
          <a:p>
            <a:r>
              <a:rPr lang="en-US" b="1" dirty="0"/>
              <a:t>Discrimination</a:t>
            </a:r>
            <a:r>
              <a:rPr lang="en-US" dirty="0"/>
              <a:t> is an unjustified negative or harmful action towards a member of a group, simply because of his or her membership in that group.</a:t>
            </a:r>
          </a:p>
          <a:p>
            <a:pPr>
              <a:buNone/>
            </a:pPr>
            <a:endParaRPr lang="en-US" dirty="0"/>
          </a:p>
          <a:p>
            <a:r>
              <a:rPr lang="en-US" dirty="0"/>
              <a:t>Note: Important to remember that some prejudices can lead to positive discrimination, that is, it can also result in someone being treated more positively than he or she otherwise would be base</a:t>
            </a:r>
            <a:r>
              <a:rPr lang="en-GB" dirty="0"/>
              <a:t>d on group membership.</a:t>
            </a:r>
          </a:p>
          <a:p>
            <a:endParaRPr lang="en-GB" dirty="0"/>
          </a:p>
        </p:txBody>
      </p:sp>
      <p:sp>
        <p:nvSpPr>
          <p:cNvPr id="4" name="Rectangle 3"/>
          <p:cNvSpPr/>
          <p:nvPr/>
        </p:nvSpPr>
        <p:spPr>
          <a:xfrm>
            <a:off x="2589212" y="5541890"/>
            <a:ext cx="6009979" cy="646331"/>
          </a:xfrm>
          <a:prstGeom prst="rect">
            <a:avLst/>
          </a:prstGeom>
        </p:spPr>
        <p:txBody>
          <a:bodyPr wrap="none">
            <a:spAutoFit/>
          </a:bodyPr>
          <a:lstStyle/>
          <a:p>
            <a:r>
              <a:rPr lang="en-GB" dirty="0">
                <a:hlinkClick r:id="rId3"/>
              </a:rPr>
              <a:t>https://www.youtube.com/watch?v=_</a:t>
            </a:r>
            <a:r>
              <a:rPr lang="en-GB" dirty="0" smtClean="0">
                <a:hlinkClick r:id="rId3"/>
              </a:rPr>
              <a:t>TbvuqRMUO4</a:t>
            </a:r>
            <a:endParaRPr lang="en-GB" dirty="0" smtClean="0"/>
          </a:p>
          <a:p>
            <a:endParaRPr lang="en-GB" dirty="0"/>
          </a:p>
        </p:txBody>
      </p:sp>
    </p:spTree>
    <p:extLst>
      <p:ext uri="{BB962C8B-B14F-4D97-AF65-F5344CB8AC3E}">
        <p14:creationId xmlns:p14="http://schemas.microsoft.com/office/powerpoint/2010/main" val="1172516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a:t>
            </a:r>
            <a:endParaRPr lang="en-GB" dirty="0"/>
          </a:p>
        </p:txBody>
      </p:sp>
      <p:sp>
        <p:nvSpPr>
          <p:cNvPr id="3" name="Content Placeholder 2"/>
          <p:cNvSpPr>
            <a:spLocks noGrp="1"/>
          </p:cNvSpPr>
          <p:nvPr>
            <p:ph idx="1"/>
          </p:nvPr>
        </p:nvSpPr>
        <p:spPr/>
        <p:txBody>
          <a:bodyPr>
            <a:normAutofit/>
          </a:bodyPr>
          <a:lstStyle/>
          <a:p>
            <a:r>
              <a:rPr lang="en-US" dirty="0"/>
              <a:t>Journalist Walter </a:t>
            </a:r>
            <a:r>
              <a:rPr lang="en-US" dirty="0" err="1"/>
              <a:t>Lippman</a:t>
            </a:r>
            <a:r>
              <a:rPr lang="en-US" dirty="0"/>
              <a:t> introduced the term ‘stereotype’ in 1922. </a:t>
            </a:r>
          </a:p>
          <a:p>
            <a:pPr marL="0" indent="0">
              <a:buNone/>
            </a:pPr>
            <a:endParaRPr lang="en-US" dirty="0"/>
          </a:p>
          <a:p>
            <a:r>
              <a:rPr lang="en-US" dirty="0"/>
              <a:t>A </a:t>
            </a:r>
            <a:r>
              <a:rPr lang="en-US" b="1" dirty="0"/>
              <a:t>stereotype</a:t>
            </a:r>
            <a:r>
              <a:rPr lang="en-US" dirty="0"/>
              <a:t> is a </a:t>
            </a:r>
            <a:r>
              <a:rPr lang="en-US" dirty="0" err="1"/>
              <a:t>generalisation</a:t>
            </a:r>
            <a:r>
              <a:rPr lang="en-US" dirty="0"/>
              <a:t> about a group of people in which identical characteristics are assigned to virtually all members of the group, regardless of actual variation among the members. </a:t>
            </a:r>
          </a:p>
          <a:p>
            <a:pPr marL="0" indent="0">
              <a:buNone/>
            </a:pPr>
            <a:endParaRPr lang="en-US" dirty="0"/>
          </a:p>
          <a:p>
            <a:r>
              <a:rPr lang="en-US" dirty="0"/>
              <a:t>Stereotyping is an aspect of prejudice.</a:t>
            </a:r>
          </a:p>
          <a:p>
            <a:pPr marL="0" indent="0">
              <a:buNone/>
            </a:pPr>
            <a:endParaRPr lang="en-US" dirty="0"/>
          </a:p>
          <a:p>
            <a:r>
              <a:rPr lang="en-US" dirty="0"/>
              <a:t>All stereotypes are lies if they begin with ‘all</a:t>
            </a:r>
            <a:r>
              <a:rPr lang="en-US" dirty="0" smtClean="0"/>
              <a:t>’.</a:t>
            </a:r>
          </a:p>
          <a:p>
            <a:endParaRPr lang="en-US" dirty="0"/>
          </a:p>
          <a:p>
            <a:endParaRPr lang="en-US"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45469" y="3834714"/>
            <a:ext cx="2839222" cy="2628597"/>
          </a:xfrm>
          <a:prstGeom prst="rect">
            <a:avLst/>
          </a:prstGeom>
        </p:spPr>
      </p:pic>
    </p:spTree>
    <p:extLst>
      <p:ext uri="{BB962C8B-B14F-4D97-AF65-F5344CB8AC3E}">
        <p14:creationId xmlns:p14="http://schemas.microsoft.com/office/powerpoint/2010/main" val="2173150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r>
              <a:rPr lang="en-GB" dirty="0"/>
              <a:t>Can you think of any examples of stereotyping that you’re familiar with</a:t>
            </a:r>
          </a:p>
        </p:txBody>
      </p:sp>
    </p:spTree>
    <p:extLst>
      <p:ext uri="{BB962C8B-B14F-4D97-AF65-F5344CB8AC3E}">
        <p14:creationId xmlns:p14="http://schemas.microsoft.com/office/powerpoint/2010/main" val="290366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‘Law of least effort’</a:t>
            </a:r>
            <a:endParaRPr lang="en-GB" dirty="0"/>
          </a:p>
        </p:txBody>
      </p:sp>
      <p:sp>
        <p:nvSpPr>
          <p:cNvPr id="3" name="Content Placeholder 2"/>
          <p:cNvSpPr>
            <a:spLocks noGrp="1"/>
          </p:cNvSpPr>
          <p:nvPr>
            <p:ph idx="1"/>
          </p:nvPr>
        </p:nvSpPr>
        <p:spPr/>
        <p:txBody>
          <a:bodyPr>
            <a:normAutofit/>
          </a:bodyPr>
          <a:lstStyle/>
          <a:p>
            <a:r>
              <a:rPr lang="en-US" dirty="0"/>
              <a:t>Stereotypes are not necessarily emotionally laden and do not necessarily lead to discrimination. Frequently stereotyping is merely a way to simplify a complex world—Gordon </a:t>
            </a:r>
            <a:r>
              <a:rPr lang="en-US" dirty="0" err="1"/>
              <a:t>Allport’s</a:t>
            </a:r>
            <a:r>
              <a:rPr lang="en-US" dirty="0"/>
              <a:t> (1954) “law of least effort.”  </a:t>
            </a:r>
          </a:p>
          <a:p>
            <a:pPr>
              <a:buNone/>
            </a:pPr>
            <a:endParaRPr lang="en-US" dirty="0"/>
          </a:p>
          <a:p>
            <a:r>
              <a:rPr lang="en-US" dirty="0" err="1"/>
              <a:t>Allport</a:t>
            </a:r>
            <a:r>
              <a:rPr lang="en-US" dirty="0"/>
              <a:t> defined a stereotype as ‘an exaggerated belief associated with a  category’ (1954, p191).</a:t>
            </a:r>
          </a:p>
          <a:p>
            <a:pPr>
              <a:buNone/>
            </a:pPr>
            <a:endParaRPr lang="en-US" dirty="0"/>
          </a:p>
          <a:p>
            <a:pPr>
              <a:buNone/>
            </a:pPr>
            <a:endParaRPr lang="en-US" dirty="0"/>
          </a:p>
          <a:p>
            <a:r>
              <a:rPr lang="en-US" dirty="0"/>
              <a:t>Studies have shown that over 30 </a:t>
            </a:r>
            <a:r>
              <a:rPr lang="en-US" dirty="0" smtClean="0"/>
              <a:t>years, </a:t>
            </a:r>
            <a:r>
              <a:rPr lang="en-GB" dirty="0" smtClean="0"/>
              <a:t>stereotypes </a:t>
            </a:r>
            <a:r>
              <a:rPr lang="en-GB" dirty="0"/>
              <a:t>regarding established </a:t>
            </a:r>
            <a:r>
              <a:rPr lang="en-GB" dirty="0" smtClean="0"/>
              <a:t>groups </a:t>
            </a:r>
            <a:r>
              <a:rPr lang="en-US" dirty="0" smtClean="0"/>
              <a:t>have </a:t>
            </a:r>
            <a:r>
              <a:rPr lang="en-US" dirty="0"/>
              <a:t>remained fairly stable, </a:t>
            </a:r>
            <a:r>
              <a:rPr lang="en-US" dirty="0" smtClean="0"/>
              <a:t>becoming somewhat </a:t>
            </a:r>
            <a:r>
              <a:rPr lang="en-US" dirty="0"/>
              <a:t>less negative over time.</a:t>
            </a:r>
            <a:endParaRPr lang="en-GB" dirty="0"/>
          </a:p>
          <a:p>
            <a:endParaRPr lang="en-GB" dirty="0"/>
          </a:p>
        </p:txBody>
      </p:sp>
    </p:spTree>
    <p:extLst>
      <p:ext uri="{BB962C8B-B14F-4D97-AF65-F5344CB8AC3E}">
        <p14:creationId xmlns:p14="http://schemas.microsoft.com/office/powerpoint/2010/main" val="2553333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idx="1"/>
          </p:nvPr>
        </p:nvSpPr>
        <p:spPr/>
        <p:txBody>
          <a:bodyPr/>
          <a:lstStyle/>
          <a:p>
            <a:r>
              <a:rPr lang="en-GB" dirty="0"/>
              <a:t>What causes prejudice? </a:t>
            </a:r>
          </a:p>
          <a:p>
            <a:pPr>
              <a:buNone/>
            </a:pPr>
            <a:endParaRPr lang="en-GB" dirty="0"/>
          </a:p>
          <a:p>
            <a:r>
              <a:rPr lang="en-GB" dirty="0"/>
              <a:t>Is it ‘nature or nurture’?</a:t>
            </a:r>
          </a:p>
          <a:p>
            <a:endParaRPr lang="en-GB" dirty="0"/>
          </a:p>
          <a:p>
            <a:r>
              <a:rPr lang="en-US" dirty="0"/>
              <a:t>Whether or not there is a biological root to </a:t>
            </a:r>
            <a:r>
              <a:rPr lang="en-GB" dirty="0"/>
              <a:t>prejudice, as evolutionary psychologists </a:t>
            </a:r>
            <a:r>
              <a:rPr lang="en-US" dirty="0"/>
              <a:t>would expect, is unknown; it is clear that prejudice occurs between biologically similar people who hold different beliefs</a:t>
            </a:r>
            <a:endParaRPr lang="en-GB" dirty="0"/>
          </a:p>
        </p:txBody>
      </p:sp>
    </p:spTree>
    <p:extLst>
      <p:ext uri="{BB962C8B-B14F-4D97-AF65-F5344CB8AC3E}">
        <p14:creationId xmlns:p14="http://schemas.microsoft.com/office/powerpoint/2010/main" val="1355118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Contributory Factors: Learnt Behaviours </a:t>
            </a:r>
            <a:endParaRPr lang="en-GB" dirty="0"/>
          </a:p>
        </p:txBody>
      </p:sp>
      <p:sp>
        <p:nvSpPr>
          <p:cNvPr id="3" name="Content Placeholder 2"/>
          <p:cNvSpPr>
            <a:spLocks noGrp="1"/>
          </p:cNvSpPr>
          <p:nvPr>
            <p:ph idx="1"/>
          </p:nvPr>
        </p:nvSpPr>
        <p:spPr>
          <a:xfrm>
            <a:off x="2589212" y="2133600"/>
            <a:ext cx="8243545" cy="2907957"/>
          </a:xfrm>
        </p:spPr>
        <p:txBody>
          <a:bodyPr>
            <a:noAutofit/>
          </a:bodyPr>
          <a:lstStyle/>
          <a:p>
            <a:r>
              <a:rPr lang="en-GB" sz="1600" dirty="0"/>
              <a:t>People learn prejudices and stereotypes from parents or primary care-givers, peers, the media and from their own observations of the world.</a:t>
            </a:r>
          </a:p>
          <a:p>
            <a:pPr>
              <a:buNone/>
            </a:pPr>
            <a:endParaRPr lang="en-GB" sz="1600" dirty="0"/>
          </a:p>
          <a:p>
            <a:r>
              <a:rPr lang="en-US" sz="1600" dirty="0"/>
              <a:t>Social learning theory: rewards and punishments</a:t>
            </a:r>
          </a:p>
          <a:p>
            <a:pPr>
              <a:buNone/>
            </a:pPr>
            <a:r>
              <a:rPr lang="en-GB" sz="1600" dirty="0"/>
              <a:t>		</a:t>
            </a:r>
          </a:p>
          <a:p>
            <a:r>
              <a:rPr lang="en-US" sz="1600" dirty="0"/>
              <a:t>Prejudices are easy to learn, although childhood prejudices are not necessarily maintained. </a:t>
            </a:r>
          </a:p>
          <a:p>
            <a:pPr>
              <a:buNone/>
            </a:pPr>
            <a:endParaRPr lang="en-US" sz="1600" dirty="0"/>
          </a:p>
          <a:p>
            <a:r>
              <a:rPr lang="en-US" sz="1600" dirty="0"/>
              <a:t>Children whose parents hold prejudices may be exposed to competing views and not hold their parents’ prejudices.</a:t>
            </a:r>
          </a:p>
          <a:p>
            <a:endParaRPr lang="en-US" sz="1600" dirty="0"/>
          </a:p>
          <a:p>
            <a:r>
              <a:rPr lang="en-US" sz="1600" dirty="0"/>
              <a:t>Peers generally have a significant influence on attitudes and </a:t>
            </a:r>
            <a:r>
              <a:rPr lang="en-US" sz="1600" dirty="0" err="1"/>
              <a:t>behaviours</a:t>
            </a:r>
            <a:r>
              <a:rPr lang="en-US" sz="1600" dirty="0"/>
              <a:t>, a process that continues into adulthood.</a:t>
            </a:r>
          </a:p>
          <a:p>
            <a:pPr lvl="1" algn="r">
              <a:buNone/>
            </a:pPr>
            <a:r>
              <a:rPr lang="en-US" dirty="0"/>
              <a:t>                                  </a:t>
            </a:r>
            <a:r>
              <a:rPr lang="en-GB" dirty="0"/>
              <a:t>(</a:t>
            </a:r>
            <a:r>
              <a:rPr lang="en-GB" dirty="0" err="1"/>
              <a:t>Whiteley</a:t>
            </a:r>
            <a:r>
              <a:rPr lang="en-GB" dirty="0"/>
              <a:t> and Kite, 2010)</a:t>
            </a:r>
          </a:p>
        </p:txBody>
      </p:sp>
    </p:spTree>
    <p:extLst>
      <p:ext uri="{BB962C8B-B14F-4D97-AF65-F5344CB8AC3E}">
        <p14:creationId xmlns:p14="http://schemas.microsoft.com/office/powerpoint/2010/main" val="4101968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Groupings: Us and them</a:t>
            </a:r>
            <a:endParaRPr lang="en-GB" dirty="0"/>
          </a:p>
        </p:txBody>
      </p:sp>
      <p:sp>
        <p:nvSpPr>
          <p:cNvPr id="3" name="Content Placeholder 2"/>
          <p:cNvSpPr>
            <a:spLocks noGrp="1"/>
          </p:cNvSpPr>
          <p:nvPr>
            <p:ph idx="1"/>
          </p:nvPr>
        </p:nvSpPr>
        <p:spPr/>
        <p:txBody>
          <a:bodyPr>
            <a:normAutofit fontScale="92500"/>
          </a:bodyPr>
          <a:lstStyle/>
          <a:p>
            <a:r>
              <a:rPr lang="en-US" dirty="0"/>
              <a:t>The first step in prejudice is the </a:t>
            </a:r>
            <a:r>
              <a:rPr lang="en-US" dirty="0" smtClean="0"/>
              <a:t>creation of </a:t>
            </a:r>
            <a:r>
              <a:rPr lang="en-US" dirty="0"/>
              <a:t>groups, i.e. </a:t>
            </a:r>
            <a:r>
              <a:rPr lang="en-US" b="1" dirty="0"/>
              <a:t>social </a:t>
            </a:r>
            <a:r>
              <a:rPr lang="en-US" b="1" dirty="0" err="1"/>
              <a:t>categorisation</a:t>
            </a:r>
            <a:r>
              <a:rPr lang="en-US" b="1" dirty="0"/>
              <a:t>. </a:t>
            </a:r>
          </a:p>
          <a:p>
            <a:pPr>
              <a:buNone/>
            </a:pPr>
            <a:endParaRPr lang="en-US" b="1" dirty="0"/>
          </a:p>
          <a:p>
            <a:r>
              <a:rPr lang="en-US" dirty="0"/>
              <a:t>To simplify our lives, we naturally </a:t>
            </a:r>
            <a:r>
              <a:rPr lang="en-US" dirty="0" err="1"/>
              <a:t>categorise</a:t>
            </a:r>
            <a:r>
              <a:rPr lang="en-US" dirty="0"/>
              <a:t> on the basis of characteristics, e.g. hair </a:t>
            </a:r>
            <a:r>
              <a:rPr lang="en-US" dirty="0" err="1"/>
              <a:t>colour</a:t>
            </a:r>
            <a:r>
              <a:rPr lang="en-US" dirty="0"/>
              <a:t>, height, etc.</a:t>
            </a:r>
          </a:p>
          <a:p>
            <a:endParaRPr lang="en-US" dirty="0"/>
          </a:p>
          <a:p>
            <a:r>
              <a:rPr lang="en-US" dirty="0"/>
              <a:t>Once we have mental categories, we group them by </a:t>
            </a:r>
            <a:r>
              <a:rPr lang="en-GB" dirty="0"/>
              <a:t>similarities, downplaying differences </a:t>
            </a:r>
            <a:r>
              <a:rPr lang="en-US" dirty="0"/>
              <a:t>between members of a group and </a:t>
            </a:r>
            <a:r>
              <a:rPr lang="en-GB" dirty="0"/>
              <a:t>exaggerating differences between members of different groups. This is called ‘in-group bias’.</a:t>
            </a:r>
          </a:p>
          <a:p>
            <a:endParaRPr lang="en-GB" dirty="0"/>
          </a:p>
          <a:p>
            <a:r>
              <a:rPr lang="en-GB" dirty="0"/>
              <a:t>Once these social groups are created (in-groups and out-groups), people develop beliefs about the members and act on them as guides.</a:t>
            </a:r>
          </a:p>
          <a:p>
            <a:endParaRPr lang="en-GB" dirty="0"/>
          </a:p>
        </p:txBody>
      </p:sp>
      <p:sp>
        <p:nvSpPr>
          <p:cNvPr id="4" name="Rectangle 3"/>
          <p:cNvSpPr/>
          <p:nvPr/>
        </p:nvSpPr>
        <p:spPr>
          <a:xfrm>
            <a:off x="2589212" y="6139822"/>
            <a:ext cx="5963492" cy="369332"/>
          </a:xfrm>
          <a:prstGeom prst="rect">
            <a:avLst/>
          </a:prstGeom>
        </p:spPr>
        <p:txBody>
          <a:bodyPr wrap="none">
            <a:spAutoFit/>
          </a:bodyPr>
          <a:lstStyle/>
          <a:p>
            <a:r>
              <a:rPr lang="en-US" dirty="0">
                <a:hlinkClick r:id="rId3"/>
              </a:rPr>
              <a:t>https://www.youtube.com/watch?v=8PRuxMprSDQ</a:t>
            </a:r>
            <a:endParaRPr lang="en-US" dirty="0"/>
          </a:p>
        </p:txBody>
      </p:sp>
    </p:spTree>
    <p:extLst>
      <p:ext uri="{BB962C8B-B14F-4D97-AF65-F5344CB8AC3E}">
        <p14:creationId xmlns:p14="http://schemas.microsoft.com/office/powerpoint/2010/main" val="3718142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Processes</a:t>
            </a:r>
            <a:endParaRPr lang="en-GB" dirty="0"/>
          </a:p>
        </p:txBody>
      </p:sp>
      <p:sp>
        <p:nvSpPr>
          <p:cNvPr id="3" name="Content Placeholder 2"/>
          <p:cNvSpPr>
            <a:spLocks noGrp="1"/>
          </p:cNvSpPr>
          <p:nvPr>
            <p:ph idx="1"/>
          </p:nvPr>
        </p:nvSpPr>
        <p:spPr/>
        <p:txBody>
          <a:bodyPr/>
          <a:lstStyle/>
          <a:p>
            <a:r>
              <a:rPr lang="en-US" dirty="0"/>
              <a:t>The way we think: </a:t>
            </a:r>
            <a:r>
              <a:rPr lang="en-US" b="1" dirty="0"/>
              <a:t>Social </a:t>
            </a:r>
            <a:r>
              <a:rPr lang="en-US" b="1" dirty="0" smtClean="0"/>
              <a:t>Cognition</a:t>
            </a:r>
            <a:r>
              <a:rPr lang="en-US" dirty="0" smtClean="0"/>
              <a:t>. So</a:t>
            </a:r>
            <a:r>
              <a:rPr lang="en-US" dirty="0"/>
              <a:t>, one explanation for prejudice is that it is the </a:t>
            </a:r>
            <a:r>
              <a:rPr lang="en-GB" dirty="0"/>
              <a:t>inevitable by-product of social categorisation; information </a:t>
            </a:r>
            <a:r>
              <a:rPr lang="en-US" dirty="0"/>
              <a:t>processing. </a:t>
            </a:r>
          </a:p>
          <a:p>
            <a:pPr>
              <a:buNone/>
            </a:pPr>
            <a:endParaRPr lang="en-US" dirty="0"/>
          </a:p>
          <a:p>
            <a:r>
              <a:rPr lang="en-US" dirty="0"/>
              <a:t>Other examples of mental processes as well as </a:t>
            </a:r>
            <a:r>
              <a:rPr lang="en-US" dirty="0" err="1"/>
              <a:t>categorisation</a:t>
            </a:r>
            <a:r>
              <a:rPr lang="en-US" dirty="0"/>
              <a:t> are the use of </a:t>
            </a:r>
            <a:r>
              <a:rPr lang="en-US" b="1" dirty="0"/>
              <a:t>schemas</a:t>
            </a:r>
            <a:r>
              <a:rPr lang="en-US" dirty="0"/>
              <a:t> and </a:t>
            </a:r>
            <a:r>
              <a:rPr lang="en-US" b="1" dirty="0"/>
              <a:t>heuristics</a:t>
            </a:r>
            <a:r>
              <a:rPr lang="en-US" dirty="0"/>
              <a:t>, and </a:t>
            </a:r>
            <a:r>
              <a:rPr lang="en-US" b="1" dirty="0"/>
              <a:t>faulty memory </a:t>
            </a:r>
            <a:r>
              <a:rPr lang="en-GB" b="1" dirty="0"/>
              <a:t>processes. </a:t>
            </a:r>
            <a:r>
              <a:rPr lang="en-GB" dirty="0"/>
              <a:t>These faulty processes occur as a consequence of our schemas.</a:t>
            </a:r>
          </a:p>
          <a:p>
            <a:endParaRPr lang="en-GB" dirty="0"/>
          </a:p>
        </p:txBody>
      </p:sp>
    </p:spTree>
    <p:extLst>
      <p:ext uri="{BB962C8B-B14F-4D97-AF65-F5344CB8AC3E}">
        <p14:creationId xmlns:p14="http://schemas.microsoft.com/office/powerpoint/2010/main" val="20955127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more….</a:t>
            </a:r>
            <a:endParaRPr lang="en-GB" dirty="0"/>
          </a:p>
        </p:txBody>
      </p:sp>
      <p:sp>
        <p:nvSpPr>
          <p:cNvPr id="3" name="Content Placeholder 2"/>
          <p:cNvSpPr>
            <a:spLocks noGrp="1"/>
          </p:cNvSpPr>
          <p:nvPr>
            <p:ph idx="1"/>
          </p:nvPr>
        </p:nvSpPr>
        <p:spPr/>
        <p:txBody>
          <a:bodyPr/>
          <a:lstStyle/>
          <a:p>
            <a:r>
              <a:rPr lang="en-GB" dirty="0"/>
              <a:t>The </a:t>
            </a:r>
            <a:r>
              <a:rPr lang="en-GB" b="1" dirty="0"/>
              <a:t>out-group homogeneity effect</a:t>
            </a:r>
            <a:r>
              <a:rPr lang="en-GB" dirty="0"/>
              <a:t>: </a:t>
            </a:r>
          </a:p>
          <a:p>
            <a:pPr>
              <a:buNone/>
            </a:pPr>
            <a:r>
              <a:rPr lang="en-GB" dirty="0"/>
              <a:t>	‘they all look alike’.</a:t>
            </a:r>
          </a:p>
          <a:p>
            <a:pPr>
              <a:buNone/>
            </a:pPr>
            <a:endParaRPr lang="en-GB" dirty="0"/>
          </a:p>
          <a:p>
            <a:r>
              <a:rPr lang="en-GB" b="1" dirty="0"/>
              <a:t>Attribution Theory</a:t>
            </a:r>
          </a:p>
          <a:p>
            <a:r>
              <a:rPr lang="en-GB" dirty="0"/>
              <a:t>The </a:t>
            </a:r>
            <a:r>
              <a:rPr lang="en-GB" b="1" dirty="0"/>
              <a:t>ultimate attribution error</a:t>
            </a:r>
            <a:r>
              <a:rPr lang="en-GB" dirty="0"/>
              <a:t>: we excuse or condemn negative behaviour by situational factors – depending on the group.</a:t>
            </a:r>
          </a:p>
          <a:p>
            <a:pPr>
              <a:buNone/>
            </a:pPr>
            <a:endParaRPr lang="en-GB" dirty="0"/>
          </a:p>
          <a:p>
            <a:r>
              <a:rPr lang="en-GB" b="1" dirty="0"/>
              <a:t>Social Role Theory</a:t>
            </a:r>
            <a:r>
              <a:rPr lang="en-GB" dirty="0"/>
              <a:t>: tendency to misjudge the demands of the situation because of so-called observations of social roles.</a:t>
            </a:r>
          </a:p>
          <a:p>
            <a:endParaRPr lang="en-GB" dirty="0"/>
          </a:p>
        </p:txBody>
      </p:sp>
    </p:spTree>
    <p:extLst>
      <p:ext uri="{BB962C8B-B14F-4D97-AF65-F5344CB8AC3E}">
        <p14:creationId xmlns:p14="http://schemas.microsoft.com/office/powerpoint/2010/main" val="1193276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In-groups and out-groups us and them</a:t>
            </a:r>
            <a:endParaRPr lang="en-GB" dirty="0"/>
          </a:p>
        </p:txBody>
      </p:sp>
      <p:sp>
        <p:nvSpPr>
          <p:cNvPr id="3" name="Content Placeholder 2"/>
          <p:cNvSpPr>
            <a:spLocks noGrp="1"/>
          </p:cNvSpPr>
          <p:nvPr>
            <p:ph idx="1"/>
          </p:nvPr>
        </p:nvSpPr>
        <p:spPr/>
        <p:txBody>
          <a:bodyPr/>
          <a:lstStyle/>
          <a:p>
            <a:r>
              <a:rPr lang="en-US" b="1" dirty="0"/>
              <a:t>In-group bias</a:t>
            </a:r>
            <a:r>
              <a:rPr lang="en-US" i="1" dirty="0"/>
              <a:t> </a:t>
            </a:r>
            <a:r>
              <a:rPr lang="en-US" dirty="0"/>
              <a:t>is the especially positive</a:t>
            </a:r>
          </a:p>
          <a:p>
            <a:pPr>
              <a:buNone/>
            </a:pPr>
            <a:r>
              <a:rPr lang="en-US" dirty="0"/>
              <a:t>	feelings and special treatment we reserve</a:t>
            </a:r>
          </a:p>
          <a:p>
            <a:pPr>
              <a:buNone/>
            </a:pPr>
            <a:r>
              <a:rPr lang="en-US" dirty="0"/>
              <a:t>	for people we have defined as part of our</a:t>
            </a:r>
          </a:p>
          <a:p>
            <a:pPr>
              <a:buNone/>
            </a:pPr>
            <a:r>
              <a:rPr lang="en-GB" dirty="0"/>
              <a:t>	in-group. Just think of the soccer or rugby team you support</a:t>
            </a:r>
            <a:r>
              <a:rPr lang="en-GB" dirty="0" smtClean="0"/>
              <a:t>.</a:t>
            </a:r>
          </a:p>
          <a:p>
            <a:pPr>
              <a:buNone/>
            </a:pPr>
            <a:endParaRPr lang="en-GB" dirty="0"/>
          </a:p>
          <a:p>
            <a:r>
              <a:rPr lang="en-GB" dirty="0"/>
              <a:t>People thrive on dividing themselves into groups and rival groups are the norm to us</a:t>
            </a:r>
            <a:r>
              <a:rPr lang="en-GB" dirty="0" smtClean="0"/>
              <a:t>.</a:t>
            </a:r>
          </a:p>
          <a:p>
            <a:pPr marL="0" indent="0">
              <a:buNone/>
            </a:pPr>
            <a:endParaRPr lang="en-GB" dirty="0"/>
          </a:p>
          <a:p>
            <a:r>
              <a:rPr lang="en-GB" b="1" dirty="0"/>
              <a:t>Minimal groups</a:t>
            </a:r>
            <a:r>
              <a:rPr lang="en-GB" dirty="0"/>
              <a:t>: you can feel part of a group without knowing anyone else in your group. How could this be true? </a:t>
            </a:r>
          </a:p>
          <a:p>
            <a:endParaRPr lang="en-GB" dirty="0"/>
          </a:p>
        </p:txBody>
      </p:sp>
      <p:sp>
        <p:nvSpPr>
          <p:cNvPr id="4" name="Rectangle 3"/>
          <p:cNvSpPr/>
          <p:nvPr/>
        </p:nvSpPr>
        <p:spPr>
          <a:xfrm>
            <a:off x="2177944" y="5955156"/>
            <a:ext cx="5809604" cy="646331"/>
          </a:xfrm>
          <a:prstGeom prst="rect">
            <a:avLst/>
          </a:prstGeom>
        </p:spPr>
        <p:txBody>
          <a:bodyPr wrap="none">
            <a:spAutoFit/>
          </a:bodyPr>
          <a:lstStyle/>
          <a:p>
            <a:r>
              <a:rPr lang="en-GB" dirty="0">
                <a:hlinkClick r:id="rId3"/>
              </a:rPr>
              <a:t>https</a:t>
            </a:r>
            <a:r>
              <a:rPr lang="en-GB">
                <a:hlinkClick r:id="rId3"/>
              </a:rPr>
              <a:t>://</a:t>
            </a:r>
            <a:r>
              <a:rPr lang="en-GB" smtClean="0">
                <a:hlinkClick r:id="rId3"/>
              </a:rPr>
              <a:t>www.youtube.com/watch?v=fcN7kYT_eRo</a:t>
            </a:r>
            <a:endParaRPr lang="en-GB" smtClean="0"/>
          </a:p>
          <a:p>
            <a:endParaRPr lang="en-GB" dirty="0"/>
          </a:p>
        </p:txBody>
      </p:sp>
    </p:spTree>
    <p:extLst>
      <p:ext uri="{BB962C8B-B14F-4D97-AF65-F5344CB8AC3E}">
        <p14:creationId xmlns:p14="http://schemas.microsoft.com/office/powerpoint/2010/main" val="3370745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Content Placeholder 4" descr="Discrimination.jpg"/>
          <p:cNvPicPr>
            <a:picLocks noGrp="1" noChangeAspect="1"/>
          </p:cNvPicPr>
          <p:nvPr/>
        </p:nvPicPr>
        <p:blipFill>
          <a:blip r:embed="rId3" cstate="print"/>
          <a:stretch>
            <a:fillRect/>
          </a:stretch>
        </p:blipFill>
        <p:spPr>
          <a:xfrm>
            <a:off x="65903" y="0"/>
            <a:ext cx="11928389" cy="6858000"/>
          </a:xfrm>
          <a:prstGeom prst="rect">
            <a:avLst/>
          </a:prstGeom>
        </p:spPr>
      </p:pic>
    </p:spTree>
    <p:extLst>
      <p:ext uri="{BB962C8B-B14F-4D97-AF65-F5344CB8AC3E}">
        <p14:creationId xmlns:p14="http://schemas.microsoft.com/office/powerpoint/2010/main" val="3480436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Equality Act 2010</a:t>
            </a:r>
            <a:endParaRPr lang="en-GB" dirty="0"/>
          </a:p>
        </p:txBody>
      </p:sp>
      <p:sp>
        <p:nvSpPr>
          <p:cNvPr id="3" name="Content Placeholder 2"/>
          <p:cNvSpPr>
            <a:spLocks noGrp="1"/>
          </p:cNvSpPr>
          <p:nvPr>
            <p:ph idx="1"/>
          </p:nvPr>
        </p:nvSpPr>
        <p:spPr/>
        <p:txBody>
          <a:bodyPr/>
          <a:lstStyle/>
          <a:p>
            <a:r>
              <a:rPr lang="en-GB" dirty="0" smtClean="0"/>
              <a:t>What is the Equality Act?</a:t>
            </a:r>
          </a:p>
          <a:p>
            <a:r>
              <a:rPr lang="en-GB" dirty="0" smtClean="0"/>
              <a:t>What nine pieces of legislation has it replaced?</a:t>
            </a:r>
          </a:p>
          <a:p>
            <a:r>
              <a:rPr lang="en-GB" dirty="0" smtClean="0"/>
              <a:t>Give an example of how the Equality act prevents discrimination in schools</a:t>
            </a:r>
            <a:endParaRPr lang="en-GB" dirty="0"/>
          </a:p>
        </p:txBody>
      </p:sp>
    </p:spTree>
    <p:extLst>
      <p:ext uri="{BB962C8B-B14F-4D97-AF65-F5344CB8AC3E}">
        <p14:creationId xmlns:p14="http://schemas.microsoft.com/office/powerpoint/2010/main" val="3076118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Legislation </a:t>
            </a:r>
            <a:endParaRPr lang="en-GB" dirty="0"/>
          </a:p>
        </p:txBody>
      </p:sp>
      <p:sp>
        <p:nvSpPr>
          <p:cNvPr id="3" name="Content Placeholder 2"/>
          <p:cNvSpPr>
            <a:spLocks noGrp="1"/>
          </p:cNvSpPr>
          <p:nvPr>
            <p:ph idx="1"/>
          </p:nvPr>
        </p:nvSpPr>
        <p:spPr/>
        <p:txBody>
          <a:bodyPr>
            <a:normAutofit fontScale="70000" lnSpcReduction="20000"/>
          </a:bodyPr>
          <a:lstStyle/>
          <a:p>
            <a:r>
              <a:rPr lang="en-GB" b="1" u="sng" dirty="0" smtClean="0"/>
              <a:t>Equality Act 2010:</a:t>
            </a:r>
          </a:p>
          <a:p>
            <a:endParaRPr lang="en-GB" dirty="0"/>
          </a:p>
          <a:p>
            <a:pPr>
              <a:buFont typeface="Courier New" panose="02070309020205020404" pitchFamily="49" charset="0"/>
              <a:buChar char="o"/>
            </a:pPr>
            <a:r>
              <a:rPr lang="en-GB" sz="2600" dirty="0"/>
              <a:t>age</a:t>
            </a:r>
          </a:p>
          <a:p>
            <a:pPr>
              <a:buFont typeface="Courier New" panose="02070309020205020404" pitchFamily="49" charset="0"/>
              <a:buChar char="o"/>
            </a:pPr>
            <a:r>
              <a:rPr lang="en-GB" sz="2600" dirty="0"/>
              <a:t>disability</a:t>
            </a:r>
          </a:p>
          <a:p>
            <a:pPr>
              <a:buFont typeface="Courier New" panose="02070309020205020404" pitchFamily="49" charset="0"/>
              <a:buChar char="o"/>
            </a:pPr>
            <a:r>
              <a:rPr lang="en-GB" sz="2600" dirty="0"/>
              <a:t>gender reassignment</a:t>
            </a:r>
          </a:p>
          <a:p>
            <a:pPr>
              <a:buFont typeface="Courier New" panose="02070309020205020404" pitchFamily="49" charset="0"/>
              <a:buChar char="o"/>
            </a:pPr>
            <a:r>
              <a:rPr lang="en-GB" sz="2600" dirty="0"/>
              <a:t>marriage or civil partnership (in employment only)</a:t>
            </a:r>
          </a:p>
          <a:p>
            <a:pPr>
              <a:buFont typeface="Courier New" panose="02070309020205020404" pitchFamily="49" charset="0"/>
              <a:buChar char="o"/>
            </a:pPr>
            <a:r>
              <a:rPr lang="en-GB" sz="2600" dirty="0"/>
              <a:t>pregnancy and maternity</a:t>
            </a:r>
          </a:p>
          <a:p>
            <a:pPr>
              <a:buFont typeface="Courier New" panose="02070309020205020404" pitchFamily="49" charset="0"/>
              <a:buChar char="o"/>
            </a:pPr>
            <a:r>
              <a:rPr lang="en-GB" sz="2600" dirty="0"/>
              <a:t>race</a:t>
            </a:r>
          </a:p>
          <a:p>
            <a:pPr>
              <a:buFont typeface="Courier New" panose="02070309020205020404" pitchFamily="49" charset="0"/>
              <a:buChar char="o"/>
            </a:pPr>
            <a:r>
              <a:rPr lang="en-GB" sz="2600" dirty="0"/>
              <a:t>religion or belief</a:t>
            </a:r>
          </a:p>
          <a:p>
            <a:pPr>
              <a:buFont typeface="Courier New" panose="02070309020205020404" pitchFamily="49" charset="0"/>
              <a:buChar char="o"/>
            </a:pPr>
            <a:r>
              <a:rPr lang="en-GB" sz="2600" dirty="0"/>
              <a:t>sex</a:t>
            </a:r>
          </a:p>
          <a:p>
            <a:pPr>
              <a:buFont typeface="Courier New" panose="02070309020205020404" pitchFamily="49" charset="0"/>
              <a:buChar char="o"/>
            </a:pPr>
            <a:r>
              <a:rPr lang="en-GB" sz="2600" dirty="0"/>
              <a:t>sexual orientation</a:t>
            </a:r>
            <a:r>
              <a:rPr lang="en-GB" sz="2600" dirty="0" smtClean="0"/>
              <a:t>.                       </a:t>
            </a:r>
            <a:r>
              <a:rPr lang="en-GB" sz="3800" dirty="0" smtClean="0"/>
              <a:t>= a curriculum for all?</a:t>
            </a:r>
            <a:endParaRPr lang="en-GB" sz="3800"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8882" y="3100693"/>
            <a:ext cx="2801895" cy="1847801"/>
          </a:xfrm>
          <a:prstGeom prst="rect">
            <a:avLst/>
          </a:prstGeom>
        </p:spPr>
      </p:pic>
    </p:spTree>
    <p:extLst>
      <p:ext uri="{BB962C8B-B14F-4D97-AF65-F5344CB8AC3E}">
        <p14:creationId xmlns:p14="http://schemas.microsoft.com/office/powerpoint/2010/main" val="4028469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Sikh boy takes </a:t>
            </a:r>
            <a:r>
              <a:rPr lang="en-GB" dirty="0" err="1" smtClean="0"/>
              <a:t>kirpan</a:t>
            </a:r>
            <a:r>
              <a:rPr lang="en-GB" dirty="0" smtClean="0"/>
              <a:t> to school</a:t>
            </a:r>
          </a:p>
          <a:p>
            <a:endParaRPr lang="en-GB" dirty="0"/>
          </a:p>
          <a:p>
            <a:r>
              <a:rPr lang="en-GB" dirty="0" smtClean="0"/>
              <a:t>Thoughts?</a:t>
            </a:r>
          </a:p>
          <a:p>
            <a:r>
              <a:rPr lang="en-GB" dirty="0" smtClean="0"/>
              <a:t>Who has the final decision?</a:t>
            </a:r>
            <a:endParaRPr lang="en-GB" dirty="0"/>
          </a:p>
        </p:txBody>
      </p:sp>
    </p:spTree>
    <p:extLst>
      <p:ext uri="{BB962C8B-B14F-4D97-AF65-F5344CB8AC3E}">
        <p14:creationId xmlns:p14="http://schemas.microsoft.com/office/powerpoint/2010/main" val="27367087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406445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1459</TotalTime>
  <Words>858</Words>
  <Application>Microsoft Office PowerPoint</Application>
  <PresentationFormat>Widescreen</PresentationFormat>
  <Paragraphs>159</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Courier New</vt:lpstr>
      <vt:lpstr>Wingdings 3</vt:lpstr>
      <vt:lpstr>Wisp</vt:lpstr>
      <vt:lpstr>Equality and Diversity in an Inclusive Society</vt:lpstr>
      <vt:lpstr>Aims </vt:lpstr>
      <vt:lpstr>Discuss with partner….</vt:lpstr>
      <vt:lpstr>Prejudice is….</vt:lpstr>
      <vt:lpstr>Ubiquitous </vt:lpstr>
      <vt:lpstr>Some Examples</vt:lpstr>
      <vt:lpstr>Prejudice and Self Esteem</vt:lpstr>
      <vt:lpstr>Discrimination</vt:lpstr>
      <vt:lpstr>Stereotypes</vt:lpstr>
      <vt:lpstr>Examples?</vt:lpstr>
      <vt:lpstr>‘Law of least effort’</vt:lpstr>
      <vt:lpstr>Origins</vt:lpstr>
      <vt:lpstr>Contributory Factors: Learnt Behaviours </vt:lpstr>
      <vt:lpstr>Groupings: Us and them</vt:lpstr>
      <vt:lpstr>Mental Processes</vt:lpstr>
      <vt:lpstr>Some more….</vt:lpstr>
      <vt:lpstr>In-groups and out-groups us and them</vt:lpstr>
      <vt:lpstr>PowerPoint Presentation</vt:lpstr>
      <vt:lpstr>The Equality Act 2010</vt:lpstr>
      <vt:lpstr>Legislation </vt:lpstr>
      <vt:lpstr>Consider….</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 in an Inclusive Society</dc:title>
  <dc:creator>Laura Hutchings</dc:creator>
  <cp:lastModifiedBy>Laura Hutchings</cp:lastModifiedBy>
  <cp:revision>4</cp:revision>
  <cp:lastPrinted>2018-02-05T14:34:42Z</cp:lastPrinted>
  <dcterms:created xsi:type="dcterms:W3CDTF">2015-12-10T13:16:14Z</dcterms:created>
  <dcterms:modified xsi:type="dcterms:W3CDTF">2018-02-07T10:46:26Z</dcterms:modified>
</cp:coreProperties>
</file>