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16"/>
  </p:notesMasterIdLst>
  <p:sldIdLst>
    <p:sldId id="257" r:id="rId2"/>
    <p:sldId id="261" r:id="rId3"/>
    <p:sldId id="262" r:id="rId4"/>
    <p:sldId id="263" r:id="rId5"/>
    <p:sldId id="264" r:id="rId6"/>
    <p:sldId id="265" r:id="rId7"/>
    <p:sldId id="266" r:id="rId8"/>
    <p:sldId id="267" r:id="rId9"/>
    <p:sldId id="268" r:id="rId10"/>
    <p:sldId id="269" r:id="rId11"/>
    <p:sldId id="270" r:id="rId12"/>
    <p:sldId id="271" r:id="rId13"/>
    <p:sldId id="272" r:id="rId14"/>
    <p:sldId id="273" r:id="rId15"/>
  </p:sldIdLst>
  <p:sldSz cx="12192000" cy="6858000"/>
  <p:notesSz cx="6858000" cy="9144000"/>
  <p:embeddedFontLst>
    <p:embeddedFont>
      <p:font typeface="Tw Cen MT" panose="020B0602020104020603" pitchFamily="34" charset="0"/>
      <p:regular r:id="rId17"/>
      <p:bold r:id="rId18"/>
      <p:italic r:id="rId19"/>
      <p:boldItalic r:id="rId20"/>
    </p:embeddedFont>
    <p:embeddedFont>
      <p:font typeface="Trebuchet MS" panose="020B0603020202020204" pitchFamily="34" charset="0"/>
      <p:regular r:id="rId21"/>
      <p:bold r:id="rId22"/>
      <p:italic r:id="rId23"/>
      <p:boldItalic r:id="rId24"/>
    </p:embeddedFont>
    <p:embeddedFont>
      <p:font typeface="Calibri" panose="020F0502020204030204" pitchFamily="34" charset="0"/>
      <p:regular r:id="rId25"/>
      <p:bold r:id="rId26"/>
      <p:italic r:id="rId27"/>
      <p:boldItalic r:id="rId2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111" d="100"/>
          <a:sy n="111" d="100"/>
        </p:scale>
        <p:origin x="513"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B73685-3616-4645-B942-E62427B58B72}" type="datetimeFigureOut">
              <a:rPr lang="en-GB" smtClean="0"/>
              <a:t>06/06/2020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C4ECE1-6D93-45DF-9DC0-2D3604DF03ED}" type="slidenum">
              <a:rPr lang="en-GB" smtClean="0"/>
              <a:t>‹#›</a:t>
            </a:fld>
            <a:endParaRPr lang="en-GB"/>
          </a:p>
        </p:txBody>
      </p:sp>
    </p:spTree>
    <p:extLst>
      <p:ext uri="{BB962C8B-B14F-4D97-AF65-F5344CB8AC3E}">
        <p14:creationId xmlns:p14="http://schemas.microsoft.com/office/powerpoint/2010/main" val="2288160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DBBD73-C39E-4AB8-B1BE-0F13FF88CBA1}" type="slidenum">
              <a:rPr lang="en-GB" smtClean="0"/>
              <a:t>7</a:t>
            </a:fld>
            <a:endParaRPr lang="en-GB"/>
          </a:p>
        </p:txBody>
      </p:sp>
    </p:spTree>
    <p:extLst>
      <p:ext uri="{BB962C8B-B14F-4D97-AF65-F5344CB8AC3E}">
        <p14:creationId xmlns:p14="http://schemas.microsoft.com/office/powerpoint/2010/main" val="7918701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6/6/2020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348" y="2115222"/>
            <a:ext cx="8229600" cy="1143000"/>
          </a:xfrm>
        </p:spPr>
        <p:txBody>
          <a:bodyPr>
            <a:normAutofit fontScale="90000"/>
          </a:bodyPr>
          <a:lstStyle/>
          <a:p>
            <a:pPr algn="ctr"/>
            <a:r>
              <a:rPr lang="en-GB" dirty="0" smtClean="0"/>
              <a:t> Psychology &amp; Counselling: </a:t>
            </a:r>
            <a:br>
              <a:rPr lang="en-GB" dirty="0" smtClean="0"/>
            </a:br>
            <a:r>
              <a:rPr lang="en-GB" dirty="0" smtClean="0"/>
              <a:t>TEN Minute Tutorials: </a:t>
            </a:r>
            <a:br>
              <a:rPr lang="en-GB" dirty="0" smtClean="0"/>
            </a:br>
            <a:r>
              <a:rPr lang="en-GB" dirty="0"/>
              <a:t/>
            </a:r>
            <a:br>
              <a:rPr lang="en-GB" dirty="0"/>
            </a:br>
            <a:r>
              <a:rPr lang="en-GB" dirty="0" smtClean="0"/>
              <a:t>research </a:t>
            </a:r>
            <a:r>
              <a:rPr lang="en-GB" dirty="0" smtClean="0"/>
              <a:t>ethics overview </a:t>
            </a:r>
            <a:r>
              <a:rPr lang="en-GB" dirty="0" smtClean="0"/>
              <a:t/>
            </a:r>
            <a:br>
              <a:rPr lang="en-GB" dirty="0" smtClean="0"/>
            </a:br>
            <a:r>
              <a:rPr lang="en-GB" dirty="0" smtClean="0"/>
              <a:t/>
            </a:r>
            <a:br>
              <a:rPr lang="en-GB" dirty="0" smtClean="0"/>
            </a:br>
            <a:r>
              <a:rPr lang="en-GB" sz="2200" dirty="0" smtClean="0"/>
              <a:t>Presented by Dr </a:t>
            </a:r>
            <a:r>
              <a:rPr lang="en-GB" sz="2200" dirty="0" err="1" smtClean="0"/>
              <a:t>ceri</a:t>
            </a:r>
            <a:r>
              <a:rPr lang="en-GB" sz="2200" dirty="0" smtClean="0"/>
              <a:t> Phelps </a:t>
            </a:r>
            <a:endParaRPr lang="en-GB" dirty="0"/>
          </a:p>
        </p:txBody>
      </p:sp>
    </p:spTree>
    <p:extLst>
      <p:ext uri="{BB962C8B-B14F-4D97-AF65-F5344CB8AC3E}">
        <p14:creationId xmlns:p14="http://schemas.microsoft.com/office/powerpoint/2010/main" val="27359689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11625" y="1844824"/>
            <a:ext cx="6926799" cy="3457068"/>
          </a:xfrm>
          <a:prstGeom prst="rect">
            <a:avLst/>
          </a:prstGeom>
        </p:spPr>
      </p:pic>
      <p:sp>
        <p:nvSpPr>
          <p:cNvPr id="3" name="Title 1"/>
          <p:cNvSpPr txBox="1">
            <a:spLocks/>
          </p:cNvSpPr>
          <p:nvPr/>
        </p:nvSpPr>
        <p:spPr>
          <a:xfrm>
            <a:off x="2855640" y="692696"/>
            <a:ext cx="6172200" cy="85725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Doing </a:t>
            </a:r>
            <a:r>
              <a:rPr lang="en-GB" dirty="0"/>
              <a:t>“good” research </a:t>
            </a:r>
          </a:p>
        </p:txBody>
      </p:sp>
    </p:spTree>
    <p:extLst>
      <p:ext uri="{BB962C8B-B14F-4D97-AF65-F5344CB8AC3E}">
        <p14:creationId xmlns:p14="http://schemas.microsoft.com/office/powerpoint/2010/main" val="30309765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6513" y="548680"/>
            <a:ext cx="8229600" cy="1143000"/>
          </a:xfrm>
        </p:spPr>
        <p:txBody>
          <a:bodyPr>
            <a:normAutofit/>
          </a:bodyPr>
          <a:lstStyle/>
          <a:p>
            <a:r>
              <a:rPr lang="en-GB" b="1" dirty="0">
                <a:latin typeface="Arial" pitchFamily="34" charset="0"/>
                <a:cs typeface="Arial" pitchFamily="34" charset="0"/>
              </a:rPr>
              <a:t>Research Ethics</a:t>
            </a:r>
            <a:br>
              <a:rPr lang="en-GB" b="1" dirty="0">
                <a:latin typeface="Arial" pitchFamily="34" charset="0"/>
                <a:cs typeface="Arial" pitchFamily="34" charset="0"/>
              </a:rPr>
            </a:br>
            <a:endParaRPr lang="en-GB" dirty="0"/>
          </a:p>
        </p:txBody>
      </p:sp>
      <p:sp>
        <p:nvSpPr>
          <p:cNvPr id="684035" name="Rectangle 3"/>
          <p:cNvSpPr>
            <a:spLocks noGrp="1" noChangeArrowheads="1"/>
          </p:cNvSpPr>
          <p:nvPr>
            <p:ph idx="1"/>
          </p:nvPr>
        </p:nvSpPr>
        <p:spPr>
          <a:xfrm>
            <a:off x="1775520" y="1135556"/>
            <a:ext cx="8229600" cy="4525963"/>
          </a:xfrm>
        </p:spPr>
        <p:txBody>
          <a:bodyPr>
            <a:normAutofit/>
          </a:bodyPr>
          <a:lstStyle/>
          <a:p>
            <a:pPr algn="ctr" eaLnBrk="1" hangingPunct="1">
              <a:buFont typeface="Wingdings" pitchFamily="2" charset="2"/>
              <a:buNone/>
              <a:defRPr/>
            </a:pPr>
            <a:endParaRPr lang="en-GB" dirty="0">
              <a:latin typeface="Arial" pitchFamily="34" charset="0"/>
              <a:cs typeface="Arial" pitchFamily="34" charset="0"/>
            </a:endParaRPr>
          </a:p>
          <a:p>
            <a:pPr algn="ctr" eaLnBrk="1" hangingPunct="1">
              <a:buFont typeface="Wingdings" pitchFamily="2" charset="2"/>
              <a:buNone/>
              <a:defRPr/>
            </a:pPr>
            <a:r>
              <a:rPr lang="en-GB" b="1" dirty="0">
                <a:latin typeface="Arial" pitchFamily="34" charset="0"/>
                <a:cs typeface="Arial" pitchFamily="34" charset="0"/>
              </a:rPr>
              <a:t>The moral principles by which we conduct ourselves as researchers</a:t>
            </a:r>
          </a:p>
          <a:p>
            <a:pPr algn="ctr" eaLnBrk="1" hangingPunct="1">
              <a:buFont typeface="Wingdings" pitchFamily="2" charset="2"/>
              <a:buNone/>
              <a:defRPr/>
            </a:pPr>
            <a:endParaRPr lang="en-GB" sz="3600" b="1" dirty="0">
              <a:latin typeface="Arial" pitchFamily="34" charset="0"/>
              <a:cs typeface="Arial" pitchFamily="34" charset="0"/>
            </a:endParaRPr>
          </a:p>
          <a:p>
            <a:pPr algn="ctr">
              <a:buNone/>
              <a:defRPr/>
            </a:pPr>
            <a:endParaRPr lang="en-US" sz="3600" b="1" dirty="0">
              <a:latin typeface="Arial" pitchFamily="34" charset="0"/>
              <a:cs typeface="Arial"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5800" y="3398536"/>
            <a:ext cx="3480444" cy="2305794"/>
          </a:xfrm>
          <a:prstGeom prst="rect">
            <a:avLst/>
          </a:prstGeom>
        </p:spPr>
      </p:pic>
    </p:spTree>
    <p:extLst>
      <p:ext uri="{BB962C8B-B14F-4D97-AF65-F5344CB8AC3E}">
        <p14:creationId xmlns:p14="http://schemas.microsoft.com/office/powerpoint/2010/main" val="2321600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5059" name="Rectangle 3"/>
          <p:cNvSpPr>
            <a:spLocks noGrp="1" noChangeArrowheads="1"/>
          </p:cNvSpPr>
          <p:nvPr>
            <p:ph type="body" idx="1"/>
          </p:nvPr>
        </p:nvSpPr>
        <p:spPr>
          <a:xfrm>
            <a:off x="1919536" y="836712"/>
            <a:ext cx="8229600" cy="5400600"/>
          </a:xfrm>
        </p:spPr>
        <p:txBody>
          <a:bodyPr>
            <a:normAutofit/>
          </a:bodyPr>
          <a:lstStyle/>
          <a:p>
            <a:pPr eaLnBrk="1" hangingPunct="1">
              <a:defRPr/>
            </a:pPr>
            <a:r>
              <a:rPr lang="en-GB" b="1" dirty="0">
                <a:latin typeface="Arial" pitchFamily="34" charset="0"/>
                <a:cs typeface="Arial" pitchFamily="34" charset="0"/>
              </a:rPr>
              <a:t>As researchers we have we have a moral obligation</a:t>
            </a:r>
          </a:p>
          <a:p>
            <a:pPr lvl="1" eaLnBrk="1" hangingPunct="1">
              <a:defRPr/>
            </a:pPr>
            <a:endParaRPr lang="en-GB" b="1" dirty="0">
              <a:latin typeface="Arial" pitchFamily="34" charset="0"/>
              <a:cs typeface="Arial" pitchFamily="34" charset="0"/>
            </a:endParaRPr>
          </a:p>
          <a:p>
            <a:pPr lvl="1" eaLnBrk="1" hangingPunct="1">
              <a:defRPr/>
            </a:pPr>
            <a:endParaRPr lang="en-GB" b="1" dirty="0">
              <a:latin typeface="Arial" pitchFamily="34" charset="0"/>
              <a:cs typeface="Arial" pitchFamily="34" charset="0"/>
            </a:endParaRPr>
          </a:p>
          <a:p>
            <a:pPr lvl="1" eaLnBrk="1" hangingPunct="1">
              <a:defRPr/>
            </a:pPr>
            <a:r>
              <a:rPr lang="en-GB" b="1" dirty="0">
                <a:latin typeface="Arial" pitchFamily="34" charset="0"/>
                <a:cs typeface="Arial" pitchFamily="34" charset="0"/>
              </a:rPr>
              <a:t>To our participants/patients/clients</a:t>
            </a:r>
          </a:p>
          <a:p>
            <a:pPr lvl="1" eaLnBrk="1" hangingPunct="1">
              <a:defRPr/>
            </a:pPr>
            <a:endParaRPr lang="en-GB" b="1" dirty="0">
              <a:latin typeface="Arial" pitchFamily="34" charset="0"/>
              <a:cs typeface="Arial" pitchFamily="34" charset="0"/>
            </a:endParaRPr>
          </a:p>
          <a:p>
            <a:pPr lvl="1" eaLnBrk="1" hangingPunct="1">
              <a:defRPr/>
            </a:pPr>
            <a:r>
              <a:rPr lang="en-GB" b="1" dirty="0">
                <a:latin typeface="Arial" pitchFamily="34" charset="0"/>
                <a:cs typeface="Arial" pitchFamily="34" charset="0"/>
              </a:rPr>
              <a:t>To the academic/professional field</a:t>
            </a:r>
          </a:p>
          <a:p>
            <a:pPr lvl="1" eaLnBrk="1" hangingPunct="1">
              <a:defRPr/>
            </a:pPr>
            <a:endParaRPr lang="en-GB" b="1" dirty="0">
              <a:latin typeface="Arial" pitchFamily="34" charset="0"/>
              <a:cs typeface="Arial" pitchFamily="34" charset="0"/>
            </a:endParaRPr>
          </a:p>
          <a:p>
            <a:pPr lvl="1" eaLnBrk="1" hangingPunct="1">
              <a:defRPr/>
            </a:pPr>
            <a:r>
              <a:rPr lang="en-GB" b="1" dirty="0">
                <a:latin typeface="Arial" pitchFamily="34" charset="0"/>
                <a:cs typeface="Arial" pitchFamily="34" charset="0"/>
              </a:rPr>
              <a:t>To our employers/funding body</a:t>
            </a:r>
          </a:p>
          <a:p>
            <a:pPr lvl="1" eaLnBrk="1" hangingPunct="1">
              <a:defRPr/>
            </a:pPr>
            <a:endParaRPr lang="en-GB" b="1" dirty="0">
              <a:latin typeface="Arial" pitchFamily="34" charset="0"/>
              <a:cs typeface="Arial" pitchFamily="34" charset="0"/>
            </a:endParaRPr>
          </a:p>
          <a:p>
            <a:pPr lvl="1" eaLnBrk="1" hangingPunct="1">
              <a:defRPr/>
            </a:pPr>
            <a:r>
              <a:rPr lang="en-GB" b="1" dirty="0">
                <a:latin typeface="Arial" pitchFamily="34" charset="0"/>
                <a:cs typeface="Arial" pitchFamily="34" charset="0"/>
              </a:rPr>
              <a:t>To ourselves</a:t>
            </a:r>
          </a:p>
          <a:p>
            <a:pPr lvl="1" eaLnBrk="1" hangingPunct="1">
              <a:defRPr/>
            </a:pPr>
            <a:endParaRPr lang="en-GB" b="1" dirty="0">
              <a:latin typeface="Arial" pitchFamily="34" charset="0"/>
              <a:cs typeface="Arial" pitchFamily="34" charset="0"/>
            </a:endParaRPr>
          </a:p>
          <a:p>
            <a:pPr lvl="1" eaLnBrk="1" hangingPunct="1">
              <a:defRPr/>
            </a:pPr>
            <a:endParaRPr lang="en-GB" b="1" dirty="0">
              <a:latin typeface="Arial" pitchFamily="34" charset="0"/>
              <a:cs typeface="Arial" pitchFamily="34" charset="0"/>
            </a:endParaRPr>
          </a:p>
          <a:p>
            <a:pPr>
              <a:defRPr/>
            </a:pPr>
            <a:endParaRPr lang="en-US" b="1" dirty="0">
              <a:latin typeface="Arial" pitchFamily="34" charset="0"/>
              <a:cs typeface="Arial" pitchFamily="34" charset="0"/>
            </a:endParaRPr>
          </a:p>
        </p:txBody>
      </p:sp>
    </p:spTree>
    <p:extLst>
      <p:ext uri="{BB962C8B-B14F-4D97-AF65-F5344CB8AC3E}">
        <p14:creationId xmlns:p14="http://schemas.microsoft.com/office/powerpoint/2010/main" val="43722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8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505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505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5059">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850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5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0178" name="Rectangle 2"/>
          <p:cNvSpPr>
            <a:spLocks noGrp="1" noChangeArrowheads="1"/>
          </p:cNvSpPr>
          <p:nvPr>
            <p:ph type="title"/>
          </p:nvPr>
        </p:nvSpPr>
        <p:spPr>
          <a:xfrm>
            <a:off x="1966202" y="53752"/>
            <a:ext cx="8229600" cy="1143000"/>
          </a:xfrm>
        </p:spPr>
        <p:txBody>
          <a:bodyPr/>
          <a:lstStyle/>
          <a:p>
            <a:pPr eaLnBrk="1" hangingPunct="1">
              <a:defRPr/>
            </a:pPr>
            <a:r>
              <a:rPr lang="en-GB" sz="2800" dirty="0">
                <a:solidFill>
                  <a:schemeClr val="hlink"/>
                </a:solidFill>
              </a:rPr>
              <a:t>Why do we need it?</a:t>
            </a:r>
            <a:endParaRPr lang="en-US" sz="2800" dirty="0">
              <a:solidFill>
                <a:schemeClr val="hlink"/>
              </a:solidFill>
            </a:endParaRPr>
          </a:p>
        </p:txBody>
      </p:sp>
      <p:sp>
        <p:nvSpPr>
          <p:cNvPr id="690179" name="Rectangle 3"/>
          <p:cNvSpPr>
            <a:spLocks noGrp="1" noChangeArrowheads="1"/>
          </p:cNvSpPr>
          <p:nvPr>
            <p:ph type="body" idx="1"/>
          </p:nvPr>
        </p:nvSpPr>
        <p:spPr>
          <a:xfrm>
            <a:off x="1995194" y="1415195"/>
            <a:ext cx="8229600" cy="5472608"/>
          </a:xfrm>
        </p:spPr>
        <p:txBody>
          <a:bodyPr>
            <a:normAutofit/>
          </a:bodyPr>
          <a:lstStyle/>
          <a:p>
            <a:pPr eaLnBrk="1" hangingPunct="1">
              <a:defRPr/>
            </a:pPr>
            <a:r>
              <a:rPr lang="en-GB" dirty="0">
                <a:latin typeface="Arial" pitchFamily="34" charset="0"/>
                <a:cs typeface="Arial" pitchFamily="34" charset="0"/>
              </a:rPr>
              <a:t>Ensure no undue harm is caused to participants</a:t>
            </a:r>
          </a:p>
          <a:p>
            <a:pPr eaLnBrk="1" hangingPunct="1">
              <a:defRPr/>
            </a:pPr>
            <a:endParaRPr lang="en-GB" dirty="0">
              <a:latin typeface="Arial" pitchFamily="34" charset="0"/>
              <a:cs typeface="Arial" pitchFamily="34" charset="0"/>
            </a:endParaRPr>
          </a:p>
          <a:p>
            <a:pPr eaLnBrk="1" hangingPunct="1">
              <a:defRPr/>
            </a:pPr>
            <a:endParaRPr lang="en-GB" dirty="0">
              <a:latin typeface="Arial" pitchFamily="34" charset="0"/>
              <a:cs typeface="Arial" pitchFamily="34" charset="0"/>
            </a:endParaRPr>
          </a:p>
          <a:p>
            <a:pPr eaLnBrk="1" hangingPunct="1">
              <a:defRPr/>
            </a:pPr>
            <a:r>
              <a:rPr lang="en-GB" dirty="0">
                <a:latin typeface="Arial" pitchFamily="34" charset="0"/>
                <a:cs typeface="Arial" pitchFamily="34" charset="0"/>
              </a:rPr>
              <a:t>Counteract power/coercion issues</a:t>
            </a:r>
            <a:endParaRPr lang="en-GB" sz="2000" dirty="0">
              <a:latin typeface="Arial" pitchFamily="34" charset="0"/>
              <a:cs typeface="Arial" pitchFamily="34" charset="0"/>
            </a:endParaRPr>
          </a:p>
          <a:p>
            <a:pPr lvl="1" eaLnBrk="1" hangingPunct="1">
              <a:defRPr/>
            </a:pPr>
            <a:endParaRPr lang="en-GB" dirty="0">
              <a:latin typeface="Arial" pitchFamily="34" charset="0"/>
              <a:cs typeface="Arial" pitchFamily="34" charset="0"/>
            </a:endParaRPr>
          </a:p>
          <a:p>
            <a:pPr lvl="1" eaLnBrk="1" hangingPunct="1">
              <a:defRPr/>
            </a:pPr>
            <a:endParaRPr lang="en-GB" dirty="0">
              <a:latin typeface="Arial" pitchFamily="34" charset="0"/>
              <a:cs typeface="Arial" pitchFamily="34" charset="0"/>
            </a:endParaRPr>
          </a:p>
          <a:p>
            <a:pPr lvl="1" eaLnBrk="1" hangingPunct="1">
              <a:defRPr/>
            </a:pPr>
            <a:endParaRPr lang="en-GB" dirty="0">
              <a:latin typeface="Arial" pitchFamily="34" charset="0"/>
              <a:cs typeface="Arial" pitchFamily="34" charset="0"/>
            </a:endParaRPr>
          </a:p>
          <a:p>
            <a:pPr>
              <a:defRPr/>
            </a:pPr>
            <a:r>
              <a:rPr lang="en-GB" dirty="0">
                <a:latin typeface="Arial" pitchFamily="34" charset="0"/>
                <a:cs typeface="Arial" pitchFamily="34" charset="0"/>
              </a:rPr>
              <a:t>Protect ourselves as researchers</a:t>
            </a:r>
          </a:p>
          <a:p>
            <a:pPr lvl="1" eaLnBrk="1" hangingPunct="1">
              <a:defRPr/>
            </a:pPr>
            <a:endParaRPr lang="en-US" dirty="0">
              <a:latin typeface="Arial" pitchFamily="34" charset="0"/>
              <a:cs typeface="Arial" pitchFamily="34" charset="0"/>
            </a:endParaRPr>
          </a:p>
          <a:p>
            <a:pPr lvl="1" eaLnBrk="1" hangingPunct="1">
              <a:defRPr/>
            </a:pPr>
            <a:endParaRPr lang="en-US" dirty="0">
              <a:latin typeface="Arial" pitchFamily="34" charset="0"/>
              <a:cs typeface="Arial" pitchFamily="34" charset="0"/>
            </a:endParaRPr>
          </a:p>
          <a:p>
            <a:pPr>
              <a:defRPr/>
            </a:pPr>
            <a:endParaRPr lang="en-US" dirty="0">
              <a:latin typeface="Arial" pitchFamily="34" charset="0"/>
              <a:cs typeface="Arial"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68208" y="2420888"/>
            <a:ext cx="1905000" cy="2609850"/>
          </a:xfrm>
          <a:prstGeom prst="rect">
            <a:avLst/>
          </a:prstGeom>
        </p:spPr>
      </p:pic>
    </p:spTree>
    <p:extLst>
      <p:ext uri="{BB962C8B-B14F-4D97-AF65-F5344CB8AC3E}">
        <p14:creationId xmlns:p14="http://schemas.microsoft.com/office/powerpoint/2010/main" val="2307918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1991544" y="-171400"/>
            <a:ext cx="8229600" cy="1143000"/>
          </a:xfrm>
        </p:spPr>
        <p:txBody>
          <a:bodyPr/>
          <a:lstStyle/>
          <a:p>
            <a:pPr eaLnBrk="1" hangingPunct="1">
              <a:defRPr/>
            </a:pPr>
            <a:r>
              <a:rPr lang="en-GB" sz="2800" dirty="0">
                <a:solidFill>
                  <a:schemeClr val="hlink"/>
                </a:solidFill>
              </a:rPr>
              <a:t>The main issues</a:t>
            </a:r>
            <a:endParaRPr lang="en-US" sz="2800" dirty="0">
              <a:solidFill>
                <a:schemeClr val="hlink"/>
              </a:solidFill>
            </a:endParaRPr>
          </a:p>
        </p:txBody>
      </p:sp>
      <p:sp>
        <p:nvSpPr>
          <p:cNvPr id="687107" name="Rectangle 3"/>
          <p:cNvSpPr>
            <a:spLocks noGrp="1" noChangeArrowheads="1"/>
          </p:cNvSpPr>
          <p:nvPr>
            <p:ph type="body" idx="1"/>
          </p:nvPr>
        </p:nvSpPr>
        <p:spPr>
          <a:xfrm>
            <a:off x="1991544" y="980728"/>
            <a:ext cx="8229600" cy="5400600"/>
          </a:xfrm>
        </p:spPr>
        <p:txBody>
          <a:bodyPr>
            <a:noAutofit/>
          </a:bodyPr>
          <a:lstStyle/>
          <a:p>
            <a:pPr eaLnBrk="1" hangingPunct="1">
              <a:defRPr/>
            </a:pPr>
            <a:r>
              <a:rPr lang="en-GB" sz="2000" b="1" dirty="0">
                <a:latin typeface="Arial" pitchFamily="34" charset="0"/>
                <a:cs typeface="Arial" pitchFamily="34" charset="0"/>
              </a:rPr>
              <a:t>Beneficence and </a:t>
            </a:r>
            <a:r>
              <a:rPr lang="en-GB" sz="2000" b="1" dirty="0" err="1">
                <a:latin typeface="Arial" pitchFamily="34" charset="0"/>
                <a:cs typeface="Arial" pitchFamily="34" charset="0"/>
              </a:rPr>
              <a:t>Nonmaleficence</a:t>
            </a:r>
            <a:endParaRPr lang="en-GB" sz="2000" b="1" dirty="0">
              <a:latin typeface="Arial" pitchFamily="34" charset="0"/>
              <a:cs typeface="Arial" pitchFamily="34" charset="0"/>
            </a:endParaRPr>
          </a:p>
          <a:p>
            <a:pPr eaLnBrk="1" hangingPunct="1">
              <a:defRPr/>
            </a:pPr>
            <a:endParaRPr lang="en-GB" sz="2000" dirty="0">
              <a:latin typeface="Arial" pitchFamily="34" charset="0"/>
              <a:cs typeface="Arial" pitchFamily="34" charset="0"/>
            </a:endParaRPr>
          </a:p>
          <a:p>
            <a:pPr lvl="1" eaLnBrk="1" hangingPunct="1">
              <a:buFont typeface="Wingdings" panose="05000000000000000000" pitchFamily="2" charset="2"/>
              <a:buChar char="q"/>
              <a:defRPr/>
            </a:pPr>
            <a:r>
              <a:rPr lang="en-GB" dirty="0">
                <a:latin typeface="Arial" pitchFamily="34" charset="0"/>
                <a:cs typeface="Arial" pitchFamily="34" charset="0"/>
              </a:rPr>
              <a:t>The benefits of research versus the harm that can be caused by the research</a:t>
            </a:r>
          </a:p>
          <a:p>
            <a:pPr lvl="1" eaLnBrk="1" hangingPunct="1">
              <a:buFont typeface="Wingdings" panose="05000000000000000000" pitchFamily="2" charset="2"/>
              <a:buChar char="q"/>
              <a:defRPr/>
            </a:pPr>
            <a:r>
              <a:rPr lang="en-GB" dirty="0">
                <a:latin typeface="Arial" pitchFamily="34" charset="0"/>
                <a:cs typeface="Arial" pitchFamily="34" charset="0"/>
              </a:rPr>
              <a:t>In human research we aim for no harm…</a:t>
            </a:r>
          </a:p>
          <a:p>
            <a:pPr lvl="1" eaLnBrk="1" hangingPunct="1">
              <a:buFont typeface="Wingdings" panose="05000000000000000000" pitchFamily="2" charset="2"/>
              <a:buChar char="q"/>
              <a:defRPr/>
            </a:pPr>
            <a:r>
              <a:rPr lang="en-GB" dirty="0">
                <a:latin typeface="Arial" pitchFamily="34" charset="0"/>
                <a:cs typeface="Arial" pitchFamily="34" charset="0"/>
              </a:rPr>
              <a:t>Is temporary discomfort harmful? What if the research is highly significant?</a:t>
            </a:r>
          </a:p>
          <a:p>
            <a:pPr lvl="1" eaLnBrk="1" hangingPunct="1">
              <a:defRPr/>
            </a:pPr>
            <a:endParaRPr lang="en-GB" sz="1600" dirty="0">
              <a:latin typeface="Arial" pitchFamily="34" charset="0"/>
              <a:cs typeface="Arial" pitchFamily="34" charset="0"/>
            </a:endParaRPr>
          </a:p>
          <a:p>
            <a:pPr marL="457200" lvl="1" indent="0">
              <a:buNone/>
              <a:defRPr/>
            </a:pPr>
            <a:endParaRPr lang="en-GB" sz="1600" dirty="0">
              <a:latin typeface="Arial" pitchFamily="34" charset="0"/>
              <a:cs typeface="Arial" pitchFamily="34" charset="0"/>
            </a:endParaRPr>
          </a:p>
          <a:p>
            <a:pPr eaLnBrk="1" hangingPunct="1">
              <a:defRPr/>
            </a:pPr>
            <a:r>
              <a:rPr lang="en-GB" sz="2000" b="1" dirty="0">
                <a:latin typeface="Arial" pitchFamily="34" charset="0"/>
                <a:cs typeface="Arial" pitchFamily="34" charset="0"/>
              </a:rPr>
              <a:t>Responsibility</a:t>
            </a:r>
          </a:p>
          <a:p>
            <a:pPr marL="0" indent="0">
              <a:buNone/>
              <a:defRPr/>
            </a:pPr>
            <a:endParaRPr lang="en-GB" sz="2000" b="1" dirty="0">
              <a:latin typeface="Arial" pitchFamily="34" charset="0"/>
              <a:cs typeface="Arial" pitchFamily="34" charset="0"/>
            </a:endParaRPr>
          </a:p>
          <a:p>
            <a:pPr lvl="1">
              <a:buFont typeface="Wingdings" panose="05000000000000000000" pitchFamily="2" charset="2"/>
              <a:buChar char="q"/>
              <a:defRPr/>
            </a:pPr>
            <a:r>
              <a:rPr lang="en-GB" dirty="0">
                <a:latin typeface="Arial" pitchFamily="34" charset="0"/>
                <a:cs typeface="Arial" pitchFamily="34" charset="0"/>
              </a:rPr>
              <a:t>We are in positions of trust</a:t>
            </a:r>
          </a:p>
          <a:p>
            <a:pPr lvl="1">
              <a:buFont typeface="Wingdings" panose="05000000000000000000" pitchFamily="2" charset="2"/>
              <a:buChar char="q"/>
              <a:defRPr/>
            </a:pPr>
            <a:r>
              <a:rPr lang="en-GB" dirty="0">
                <a:latin typeface="Arial" pitchFamily="34" charset="0"/>
                <a:cs typeface="Arial" pitchFamily="34" charset="0"/>
              </a:rPr>
              <a:t>Must not abuse this</a:t>
            </a:r>
          </a:p>
          <a:p>
            <a:pPr marL="457200" lvl="1" indent="0">
              <a:buNone/>
              <a:defRPr/>
            </a:pPr>
            <a:endParaRPr lang="en-GB" dirty="0">
              <a:latin typeface="Arial" pitchFamily="34" charset="0"/>
              <a:cs typeface="Arial" pitchFamily="34" charset="0"/>
            </a:endParaRPr>
          </a:p>
          <a:p>
            <a:pPr lvl="1" eaLnBrk="1" hangingPunct="1">
              <a:defRPr/>
            </a:pPr>
            <a:endParaRPr lang="en-GB" sz="1600" dirty="0">
              <a:latin typeface="Arial" pitchFamily="34" charset="0"/>
              <a:cs typeface="Arial" pitchFamily="34" charset="0"/>
            </a:endParaRPr>
          </a:p>
          <a:p>
            <a:pPr lvl="1" eaLnBrk="1" hangingPunct="1">
              <a:defRPr/>
            </a:pPr>
            <a:endParaRPr lang="en-US" sz="1600" dirty="0">
              <a:latin typeface="Arial" pitchFamily="34" charset="0"/>
              <a:cs typeface="Arial" pitchFamily="34" charset="0"/>
            </a:endParaRPr>
          </a:p>
        </p:txBody>
      </p:sp>
      <p:pic>
        <p:nvPicPr>
          <p:cNvPr id="4" name="Picture 4" descr="http://blog.lib.umn.edu/nich0185/myblog2/url.jpg"/>
          <p:cNvPicPr>
            <a:picLocks noChangeAspect="1" noChangeArrowheads="1"/>
          </p:cNvPicPr>
          <p:nvPr/>
        </p:nvPicPr>
        <p:blipFill>
          <a:blip r:embed="rId2"/>
          <a:srcRect/>
          <a:stretch>
            <a:fillRect/>
          </a:stretch>
        </p:blipFill>
        <p:spPr bwMode="auto">
          <a:xfrm>
            <a:off x="7752184" y="3440847"/>
            <a:ext cx="2160684" cy="2924944"/>
          </a:xfrm>
          <a:prstGeom prst="rect">
            <a:avLst/>
          </a:prstGeom>
          <a:noFill/>
        </p:spPr>
      </p:pic>
    </p:spTree>
    <p:extLst>
      <p:ext uri="{BB962C8B-B14F-4D97-AF65-F5344CB8AC3E}">
        <p14:creationId xmlns:p14="http://schemas.microsoft.com/office/powerpoint/2010/main" val="3297026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7" end="7"/>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7107">
                                            <p:txEl>
                                              <p:pRg st="9" end="9"/>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710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1991544" y="-171400"/>
            <a:ext cx="8229600" cy="1143000"/>
          </a:xfrm>
        </p:spPr>
        <p:txBody>
          <a:bodyPr/>
          <a:lstStyle/>
          <a:p>
            <a:pPr eaLnBrk="1" hangingPunct="1">
              <a:defRPr/>
            </a:pPr>
            <a:r>
              <a:rPr lang="en-GB" sz="2800" dirty="0">
                <a:solidFill>
                  <a:schemeClr val="hlink"/>
                </a:solidFill>
              </a:rPr>
              <a:t>The main issues</a:t>
            </a:r>
            <a:endParaRPr lang="en-US" sz="2800" dirty="0">
              <a:solidFill>
                <a:schemeClr val="hlink"/>
              </a:solidFill>
            </a:endParaRPr>
          </a:p>
        </p:txBody>
      </p:sp>
      <p:sp>
        <p:nvSpPr>
          <p:cNvPr id="687107" name="Rectangle 3"/>
          <p:cNvSpPr>
            <a:spLocks noGrp="1" noChangeArrowheads="1"/>
          </p:cNvSpPr>
          <p:nvPr>
            <p:ph type="body" idx="1"/>
          </p:nvPr>
        </p:nvSpPr>
        <p:spPr>
          <a:xfrm>
            <a:off x="1358317" y="668315"/>
            <a:ext cx="3178696" cy="5400600"/>
          </a:xfrm>
        </p:spPr>
        <p:txBody>
          <a:bodyPr>
            <a:noAutofit/>
          </a:bodyPr>
          <a:lstStyle/>
          <a:p>
            <a:pPr marL="914400" lvl="2" indent="0">
              <a:buNone/>
              <a:defRPr/>
            </a:pPr>
            <a:endParaRPr lang="en-GB" sz="2000" dirty="0">
              <a:latin typeface="Arial" pitchFamily="34" charset="0"/>
              <a:cs typeface="Arial" pitchFamily="34" charset="0"/>
            </a:endParaRPr>
          </a:p>
          <a:p>
            <a:pPr>
              <a:defRPr/>
            </a:pPr>
            <a:r>
              <a:rPr lang="en-GB" sz="2000" b="1" dirty="0">
                <a:latin typeface="Arial" pitchFamily="34" charset="0"/>
                <a:cs typeface="Arial" pitchFamily="34" charset="0"/>
              </a:rPr>
              <a:t>Respect for research participants</a:t>
            </a:r>
          </a:p>
          <a:p>
            <a:pPr marL="0" indent="0">
              <a:buNone/>
              <a:defRPr/>
            </a:pPr>
            <a:endParaRPr lang="en-GB" sz="2000" b="1" dirty="0">
              <a:latin typeface="Arial" pitchFamily="34" charset="0"/>
              <a:cs typeface="Arial" pitchFamily="34" charset="0"/>
            </a:endParaRPr>
          </a:p>
          <a:p>
            <a:pPr lvl="1">
              <a:buFont typeface="Wingdings" panose="05000000000000000000" pitchFamily="2" charset="2"/>
              <a:buChar char="q"/>
              <a:defRPr/>
            </a:pPr>
            <a:r>
              <a:rPr lang="en-GB" dirty="0">
                <a:latin typeface="Arial" pitchFamily="34" charset="0"/>
                <a:cs typeface="Arial" pitchFamily="34" charset="0"/>
              </a:rPr>
              <a:t>The right to informed consent</a:t>
            </a:r>
          </a:p>
          <a:p>
            <a:pPr marL="457200" lvl="1" indent="0">
              <a:buNone/>
              <a:defRPr/>
            </a:pPr>
            <a:endParaRPr lang="en-GB" dirty="0">
              <a:latin typeface="Arial" pitchFamily="34" charset="0"/>
              <a:cs typeface="Arial" pitchFamily="34" charset="0"/>
            </a:endParaRPr>
          </a:p>
          <a:p>
            <a:pPr lvl="1">
              <a:buFont typeface="Wingdings" panose="05000000000000000000" pitchFamily="2" charset="2"/>
              <a:buChar char="q"/>
              <a:defRPr/>
            </a:pPr>
            <a:r>
              <a:rPr lang="en-GB" dirty="0">
                <a:latin typeface="Arial" pitchFamily="34" charset="0"/>
                <a:cs typeface="Arial" pitchFamily="34" charset="0"/>
              </a:rPr>
              <a:t>The right to withdraw from studies/treatment</a:t>
            </a:r>
          </a:p>
          <a:p>
            <a:pPr lvl="1">
              <a:buFont typeface="Wingdings" panose="05000000000000000000" pitchFamily="2" charset="2"/>
              <a:buChar char="q"/>
              <a:defRPr/>
            </a:pPr>
            <a:endParaRPr lang="en-GB" dirty="0">
              <a:latin typeface="Arial" pitchFamily="34" charset="0"/>
              <a:cs typeface="Arial" pitchFamily="34" charset="0"/>
            </a:endParaRPr>
          </a:p>
          <a:p>
            <a:pPr lvl="1">
              <a:buFont typeface="Wingdings" panose="05000000000000000000" pitchFamily="2" charset="2"/>
              <a:buChar char="q"/>
              <a:defRPr/>
            </a:pPr>
            <a:r>
              <a:rPr lang="en-GB" dirty="0">
                <a:latin typeface="Arial" pitchFamily="34" charset="0"/>
                <a:cs typeface="Arial" pitchFamily="34" charset="0"/>
              </a:rPr>
              <a:t>The right to be fully debriefed </a:t>
            </a:r>
          </a:p>
          <a:p>
            <a:pPr lvl="1">
              <a:buFont typeface="Wingdings" panose="05000000000000000000" pitchFamily="2" charset="2"/>
              <a:buChar char="q"/>
              <a:defRPr/>
            </a:pPr>
            <a:endParaRPr lang="en-GB" dirty="0">
              <a:latin typeface="Arial" pitchFamily="34" charset="0"/>
              <a:cs typeface="Arial" pitchFamily="34" charset="0"/>
            </a:endParaRPr>
          </a:p>
          <a:p>
            <a:pPr>
              <a:defRPr/>
            </a:pPr>
            <a:endParaRPr lang="en-US" sz="2000" b="1" dirty="0">
              <a:latin typeface="Arial" pitchFamily="34" charset="0"/>
              <a:cs typeface="Arial" pitchFamily="34" charset="0"/>
            </a:endParaRPr>
          </a:p>
          <a:p>
            <a:pPr>
              <a:defRPr/>
            </a:pPr>
            <a:endParaRPr lang="en-US" sz="2000" b="1" dirty="0">
              <a:latin typeface="Arial" pitchFamily="34" charset="0"/>
              <a:cs typeface="Arial" pitchFamily="34" charset="0"/>
            </a:endParaRPr>
          </a:p>
        </p:txBody>
      </p:sp>
      <p:pic>
        <p:nvPicPr>
          <p:cNvPr id="2" name="Picture 1"/>
          <p:cNvPicPr>
            <a:picLocks noChangeAspect="1"/>
          </p:cNvPicPr>
          <p:nvPr/>
        </p:nvPicPr>
        <p:blipFill>
          <a:blip r:embed="rId3"/>
          <a:stretch>
            <a:fillRect/>
          </a:stretch>
        </p:blipFill>
        <p:spPr>
          <a:xfrm>
            <a:off x="5231904" y="908720"/>
            <a:ext cx="5146514" cy="4761656"/>
          </a:xfrm>
          <a:prstGeom prst="rect">
            <a:avLst/>
          </a:prstGeom>
        </p:spPr>
      </p:pic>
    </p:spTree>
    <p:extLst>
      <p:ext uri="{BB962C8B-B14F-4D97-AF65-F5344CB8AC3E}">
        <p14:creationId xmlns:p14="http://schemas.microsoft.com/office/powerpoint/2010/main" val="423003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5" end="5"/>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5560" y="260648"/>
            <a:ext cx="7945854" cy="5976664"/>
          </a:xfrm>
          <a:prstGeom prst="rect">
            <a:avLst/>
          </a:prstGeom>
        </p:spPr>
      </p:pic>
    </p:spTree>
    <p:extLst>
      <p:ext uri="{BB962C8B-B14F-4D97-AF65-F5344CB8AC3E}">
        <p14:creationId xmlns:p14="http://schemas.microsoft.com/office/powerpoint/2010/main" val="3048027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0"/>
            <a:ext cx="8640960" cy="1143000"/>
          </a:xfrm>
        </p:spPr>
        <p:txBody>
          <a:bodyPr>
            <a:normAutofit/>
          </a:bodyPr>
          <a:lstStyle/>
          <a:p>
            <a:r>
              <a:rPr lang="en-GB" dirty="0"/>
              <a:t>Key ethical considerations in any project</a:t>
            </a:r>
          </a:p>
        </p:txBody>
      </p:sp>
      <p:sp>
        <p:nvSpPr>
          <p:cNvPr id="3" name="Content Placeholder 2"/>
          <p:cNvSpPr>
            <a:spLocks noGrp="1"/>
          </p:cNvSpPr>
          <p:nvPr>
            <p:ph idx="1"/>
          </p:nvPr>
        </p:nvSpPr>
        <p:spPr>
          <a:xfrm>
            <a:off x="1821794" y="1143001"/>
            <a:ext cx="8229600" cy="5433467"/>
          </a:xfrm>
        </p:spPr>
        <p:txBody>
          <a:bodyPr>
            <a:normAutofit fontScale="77500" lnSpcReduction="20000"/>
          </a:bodyPr>
          <a:lstStyle/>
          <a:p>
            <a:r>
              <a:rPr lang="en-GB" sz="2000" dirty="0">
                <a:latin typeface="Arial" pitchFamily="34" charset="0"/>
                <a:cs typeface="Arial" pitchFamily="34" charset="0"/>
              </a:rPr>
              <a:t>Written </a:t>
            </a:r>
            <a:r>
              <a:rPr lang="en-GB" sz="2000" b="1" u="sng" dirty="0">
                <a:latin typeface="Arial" pitchFamily="34" charset="0"/>
                <a:cs typeface="Arial" pitchFamily="34" charset="0"/>
              </a:rPr>
              <a:t>informed</a:t>
            </a:r>
            <a:r>
              <a:rPr lang="en-GB" sz="2000" dirty="0">
                <a:latin typeface="Arial" pitchFamily="34" charset="0"/>
                <a:cs typeface="Arial" pitchFamily="34" charset="0"/>
              </a:rPr>
              <a:t> consent – at appropriate levels</a:t>
            </a:r>
          </a:p>
          <a:p>
            <a:endParaRPr lang="en-GB" sz="2000" dirty="0">
              <a:latin typeface="Arial" pitchFamily="34" charset="0"/>
              <a:cs typeface="Arial" pitchFamily="34" charset="0"/>
            </a:endParaRPr>
          </a:p>
          <a:p>
            <a:r>
              <a:rPr lang="en-GB" sz="2000" dirty="0">
                <a:latin typeface="Arial" pitchFamily="34" charset="0"/>
                <a:cs typeface="Arial" pitchFamily="34" charset="0"/>
              </a:rPr>
              <a:t>Clarity and comprehension of research materials </a:t>
            </a:r>
          </a:p>
          <a:p>
            <a:pPr lvl="1"/>
            <a:r>
              <a:rPr lang="en-GB" sz="1600" dirty="0">
                <a:latin typeface="Arial" pitchFamily="34" charset="0"/>
                <a:cs typeface="Arial" pitchFamily="34" charset="0"/>
              </a:rPr>
              <a:t>Appropriate for target audience? – children, lay people, parents?</a:t>
            </a:r>
          </a:p>
          <a:p>
            <a:endParaRPr lang="en-GB" sz="2000" dirty="0">
              <a:latin typeface="Arial" pitchFamily="34" charset="0"/>
              <a:cs typeface="Arial" pitchFamily="34" charset="0"/>
            </a:endParaRPr>
          </a:p>
          <a:p>
            <a:r>
              <a:rPr lang="en-GB" sz="2000" dirty="0">
                <a:latin typeface="Arial" pitchFamily="34" charset="0"/>
                <a:cs typeface="Arial" pitchFamily="34" charset="0"/>
              </a:rPr>
              <a:t>No potential coercion</a:t>
            </a:r>
          </a:p>
          <a:p>
            <a:endParaRPr lang="en-GB" sz="2000" dirty="0">
              <a:latin typeface="Arial" pitchFamily="34" charset="0"/>
              <a:cs typeface="Arial" pitchFamily="34" charset="0"/>
            </a:endParaRPr>
          </a:p>
          <a:p>
            <a:r>
              <a:rPr lang="en-GB" sz="2000" dirty="0">
                <a:latin typeface="Arial" pitchFamily="34" charset="0"/>
                <a:cs typeface="Arial" pitchFamily="34" charset="0"/>
              </a:rPr>
              <a:t>Right to withdraw</a:t>
            </a:r>
          </a:p>
          <a:p>
            <a:endParaRPr lang="en-GB" sz="2000" dirty="0">
              <a:latin typeface="Arial" pitchFamily="34" charset="0"/>
              <a:cs typeface="Arial" pitchFamily="34" charset="0"/>
            </a:endParaRPr>
          </a:p>
          <a:p>
            <a:r>
              <a:rPr lang="en-GB" sz="2000" dirty="0">
                <a:latin typeface="Arial" pitchFamily="34" charset="0"/>
                <a:cs typeface="Arial" pitchFamily="34" charset="0"/>
              </a:rPr>
              <a:t>Debriefing </a:t>
            </a:r>
          </a:p>
          <a:p>
            <a:endParaRPr lang="en-GB" sz="2000" dirty="0">
              <a:latin typeface="Arial" pitchFamily="34" charset="0"/>
              <a:cs typeface="Arial" pitchFamily="34" charset="0"/>
            </a:endParaRPr>
          </a:p>
          <a:p>
            <a:r>
              <a:rPr lang="en-GB" sz="2000" dirty="0">
                <a:latin typeface="Arial" pitchFamily="34" charset="0"/>
                <a:cs typeface="Arial" pitchFamily="34" charset="0"/>
              </a:rPr>
              <a:t>Potential for harm/discomfort/</a:t>
            </a:r>
          </a:p>
          <a:p>
            <a:pPr marL="0" indent="0">
              <a:buNone/>
            </a:pPr>
            <a:r>
              <a:rPr lang="en-GB" sz="2000" dirty="0">
                <a:latin typeface="Arial" pitchFamily="34" charset="0"/>
                <a:cs typeface="Arial" pitchFamily="34" charset="0"/>
              </a:rPr>
              <a:t>distress</a:t>
            </a:r>
          </a:p>
          <a:p>
            <a:endParaRPr lang="en-GB" sz="2000" dirty="0">
              <a:latin typeface="Arial" pitchFamily="34" charset="0"/>
              <a:cs typeface="Arial" pitchFamily="34" charset="0"/>
            </a:endParaRPr>
          </a:p>
          <a:p>
            <a:r>
              <a:rPr lang="en-GB" sz="2000" dirty="0">
                <a:latin typeface="Arial" pitchFamily="34" charset="0"/>
                <a:cs typeface="Arial" pitchFamily="34" charset="0"/>
              </a:rPr>
              <a:t>Confidentiality/Data Protection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6688" y="2564905"/>
            <a:ext cx="4248472" cy="3619069"/>
          </a:xfrm>
          <a:prstGeom prst="rect">
            <a:avLst/>
          </a:prstGeom>
        </p:spPr>
      </p:pic>
    </p:spTree>
    <p:extLst>
      <p:ext uri="{BB962C8B-B14F-4D97-AF65-F5344CB8AC3E}">
        <p14:creationId xmlns:p14="http://schemas.microsoft.com/office/powerpoint/2010/main" val="3196131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1544" y="548681"/>
            <a:ext cx="8229600" cy="5145435"/>
          </a:xfrm>
        </p:spPr>
        <p:txBody>
          <a:bodyPr>
            <a:normAutofit fontScale="92500" lnSpcReduction="20000"/>
          </a:bodyPr>
          <a:lstStyle/>
          <a:p>
            <a:pPr marL="0" indent="0">
              <a:buNone/>
            </a:pPr>
            <a:r>
              <a:rPr lang="en-GB" b="1" dirty="0"/>
              <a:t>For consent to be considered both legal and ethical it must be: </a:t>
            </a:r>
          </a:p>
          <a:p>
            <a:pPr marL="0" indent="0">
              <a:buNone/>
            </a:pPr>
            <a:endParaRPr lang="en-GB" dirty="0"/>
          </a:p>
          <a:p>
            <a:r>
              <a:rPr lang="en-GB" dirty="0"/>
              <a:t>Given by a person with capacity; </a:t>
            </a:r>
          </a:p>
          <a:p>
            <a:endParaRPr lang="en-GB" dirty="0"/>
          </a:p>
          <a:p>
            <a:r>
              <a:rPr lang="en-GB" dirty="0"/>
              <a:t>Voluntarily given, with no undue influence; </a:t>
            </a:r>
          </a:p>
          <a:p>
            <a:endParaRPr lang="en-GB" dirty="0"/>
          </a:p>
          <a:p>
            <a:r>
              <a:rPr lang="en-GB" dirty="0"/>
              <a:t> Given by someone who has been adequately informed; </a:t>
            </a:r>
          </a:p>
          <a:p>
            <a:endParaRPr lang="en-GB" dirty="0"/>
          </a:p>
          <a:p>
            <a:r>
              <a:rPr lang="en-GB" dirty="0"/>
              <a:t>A fair choice. </a:t>
            </a:r>
          </a:p>
          <a:p>
            <a:endParaRPr lang="en-GB" dirty="0"/>
          </a:p>
          <a:p>
            <a:r>
              <a:rPr lang="en-GB" dirty="0"/>
              <a:t>Consent V Assent</a:t>
            </a:r>
          </a:p>
        </p:txBody>
      </p:sp>
    </p:spTree>
    <p:extLst>
      <p:ext uri="{BB962C8B-B14F-4D97-AF65-F5344CB8AC3E}">
        <p14:creationId xmlns:p14="http://schemas.microsoft.com/office/powerpoint/2010/main" val="1684659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lstStyle/>
          <a:p>
            <a:pPr eaLnBrk="1" hangingPunct="1">
              <a:defRPr/>
            </a:pPr>
            <a:r>
              <a:rPr lang="en-GB" dirty="0"/>
              <a:t>Consent for children </a:t>
            </a:r>
          </a:p>
        </p:txBody>
      </p:sp>
      <p:sp>
        <p:nvSpPr>
          <p:cNvPr id="3" name="Content Placeholder 2"/>
          <p:cNvSpPr>
            <a:spLocks noGrp="1"/>
          </p:cNvSpPr>
          <p:nvPr>
            <p:ph idx="1"/>
          </p:nvPr>
        </p:nvSpPr>
        <p:spPr>
          <a:xfrm>
            <a:off x="1919536" y="1196753"/>
            <a:ext cx="8229600" cy="4525963"/>
          </a:xfrm>
        </p:spPr>
        <p:txBody>
          <a:bodyPr>
            <a:normAutofit fontScale="85000" lnSpcReduction="20000"/>
          </a:bodyPr>
          <a:lstStyle/>
          <a:p>
            <a:pPr eaLnBrk="1" hangingPunct="1">
              <a:defRPr/>
            </a:pPr>
            <a:r>
              <a:rPr lang="en-GB" dirty="0"/>
              <a:t>You need to be very careful if using children under the age of 18 for your research.</a:t>
            </a:r>
          </a:p>
          <a:p>
            <a:pPr lvl="1">
              <a:defRPr/>
            </a:pPr>
            <a:r>
              <a:rPr lang="en-GB" dirty="0"/>
              <a:t>Parental consent </a:t>
            </a:r>
          </a:p>
          <a:p>
            <a:pPr lvl="1">
              <a:defRPr/>
            </a:pPr>
            <a:r>
              <a:rPr lang="en-GB" dirty="0"/>
              <a:t>Other consent e.g., School?</a:t>
            </a:r>
          </a:p>
          <a:p>
            <a:pPr eaLnBrk="1" hangingPunct="1">
              <a:defRPr/>
            </a:pPr>
            <a:endParaRPr lang="en-GB" dirty="0"/>
          </a:p>
          <a:p>
            <a:pPr eaLnBrk="1" hangingPunct="1">
              <a:defRPr/>
            </a:pPr>
            <a:endParaRPr lang="en-GB" dirty="0"/>
          </a:p>
          <a:p>
            <a:pPr eaLnBrk="1" hangingPunct="1">
              <a:defRPr/>
            </a:pPr>
            <a:r>
              <a:rPr lang="en-GB" dirty="0"/>
              <a:t>Children aged 16 upwards sometimes judged competent to give consent themselves</a:t>
            </a:r>
          </a:p>
          <a:p>
            <a:pPr eaLnBrk="1" hangingPunct="1">
              <a:defRPr/>
            </a:pPr>
            <a:endParaRPr lang="en-GB" dirty="0"/>
          </a:p>
          <a:p>
            <a:pPr eaLnBrk="1" hangingPunct="1">
              <a:defRPr/>
            </a:pPr>
            <a:endParaRPr lang="en-GB" dirty="0"/>
          </a:p>
          <a:p>
            <a:pPr eaLnBrk="1" hangingPunct="1">
              <a:defRPr/>
            </a:pPr>
            <a:r>
              <a:rPr lang="en-GB" dirty="0"/>
              <a:t>Specific guidelines depending on professional body/type of research </a:t>
            </a:r>
          </a:p>
        </p:txBody>
      </p:sp>
    </p:spTree>
    <p:extLst>
      <p:ext uri="{BB962C8B-B14F-4D97-AF65-F5344CB8AC3E}">
        <p14:creationId xmlns:p14="http://schemas.microsoft.com/office/powerpoint/2010/main" val="797827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Mental Health Capacity Act and Research </a:t>
            </a:r>
          </a:p>
        </p:txBody>
      </p:sp>
      <p:sp>
        <p:nvSpPr>
          <p:cNvPr id="3" name="Content Placeholder 2"/>
          <p:cNvSpPr>
            <a:spLocks noGrp="1"/>
          </p:cNvSpPr>
          <p:nvPr>
            <p:ph idx="1"/>
          </p:nvPr>
        </p:nvSpPr>
        <p:spPr/>
        <p:txBody>
          <a:bodyPr>
            <a:normAutofit/>
          </a:bodyPr>
          <a:lstStyle/>
          <a:p>
            <a:r>
              <a:rPr lang="en-GB" dirty="0"/>
              <a:t>The Mental Capacity Act states that research with individuals (adults) who lack the capacity to consent must have the ethics of the research scrutinised and approved by an ‘appropriate body’. </a:t>
            </a:r>
          </a:p>
          <a:p>
            <a:endParaRPr lang="en-GB" dirty="0"/>
          </a:p>
          <a:p>
            <a:endParaRPr lang="en-GB" dirty="0"/>
          </a:p>
          <a:p>
            <a:r>
              <a:rPr lang="en-GB" i="1" dirty="0"/>
              <a:t>http://www.ethicsguidebook.ac.uk/Mental-Capacity-Act-118</a:t>
            </a:r>
          </a:p>
        </p:txBody>
      </p:sp>
    </p:spTree>
    <p:extLst>
      <p:ext uri="{BB962C8B-B14F-4D97-AF65-F5344CB8AC3E}">
        <p14:creationId xmlns:p14="http://schemas.microsoft.com/office/powerpoint/2010/main" val="2194954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Mental Health Capacity Act and Research </a:t>
            </a:r>
          </a:p>
        </p:txBody>
      </p:sp>
      <p:sp>
        <p:nvSpPr>
          <p:cNvPr id="3" name="Content Placeholder 2"/>
          <p:cNvSpPr>
            <a:spLocks noGrp="1"/>
          </p:cNvSpPr>
          <p:nvPr>
            <p:ph idx="1"/>
          </p:nvPr>
        </p:nvSpPr>
        <p:spPr>
          <a:xfrm>
            <a:off x="1981200" y="1268761"/>
            <a:ext cx="8229600" cy="4857403"/>
          </a:xfrm>
        </p:spPr>
        <p:txBody>
          <a:bodyPr>
            <a:normAutofit fontScale="47500" lnSpcReduction="20000"/>
          </a:bodyPr>
          <a:lstStyle/>
          <a:p>
            <a:endParaRPr lang="en-GB" dirty="0"/>
          </a:p>
          <a:p>
            <a:r>
              <a:rPr lang="en-GB" sz="3800" dirty="0"/>
              <a:t>Researchers should assume that a person has capacity, unless there is proof that they do not have capacity to make a specific decision</a:t>
            </a:r>
          </a:p>
          <a:p>
            <a:endParaRPr lang="en-GB" sz="3800" dirty="0"/>
          </a:p>
          <a:p>
            <a:r>
              <a:rPr lang="en-GB" sz="3800" dirty="0"/>
              <a:t>Potential participants must receive support to try to help the make their own decision. </a:t>
            </a:r>
          </a:p>
          <a:p>
            <a:endParaRPr lang="en-GB" sz="3800" dirty="0"/>
          </a:p>
          <a:p>
            <a:r>
              <a:rPr lang="en-GB" sz="3800" dirty="0"/>
              <a:t>Judge each case individually, do not assume that a participant does not have capacity because of an impairing condition </a:t>
            </a:r>
          </a:p>
          <a:p>
            <a:endParaRPr lang="en-GB" sz="3800" dirty="0"/>
          </a:p>
          <a:p>
            <a:r>
              <a:rPr lang="en-GB" sz="3800" dirty="0"/>
              <a:t>You may just need to adapt your methods for seeking consent, taking expert advice and undergoing training as appropriate, or you may need to provide support for the participant in the process – e.g., from someone who is experienced in meeting their individual communication needs.</a:t>
            </a:r>
          </a:p>
        </p:txBody>
      </p:sp>
    </p:spTree>
    <p:extLst>
      <p:ext uri="{BB962C8B-B14F-4D97-AF65-F5344CB8AC3E}">
        <p14:creationId xmlns:p14="http://schemas.microsoft.com/office/powerpoint/2010/main" val="3906378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7718" y="116632"/>
            <a:ext cx="8229600" cy="1143000"/>
          </a:xfrm>
        </p:spPr>
        <p:txBody>
          <a:bodyPr/>
          <a:lstStyle/>
          <a:p>
            <a:r>
              <a:rPr lang="en-GB" dirty="0" smtClean="0"/>
              <a:t>Ethics requires thought……</a:t>
            </a:r>
            <a:endParaRPr lang="en-GB" dirty="0"/>
          </a:p>
        </p:txBody>
      </p:sp>
      <p:sp>
        <p:nvSpPr>
          <p:cNvPr id="3" name="Content Placeholder 2"/>
          <p:cNvSpPr>
            <a:spLocks noGrp="1"/>
          </p:cNvSpPr>
          <p:nvPr>
            <p:ph idx="1"/>
          </p:nvPr>
        </p:nvSpPr>
        <p:spPr>
          <a:xfrm>
            <a:off x="1919536" y="1412777"/>
            <a:ext cx="8229600" cy="4525963"/>
          </a:xfrm>
        </p:spPr>
        <p:txBody>
          <a:bodyPr/>
          <a:lstStyle/>
          <a:p>
            <a:r>
              <a:rPr lang="en-GB" dirty="0"/>
              <a:t>Thinking about your research idea…</a:t>
            </a:r>
          </a:p>
          <a:p>
            <a:pPr lvl="1"/>
            <a:endParaRPr lang="en-GB" dirty="0"/>
          </a:p>
          <a:p>
            <a:pPr lvl="1"/>
            <a:r>
              <a:rPr lang="en-GB" dirty="0"/>
              <a:t>What ethical considerations are there?</a:t>
            </a:r>
          </a:p>
          <a:p>
            <a:pPr lvl="1"/>
            <a:r>
              <a:rPr lang="en-GB" dirty="0"/>
              <a:t>How would you manage these issues?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504" y="3835035"/>
            <a:ext cx="3728242" cy="2535753"/>
          </a:xfrm>
          <a:prstGeom prst="rect">
            <a:avLst/>
          </a:prstGeom>
        </p:spPr>
      </p:pic>
    </p:spTree>
    <p:extLst>
      <p:ext uri="{BB962C8B-B14F-4D97-AF65-F5344CB8AC3E}">
        <p14:creationId xmlns:p14="http://schemas.microsoft.com/office/powerpoint/2010/main" val="5846768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300</TotalTime>
  <Words>480</Words>
  <Application>Microsoft Office PowerPoint</Application>
  <PresentationFormat>Widescreen</PresentationFormat>
  <Paragraphs>106</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Tw Cen MT</vt:lpstr>
      <vt:lpstr>Trebuchet MS</vt:lpstr>
      <vt:lpstr>Arial</vt:lpstr>
      <vt:lpstr>Calibri</vt:lpstr>
      <vt:lpstr>Wingdings</vt:lpstr>
      <vt:lpstr>Circuit</vt:lpstr>
      <vt:lpstr> Psychology &amp; Counselling:  TEN Minute Tutorials:   research ethics overview   Presented by Dr ceri Phelps </vt:lpstr>
      <vt:lpstr>PowerPoint Presentation</vt:lpstr>
      <vt:lpstr>Research Ethics </vt:lpstr>
      <vt:lpstr>PowerPoint Presentation</vt:lpstr>
      <vt:lpstr>Why do we need it?</vt:lpstr>
      <vt:lpstr>The main issues</vt:lpstr>
      <vt:lpstr>The main issues</vt:lpstr>
      <vt:lpstr>PowerPoint Presentation</vt:lpstr>
      <vt:lpstr>Key ethical considerations in any project</vt:lpstr>
      <vt:lpstr>PowerPoint Presentation</vt:lpstr>
      <vt:lpstr>Consent for children </vt:lpstr>
      <vt:lpstr>Mental Health Capacity Act and Research </vt:lpstr>
      <vt:lpstr>Mental Health Capacity Act and Research </vt:lpstr>
      <vt:lpstr>Ethics requires thought……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 of Psychology &amp; Counselling: Ten Minute Tutorials:     S1:  Identifying a Research Idea</dc:title>
  <dc:creator>Ceri Phelps</dc:creator>
  <cp:lastModifiedBy>Ceri Phelps</cp:lastModifiedBy>
  <cp:revision>27</cp:revision>
  <dcterms:created xsi:type="dcterms:W3CDTF">2020-04-27T07:44:47Z</dcterms:created>
  <dcterms:modified xsi:type="dcterms:W3CDTF">2020-06-06T14:04:21Z</dcterms:modified>
</cp:coreProperties>
</file>