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53514DE-7AB7-429C-91B0-F144EAA931BA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525" userDrawn="1">
          <p15:clr>
            <a:srgbClr val="A4A3A4"/>
          </p15:clr>
        </p15:guide>
        <p15:guide id="2" pos="4861" userDrawn="1">
          <p15:clr>
            <a:srgbClr val="A4A3A4"/>
          </p15:clr>
        </p15:guide>
        <p15:guide id="3" pos="3840" userDrawn="1">
          <p15:clr>
            <a:srgbClr val="A4A3A4"/>
          </p15:clr>
        </p15:guide>
        <p15:guide id="4" orient="horz" pos="216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C44861C-B39F-41C8-89B0-7AF5740AE1D9}" name="Andreea Vasilache (2013580)" initials="AV(" userId="Andreea Vasilache (2013580)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96285C-E1CD-45BB-B893-C068851745AB}" v="90" dt="2021-11-05T02:47:52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9" d="100"/>
          <a:sy n="79" d="100"/>
        </p:scale>
        <p:origin x="48" y="43"/>
      </p:cViewPr>
      <p:guideLst>
        <p:guide orient="horz" pos="1525"/>
        <p:guide pos="4861"/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8/10/relationships/authors" Target="author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5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633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45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633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740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91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894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99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27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90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80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11/5/2021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849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00" r:id="rId6"/>
    <p:sldLayoutId id="2147483805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City.hotel@trinity.com" TargetMode="External"/><Relationship Id="rId5" Type="http://schemas.microsoft.com/office/2007/relationships/hdphoto" Target="../media/hdphoto2.wdp"/><Relationship Id="rId10" Type="http://schemas.openxmlformats.org/officeDocument/2006/relationships/hyperlink" Target="https://en.m.wikipedia.org/wiki/Just_Eat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610334BF-0422-4A9A-BE46-AEB8C348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5" name="Rectangle 149">
            <a:extLst>
              <a:ext uri="{FF2B5EF4-FFF2-40B4-BE49-F238E27FC236}">
                <a16:creationId xmlns:a16="http://schemas.microsoft.com/office/drawing/2014/main" id="{C98F2823-0279-49D8-928D-754B2225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6" name="Rectangle 151">
            <a:extLst>
              <a:ext uri="{FF2B5EF4-FFF2-40B4-BE49-F238E27FC236}">
                <a16:creationId xmlns:a16="http://schemas.microsoft.com/office/drawing/2014/main" id="{02E45E95-311C-41C7-A882-6E43F080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B7299D5D-ECC5-41EB-B830-C3A35FB3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88C91735-5EFE-44D1-8CC6-FDF0D11B6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31F19F2-EFB7-4F3C-A235-7AF4E7E8F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29" y="-715039"/>
            <a:ext cx="5573700" cy="7572374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 algn="l"/>
            <a:r>
              <a:rPr lang="en-US" sz="1800" b="1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  <a:t>Main course</a:t>
            </a:r>
            <a:br>
              <a:rPr lang="en-US" sz="2400" b="1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</a:br>
            <a:br>
              <a:rPr lang="en-US" sz="1600" b="1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  <a:t>Beef </a:t>
            </a:r>
            <a:r>
              <a:rPr lang="en-US" sz="1400" kern="12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  <a:t>brisckets</a:t>
            </a:r>
            <a:r>
              <a:rPr lang="en-US" sz="1400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  <a:t>                                                                                      </a:t>
            </a:r>
            <a:r>
              <a:rPr lang="en-US" sz="1000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  <a:t>18.00</a:t>
            </a:r>
            <a:br>
              <a:rPr lang="en-US" sz="1200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slow cooked beef briskets served with roast vegetables and red wine jus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Pan fried duck breast                                 </a:t>
            </a: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          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28.00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(</a:t>
            </a:r>
            <a:r>
              <a:rPr lang="en-US" sz="1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Cignoyes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rose wine)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served with </a:t>
            </a:r>
            <a:r>
              <a:rPr lang="en-US" sz="1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parmentier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potato , red wine sauce and </a:t>
            </a:r>
            <a:r>
              <a:rPr lang="en-US" sz="1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saute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spinach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Dirty burger                                                 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19.00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wagyu beef burger ,lettuce ,tomato ,pickled onion and radish 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Plant burger                                                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13.00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vegetarian patty burger, tomato , cucumber , onion ,lettuce and vegetarian mayo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Wagyu ribeye                                             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60.00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(Toro Loco merlot / Chateau </a:t>
            </a:r>
            <a:r>
              <a:rPr lang="en-US" sz="1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Cissac</a:t>
            </a: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)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served with roast potato ,vine tomato ,mustard in cognac sauce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T-bone steak                                               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40.00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(Toro Loco merlot)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served with mushroom ,vine tomato ,chunky chips and any of the peppercorn /blue cheese /gravy sauce</a:t>
            </a:r>
            <a:b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Scallops with brown butter and lemon pan sauce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37.00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 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(</a:t>
            </a: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Pinot Grigio / Alessandro </a:t>
            </a:r>
            <a:r>
              <a:rPr lang="en-US" sz="1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Galici</a:t>
            </a: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j-ea"/>
                <a:cs typeface="+mj-cs"/>
              </a:rPr>
              <a:t>)</a:t>
            </a:r>
            <a:br>
              <a:rPr lang="en-US" sz="2400" b="1" kern="12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400" b="1" kern="12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FEC243-B9D9-412F-81A9-D118FF067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1"/>
            <a:ext cx="3501122" cy="7572374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600" dirty="0">
                <a:solidFill>
                  <a:srgbClr val="FFFFFF"/>
                </a:solidFill>
              </a:rPr>
              <a:t>                           </a:t>
            </a: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Starters</a:t>
            </a:r>
          </a:p>
          <a:p>
            <a:pPr algn="l">
              <a:lnSpc>
                <a:spcPct val="100000"/>
              </a:lnSpc>
            </a:pPr>
            <a:r>
              <a:rPr lang="en-US" sz="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King Prawn Cocktail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8.50</a:t>
            </a:r>
          </a:p>
          <a:p>
            <a:pPr algn="l">
              <a:lnSpc>
                <a:spcPct val="100000"/>
              </a:lnSpc>
            </a:pP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served with mixed leaves salad and toasted ciabatta bread </a:t>
            </a:r>
          </a:p>
          <a:p>
            <a:pPr algn="l">
              <a:lnSpc>
                <a:spcPct val="100000"/>
              </a:lnSpc>
            </a:pP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Bruxelles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Pate and chutney onion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8.50</a:t>
            </a:r>
          </a:p>
          <a:p>
            <a:pPr algn="l">
              <a:lnSpc>
                <a:spcPct val="100000"/>
              </a:lnSpc>
            </a:pP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Hallumi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with grilled vegetables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8.00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</a:t>
            </a: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Deserts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Fried ice cream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9.50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White chocolate cheesecake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10.50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Floating island            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9.50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Salty chocolate brownie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10.50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served with vanilla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icecream</a:t>
            </a:r>
            <a:endParaRPr lang="en-US" sz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Drinks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Soft drinks Coca Cola/Fanta/Sprite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2.50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Still / Sparkling water       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1.50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White wine - Pinot Grigio    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25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  - Alphonso wine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32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  - Alessandro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Galici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35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Rose wine   - Pink Zinfandel 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25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 -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Cigonyes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rose 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32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Red wine      -Toro Loco merlot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35</a:t>
            </a:r>
          </a:p>
          <a:p>
            <a:pPr algn="l">
              <a:lnSpc>
                <a:spcPct val="10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  -Chateau </a:t>
            </a:r>
            <a:r>
              <a:rPr lang="en-US" sz="12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Cissac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</a:t>
            </a:r>
            <a:r>
              <a:rPr lang="en-US" sz="1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40</a:t>
            </a: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D33F926C-2613-475D-AEE4-CD7D87D3B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9E21D8-2BE2-4C38-A86D-E1A63471E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6444" l="1596" r="96543">
                        <a14:foregroundMark x1="8511" y1="48889" x2="8511" y2="48889"/>
                        <a14:foregroundMark x1="1596" y1="47556" x2="1596" y2="47556"/>
                        <a14:foregroundMark x1="21809" y1="51333" x2="21809" y2="51333"/>
                        <a14:foregroundMark x1="38032" y1="57556" x2="38032" y2="57556"/>
                        <a14:foregroundMark x1="44415" y1="53556" x2="44415" y2="53556"/>
                        <a14:foregroundMark x1="62500" y1="55333" x2="62500" y2="55333"/>
                        <a14:foregroundMark x1="72872" y1="51556" x2="72872" y2="51556"/>
                        <a14:foregroundMark x1="84840" y1="50000" x2="84840" y2="50000"/>
                        <a14:foregroundMark x1="96543" y1="49333" x2="96543" y2="49333"/>
                        <a14:foregroundMark x1="96277" y1="48889" x2="96277" y2="48889"/>
                        <a14:foregroundMark x1="86436" y1="73556" x2="86170" y2="73778"/>
                        <a14:foregroundMark x1="78723" y1="74889" x2="78723" y2="74889"/>
                        <a14:foregroundMark x1="72340" y1="73111" x2="72340" y2="73111"/>
                        <a14:foregroundMark x1="65426" y1="74222" x2="65426" y2="74222"/>
                        <a14:foregroundMark x1="48404" y1="75111" x2="48404" y2="75111"/>
                        <a14:foregroundMark x1="36436" y1="76000" x2="36436" y2="76000"/>
                        <a14:foregroundMark x1="39894" y1="72222" x2="39894" y2="72222"/>
                        <a14:foregroundMark x1="27394" y1="74000" x2="27394" y2="74000"/>
                        <a14:foregroundMark x1="20213" y1="74889" x2="20213" y2="74889"/>
                        <a14:foregroundMark x1="10106" y1="75556" x2="10106" y2="75556"/>
                        <a14:foregroundMark x1="31649" y1="95333" x2="31649" y2="95333"/>
                        <a14:foregroundMark x1="45213" y1="95111" x2="45213" y2="95111"/>
                        <a14:foregroundMark x1="55851" y1="94667" x2="55851" y2="94667"/>
                        <a14:foregroundMark x1="68883" y1="95556" x2="68351" y2="96444"/>
                        <a14:backgroundMark x1="51330" y1="35778" x2="51330" y2="35778"/>
                        <a14:backgroundMark x1="48138" y1="35556" x2="48138" y2="35556"/>
                        <a14:backgroundMark x1="56649" y1="37778" x2="56649" y2="37778"/>
                        <a14:backgroundMark x1="56117" y1="98889" x2="56117" y2="98889"/>
                        <a14:backgroundMark x1="69415" y1="98444" x2="69415" y2="98444"/>
                        <a14:backgroundMark x1="44149" y1="98889" x2="44149" y2="98889"/>
                        <a14:backgroundMark x1="31383" y1="98889" x2="31383" y2="9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9929" y="-305476"/>
            <a:ext cx="3189023" cy="3133818"/>
          </a:xfrm>
          <a:prstGeom prst="rect">
            <a:avLst/>
          </a:prstGeom>
        </p:spPr>
      </p:pic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515102A-0FD3-448F-BA23-B0201BECBE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400" r="96133">
                        <a14:foregroundMark x1="7067" y1="16600" x2="7067" y2="16600"/>
                        <a14:foregroundMark x1="2400" y1="13600" x2="2400" y2="13600"/>
                        <a14:foregroundMark x1="96133" y1="15100" x2="96133" y2="15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748" y="1536570"/>
            <a:ext cx="152084" cy="202778"/>
          </a:xfrm>
          <a:prstGeom prst="rect">
            <a:avLst/>
          </a:prstGeom>
        </p:spPr>
      </p:pic>
      <p:pic>
        <p:nvPicPr>
          <p:cNvPr id="248" name="Picture 24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22B6F49-B98B-48E8-A21C-3B2F3D9DFE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400" r="96133">
                        <a14:foregroundMark x1="7067" y1="16600" x2="7067" y2="16600"/>
                        <a14:foregroundMark x1="2400" y1="13600" x2="2400" y2="13600"/>
                        <a14:foregroundMark x1="96133" y1="15100" x2="96133" y2="15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868" y="3736492"/>
            <a:ext cx="148854" cy="198471"/>
          </a:xfrm>
          <a:prstGeom prst="rect">
            <a:avLst/>
          </a:prstGeom>
        </p:spPr>
      </p:pic>
      <p:pic>
        <p:nvPicPr>
          <p:cNvPr id="249" name="Picture 24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E4CE699-DF40-4CC6-B2C6-D81788DE7A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400" r="96133">
                        <a14:foregroundMark x1="7067" y1="16600" x2="7067" y2="16600"/>
                        <a14:foregroundMark x1="2400" y1="13600" x2="2400" y2="13600"/>
                        <a14:foregroundMark x1="96133" y1="15100" x2="96133" y2="15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3808" y="2523856"/>
            <a:ext cx="151674" cy="202231"/>
          </a:xfrm>
          <a:prstGeom prst="rect">
            <a:avLst/>
          </a:prstGeom>
        </p:spPr>
      </p:pic>
      <p:pic>
        <p:nvPicPr>
          <p:cNvPr id="250" name="Picture 24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62F70B7-6953-4EBB-8F9D-0866A94F56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400" r="96133">
                        <a14:foregroundMark x1="7067" y1="16600" x2="7067" y2="16600"/>
                        <a14:foregroundMark x1="2400" y1="13600" x2="2400" y2="13600"/>
                        <a14:foregroundMark x1="96133" y1="15100" x2="96133" y2="15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261" y="2834974"/>
            <a:ext cx="164508" cy="219343"/>
          </a:xfrm>
          <a:prstGeom prst="rect">
            <a:avLst/>
          </a:prstGeom>
        </p:spPr>
      </p:pic>
      <p:pic>
        <p:nvPicPr>
          <p:cNvPr id="251" name="Picture 25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D16C84E-9BE2-470E-9ED8-E11B38B21C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400" r="96133">
                        <a14:foregroundMark x1="7067" y1="16600" x2="7067" y2="16600"/>
                        <a14:foregroundMark x1="2400" y1="13600" x2="2400" y2="13600"/>
                        <a14:foregroundMark x1="96133" y1="15100" x2="96133" y2="15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889" y="3071148"/>
            <a:ext cx="176767" cy="23568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8DC33A2-6EBE-4E58-B53D-F5D9A14DE2D8}"/>
              </a:ext>
            </a:extLst>
          </p:cNvPr>
          <p:cNvSpPr/>
          <p:nvPr/>
        </p:nvSpPr>
        <p:spPr>
          <a:xfrm>
            <a:off x="9395515" y="2932051"/>
            <a:ext cx="2657055" cy="36438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4B9A14-32A7-4CCA-84B3-5DF365B17224}"/>
              </a:ext>
            </a:extLst>
          </p:cNvPr>
          <p:cNvSpPr txBox="1"/>
          <p:nvPr/>
        </p:nvSpPr>
        <p:spPr>
          <a:xfrm>
            <a:off x="9143869" y="2931387"/>
            <a:ext cx="30450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25 London Road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SA15BB</a:t>
            </a:r>
          </a:p>
          <a:p>
            <a:endParaRPr lang="en-GB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Phone number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0752525232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0214545253 </a:t>
            </a: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hlinkClick r:id="rId6"/>
              </a:rPr>
              <a:t>City.hotel@trinity.com</a:t>
            </a:r>
            <a:endParaRPr lang="en-GB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sz="1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Delivery from 16:30 to 22:00</a:t>
            </a:r>
          </a:p>
          <a:p>
            <a:endParaRPr lang="en-GB" dirty="0"/>
          </a:p>
        </p:txBody>
      </p:sp>
      <p:pic>
        <p:nvPicPr>
          <p:cNvPr id="112" name="Picture 111" descr="Text&#10;&#10;Description automatically generated">
            <a:extLst>
              <a:ext uri="{FF2B5EF4-FFF2-40B4-BE49-F238E27FC236}">
                <a16:creationId xmlns:a16="http://schemas.microsoft.com/office/drawing/2014/main" id="{D46F5B9C-B2B0-4B09-B831-1A1AEE9DE9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12429" y1="27857" x2="12429" y2="27857"/>
                        <a14:foregroundMark x1="14571" y1="23143" x2="14571" y2="23143"/>
                        <a14:foregroundMark x1="13714" y1="22429" x2="13714" y2="22429"/>
                        <a14:foregroundMark x1="18286" y1="25000" x2="18286" y2="25000"/>
                        <a14:foregroundMark x1="25000" y1="26000" x2="25000" y2="26000"/>
                        <a14:foregroundMark x1="33286" y1="28571" x2="33286" y2="28571"/>
                        <a14:foregroundMark x1="36143" y1="26857" x2="36143" y2="26857"/>
                        <a14:foregroundMark x1="45143" y1="26286" x2="45143" y2="26286"/>
                        <a14:foregroundMark x1="53571" y1="24714" x2="53571" y2="24714"/>
                        <a14:foregroundMark x1="58571" y1="28143" x2="58571" y2="28143"/>
                        <a14:foregroundMark x1="61714" y1="28000" x2="61714" y2="28000"/>
                        <a14:foregroundMark x1="63143" y1="28143" x2="63143" y2="28143"/>
                        <a14:foregroundMark x1="69143" y1="28143" x2="69143" y2="28143"/>
                        <a14:foregroundMark x1="76429" y1="29571" x2="76429" y2="29571"/>
                        <a14:foregroundMark x1="81143" y1="29571" x2="81143" y2="29571"/>
                        <a14:foregroundMark x1="87571" y1="25000" x2="87571" y2="25000"/>
                        <a14:foregroundMark x1="24000" y1="36714" x2="24000" y2="36714"/>
                        <a14:foregroundMark x1="29143" y1="36000" x2="29143" y2="36000"/>
                        <a14:foregroundMark x1="32143" y1="36857" x2="32143" y2="36857"/>
                        <a14:foregroundMark x1="38429" y1="35000" x2="38429" y2="35000"/>
                        <a14:foregroundMark x1="43714" y1="36000" x2="43714" y2="36000"/>
                        <a14:foregroundMark x1="45857" y1="35429" x2="45857" y2="35429"/>
                        <a14:foregroundMark x1="56571" y1="35857" x2="56571" y2="35857"/>
                        <a14:foregroundMark x1="52000" y1="36143" x2="52000" y2="36143"/>
                        <a14:foregroundMark x1="61429" y1="37714" x2="61429" y2="37714"/>
                        <a14:foregroundMark x1="66286" y1="35857" x2="66286" y2="35857"/>
                        <a14:foregroundMark x1="67571" y1="36429" x2="67571" y2="36429"/>
                        <a14:foregroundMark x1="76000" y1="36143" x2="76000" y2="36143"/>
                        <a14:foregroundMark x1="79143" y1="35143" x2="79143" y2="35143"/>
                        <a14:foregroundMark x1="81857" y1="35571" x2="81857" y2="35571"/>
                        <a14:foregroundMark x1="83857" y1="38143" x2="83857" y2="38143"/>
                        <a14:foregroundMark x1="85857" y1="37571" x2="85857" y2="37571"/>
                        <a14:foregroundMark x1="87714" y1="37857" x2="87714" y2="37857"/>
                        <a14:foregroundMark x1="45857" y1="73714" x2="45857" y2="73714"/>
                        <a14:foregroundMark x1="47143" y1="73714" x2="47143" y2="73714"/>
                        <a14:foregroundMark x1="49000" y1="35000" x2="49000" y2="35000"/>
                        <a14:backgroundMark x1="25286" y1="35571" x2="25286" y2="35571"/>
                        <a14:backgroundMark x1="31857" y1="27429" x2="31857" y2="27429"/>
                        <a14:backgroundMark x1="38571" y1="27143" x2="38714" y2="27571"/>
                        <a14:backgroundMark x1="44000" y1="27286" x2="44000" y2="27714"/>
                        <a14:backgroundMark x1="53429" y1="26286" x2="53714" y2="26714"/>
                        <a14:backgroundMark x1="65571" y1="26429" x2="65571" y2="26429"/>
                        <a14:backgroundMark x1="75000" y1="27286" x2="75429" y2="27714"/>
                        <a14:backgroundMark x1="78857" y1="37000" x2="78857" y2="37000"/>
                        <a14:backgroundMark x1="75143" y1="35857" x2="75143" y2="35857"/>
                        <a14:backgroundMark x1="65571" y1="36857" x2="65571" y2="36857"/>
                        <a14:backgroundMark x1="56000" y1="36000" x2="56000" y2="36000"/>
                        <a14:backgroundMark x1="49571" y1="36714" x2="50000" y2="37000"/>
                        <a14:backgroundMark x1="38857" y1="36857" x2="38857" y2="36857"/>
                        <a14:backgroundMark x1="43429" y1="35714" x2="43429" y2="35714"/>
                        <a14:backgroundMark x1="47429" y1="73571" x2="47429" y2="73571"/>
                        <a14:backgroundMark x1="9714" y1="72857" x2="43000" y2="75857"/>
                        <a14:backgroundMark x1="43000" y1="75857" x2="37571" y2="74429"/>
                        <a14:backgroundMark x1="47286" y1="73286" x2="47286" y2="73286"/>
                        <a14:backgroundMark x1="45857" y1="73429" x2="45857" y2="73429"/>
                        <a14:backgroundMark x1="47286" y1="74571" x2="47286" y2="74571"/>
                        <a14:backgroundMark x1="46000" y1="74000" x2="46000" y2="7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9228" y="5411756"/>
            <a:ext cx="3273664" cy="1996877"/>
          </a:xfrm>
          <a:prstGeom prst="rect">
            <a:avLst/>
          </a:prstGeom>
        </p:spPr>
      </p:pic>
      <p:pic>
        <p:nvPicPr>
          <p:cNvPr id="116" name="Picture 115" descr="Logo&#10;&#10;Description automatically generated">
            <a:extLst>
              <a:ext uri="{FF2B5EF4-FFF2-40B4-BE49-F238E27FC236}">
                <a16:creationId xmlns:a16="http://schemas.microsoft.com/office/drawing/2014/main" id="{FC875158-6FAC-41A3-BD6D-CCB5CCF6ADB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319993" y="5225439"/>
            <a:ext cx="2560195" cy="37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428027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7" ma:contentTypeDescription="Create a new document." ma:contentTypeScope="" ma:versionID="1db94c9bf3d67d26067745710d6e05a9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273c8a26ffff571f5296168ca5928a1a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2DD7CF-905F-4AFA-AC33-5DFFC0E572AF}">
  <ds:schemaRefs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dd7bbc2b-1d05-4a2b-aef3-b6f0207d1649"/>
    <ds:schemaRef ds:uri="http://www.w3.org/XML/1998/namespace"/>
    <ds:schemaRef ds:uri="http://schemas.microsoft.com/office/infopath/2007/PartnerControls"/>
    <ds:schemaRef ds:uri="d6f7a6e2-a2bb-432a-b406-760b1b1769a2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940AE59-7BF4-4B30-BB43-40AAC4E70D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91A4EA-B159-48B8-A133-5DFB833475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7bbc2b-1d05-4a2b-aef3-b6f0207d1649"/>
    <ds:schemaRef ds:uri="d6f7a6e2-a2bb-432a-b406-760b1b1769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101</TotalTime>
  <Words>291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Sabon Next LT</vt:lpstr>
      <vt:lpstr>Wingdings</vt:lpstr>
      <vt:lpstr>LuminousVTI</vt:lpstr>
      <vt:lpstr>Main course  Beef brisckets                                                                                      18.00  slow cooked beef briskets served with roast vegetables and red wine jus  Pan fried duck breast                                                                                     28.00 (Cignoyes rose wine)  served with parmentier potato , red wine sauce and saute spinach  Dirty burger                                                                                          19.00  wagyu beef burger ,lettuce ,tomato ,pickled onion and radish   Plant burger                                                                                         13.00  vegetarian patty burger, tomato , cucumber , onion ,lettuce and vegetarian mayo  Wagyu ribeye                                                                                      60.00 (Toro Loco merlot / Chateau Cissac )  served with roast potato ,vine tomato ,mustard in cognac sauce  T-bone steak                                                                                        40.00 (Toro Loco merlot)  served with mushroom ,vine tomato ,chunky chips and any of the peppercorn /blue cheese /gravy sauce  Scallops with brown butter and lemon pan sauce                      37.00  (Pinot Grigio / Alessandro Galici)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Vasilache (2013580)</dc:creator>
  <cp:lastModifiedBy>Andreea Vasilache (2013580)</cp:lastModifiedBy>
  <cp:revision>2</cp:revision>
  <dcterms:created xsi:type="dcterms:W3CDTF">2021-11-05T01:10:18Z</dcterms:created>
  <dcterms:modified xsi:type="dcterms:W3CDTF">2021-11-05T02:53:23Z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