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sldIdLst>
    <p:sldId id="256" r:id="rId5"/>
  </p:sldIdLst>
  <p:sldSz cx="9601200" cy="12801600" type="A3"/>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7522"/>
    <a:srgbClr val="FF7112"/>
    <a:srgbClr val="BF1F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3CD7923-66B5-446F-AE52-70611CC4C24F}" v="221" dt="2022-11-25T00:06:12.447"/>
    <p1510:client id="{5BF085C9-5CC4-57F0-10FA-BA1046C1B03B}" v="10" dt="2022-11-24T21:02:28.3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loe" userId="f421ba02-c568-4a42-977a-04a9754d9d66" providerId="ADAL" clId="{03CD7923-66B5-446F-AE52-70611CC4C24F}"/>
    <pc:docChg chg="custSel modSld">
      <pc:chgData name="Chloe" userId="f421ba02-c568-4a42-977a-04a9754d9d66" providerId="ADAL" clId="{03CD7923-66B5-446F-AE52-70611CC4C24F}" dt="2022-11-25T00:06:12.447" v="1172" actId="1076"/>
      <pc:docMkLst>
        <pc:docMk/>
      </pc:docMkLst>
      <pc:sldChg chg="delSp modSp mod">
        <pc:chgData name="Chloe" userId="f421ba02-c568-4a42-977a-04a9754d9d66" providerId="ADAL" clId="{03CD7923-66B5-446F-AE52-70611CC4C24F}" dt="2022-11-25T00:06:12.447" v="1172" actId="1076"/>
        <pc:sldMkLst>
          <pc:docMk/>
          <pc:sldMk cId="109857222" sldId="256"/>
        </pc:sldMkLst>
        <pc:spChg chg="mod">
          <ac:chgData name="Chloe" userId="f421ba02-c568-4a42-977a-04a9754d9d66" providerId="ADAL" clId="{03CD7923-66B5-446F-AE52-70611CC4C24F}" dt="2022-11-24T23:21:40.527" v="936" actId="27636"/>
          <ac:spMkLst>
            <pc:docMk/>
            <pc:sldMk cId="109857222" sldId="256"/>
            <ac:spMk id="3" creationId="{00000000-0000-0000-0000-000000000000}"/>
          </ac:spMkLst>
        </pc:spChg>
        <pc:spChg chg="mod">
          <ac:chgData name="Chloe" userId="f421ba02-c568-4a42-977a-04a9754d9d66" providerId="ADAL" clId="{03CD7923-66B5-446F-AE52-70611CC4C24F}" dt="2022-11-25T00:01:10.447" v="1147" actId="20577"/>
          <ac:spMkLst>
            <pc:docMk/>
            <pc:sldMk cId="109857222" sldId="256"/>
            <ac:spMk id="7" creationId="{CE7C2AF1-E7E4-74D8-D447-454AABA4CAD0}"/>
          </ac:spMkLst>
        </pc:spChg>
        <pc:spChg chg="del">
          <ac:chgData name="Chloe" userId="f421ba02-c568-4a42-977a-04a9754d9d66" providerId="ADAL" clId="{03CD7923-66B5-446F-AE52-70611CC4C24F}" dt="2022-11-25T00:04:33.027" v="1148" actId="478"/>
          <ac:spMkLst>
            <pc:docMk/>
            <pc:sldMk cId="109857222" sldId="256"/>
            <ac:spMk id="11" creationId="{F603C114-73E3-6CE6-97F3-CEACA3211A8F}"/>
          </ac:spMkLst>
        </pc:spChg>
        <pc:spChg chg="mod">
          <ac:chgData name="Chloe" userId="f421ba02-c568-4a42-977a-04a9754d9d66" providerId="ADAL" clId="{03CD7923-66B5-446F-AE52-70611CC4C24F}" dt="2022-11-25T00:05:53.066" v="1168" actId="1076"/>
          <ac:spMkLst>
            <pc:docMk/>
            <pc:sldMk cId="109857222" sldId="256"/>
            <ac:spMk id="12" creationId="{61EC794F-3A6D-EF31-4743-C81D44AB64A4}"/>
          </ac:spMkLst>
        </pc:spChg>
        <pc:spChg chg="mod">
          <ac:chgData name="Chloe" userId="f421ba02-c568-4a42-977a-04a9754d9d66" providerId="ADAL" clId="{03CD7923-66B5-446F-AE52-70611CC4C24F}" dt="2022-11-25T00:05:32.400" v="1163" actId="1076"/>
          <ac:spMkLst>
            <pc:docMk/>
            <pc:sldMk cId="109857222" sldId="256"/>
            <ac:spMk id="13" creationId="{51BE32DC-0A8C-1310-2A12-77E9D8560D2C}"/>
          </ac:spMkLst>
        </pc:spChg>
        <pc:spChg chg="mod">
          <ac:chgData name="Chloe" userId="f421ba02-c568-4a42-977a-04a9754d9d66" providerId="ADAL" clId="{03CD7923-66B5-446F-AE52-70611CC4C24F}" dt="2022-11-24T23:53:54.800" v="1025" actId="207"/>
          <ac:spMkLst>
            <pc:docMk/>
            <pc:sldMk cId="109857222" sldId="256"/>
            <ac:spMk id="14" creationId="{4CE24ADC-F383-C43D-C006-3D43A2E66AD9}"/>
          </ac:spMkLst>
        </pc:spChg>
        <pc:spChg chg="mod">
          <ac:chgData name="Chloe" userId="f421ba02-c568-4a42-977a-04a9754d9d66" providerId="ADAL" clId="{03CD7923-66B5-446F-AE52-70611CC4C24F}" dt="2022-11-25T00:04:48.224" v="1152" actId="1076"/>
          <ac:spMkLst>
            <pc:docMk/>
            <pc:sldMk cId="109857222" sldId="256"/>
            <ac:spMk id="16" creationId="{812E4775-E2C6-99BE-E82D-6B8C0E6E9257}"/>
          </ac:spMkLst>
        </pc:spChg>
        <pc:spChg chg="mod">
          <ac:chgData name="Chloe" userId="f421ba02-c568-4a42-977a-04a9754d9d66" providerId="ADAL" clId="{03CD7923-66B5-446F-AE52-70611CC4C24F}" dt="2022-11-25T00:06:12.447" v="1172" actId="1076"/>
          <ac:spMkLst>
            <pc:docMk/>
            <pc:sldMk cId="109857222" sldId="256"/>
            <ac:spMk id="18" creationId="{30B189A7-6C59-42D8-CFD9-703F396C7C0B}"/>
          </ac:spMkLst>
        </pc:spChg>
        <pc:picChg chg="mod">
          <ac:chgData name="Chloe" userId="f421ba02-c568-4a42-977a-04a9754d9d66" providerId="ADAL" clId="{03CD7923-66B5-446F-AE52-70611CC4C24F}" dt="2022-11-25T00:05:56.336" v="1169" actId="14100"/>
          <ac:picMkLst>
            <pc:docMk/>
            <pc:sldMk cId="109857222" sldId="256"/>
            <ac:picMk id="5" creationId="{A45B3007-C26B-6A7B-B2B6-6FCE5E54793A}"/>
          </ac:picMkLst>
        </pc:picChg>
        <pc:picChg chg="mod">
          <ac:chgData name="Chloe" userId="f421ba02-c568-4a42-977a-04a9754d9d66" providerId="ADAL" clId="{03CD7923-66B5-446F-AE52-70611CC4C24F}" dt="2022-11-25T00:04:38.062" v="1149" actId="1076"/>
          <ac:picMkLst>
            <pc:docMk/>
            <pc:sldMk cId="109857222" sldId="256"/>
            <ac:picMk id="6" creationId="{C7E996B7-6AD1-DE00-805A-CD968151A822}"/>
          </ac:picMkLst>
        </pc:picChg>
      </pc:sldChg>
    </pc:docChg>
  </pc:docChgLst>
  <pc:docChgLst>
    <pc:chgData name="Chloe Fowler (2204150)" userId="S::2204150@student.uwtsd.ac.uk::f421ba02-c568-4a42-977a-04a9754d9d66" providerId="AD" clId="Web-{5BF085C9-5CC4-57F0-10FA-BA1046C1B03B}"/>
    <pc:docChg chg="modSld">
      <pc:chgData name="Chloe Fowler (2204150)" userId="S::2204150@student.uwtsd.ac.uk::f421ba02-c568-4a42-977a-04a9754d9d66" providerId="AD" clId="Web-{5BF085C9-5CC4-57F0-10FA-BA1046C1B03B}" dt="2022-11-24T21:02:25.125" v="3" actId="20577"/>
      <pc:docMkLst>
        <pc:docMk/>
      </pc:docMkLst>
      <pc:sldChg chg="modSp">
        <pc:chgData name="Chloe Fowler (2204150)" userId="S::2204150@student.uwtsd.ac.uk::f421ba02-c568-4a42-977a-04a9754d9d66" providerId="AD" clId="Web-{5BF085C9-5CC4-57F0-10FA-BA1046C1B03B}" dt="2022-11-24T21:02:25.125" v="3" actId="20577"/>
        <pc:sldMkLst>
          <pc:docMk/>
          <pc:sldMk cId="109857222" sldId="256"/>
        </pc:sldMkLst>
        <pc:spChg chg="mod">
          <ac:chgData name="Chloe Fowler (2204150)" userId="S::2204150@student.uwtsd.ac.uk::f421ba02-c568-4a42-977a-04a9754d9d66" providerId="AD" clId="Web-{5BF085C9-5CC4-57F0-10FA-BA1046C1B03B}" dt="2022-11-24T21:02:25.125" v="3" actId="20577"/>
          <ac:spMkLst>
            <pc:docMk/>
            <pc:sldMk cId="109857222" sldId="256"/>
            <ac:spMk id="14" creationId="{4CE24ADC-F383-C43D-C006-3D43A2E66AD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090" y="2095078"/>
            <a:ext cx="8161020" cy="4456853"/>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200150" y="6723804"/>
            <a:ext cx="7200900" cy="30907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78748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33659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082" y="3191514"/>
            <a:ext cx="8281035" cy="5325109"/>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55082" y="8567000"/>
            <a:ext cx="8281035" cy="28003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90483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60083"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60608" y="3407833"/>
            <a:ext cx="4080510" cy="81224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755633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333" y="681570"/>
            <a:ext cx="8281035" cy="2474384"/>
          </a:xfrm>
        </p:spPr>
        <p:txBody>
          <a:bodyPr/>
          <a:lstStyle/>
          <a:p>
            <a:r>
              <a:rPr lang="en-US"/>
              <a:t>Click to edit Master title style</a:t>
            </a:r>
          </a:p>
        </p:txBody>
      </p:sp>
      <p:sp>
        <p:nvSpPr>
          <p:cNvPr id="3" name="Text Placeholder 2"/>
          <p:cNvSpPr>
            <a:spLocks noGrp="1"/>
          </p:cNvSpPr>
          <p:nvPr>
            <p:ph type="body" idx="1"/>
          </p:nvPr>
        </p:nvSpPr>
        <p:spPr>
          <a:xfrm>
            <a:off x="661334" y="3138171"/>
            <a:ext cx="4061757" cy="153796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61334" y="4676140"/>
            <a:ext cx="4061757"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860608" y="3138171"/>
            <a:ext cx="4081761" cy="153796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860608" y="4676140"/>
            <a:ext cx="4081761" cy="68778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429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23726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882804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4081760" y="1843196"/>
            <a:ext cx="4860608" cy="909743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02377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4081760" y="1843196"/>
            <a:ext cx="4860608" cy="9097433"/>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13747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58009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859" y="681567"/>
            <a:ext cx="2070259" cy="1084876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083" y="681567"/>
            <a:ext cx="6090761" cy="1084876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28824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083" y="681570"/>
            <a:ext cx="8281035" cy="247438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60083" y="3407833"/>
            <a:ext cx="8281035" cy="812249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60083" y="11865189"/>
            <a:ext cx="2160270" cy="681567"/>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dirty="0"/>
              <a:t>11/24/2022</a:t>
            </a:fld>
            <a:endParaRPr lang="en-US"/>
          </a:p>
        </p:txBody>
      </p:sp>
      <p:sp>
        <p:nvSpPr>
          <p:cNvPr id="5" name="Footer Placeholder 4"/>
          <p:cNvSpPr>
            <a:spLocks noGrp="1"/>
          </p:cNvSpPr>
          <p:nvPr>
            <p:ph type="ftr" sz="quarter" idx="3"/>
          </p:nvPr>
        </p:nvSpPr>
        <p:spPr>
          <a:xfrm>
            <a:off x="3180398" y="11865189"/>
            <a:ext cx="3240405" cy="681567"/>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780848" y="11865189"/>
            <a:ext cx="2160270" cy="681567"/>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49748929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hyperlink" Target="https://www.wcupa.edu/coral/tuckmanStagesGroupDelvelopment.aspx#:~:text=These%20stages%20are%20commonly%20known,more%20collaborative%20or%20shared%20leadership" TargetMode="Externa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752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112871" y="555361"/>
            <a:ext cx="7072656" cy="904128"/>
          </a:xfrm>
          <a:solidFill>
            <a:schemeClr val="bg1"/>
          </a:solidFill>
          <a:ln w="28575">
            <a:solidFill>
              <a:schemeClr val="tx1"/>
            </a:solidFill>
          </a:ln>
        </p:spPr>
        <p:txBody>
          <a:bodyPr>
            <a:normAutofit/>
          </a:bodyPr>
          <a:lstStyle>
            <a:defPPr>
              <a:defRPr lang="en-GB"/>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pPr algn="ctr"/>
            <a:r>
              <a:rPr lang="en-GB" sz="4800">
                <a:latin typeface="Calibri Light"/>
                <a:cs typeface="Calibri Light"/>
              </a:rPr>
              <a:t>Cactus Wazowski (T3)</a:t>
            </a:r>
            <a:endParaRPr lang="en-GB" sz="4000">
              <a:latin typeface="Calibri Light"/>
              <a:cs typeface="Calibri Light"/>
            </a:endParaRPr>
          </a:p>
        </p:txBody>
      </p:sp>
      <p:sp>
        <p:nvSpPr>
          <p:cNvPr id="3" name="Subtitle 2"/>
          <p:cNvSpPr>
            <a:spLocks noGrp="1"/>
          </p:cNvSpPr>
          <p:nvPr>
            <p:ph type="subTitle" idx="1"/>
          </p:nvPr>
        </p:nvSpPr>
        <p:spPr>
          <a:xfrm>
            <a:off x="343214" y="1984413"/>
            <a:ext cx="8839115" cy="799489"/>
          </a:xfrm>
          <a:solidFill>
            <a:schemeClr val="bg1"/>
          </a:solidFill>
          <a:ln w="28575">
            <a:solidFill>
              <a:schemeClr val="tx1"/>
            </a:solidFill>
          </a:ln>
        </p:spPr>
        <p:txBody>
          <a:bodyPr vert="horz" lIns="128016" tIns="64008" rIns="128016" bIns="64008" rtlCol="0" anchor="t">
            <a:normAutofit/>
          </a:bodyPr>
          <a:lstStyle>
            <a:defPPr>
              <a:defRPr lang="en-GB"/>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r>
              <a:rPr lang="en-GB" sz="1400">
                <a:cs typeface="Calibri"/>
              </a:rPr>
              <a:t>Introduction: </a:t>
            </a:r>
            <a:r>
              <a:rPr lang="en-GB" sz="1400">
                <a:ea typeface="+mn-lt"/>
                <a:cs typeface="+mn-lt"/>
              </a:rPr>
              <a:t>As a team, we have to adapt to everyone's schedules to try and include every member in the work. Making this possible with meetings and updating the plan on messenger for people who cannot attend to know their role. Chloe was chosen as planner as she has great organisational and time management skills.</a:t>
            </a:r>
          </a:p>
        </p:txBody>
      </p:sp>
      <p:pic>
        <p:nvPicPr>
          <p:cNvPr id="4" name="Picture 4" descr="A picture containing room&#10;&#10;Description automatically generated">
            <a:extLst>
              <a:ext uri="{FF2B5EF4-FFF2-40B4-BE49-F238E27FC236}">
                <a16:creationId xmlns:a16="http://schemas.microsoft.com/office/drawing/2014/main" id="{A53FE501-F32D-6343-1947-3EFF068494CC}"/>
              </a:ext>
            </a:extLst>
          </p:cNvPr>
          <p:cNvPicPr>
            <a:picLocks noChangeAspect="1"/>
          </p:cNvPicPr>
          <p:nvPr/>
        </p:nvPicPr>
        <p:blipFill>
          <a:blip r:embed="rId2"/>
          <a:stretch>
            <a:fillRect/>
          </a:stretch>
        </p:blipFill>
        <p:spPr>
          <a:xfrm>
            <a:off x="249523" y="185263"/>
            <a:ext cx="1440181" cy="152802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5" descr="A picture containing person, person, indoor, computer&#10;&#10;Description automatically generated">
            <a:extLst>
              <a:ext uri="{FF2B5EF4-FFF2-40B4-BE49-F238E27FC236}">
                <a16:creationId xmlns:a16="http://schemas.microsoft.com/office/drawing/2014/main" id="{A45B3007-C26B-6A7B-B2B6-6FCE5E54793A}"/>
              </a:ext>
            </a:extLst>
          </p:cNvPr>
          <p:cNvPicPr>
            <a:picLocks noChangeAspect="1"/>
          </p:cNvPicPr>
          <p:nvPr/>
        </p:nvPicPr>
        <p:blipFill rotWithShape="1">
          <a:blip r:embed="rId3"/>
          <a:srcRect l="-818" t="1667" r="2141" b="833"/>
          <a:stretch/>
        </p:blipFill>
        <p:spPr>
          <a:xfrm>
            <a:off x="7372207" y="6168932"/>
            <a:ext cx="1810122" cy="2931862"/>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6" name="Picture 6">
            <a:extLst>
              <a:ext uri="{FF2B5EF4-FFF2-40B4-BE49-F238E27FC236}">
                <a16:creationId xmlns:a16="http://schemas.microsoft.com/office/drawing/2014/main" id="{C7E996B7-6AD1-DE00-805A-CD968151A822}"/>
              </a:ext>
            </a:extLst>
          </p:cNvPr>
          <p:cNvPicPr>
            <a:picLocks noChangeAspect="1"/>
          </p:cNvPicPr>
          <p:nvPr/>
        </p:nvPicPr>
        <p:blipFill rotWithShape="1">
          <a:blip r:embed="rId4"/>
          <a:srcRect t="457" r="-752" b="913"/>
          <a:stretch/>
        </p:blipFill>
        <p:spPr>
          <a:xfrm>
            <a:off x="287021" y="4938988"/>
            <a:ext cx="1635106" cy="2923623"/>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7" name="TextBox 6">
            <a:extLst>
              <a:ext uri="{FF2B5EF4-FFF2-40B4-BE49-F238E27FC236}">
                <a16:creationId xmlns:a16="http://schemas.microsoft.com/office/drawing/2014/main" id="{CE7C2AF1-E7E4-74D8-D447-454AABA4CAD0}"/>
              </a:ext>
            </a:extLst>
          </p:cNvPr>
          <p:cNvSpPr txBox="1"/>
          <p:nvPr/>
        </p:nvSpPr>
        <p:spPr>
          <a:xfrm>
            <a:off x="342028" y="2958443"/>
            <a:ext cx="4939621" cy="1206484"/>
          </a:xfrm>
          <a:prstGeom prst="rect">
            <a:avLst/>
          </a:prstGeom>
          <a:solidFill>
            <a:schemeClr val="bg1"/>
          </a:solidFill>
          <a:ln w="28575">
            <a:solidFill>
              <a:schemeClr val="tx1"/>
            </a:solidFill>
          </a:ln>
        </p:spPr>
        <p:txBody>
          <a:bodyPr rot="0" spcFirstLastPara="0" vertOverflow="overflow" horzOverflow="overflow" vert="horz" wrap="square" lIns="128016" tIns="64008" rIns="128016" bIns="64008" numCol="1" spcCol="0" rtlCol="0" fromWordArt="0" anchor="t" anchorCtr="0" forceAA="0" compatLnSpc="1">
            <a:prstTxWarp prst="textNoShape">
              <a:avLst/>
            </a:prstTxWarp>
            <a:spAutoFit/>
          </a:bodyPr>
          <a:lstStyle>
            <a:defPPr>
              <a:defRPr lang="en-GB"/>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r>
              <a:rPr lang="en-GB" sz="1400">
                <a:cs typeface="Calibri"/>
              </a:rPr>
              <a:t>Our aims: </a:t>
            </a:r>
            <a:r>
              <a:rPr lang="en-GB" sz="1400">
                <a:ea typeface="+mn-lt"/>
                <a:cs typeface="+mn-lt"/>
              </a:rPr>
              <a:t>Our aim is to work cohesively to produce an outcome of a high standard. This requires excellent communication among the team due to travel restrictions. As a group we also hope to achieve a fun and creative poster unfolding how the team formed a production company.</a:t>
            </a:r>
          </a:p>
        </p:txBody>
      </p:sp>
      <p:pic>
        <p:nvPicPr>
          <p:cNvPr id="9" name="Picture 9" descr="A picture containing person, sitting, reading&#10;&#10;Description automatically generated">
            <a:extLst>
              <a:ext uri="{FF2B5EF4-FFF2-40B4-BE49-F238E27FC236}">
                <a16:creationId xmlns:a16="http://schemas.microsoft.com/office/drawing/2014/main" id="{53830310-A295-7B95-2A9B-7DFA7DBFB499}"/>
              </a:ext>
            </a:extLst>
          </p:cNvPr>
          <p:cNvPicPr>
            <a:picLocks noChangeAspect="1"/>
          </p:cNvPicPr>
          <p:nvPr/>
        </p:nvPicPr>
        <p:blipFill rotWithShape="1">
          <a:blip r:embed="rId5"/>
          <a:srcRect l="5927" t="7526" r="466" b="-781"/>
          <a:stretch/>
        </p:blipFill>
        <p:spPr>
          <a:xfrm>
            <a:off x="5655757" y="3055648"/>
            <a:ext cx="3428644" cy="2573732"/>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12" name="TextBox 11">
            <a:extLst>
              <a:ext uri="{FF2B5EF4-FFF2-40B4-BE49-F238E27FC236}">
                <a16:creationId xmlns:a16="http://schemas.microsoft.com/office/drawing/2014/main" id="{61EC794F-3A6D-EF31-4743-C81D44AB64A4}"/>
              </a:ext>
            </a:extLst>
          </p:cNvPr>
          <p:cNvSpPr txBox="1"/>
          <p:nvPr/>
        </p:nvSpPr>
        <p:spPr>
          <a:xfrm>
            <a:off x="2228993" y="6641701"/>
            <a:ext cx="4000699" cy="1852815"/>
          </a:xfrm>
          <a:prstGeom prst="rect">
            <a:avLst/>
          </a:prstGeom>
          <a:solidFill>
            <a:schemeClr val="bg1"/>
          </a:solidFill>
          <a:ln w="28575">
            <a:solidFill>
              <a:schemeClr val="tx1"/>
            </a:solidFill>
          </a:ln>
        </p:spPr>
        <p:txBody>
          <a:bodyPr rot="0" spcFirstLastPara="0" vertOverflow="overflow" horzOverflow="overflow" vert="horz" wrap="square" lIns="128016" tIns="64008" rIns="128016" bIns="64008" numCol="1" spcCol="0" rtlCol="0" fromWordArt="0" anchor="t" anchorCtr="0" forceAA="0" compatLnSpc="1">
            <a:prstTxWarp prst="textNoShape">
              <a:avLst/>
            </a:prstTxWarp>
            <a:spAutoFit/>
          </a:bodyPr>
          <a:lstStyle>
            <a:defPPr>
              <a:defRPr lang="en-GB"/>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r>
              <a:rPr lang="en-GB" sz="1400">
                <a:cs typeface="Calibri" panose="020F0502020204030204"/>
              </a:rPr>
              <a:t>Materials and methods: </a:t>
            </a:r>
            <a:r>
              <a:rPr lang="en-GB" sz="1400">
                <a:ea typeface="+mn-lt"/>
                <a:cs typeface="+mn-lt"/>
              </a:rPr>
              <a:t>Once we were happy with our chosen roles, we mapped out our plan using Tuckman’s Stages of Team Building (2022: Acc 23/11/22) and Grotowski’s Statement of Principles (1968: pg 211-218) to resolve any dilemmas. We had an issue where a member couldn't attend. To solve this, each member took on a specific task and then we discussed as a group on how to improve it. </a:t>
            </a:r>
          </a:p>
        </p:txBody>
      </p:sp>
      <p:sp>
        <p:nvSpPr>
          <p:cNvPr id="13" name="TextBox 12">
            <a:extLst>
              <a:ext uri="{FF2B5EF4-FFF2-40B4-BE49-F238E27FC236}">
                <a16:creationId xmlns:a16="http://schemas.microsoft.com/office/drawing/2014/main" id="{51BE32DC-0A8C-1310-2A12-77E9D8560D2C}"/>
              </a:ext>
            </a:extLst>
          </p:cNvPr>
          <p:cNvSpPr txBox="1"/>
          <p:nvPr/>
        </p:nvSpPr>
        <p:spPr>
          <a:xfrm>
            <a:off x="2228993" y="4591401"/>
            <a:ext cx="3052656" cy="1637371"/>
          </a:xfrm>
          <a:prstGeom prst="rect">
            <a:avLst/>
          </a:prstGeom>
          <a:solidFill>
            <a:schemeClr val="bg1"/>
          </a:solidFill>
          <a:ln w="28575">
            <a:solidFill>
              <a:schemeClr val="tx1"/>
            </a:solidFill>
          </a:ln>
        </p:spPr>
        <p:txBody>
          <a:bodyPr rot="0" spcFirstLastPara="0" vertOverflow="overflow" horzOverflow="overflow" vert="horz" wrap="square" lIns="128016" tIns="64008" rIns="128016" bIns="64008" numCol="1" spcCol="0" rtlCol="0" fromWordArt="0" anchor="t" anchorCtr="0" forceAA="0" compatLnSpc="1">
            <a:prstTxWarp prst="textNoShape">
              <a:avLst/>
            </a:prstTxWarp>
            <a:spAutoFit/>
          </a:bodyPr>
          <a:lstStyle>
            <a:defPPr>
              <a:defRPr lang="en-GB"/>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r>
              <a:rPr lang="en-GB" sz="1400">
                <a:cs typeface="Calibri"/>
              </a:rPr>
              <a:t>Layout and plan: </a:t>
            </a:r>
            <a:r>
              <a:rPr lang="en-GB" sz="1400">
                <a:ea typeface="+mn-lt"/>
                <a:cs typeface="+mn-lt"/>
              </a:rPr>
              <a:t>The biggest part of our plan was deciding on our roles. It’s important that everyone knows how to use their skills in our team but also to be involved in other people’s suggestions, improving ideas to create the most effective plan.</a:t>
            </a:r>
          </a:p>
        </p:txBody>
      </p:sp>
      <p:sp>
        <p:nvSpPr>
          <p:cNvPr id="14" name="TextBox 13">
            <a:extLst>
              <a:ext uri="{FF2B5EF4-FFF2-40B4-BE49-F238E27FC236}">
                <a16:creationId xmlns:a16="http://schemas.microsoft.com/office/drawing/2014/main" id="{4CE24ADC-F383-C43D-C006-3D43A2E66AD9}"/>
              </a:ext>
            </a:extLst>
          </p:cNvPr>
          <p:cNvSpPr txBox="1"/>
          <p:nvPr/>
        </p:nvSpPr>
        <p:spPr>
          <a:xfrm>
            <a:off x="209435" y="11620332"/>
            <a:ext cx="9182329" cy="1021818"/>
          </a:xfrm>
          <a:prstGeom prst="rect">
            <a:avLst/>
          </a:prstGeom>
          <a:solidFill>
            <a:schemeClr val="bg1"/>
          </a:solidFill>
          <a:ln w="28575">
            <a:solidFill>
              <a:schemeClr val="tx1"/>
            </a:solidFill>
          </a:ln>
        </p:spPr>
        <p:txBody>
          <a:bodyPr rot="0" spcFirstLastPara="0" vertOverflow="overflow" horzOverflow="overflow" vert="horz" wrap="square" lIns="128016" tIns="64008" rIns="128016" bIns="64008" numCol="1" spcCol="0" rtlCol="0" fromWordArt="0" anchor="t" anchorCtr="0" forceAA="0" compatLnSpc="1">
            <a:prstTxWarp prst="textNoShape">
              <a:avLst/>
            </a:prstTxWarp>
            <a:spAutoFit/>
          </a:bodyPr>
          <a:lstStyle>
            <a:defPPr>
              <a:defRPr lang="en-GB"/>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r>
              <a:rPr lang="en-GB" sz="1600">
                <a:cs typeface="Calibri"/>
              </a:rPr>
              <a:t>References:  - </a:t>
            </a:r>
            <a:r>
              <a:rPr lang="en-GB" sz="1400" b="0" i="0">
                <a:solidFill>
                  <a:srgbClr val="000000"/>
                </a:solidFill>
                <a:effectLst/>
                <a:latin typeface="Calibri" panose="020F0502020204030204" pitchFamily="34" charset="0"/>
              </a:rPr>
              <a:t>Grotowski, J. (1968) </a:t>
            </a:r>
            <a:r>
              <a:rPr lang="en-GB" sz="1400" b="0" i="1">
                <a:solidFill>
                  <a:srgbClr val="000000"/>
                </a:solidFill>
                <a:effectLst/>
                <a:latin typeface="Calibri" panose="020F0502020204030204" pitchFamily="34" charset="0"/>
              </a:rPr>
              <a:t>Towards A Poor Theatre</a:t>
            </a:r>
            <a:r>
              <a:rPr lang="en-GB" sz="1400" b="0" i="0">
                <a:solidFill>
                  <a:srgbClr val="000000"/>
                </a:solidFill>
                <a:effectLst/>
                <a:latin typeface="Calibri" panose="020F0502020204030204" pitchFamily="34" charset="0"/>
              </a:rPr>
              <a:t>. New York; Routledge. </a:t>
            </a:r>
          </a:p>
          <a:p>
            <a:pPr algn="l" rtl="0" fontAlgn="base"/>
            <a:r>
              <a:rPr lang="en-GB" sz="1400" b="0" i="0">
                <a:solidFill>
                  <a:srgbClr val="000000"/>
                </a:solidFill>
                <a:effectLst/>
                <a:latin typeface="Calibri" panose="020F0502020204030204" pitchFamily="34" charset="0"/>
              </a:rPr>
              <a:t>                          - West Chester University. (2022) </a:t>
            </a:r>
            <a:r>
              <a:rPr lang="en-GB" sz="1400" b="0" i="1">
                <a:solidFill>
                  <a:srgbClr val="000000"/>
                </a:solidFill>
                <a:effectLst/>
                <a:latin typeface="Calibri" panose="020F0502020204030204" pitchFamily="34" charset="0"/>
              </a:rPr>
              <a:t>Tuckman’s Stages of Group Development</a:t>
            </a:r>
            <a:r>
              <a:rPr lang="en-GB" sz="1400" b="0" i="0">
                <a:solidFill>
                  <a:srgbClr val="000000"/>
                </a:solidFill>
                <a:effectLst/>
                <a:latin typeface="Calibri" panose="020F0502020204030204" pitchFamily="34" charset="0"/>
              </a:rPr>
              <a:t> [Online]. Available from: </a:t>
            </a:r>
            <a:endParaRPr lang="en-GB" sz="1100" b="0" i="0">
              <a:solidFill>
                <a:srgbClr val="000000"/>
              </a:solidFill>
              <a:effectLst/>
              <a:latin typeface="Segoe UI" panose="020B0502040204020203" pitchFamily="34" charset="0"/>
            </a:endParaRPr>
          </a:p>
          <a:p>
            <a:pPr algn="l" rtl="0" fontAlgn="base"/>
            <a:r>
              <a:rPr lang="en-GB" sz="1400" b="0" i="0">
                <a:solidFill>
                  <a:srgbClr val="000000"/>
                </a:solidFill>
                <a:effectLst/>
                <a:latin typeface="Calibri" panose="020F0502020204030204" pitchFamily="34" charset="0"/>
                <a:hlinkClick r:id="rId6"/>
              </a:rPr>
              <a:t>https://www.wcupa.edu/coral/tuckmanStagesGroupDelvelopment.aspx#:~:text=These%20stages%20are%20commonly%20known,more%20collaborative%20or%20shared%20leadership</a:t>
            </a:r>
            <a:r>
              <a:rPr lang="en-GB" sz="1400" b="0" i="0">
                <a:solidFill>
                  <a:srgbClr val="000000"/>
                </a:solidFill>
                <a:effectLst/>
                <a:latin typeface="Calibri" panose="020F0502020204030204" pitchFamily="34" charset="0"/>
              </a:rPr>
              <a:t>  [Accessed 23 November 2022]. </a:t>
            </a:r>
            <a:endParaRPr lang="en-GB" sz="1100" b="0" i="0">
              <a:solidFill>
                <a:srgbClr val="000000"/>
              </a:solidFill>
              <a:effectLst/>
              <a:latin typeface="Segoe UI" panose="020B0502040204020203" pitchFamily="34" charset="0"/>
            </a:endParaRPr>
          </a:p>
        </p:txBody>
      </p:sp>
      <p:sp>
        <p:nvSpPr>
          <p:cNvPr id="16" name="TextBox 15">
            <a:extLst>
              <a:ext uri="{FF2B5EF4-FFF2-40B4-BE49-F238E27FC236}">
                <a16:creationId xmlns:a16="http://schemas.microsoft.com/office/drawing/2014/main" id="{812E4775-E2C6-99BE-E82D-6B8C0E6E9257}"/>
              </a:ext>
            </a:extLst>
          </p:cNvPr>
          <p:cNvSpPr txBox="1"/>
          <p:nvPr/>
        </p:nvSpPr>
        <p:spPr>
          <a:xfrm>
            <a:off x="4051918" y="9513723"/>
            <a:ext cx="5130411" cy="1852815"/>
          </a:xfrm>
          <a:prstGeom prst="rect">
            <a:avLst/>
          </a:prstGeom>
          <a:solidFill>
            <a:schemeClr val="bg1"/>
          </a:solidFill>
          <a:ln w="28575">
            <a:solidFill>
              <a:schemeClr val="tx1"/>
            </a:solidFill>
          </a:ln>
        </p:spPr>
        <p:txBody>
          <a:bodyPr rot="0" spcFirstLastPara="0" vertOverflow="overflow" horzOverflow="overflow" vert="horz" wrap="square" lIns="128016" tIns="64008" rIns="128016" bIns="64008" numCol="1" spcCol="0" rtlCol="0" fromWordArt="0" anchor="t" anchorCtr="0" forceAA="0" compatLnSpc="1">
            <a:prstTxWarp prst="textNoShape">
              <a:avLst/>
            </a:prstTxWarp>
            <a:spAutoFit/>
          </a:bodyPr>
          <a:lstStyle>
            <a:defPPr>
              <a:defRPr lang="en-GB"/>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r>
              <a:rPr lang="en-GB" sz="1400">
                <a:cs typeface="Calibri"/>
              </a:rPr>
              <a:t>Reflection: Overall, I feel very positive about this task and thought that I contributed an equal amount of ideas and opinions as everyone else. Building the team was easier by using the Tuckman’s method because we all got to know each other’s abilities and strengths. For me, I found voicing my opinion a bit of a challenge and I would find myself more on the side of ruinous empathy because I didn’t want to disagree with anyone. However, that is something I am going to work on for future team work.</a:t>
            </a:r>
            <a:endParaRPr lang="en-GB" sz="1600">
              <a:cs typeface="Calibri" panose="020F0502020204030204"/>
            </a:endParaRPr>
          </a:p>
        </p:txBody>
      </p:sp>
      <p:sp>
        <p:nvSpPr>
          <p:cNvPr id="18" name="TextBox 17">
            <a:extLst>
              <a:ext uri="{FF2B5EF4-FFF2-40B4-BE49-F238E27FC236}">
                <a16:creationId xmlns:a16="http://schemas.microsoft.com/office/drawing/2014/main" id="{30B189A7-6C59-42D8-CFD9-703F396C7C0B}"/>
              </a:ext>
            </a:extLst>
          </p:cNvPr>
          <p:cNvSpPr txBox="1"/>
          <p:nvPr/>
        </p:nvSpPr>
        <p:spPr>
          <a:xfrm>
            <a:off x="249523" y="9556487"/>
            <a:ext cx="3617317" cy="1421928"/>
          </a:xfrm>
          <a:prstGeom prst="rect">
            <a:avLst/>
          </a:prstGeom>
          <a:solidFill>
            <a:schemeClr val="bg1"/>
          </a:solidFill>
          <a:ln w="28575">
            <a:solidFill>
              <a:schemeClr val="tx1"/>
            </a:solidFill>
          </a:ln>
        </p:spPr>
        <p:txBody>
          <a:bodyPr rot="0" spcFirstLastPara="0" vertOverflow="overflow" horzOverflow="overflow" vert="horz" wrap="square" lIns="128016" tIns="64008" rIns="128016" bIns="64008" numCol="1" spcCol="0" rtlCol="0" fromWordArt="0" anchor="t" anchorCtr="0" forceAA="0" compatLnSpc="1">
            <a:prstTxWarp prst="textNoShape">
              <a:avLst/>
            </a:prstTxWarp>
            <a:spAutoFit/>
          </a:bodyPr>
          <a:lstStyle>
            <a:defPPr>
              <a:defRPr lang="en-GB"/>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a:lstStyle>
          <a:p>
            <a:r>
              <a:rPr lang="en-GB" sz="1400">
                <a:cs typeface="Calibri"/>
              </a:rPr>
              <a:t>Conclusion: </a:t>
            </a:r>
            <a:r>
              <a:rPr lang="en-GB" sz="1400">
                <a:ea typeface="+mn-lt"/>
                <a:cs typeface="+mn-lt"/>
              </a:rPr>
              <a:t>As a group, we managed to communicate and solve problems together. We also came to a decision on our chosen idea pretty well without much conflict and confusion within the group and adapted our roles really well.</a:t>
            </a:r>
          </a:p>
        </p:txBody>
      </p:sp>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024FF986E86248B25DDBA3DBF998D1" ma:contentTypeVersion="6" ma:contentTypeDescription="Create a new document." ma:contentTypeScope="" ma:versionID="8516b7b6784e000fefc09f43962b5b90">
  <xsd:schema xmlns:xsd="http://www.w3.org/2001/XMLSchema" xmlns:xs="http://www.w3.org/2001/XMLSchema" xmlns:p="http://schemas.microsoft.com/office/2006/metadata/properties" xmlns:ns3="4055ddc6-ee7b-4b5b-b8fb-52871646f80e" xmlns:ns4="0338428b-3fc8-4989-9d03-78e16c931d9f" targetNamespace="http://schemas.microsoft.com/office/2006/metadata/properties" ma:root="true" ma:fieldsID="63c0a87c0202c278ef4716070015f626" ns3:_="" ns4:_="">
    <xsd:import namespace="4055ddc6-ee7b-4b5b-b8fb-52871646f80e"/>
    <xsd:import namespace="0338428b-3fc8-4989-9d03-78e16c931d9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055ddc6-ee7b-4b5b-b8fb-52871646f8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338428b-3fc8-4989-9d03-78e16c931d9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6780707-4B2C-4E01-A464-6B9C194C3B95}">
  <ds:schemaRefs>
    <ds:schemaRef ds:uri="0338428b-3fc8-4989-9d03-78e16c931d9f"/>
    <ds:schemaRef ds:uri="4055ddc6-ee7b-4b5b-b8fb-52871646f80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26F5683-DC1E-4634-B4C1-E1A4006A54F0}">
  <ds:schemaRefs>
    <ds:schemaRef ds:uri="http://schemas.microsoft.com/sharepoint/v3/contenttype/forms"/>
  </ds:schemaRefs>
</ds:datastoreItem>
</file>

<file path=customXml/itemProps3.xml><?xml version="1.0" encoding="utf-8"?>
<ds:datastoreItem xmlns:ds="http://schemas.openxmlformats.org/officeDocument/2006/customXml" ds:itemID="{A9734B09-5190-43DB-B444-7F2682DE5FA0}">
  <ds:schemaRefs>
    <ds:schemaRef ds:uri="0338428b-3fc8-4989-9d03-78e16c931d9f"/>
    <ds:schemaRef ds:uri="4055ddc6-ee7b-4b5b-b8fb-52871646f80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Application>Microsoft Office PowerPoint</Application>
  <PresentationFormat>A3 Paper (297x420 mm)</PresentationFormat>
  <Slides>1</Slides>
  <Notes>0</Notes>
  <HiddenSlides>0</HiddenSlide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Cactus Wazowski (T3)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2022-11-23T18:07:51Z</dcterms:created>
  <dcterms:modified xsi:type="dcterms:W3CDTF">2022-11-25T00:06:20Z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0x010100BD024FF986E86248B25DDBA3DBF998D1</vt:lpwstr>
  </property>
</Properties>
</file>