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6"/>
  </p:sldMasterIdLst>
  <p:notesMasterIdLst>
    <p:notesMasterId r:id="rId56"/>
  </p:notesMasterIdLst>
  <p:handoutMasterIdLst>
    <p:handoutMasterId r:id="rId57"/>
  </p:handoutMasterIdLst>
  <p:sldIdLst>
    <p:sldId id="256" r:id="rId7"/>
    <p:sldId id="399" r:id="rId8"/>
    <p:sldId id="400" r:id="rId9"/>
    <p:sldId id="401" r:id="rId10"/>
    <p:sldId id="402" r:id="rId11"/>
    <p:sldId id="403" r:id="rId12"/>
    <p:sldId id="404" r:id="rId13"/>
    <p:sldId id="405" r:id="rId14"/>
    <p:sldId id="406" r:id="rId15"/>
    <p:sldId id="407" r:id="rId16"/>
    <p:sldId id="408" r:id="rId17"/>
    <p:sldId id="409" r:id="rId18"/>
    <p:sldId id="410" r:id="rId19"/>
    <p:sldId id="411" r:id="rId20"/>
    <p:sldId id="412" r:id="rId21"/>
    <p:sldId id="413" r:id="rId22"/>
    <p:sldId id="415" r:id="rId23"/>
    <p:sldId id="416" r:id="rId24"/>
    <p:sldId id="417" r:id="rId25"/>
    <p:sldId id="418" r:id="rId26"/>
    <p:sldId id="419" r:id="rId27"/>
    <p:sldId id="420" r:id="rId28"/>
    <p:sldId id="421" r:id="rId29"/>
    <p:sldId id="422" r:id="rId30"/>
    <p:sldId id="423" r:id="rId31"/>
    <p:sldId id="424" r:id="rId32"/>
    <p:sldId id="425" r:id="rId33"/>
    <p:sldId id="426" r:id="rId34"/>
    <p:sldId id="427" r:id="rId35"/>
    <p:sldId id="428" r:id="rId36"/>
    <p:sldId id="429" r:id="rId37"/>
    <p:sldId id="430" r:id="rId38"/>
    <p:sldId id="431" r:id="rId39"/>
    <p:sldId id="432" r:id="rId40"/>
    <p:sldId id="433" r:id="rId41"/>
    <p:sldId id="434" r:id="rId42"/>
    <p:sldId id="435" r:id="rId43"/>
    <p:sldId id="436" r:id="rId44"/>
    <p:sldId id="437" r:id="rId45"/>
    <p:sldId id="438" r:id="rId46"/>
    <p:sldId id="439" r:id="rId47"/>
    <p:sldId id="440" r:id="rId48"/>
    <p:sldId id="442" r:id="rId49"/>
    <p:sldId id="443" r:id="rId50"/>
    <p:sldId id="444" r:id="rId51"/>
    <p:sldId id="445" r:id="rId52"/>
    <p:sldId id="446" r:id="rId53"/>
    <p:sldId id="447" r:id="rId54"/>
    <p:sldId id="452" r:id="rId55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1683" autoAdjust="0"/>
  </p:normalViewPr>
  <p:slideViewPr>
    <p:cSldViewPr>
      <p:cViewPr varScale="1">
        <p:scale>
          <a:sx n="86" d="100"/>
          <a:sy n="86" d="100"/>
        </p:scale>
        <p:origin x="558" y="39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63" Type="http://schemas.microsoft.com/office/2016/11/relationships/changesInfo" Target="changesInfos/changesInfo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commentAuthors" Target="commentAuthors.xml"/><Relationship Id="rId5" Type="http://schemas.openxmlformats.org/officeDocument/2006/relationships/customXml" Target="../customXml/item5.xml"/><Relationship Id="rId61" Type="http://schemas.openxmlformats.org/officeDocument/2006/relationships/theme" Target="theme/theme1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presProps" Target="presProp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1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handoutMaster" Target="handoutMasters/handoutMaster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viewProps" Target="viewProps.xml"/><Relationship Id="rId4" Type="http://schemas.openxmlformats.org/officeDocument/2006/relationships/customXml" Target="../customXml/item4.xml"/><Relationship Id="rId9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verley Holland" userId="7f73a814-56d8-4b48-8c0b-e584d33fc074" providerId="ADAL" clId="{014E2AEC-F791-45D7-AE2B-6ACCA389422A}"/>
    <pc:docChg chg="modSld">
      <pc:chgData name="Beverley Holland" userId="7f73a814-56d8-4b48-8c0b-e584d33fc074" providerId="ADAL" clId="{014E2AEC-F791-45D7-AE2B-6ACCA389422A}" dt="2021-11-25T07:56:52.413" v="18" actId="1076"/>
      <pc:docMkLst>
        <pc:docMk/>
      </pc:docMkLst>
      <pc:sldChg chg="modSp mod">
        <pc:chgData name="Beverley Holland" userId="7f73a814-56d8-4b48-8c0b-e584d33fc074" providerId="ADAL" clId="{014E2AEC-F791-45D7-AE2B-6ACCA389422A}" dt="2021-11-25T07:56:08.643" v="10" actId="1076"/>
        <pc:sldMkLst>
          <pc:docMk/>
          <pc:sldMk cId="2669507541" sldId="407"/>
        </pc:sldMkLst>
        <pc:spChg chg="mod">
          <ac:chgData name="Beverley Holland" userId="7f73a814-56d8-4b48-8c0b-e584d33fc074" providerId="ADAL" clId="{014E2AEC-F791-45D7-AE2B-6ACCA389422A}" dt="2021-11-25T07:56:08.643" v="10" actId="1076"/>
          <ac:spMkLst>
            <pc:docMk/>
            <pc:sldMk cId="2669507541" sldId="407"/>
            <ac:spMk id="5" creationId="{00000000-0000-0000-0000-000000000000}"/>
          </ac:spMkLst>
        </pc:spChg>
      </pc:sldChg>
      <pc:sldChg chg="modSp mod">
        <pc:chgData name="Beverley Holland" userId="7f73a814-56d8-4b48-8c0b-e584d33fc074" providerId="ADAL" clId="{014E2AEC-F791-45D7-AE2B-6ACCA389422A}" dt="2021-11-25T07:56:52.413" v="18" actId="1076"/>
        <pc:sldMkLst>
          <pc:docMk/>
          <pc:sldMk cId="2501937271" sldId="408"/>
        </pc:sldMkLst>
        <pc:spChg chg="mod">
          <ac:chgData name="Beverley Holland" userId="7f73a814-56d8-4b48-8c0b-e584d33fc074" providerId="ADAL" clId="{014E2AEC-F791-45D7-AE2B-6ACCA389422A}" dt="2021-11-25T07:56:52.413" v="18" actId="1076"/>
          <ac:spMkLst>
            <pc:docMk/>
            <pc:sldMk cId="2501937271" sldId="408"/>
            <ac:spMk id="5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dirty="0"/>
              <a:t>Image Source:  Source: [© Pearson - Database Systems: A Practical Approach to Design, Implementation, and Management - http://app.kortext.com/read/80118/?page=672]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06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dirty="0"/>
              <a:t>Images from: </a:t>
            </a:r>
          </a:p>
          <a:p>
            <a:pPr marL="168347" indent="-168347" defTabSz="897849">
              <a:buFont typeface="Arial" panose="020B0604020202020204" pitchFamily="34" charset="0"/>
              <a:buChar char="•"/>
              <a:defRPr/>
            </a:pPr>
            <a:r>
              <a:rPr lang="en-GB" dirty="0"/>
              <a:t>http://www.codeproject.com/Articles/114262/ways-of-doing-locking-in-NET-Pessimistic-and-opt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0873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5954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5884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7" indent="-168347" defTabSz="897849"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defTabSz="897849">
              <a:defRPr/>
            </a:pPr>
            <a:r>
              <a:rPr lang="en-GB" dirty="0"/>
              <a:t>Image source: http://udayarumilli.com/mssql-concurrency-control-locking-mssql-interview-questions-answers/ [accessed: 09-Nov-2019]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0931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</a:t>
            </a:r>
            <a:r>
              <a:rPr lang="en-GB" baseline="0" dirty="0"/>
              <a:t> can provide similar solutions for the Uncommitted Dependency and Inconsistence Analysis problems.</a:t>
            </a:r>
          </a:p>
          <a:p>
            <a:r>
              <a:rPr lang="en-GB" baseline="0" dirty="0"/>
              <a:t>See course text, page 686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9062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7931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dirty="0"/>
              <a:t>http://stackoverflow.com/questions/17768608/what-is-the-practical-use-of-timestamp-column-in-sql-server-with-example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1094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0682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performance reasons, the Database Engine performs modifications to database pages in memory-in the buffer cache-and does not write these pages to disk after every change. </a:t>
            </a:r>
          </a:p>
          <a:p>
            <a:r>
              <a:rPr lang="en-GB" dirty="0"/>
              <a:t>Rather, the Database Engine periodically issues a checkpoint on each database. </a:t>
            </a:r>
          </a:p>
          <a:p>
            <a:r>
              <a:rPr lang="en-GB" dirty="0"/>
              <a:t>A </a:t>
            </a:r>
            <a:r>
              <a:rPr lang="en-GB" i="1" dirty="0"/>
              <a:t>checkpoint</a:t>
            </a:r>
            <a:r>
              <a:rPr lang="en-GB" dirty="0"/>
              <a:t> writes the current in-memory modified pages (known as </a:t>
            </a:r>
            <a:r>
              <a:rPr lang="en-GB" i="1" dirty="0"/>
              <a:t>dirty pages</a:t>
            </a:r>
            <a:r>
              <a:rPr lang="en-GB" dirty="0"/>
              <a:t>) and transaction log information from memory to disk and, also, records information about the transaction log.</a:t>
            </a:r>
          </a:p>
          <a:p>
            <a:endParaRPr lang="en-GB" dirty="0"/>
          </a:p>
          <a:p>
            <a:r>
              <a:rPr lang="en-GB" dirty="0"/>
              <a:t>Source: https://docs.microsoft.com/en-us/sql/relational-databases/logs/database-checkpoints-sql-server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8638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T2 and T3</a:t>
            </a:r>
            <a:r>
              <a:rPr lang="en-GB" baseline="0" dirty="0"/>
              <a:t> both written to secondary storage at time of last checkpoint.</a:t>
            </a:r>
            <a:endParaRPr lang="en-GB" dirty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T4 and T5 contain both</a:t>
            </a:r>
            <a:r>
              <a:rPr lang="en-GB" baseline="0" dirty="0"/>
              <a:t> their starting and commit points in the transaction log at the time of the failure.</a:t>
            </a:r>
          </a:p>
          <a:p>
            <a:pPr marL="617271" lvl="1" indent="-168347">
              <a:buFont typeface="Arial" panose="020B0604020202020204" pitchFamily="34" charset="0"/>
              <a:buChar char="•"/>
            </a:pPr>
            <a:r>
              <a:rPr lang="en-GB" baseline="0" dirty="0"/>
              <a:t>The last checkpoint, however, happened before they committed so they need to be redone.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T1 and T6 were</a:t>
            </a:r>
            <a:r>
              <a:rPr lang="en-GB" baseline="0" dirty="0"/>
              <a:t> both active at time of failure and </a:t>
            </a:r>
            <a:r>
              <a:rPr lang="en-GB" dirty="0"/>
              <a:t>do not contain their</a:t>
            </a:r>
            <a:r>
              <a:rPr lang="en-GB" baseline="0" dirty="0"/>
              <a:t> commit points in the log at the time of the checkpoint or time of failure</a:t>
            </a:r>
          </a:p>
          <a:p>
            <a:pPr marL="617271" lvl="1" indent="-168347">
              <a:buFont typeface="Arial" panose="020B0604020202020204" pitchFamily="34" charset="0"/>
              <a:buChar char="•"/>
            </a:pPr>
            <a:r>
              <a:rPr lang="en-GB" baseline="0" dirty="0"/>
              <a:t>Thus, there is not enough information to redo them in the transaction logs, so they have to be undone.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3459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9778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an </a:t>
            </a:r>
            <a:r>
              <a:rPr lang="en-GB" b="1" dirty="0"/>
              <a:t>Immediate</a:t>
            </a:r>
            <a:r>
              <a:rPr lang="en-GB" dirty="0"/>
              <a:t> Recovery</a:t>
            </a:r>
            <a:r>
              <a:rPr lang="en-GB" baseline="0" dirty="0"/>
              <a:t> Technique</a:t>
            </a:r>
            <a:endParaRPr lang="en-GB" dirty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Undo T1 and T6 as the</a:t>
            </a:r>
            <a:r>
              <a:rPr lang="en-GB" baseline="0" dirty="0"/>
              <a:t> transactions may include write actions which are written immediately to the database.</a:t>
            </a:r>
          </a:p>
          <a:p>
            <a:pPr marL="617271" lvl="1" indent="-168347">
              <a:buFont typeface="Arial" panose="020B0604020202020204" pitchFamily="34" charset="0"/>
              <a:buChar char="•"/>
            </a:pPr>
            <a:r>
              <a:rPr lang="en-GB" baseline="0" dirty="0"/>
              <a:t>However, failure occurred before the last write action and final commit, so previous write actions need to be undone.</a:t>
            </a:r>
            <a:endParaRPr lang="en-GB" dirty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Redo T4</a:t>
            </a:r>
            <a:r>
              <a:rPr lang="en-GB" baseline="0" dirty="0"/>
              <a:t> and T5</a:t>
            </a:r>
          </a:p>
          <a:p>
            <a:pPr marL="617271" lvl="1" indent="-168347">
              <a:buFont typeface="Arial" panose="020B0604020202020204" pitchFamily="34" charset="0"/>
              <a:buChar char="•"/>
            </a:pPr>
            <a:r>
              <a:rPr lang="en-GB" baseline="0" dirty="0"/>
              <a:t>Write actions and commit written to the database before the failure, </a:t>
            </a:r>
            <a:r>
              <a:rPr lang="en-GB" b="1" baseline="0" dirty="0"/>
              <a:t>but after the last checkpoint</a:t>
            </a:r>
            <a:r>
              <a:rPr lang="en-GB" baseline="0" dirty="0"/>
              <a:t> so need to be redone.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baseline="0" dirty="0"/>
              <a:t>T2 and T3 are not affected, already committed and written to database before the last checkpoint.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71969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9661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dirty="0"/>
              <a:t>Using a </a:t>
            </a:r>
            <a:r>
              <a:rPr lang="en-GB" b="1" dirty="0"/>
              <a:t>Deferred</a:t>
            </a:r>
            <a:r>
              <a:rPr lang="en-GB" dirty="0"/>
              <a:t> Recovery</a:t>
            </a:r>
            <a:r>
              <a:rPr lang="en-GB" baseline="0" dirty="0"/>
              <a:t> Technique</a:t>
            </a:r>
            <a:endParaRPr lang="en-GB" dirty="0"/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No need to undo</a:t>
            </a:r>
            <a:r>
              <a:rPr lang="en-GB" baseline="0" dirty="0"/>
              <a:t> T1 and </a:t>
            </a:r>
            <a:r>
              <a:rPr lang="en-GB" dirty="0"/>
              <a:t>T6, as not committed</a:t>
            </a:r>
            <a:r>
              <a:rPr lang="en-GB" baseline="0" dirty="0"/>
              <a:t> </a:t>
            </a:r>
            <a:r>
              <a:rPr lang="en-GB" dirty="0"/>
              <a:t>and none</a:t>
            </a:r>
            <a:r>
              <a:rPr lang="en-GB" baseline="0" dirty="0"/>
              <a:t> of the transactions’ actions w</a:t>
            </a:r>
            <a:r>
              <a:rPr lang="en-GB" dirty="0"/>
              <a:t>ritten to database at time of failure as using deferred update.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Redo T4 and</a:t>
            </a:r>
            <a:r>
              <a:rPr lang="en-GB" baseline="0" dirty="0"/>
              <a:t> T5</a:t>
            </a:r>
          </a:p>
          <a:p>
            <a:pPr marL="617271" lvl="1" indent="-168347">
              <a:buFont typeface="Arial" panose="020B0604020202020204" pitchFamily="34" charset="0"/>
              <a:buChar char="•"/>
            </a:pPr>
            <a:r>
              <a:rPr lang="en-GB" baseline="0" dirty="0"/>
              <a:t>Both of these were committed and written to the database before the failure, </a:t>
            </a:r>
            <a:r>
              <a:rPr lang="en-GB" b="1" baseline="0" dirty="0"/>
              <a:t>but after the last checkpoint</a:t>
            </a:r>
            <a:r>
              <a:rPr lang="en-GB" baseline="0" dirty="0"/>
              <a:t>.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baseline="0" dirty="0"/>
              <a:t>T2 and T3 are not affected, already committed and written to database before the last checkpoint.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7819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07927442-0A90-4F3D-BF92-D7FCAF20C19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47703E7-26B7-49F1-9B3F-96548BED094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665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786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40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5224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193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510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0715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8050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424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314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326505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6660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95975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1062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2559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697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471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msdn.microsoft.com/en-gb/library/ms182776(v=sql.110).aspx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Transaction Management II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week 7b: Database Systems (DBS)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Lecture notes on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Concurrency Control</a:t>
            </a:r>
          </a:p>
          <a:p>
            <a:pPr lvl="1"/>
            <a:r>
              <a:rPr lang="en-GB" dirty="0" err="1"/>
              <a:t>Serialisability</a:t>
            </a:r>
            <a:endParaRPr lang="en-GB" dirty="0"/>
          </a:p>
          <a:p>
            <a:pPr lvl="1"/>
            <a:r>
              <a:rPr lang="en-GB" dirty="0"/>
              <a:t>Locking &amp; Timestamping</a:t>
            </a:r>
          </a:p>
          <a:p>
            <a:r>
              <a:rPr lang="en-GB" dirty="0"/>
              <a:t>Database Recovery</a:t>
            </a:r>
          </a:p>
        </p:txBody>
      </p:sp>
    </p:spTree>
    <p:extLst>
      <p:ext uri="{BB962C8B-B14F-4D97-AF65-F5344CB8AC3E}">
        <p14:creationId xmlns:p14="http://schemas.microsoft.com/office/powerpoint/2010/main" val="2813678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731168"/>
          </a:xfrm>
        </p:spPr>
        <p:txBody>
          <a:bodyPr>
            <a:normAutofit fontScale="90000"/>
          </a:bodyPr>
          <a:lstStyle/>
          <a:p>
            <a:r>
              <a:rPr lang="en-GB" dirty="0"/>
              <a:t>Database Architecture Support for Transactions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1919" y="1581429"/>
            <a:ext cx="5254857" cy="5276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2748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Transactions, Concurrency Control &amp; Recovery Database Modules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Transaction Manager </a:t>
            </a:r>
            <a:r>
              <a:rPr lang="en-GB" dirty="0"/>
              <a:t>coordinates transactions and it communicates with the Scheduler.</a:t>
            </a:r>
          </a:p>
          <a:p>
            <a:r>
              <a:rPr lang="en-GB" b="1" dirty="0"/>
              <a:t>Scheduler</a:t>
            </a:r>
            <a:r>
              <a:rPr lang="en-GB" dirty="0"/>
              <a:t> (aka Lock Manager) responsible for implementing concurrency control strategy.</a:t>
            </a:r>
          </a:p>
          <a:p>
            <a:pPr lvl="1"/>
            <a:r>
              <a:rPr lang="en-GB" dirty="0"/>
              <a:t>The objective of the scheduler is to maximise </a:t>
            </a:r>
            <a:r>
              <a:rPr lang="en-GB" b="1" i="1" dirty="0"/>
              <a:t>concurrency</a:t>
            </a:r>
            <a:r>
              <a:rPr lang="en-GB" dirty="0"/>
              <a:t>.</a:t>
            </a:r>
          </a:p>
          <a:p>
            <a:r>
              <a:rPr lang="en-GB" b="1" dirty="0"/>
              <a:t>Recovery Manager</a:t>
            </a:r>
            <a:r>
              <a:rPr lang="en-GB" dirty="0"/>
              <a:t> responsible for ensuring that database is restored to a consistent state in the event of a failure.</a:t>
            </a:r>
          </a:p>
          <a:p>
            <a:r>
              <a:rPr lang="en-GB" b="1" dirty="0"/>
              <a:t>Buffer Manager</a:t>
            </a:r>
            <a:r>
              <a:rPr lang="en-GB" dirty="0"/>
              <a:t> responsible for efficient transfer of data between disk storage and main memory.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2804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Concurrency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both want the same item, who wins?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2360" y="2420888"/>
            <a:ext cx="5133975" cy="3438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231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Concurrency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major objective of a database is to enable multiple users to access shared data concurrently (</a:t>
            </a:r>
            <a:r>
              <a:rPr lang="en-GB" b="1" i="1" dirty="0"/>
              <a:t>at the same time</a:t>
            </a:r>
            <a:r>
              <a:rPr lang="en-GB" dirty="0"/>
              <a:t>).</a:t>
            </a:r>
          </a:p>
          <a:p>
            <a:r>
              <a:rPr lang="en-GB" dirty="0"/>
              <a:t>This is relatively easy as long as users are only reading data.</a:t>
            </a:r>
          </a:p>
          <a:p>
            <a:r>
              <a:rPr lang="en-GB" dirty="0"/>
              <a:t>If, however, two or more users are accessing the </a:t>
            </a:r>
            <a:r>
              <a:rPr lang="en-GB" b="1" dirty="0"/>
              <a:t>same data simultaneously</a:t>
            </a:r>
            <a:r>
              <a:rPr lang="en-GB" dirty="0"/>
              <a:t>, and at least one of them is </a:t>
            </a:r>
            <a:r>
              <a:rPr lang="en-GB" b="1" i="1" dirty="0"/>
              <a:t>updating data</a:t>
            </a:r>
            <a:r>
              <a:rPr lang="en-GB" dirty="0"/>
              <a:t>, there may be </a:t>
            </a:r>
            <a:r>
              <a:rPr lang="en-GB" b="1" dirty="0"/>
              <a:t>interference</a:t>
            </a:r>
            <a:r>
              <a:rPr lang="en-GB" dirty="0"/>
              <a:t> that can result in </a:t>
            </a:r>
            <a:r>
              <a:rPr lang="en-GB" b="1" dirty="0"/>
              <a:t>inconsistencies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8701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Concurrency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Concurrency Control</a:t>
            </a:r>
            <a:r>
              <a:rPr lang="en-GB" dirty="0"/>
              <a:t> is the process of managing simultaneous operations on the database without having them interfere with one another.</a:t>
            </a:r>
          </a:p>
          <a:p>
            <a:r>
              <a:rPr lang="en-GB" dirty="0"/>
              <a:t>In order for the DBMS to provide concurrent access, user transactions are </a:t>
            </a:r>
            <a:r>
              <a:rPr lang="en-GB" b="1" dirty="0"/>
              <a:t>interleaved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Instead of the system being idle, it switches between the operations of the transactions of the users in an alternating fashion.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5316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Interleaving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Transaction T</a:t>
            </a:r>
            <a:r>
              <a:rPr lang="en-GB" baseline="-25000" dirty="0"/>
              <a:t>1</a:t>
            </a:r>
          </a:p>
          <a:p>
            <a:pPr lvl="1"/>
            <a:r>
              <a:rPr lang="en-GB" dirty="0"/>
              <a:t>Starts</a:t>
            </a:r>
          </a:p>
          <a:p>
            <a:pPr lvl="1"/>
            <a:r>
              <a:rPr lang="en-GB" dirty="0"/>
              <a:t>Executes commands…</a:t>
            </a:r>
          </a:p>
          <a:p>
            <a:pPr lvl="1"/>
            <a:r>
              <a:rPr lang="en-GB" dirty="0"/>
              <a:t>I/O Operation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Resume commands</a:t>
            </a:r>
          </a:p>
          <a:p>
            <a:pPr lvl="1"/>
            <a:r>
              <a:rPr lang="en-GB" dirty="0"/>
              <a:t>…</a:t>
            </a:r>
          </a:p>
          <a:p>
            <a:pPr lvl="1"/>
            <a:r>
              <a:rPr lang="en-GB" dirty="0"/>
              <a:t>End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Transaction T</a:t>
            </a:r>
            <a:r>
              <a:rPr lang="en-GB" baseline="-25000" dirty="0"/>
              <a:t>2</a:t>
            </a:r>
          </a:p>
          <a:p>
            <a:pPr lvl="1"/>
            <a:r>
              <a:rPr lang="en-GB" dirty="0"/>
              <a:t>Starts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Executes commands…</a:t>
            </a:r>
          </a:p>
          <a:p>
            <a:pPr lvl="1"/>
            <a:r>
              <a:rPr lang="en-GB" dirty="0"/>
              <a:t>I/O Operation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…</a:t>
            </a:r>
          </a:p>
          <a:p>
            <a:pPr lvl="1"/>
            <a:r>
              <a:rPr lang="en-GB" dirty="0"/>
              <a:t>End</a:t>
            </a:r>
          </a:p>
        </p:txBody>
      </p:sp>
      <p:sp>
        <p:nvSpPr>
          <p:cNvPr id="9" name="Right Arrow 8"/>
          <p:cNvSpPr/>
          <p:nvPr/>
        </p:nvSpPr>
        <p:spPr>
          <a:xfrm>
            <a:off x="3544186" y="2852936"/>
            <a:ext cx="1836000" cy="432048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Switch to T</a:t>
            </a:r>
            <a:r>
              <a:rPr lang="en-GB" sz="1600" baseline="-25000" dirty="0"/>
              <a:t>2</a:t>
            </a:r>
          </a:p>
        </p:txBody>
      </p:sp>
      <p:sp>
        <p:nvSpPr>
          <p:cNvPr id="10" name="Right Arrow 9"/>
          <p:cNvSpPr/>
          <p:nvPr/>
        </p:nvSpPr>
        <p:spPr>
          <a:xfrm flipH="1">
            <a:off x="2142749" y="3789040"/>
            <a:ext cx="2160240" cy="432048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Switch back to T</a:t>
            </a:r>
            <a:r>
              <a:rPr lang="en-GB" sz="1600" baseline="-25000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4530632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Interleaving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system starts executing first transaction (</a:t>
            </a:r>
            <a:r>
              <a:rPr lang="en-GB" b="1" dirty="0"/>
              <a:t>T</a:t>
            </a:r>
            <a:r>
              <a:rPr lang="en-GB" b="1" baseline="-25000" dirty="0"/>
              <a:t>1</a:t>
            </a:r>
            <a:r>
              <a:rPr lang="en-GB" dirty="0"/>
              <a:t>) till it reaches an I/O operation.</a:t>
            </a:r>
          </a:p>
          <a:p>
            <a:r>
              <a:rPr lang="en-GB" dirty="0"/>
              <a:t>While I/O is being performed on </a:t>
            </a:r>
            <a:r>
              <a:rPr lang="en-GB" b="1" dirty="0"/>
              <a:t>T</a:t>
            </a:r>
            <a:r>
              <a:rPr lang="en-GB" b="1" baseline="-25000" dirty="0"/>
              <a:t>1</a:t>
            </a:r>
            <a:r>
              <a:rPr lang="en-GB" dirty="0"/>
              <a:t>, </a:t>
            </a:r>
          </a:p>
          <a:p>
            <a:pPr lvl="1"/>
            <a:r>
              <a:rPr lang="en-GB" dirty="0"/>
              <a:t>It switches to next transaction (</a:t>
            </a:r>
            <a:r>
              <a:rPr lang="en-GB" b="1" dirty="0"/>
              <a:t>T</a:t>
            </a:r>
            <a:r>
              <a:rPr lang="en-GB" b="1" baseline="-25000" dirty="0"/>
              <a:t>2</a:t>
            </a:r>
            <a:r>
              <a:rPr lang="en-GB" dirty="0"/>
              <a:t>) and executes commands from that transaction till I/O is reached </a:t>
            </a:r>
          </a:p>
          <a:p>
            <a:pPr lvl="1"/>
            <a:r>
              <a:rPr lang="en-GB" dirty="0"/>
              <a:t>and then switches back to </a:t>
            </a:r>
            <a:r>
              <a:rPr lang="en-GB" b="1" dirty="0"/>
              <a:t>T</a:t>
            </a:r>
            <a:r>
              <a:rPr lang="en-GB" b="1" baseline="-25000" dirty="0"/>
              <a:t>1</a:t>
            </a:r>
            <a:r>
              <a:rPr lang="en-GB" dirty="0"/>
              <a:t> to resume where it suspended.</a:t>
            </a:r>
          </a:p>
          <a:p>
            <a:r>
              <a:rPr lang="en-GB" dirty="0"/>
              <a:t>Although the two transactions may be perfectly correct by themselves: </a:t>
            </a:r>
          </a:p>
          <a:p>
            <a:pPr lvl="1"/>
            <a:r>
              <a:rPr lang="en-GB" dirty="0"/>
              <a:t>the interleaving of operations may produce an incorrect result </a:t>
            </a:r>
          </a:p>
          <a:p>
            <a:pPr lvl="1"/>
            <a:r>
              <a:rPr lang="en-GB" dirty="0"/>
              <a:t>and compromise the integrity and consistency of the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405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Transactions T</a:t>
            </a:r>
            <a:r>
              <a:rPr lang="en-GB" baseline="-25000" dirty="0"/>
              <a:t>1</a:t>
            </a:r>
            <a:r>
              <a:rPr lang="en-GB" dirty="0"/>
              <a:t> and T</a:t>
            </a:r>
            <a:r>
              <a:rPr lang="en-GB" baseline="-25000" dirty="0"/>
              <a:t>2</a:t>
            </a:r>
            <a:r>
              <a:rPr lang="en-GB" dirty="0"/>
              <a:t> are operating on two account balances:</a:t>
            </a:r>
          </a:p>
          <a:p>
            <a:pPr lvl="1"/>
            <a:r>
              <a:rPr lang="en-GB" b="1" dirty="0" err="1"/>
              <a:t>bal</a:t>
            </a:r>
            <a:r>
              <a:rPr lang="en-GB" b="1" baseline="-25000" dirty="0" err="1"/>
              <a:t>X</a:t>
            </a:r>
            <a:r>
              <a:rPr lang="en-GB" dirty="0"/>
              <a:t>: initial value </a:t>
            </a:r>
            <a:r>
              <a:rPr lang="en-GB" b="1" dirty="0"/>
              <a:t>£20</a:t>
            </a:r>
            <a:endParaRPr lang="en-GB" dirty="0"/>
          </a:p>
          <a:p>
            <a:r>
              <a:rPr lang="en-GB" dirty="0"/>
              <a:t>Assume the following transactions are to be performed:</a:t>
            </a:r>
          </a:p>
          <a:p>
            <a:pPr lvl="1"/>
            <a:r>
              <a:rPr lang="en-GB" dirty="0"/>
              <a:t>Transaction T</a:t>
            </a:r>
            <a:r>
              <a:rPr lang="en-GB" baseline="-25000" dirty="0"/>
              <a:t>1</a:t>
            </a:r>
            <a:r>
              <a:rPr lang="en-GB" dirty="0"/>
              <a:t> is depositing £10 into 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r>
              <a:rPr lang="en-GB" dirty="0"/>
              <a:t> and increasing </a:t>
            </a:r>
            <a:r>
              <a:rPr lang="en-GB" dirty="0" err="1"/>
              <a:t>bal</a:t>
            </a:r>
            <a:r>
              <a:rPr lang="en-GB" baseline="-25000" dirty="0" err="1"/>
              <a:t>Y</a:t>
            </a:r>
            <a:r>
              <a:rPr lang="en-GB" dirty="0"/>
              <a:t> by £200.</a:t>
            </a:r>
          </a:p>
          <a:p>
            <a:pPr lvl="1"/>
            <a:r>
              <a:rPr lang="en-GB" dirty="0"/>
              <a:t>Transaction T</a:t>
            </a:r>
            <a:r>
              <a:rPr lang="en-GB" baseline="-25000" dirty="0"/>
              <a:t>2</a:t>
            </a:r>
            <a:r>
              <a:rPr lang="en-GB" dirty="0"/>
              <a:t> is doubling the </a:t>
            </a:r>
            <a:r>
              <a:rPr lang="en-GB" b="1" dirty="0"/>
              <a:t>current value</a:t>
            </a:r>
            <a:r>
              <a:rPr lang="en-GB" dirty="0"/>
              <a:t> of 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endParaRPr lang="en-GB" dirty="0"/>
          </a:p>
          <a:p>
            <a:r>
              <a:rPr lang="en-GB" dirty="0"/>
              <a:t>If the two transactions are performed serially (one after the other):</a:t>
            </a:r>
          </a:p>
          <a:p>
            <a:pPr lvl="1"/>
            <a:r>
              <a:rPr lang="en-GB" dirty="0"/>
              <a:t>What are the final balances of the two accounts?</a:t>
            </a:r>
          </a:p>
          <a:p>
            <a:pPr lvl="1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635896" y="2492896"/>
            <a:ext cx="2570575" cy="6617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 indent="-91440">
              <a:spcBef>
                <a:spcPts val="550"/>
              </a:spcBef>
              <a:buClr>
                <a:srgbClr val="2DA2BF"/>
              </a:buClr>
              <a:buSzPct val="70000"/>
            </a:pPr>
            <a:endParaRPr lang="en-GB" sz="1600" b="1" dirty="0">
              <a:solidFill>
                <a:prstClr val="black"/>
              </a:solidFill>
            </a:endParaRPr>
          </a:p>
          <a:p>
            <a:pPr lvl="1" indent="-91440">
              <a:spcBef>
                <a:spcPts val="550"/>
              </a:spcBef>
              <a:buClr>
                <a:srgbClr val="2DA2BF"/>
              </a:buClr>
              <a:buSzPct val="70000"/>
            </a:pPr>
            <a:r>
              <a:rPr lang="en-GB" sz="1600" b="1" dirty="0" err="1">
                <a:solidFill>
                  <a:prstClr val="black"/>
                </a:solidFill>
              </a:rPr>
              <a:t>bal</a:t>
            </a:r>
            <a:r>
              <a:rPr lang="en-GB" sz="1600" b="1" baseline="-25000" dirty="0" err="1">
                <a:solidFill>
                  <a:prstClr val="black"/>
                </a:solidFill>
              </a:rPr>
              <a:t>Y</a:t>
            </a:r>
            <a:r>
              <a:rPr lang="en-GB" sz="1600" dirty="0">
                <a:solidFill>
                  <a:prstClr val="black"/>
                </a:solidFill>
              </a:rPr>
              <a:t>: initial value </a:t>
            </a:r>
            <a:r>
              <a:rPr lang="en-GB" sz="1600" b="1" dirty="0">
                <a:solidFill>
                  <a:prstClr val="black"/>
                </a:solidFill>
              </a:rPr>
              <a:t>£50</a:t>
            </a:r>
          </a:p>
        </p:txBody>
      </p:sp>
    </p:spTree>
    <p:extLst>
      <p:ext uri="{BB962C8B-B14F-4D97-AF65-F5344CB8AC3E}">
        <p14:creationId xmlns:p14="http://schemas.microsoft.com/office/powerpoint/2010/main" val="26695075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Transactions T</a:t>
            </a:r>
            <a:r>
              <a:rPr lang="en-GB" baseline="-25000" dirty="0"/>
              <a:t>1</a:t>
            </a:r>
            <a:r>
              <a:rPr lang="en-GB" dirty="0"/>
              <a:t> and T</a:t>
            </a:r>
            <a:r>
              <a:rPr lang="en-GB" baseline="-25000" dirty="0"/>
              <a:t>2</a:t>
            </a:r>
            <a:r>
              <a:rPr lang="en-GB" dirty="0"/>
              <a:t> are operating on two account balances:</a:t>
            </a:r>
          </a:p>
          <a:p>
            <a:pPr lvl="1"/>
            <a:r>
              <a:rPr lang="en-GB" b="1" dirty="0" err="1"/>
              <a:t>bal</a:t>
            </a:r>
            <a:r>
              <a:rPr lang="en-GB" b="1" baseline="-25000" dirty="0" err="1"/>
              <a:t>X</a:t>
            </a:r>
            <a:r>
              <a:rPr lang="en-GB" dirty="0"/>
              <a:t>: initial value </a:t>
            </a:r>
            <a:r>
              <a:rPr lang="en-GB" b="1" dirty="0"/>
              <a:t>£20</a:t>
            </a:r>
            <a:endParaRPr lang="en-GB" dirty="0"/>
          </a:p>
          <a:p>
            <a:r>
              <a:rPr lang="en-GB" dirty="0"/>
              <a:t>Assume the following transactions are to be performed:</a:t>
            </a:r>
          </a:p>
          <a:p>
            <a:pPr lvl="1"/>
            <a:r>
              <a:rPr lang="en-GB" dirty="0"/>
              <a:t>Transaction T</a:t>
            </a:r>
            <a:r>
              <a:rPr lang="en-GB" baseline="-25000" dirty="0"/>
              <a:t>1</a:t>
            </a:r>
            <a:r>
              <a:rPr lang="en-GB" dirty="0"/>
              <a:t> is depositing £10 into 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r>
              <a:rPr lang="en-GB" dirty="0"/>
              <a:t> and increasing </a:t>
            </a:r>
            <a:r>
              <a:rPr lang="en-GB" dirty="0" err="1"/>
              <a:t>bal</a:t>
            </a:r>
            <a:r>
              <a:rPr lang="en-GB" baseline="-25000" dirty="0" err="1"/>
              <a:t>Y</a:t>
            </a:r>
            <a:r>
              <a:rPr lang="en-GB" dirty="0"/>
              <a:t> by £200.</a:t>
            </a:r>
          </a:p>
          <a:p>
            <a:pPr lvl="1"/>
            <a:r>
              <a:rPr lang="en-GB" dirty="0"/>
              <a:t>Transaction T</a:t>
            </a:r>
            <a:r>
              <a:rPr lang="en-GB" baseline="-25000" dirty="0"/>
              <a:t>2</a:t>
            </a:r>
            <a:r>
              <a:rPr lang="en-GB" dirty="0"/>
              <a:t> is doubling the </a:t>
            </a:r>
            <a:r>
              <a:rPr lang="en-GB" b="1" dirty="0"/>
              <a:t>current value</a:t>
            </a:r>
            <a:r>
              <a:rPr lang="en-GB" dirty="0"/>
              <a:t> of 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endParaRPr lang="en-GB" dirty="0"/>
          </a:p>
          <a:p>
            <a:r>
              <a:rPr lang="en-GB" dirty="0"/>
              <a:t>Using the same initial values, performing the same transactions still serially (one after the other):</a:t>
            </a:r>
          </a:p>
          <a:p>
            <a:pPr lvl="1"/>
            <a:r>
              <a:rPr lang="en-GB" dirty="0"/>
              <a:t>What are the final balances of the two accounts if the order of the transaction is </a:t>
            </a:r>
            <a:r>
              <a:rPr lang="en-GB" b="1" i="1" dirty="0"/>
              <a:t>changed</a:t>
            </a:r>
            <a:r>
              <a:rPr lang="en-GB" dirty="0"/>
              <a:t> to T</a:t>
            </a:r>
            <a:r>
              <a:rPr lang="en-GB" baseline="-25000" dirty="0"/>
              <a:t>2</a:t>
            </a:r>
            <a:r>
              <a:rPr lang="en-GB" dirty="0"/>
              <a:t> first, then T</a:t>
            </a:r>
            <a:r>
              <a:rPr lang="en-GB" baseline="-25000" dirty="0"/>
              <a:t>1</a:t>
            </a:r>
            <a:r>
              <a:rPr lang="en-GB" dirty="0"/>
              <a:t>?</a:t>
            </a:r>
          </a:p>
          <a:p>
            <a:pPr lvl="1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404060" y="1988840"/>
            <a:ext cx="257057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65760" lvl="1">
              <a:spcBef>
                <a:spcPts val="550"/>
              </a:spcBef>
              <a:buClr>
                <a:srgbClr val="2DA2BF"/>
              </a:buClr>
              <a:buSzPct val="70000"/>
            </a:pPr>
            <a:r>
              <a:rPr lang="en-GB" sz="1600" b="1" dirty="0" err="1">
                <a:solidFill>
                  <a:prstClr val="black"/>
                </a:solidFill>
              </a:rPr>
              <a:t>bal</a:t>
            </a:r>
            <a:r>
              <a:rPr lang="en-GB" sz="1600" b="1" baseline="-25000" dirty="0" err="1">
                <a:solidFill>
                  <a:prstClr val="black"/>
                </a:solidFill>
              </a:rPr>
              <a:t>Y</a:t>
            </a:r>
            <a:r>
              <a:rPr lang="en-GB" sz="1600" dirty="0">
                <a:solidFill>
                  <a:prstClr val="black"/>
                </a:solidFill>
              </a:rPr>
              <a:t>: initial value </a:t>
            </a:r>
            <a:r>
              <a:rPr lang="en-GB" sz="1600" b="1" dirty="0">
                <a:solidFill>
                  <a:prstClr val="black"/>
                </a:solidFill>
              </a:rPr>
              <a:t>£50</a:t>
            </a:r>
          </a:p>
        </p:txBody>
      </p:sp>
    </p:spTree>
    <p:extLst>
      <p:ext uri="{BB962C8B-B14F-4D97-AF65-F5344CB8AC3E}">
        <p14:creationId xmlns:p14="http://schemas.microsoft.com/office/powerpoint/2010/main" val="25019372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Changing the order has produced different results.</a:t>
            </a:r>
          </a:p>
          <a:p>
            <a:r>
              <a:rPr lang="en-GB" dirty="0"/>
              <a:t>Does this mean that the two transactions have interfered with each other, resulting in the database being in an inconsistent state?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97427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Problems of Concurrency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Examples of </a:t>
            </a:r>
            <a:r>
              <a:rPr lang="en-GB" b="1" i="1" dirty="0"/>
              <a:t>three potential problems </a:t>
            </a:r>
            <a:r>
              <a:rPr lang="en-GB" dirty="0"/>
              <a:t>that may be caused by concurrency when interleaving is in use:</a:t>
            </a:r>
          </a:p>
          <a:p>
            <a:pPr lvl="1"/>
            <a:r>
              <a:rPr lang="en-GB" dirty="0"/>
              <a:t>The Lost Update Problem</a:t>
            </a:r>
          </a:p>
          <a:p>
            <a:pPr lvl="1"/>
            <a:r>
              <a:rPr lang="en-GB" dirty="0"/>
              <a:t>The Uncommitted Dependency Problem</a:t>
            </a:r>
          </a:p>
          <a:p>
            <a:pPr lvl="1"/>
            <a:r>
              <a:rPr lang="en-GB" dirty="0"/>
              <a:t>The Inconsistent Analysis Problem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176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Problems of Concurrency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Recall that a transaction is a sequence of operations consisting of:</a:t>
            </a:r>
          </a:p>
          <a:p>
            <a:pPr lvl="1"/>
            <a:r>
              <a:rPr lang="en-GB" dirty="0"/>
              <a:t>Read/write actions on the database, </a:t>
            </a:r>
          </a:p>
          <a:p>
            <a:pPr lvl="1"/>
            <a:r>
              <a:rPr lang="en-GB" dirty="0"/>
              <a:t>Non-database operations,</a:t>
            </a:r>
          </a:p>
          <a:p>
            <a:pPr lvl="1"/>
            <a:r>
              <a:rPr lang="en-GB" dirty="0"/>
              <a:t>Followed by a commit or abort action.</a:t>
            </a:r>
          </a:p>
          <a:p>
            <a:r>
              <a:rPr lang="en-GB" dirty="0"/>
              <a:t>Let’s have a look at how these problems occur when we have concurrent transactions running and interleaving of operations is in use.</a:t>
            </a:r>
          </a:p>
          <a:p>
            <a:pPr lvl="1"/>
            <a:r>
              <a:rPr lang="en-GB" dirty="0"/>
              <a:t>The examples use pseudocode to illustrate the operations involved in the transactions.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8408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Lost Update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Occurs when a successfully completed update is </a:t>
            </a:r>
            <a:r>
              <a:rPr lang="en-GB" b="1" i="1" dirty="0"/>
              <a:t>overridden by another user</a:t>
            </a:r>
            <a:r>
              <a:rPr lang="en-GB" dirty="0"/>
              <a:t>.</a:t>
            </a:r>
          </a:p>
          <a:p>
            <a:r>
              <a:rPr lang="en-GB" dirty="0"/>
              <a:t>Example</a:t>
            </a:r>
          </a:p>
          <a:p>
            <a:pPr lvl="1"/>
            <a:r>
              <a:rPr lang="en-GB" dirty="0"/>
              <a:t>Jack and Jill have a joint savings account with a balance (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r>
              <a:rPr lang="en-GB" dirty="0"/>
              <a:t>) of £100.</a:t>
            </a:r>
          </a:p>
          <a:p>
            <a:pPr lvl="1"/>
            <a:r>
              <a:rPr lang="en-GB" dirty="0"/>
              <a:t>Jack (T</a:t>
            </a:r>
            <a:r>
              <a:rPr lang="en-GB" baseline="-25000" dirty="0"/>
              <a:t>1</a:t>
            </a:r>
            <a:r>
              <a:rPr lang="en-GB" dirty="0"/>
              <a:t>) is withdrawing £10 from the account.</a:t>
            </a:r>
          </a:p>
          <a:p>
            <a:pPr lvl="1"/>
            <a:r>
              <a:rPr lang="en-GB" dirty="0"/>
              <a:t>Jill (T</a:t>
            </a:r>
            <a:r>
              <a:rPr lang="en-GB" baseline="-25000" dirty="0"/>
              <a:t>2</a:t>
            </a:r>
            <a:r>
              <a:rPr lang="en-GB" dirty="0"/>
              <a:t>) is depositing £100 into the same account.</a:t>
            </a:r>
          </a:p>
          <a:p>
            <a:pPr lvl="1"/>
            <a:r>
              <a:rPr lang="en-GB" dirty="0"/>
              <a:t>If these transactions are performed serially (no interleaving), the balance will be £190.</a:t>
            </a:r>
          </a:p>
          <a:p>
            <a:pPr marL="685800" lvl="2" indent="0">
              <a:buNone/>
            </a:pPr>
            <a:r>
              <a:rPr lang="en-GB" i="1" dirty="0"/>
              <a:t>Hopefully, you all agree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r>
              <a:rPr lang="en-GB" i="1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9284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Lost Update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i="1" dirty="0"/>
              <a:t>Jack (T</a:t>
            </a:r>
            <a:r>
              <a:rPr lang="en-GB" i="1" baseline="-25000" dirty="0"/>
              <a:t>1</a:t>
            </a:r>
            <a:r>
              <a:rPr lang="en-GB" i="1" dirty="0"/>
              <a:t>) overwrites Jill’s (T</a:t>
            </a:r>
            <a:r>
              <a:rPr lang="en-GB" i="1" baseline="-25000" dirty="0"/>
              <a:t>2</a:t>
            </a:r>
            <a:r>
              <a:rPr lang="en-GB" i="1" dirty="0"/>
              <a:t>) previous update</a:t>
            </a:r>
            <a:r>
              <a:rPr lang="en-GB" dirty="0"/>
              <a:t>, and thereby “</a:t>
            </a:r>
            <a:r>
              <a:rPr lang="en-GB" b="1" dirty="0"/>
              <a:t>losing</a:t>
            </a:r>
            <a:r>
              <a:rPr lang="en-GB" dirty="0"/>
              <a:t>” the previously added £100 deposit.</a:t>
            </a:r>
          </a:p>
          <a:p>
            <a:r>
              <a:rPr lang="en-GB" dirty="0"/>
              <a:t>Loss of Jill’s (T</a:t>
            </a:r>
            <a:r>
              <a:rPr lang="en-GB" baseline="-25000" dirty="0"/>
              <a:t>2</a:t>
            </a:r>
            <a:r>
              <a:rPr lang="en-GB" dirty="0"/>
              <a:t>) update is avoided by preventing Jack (T</a:t>
            </a:r>
            <a:r>
              <a:rPr lang="en-GB" baseline="-25000" dirty="0"/>
              <a:t>1</a:t>
            </a:r>
            <a:r>
              <a:rPr lang="en-GB" dirty="0"/>
              <a:t>) from reading the balance until after Jill’s update (T</a:t>
            </a:r>
            <a:r>
              <a:rPr lang="en-GB" baseline="-25000" dirty="0"/>
              <a:t>2</a:t>
            </a:r>
            <a:r>
              <a:rPr lang="en-GB" dirty="0"/>
              <a:t>) is complete.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043608" y="1734344"/>
          <a:ext cx="7722440" cy="32359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2088">
                  <a:extLst>
                    <a:ext uri="{9D8B030D-6E8A-4147-A177-3AD203B41FA5}">
                      <a16:colId xmlns:a16="http://schemas.microsoft.com/office/drawing/2014/main" val="468654943"/>
                    </a:ext>
                  </a:extLst>
                </a:gridCol>
                <a:gridCol w="2412268">
                  <a:extLst>
                    <a:ext uri="{9D8B030D-6E8A-4147-A177-3AD203B41FA5}">
                      <a16:colId xmlns:a16="http://schemas.microsoft.com/office/drawing/2014/main" val="897132768"/>
                    </a:ext>
                  </a:extLst>
                </a:gridCol>
                <a:gridCol w="2556284">
                  <a:extLst>
                    <a:ext uri="{9D8B030D-6E8A-4147-A177-3AD203B41FA5}">
                      <a16:colId xmlns:a16="http://schemas.microsoft.com/office/drawing/2014/main" val="2147400388"/>
                    </a:ext>
                  </a:extLst>
                </a:gridCol>
                <a:gridCol w="1961800">
                  <a:extLst>
                    <a:ext uri="{9D8B030D-6E8A-4147-A177-3AD203B41FA5}">
                      <a16:colId xmlns:a16="http://schemas.microsoft.com/office/drawing/2014/main" val="414720753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 baseline="-25000" dirty="0"/>
                        <a:t>1</a:t>
                      </a:r>
                      <a:r>
                        <a:rPr lang="en-GB" dirty="0"/>
                        <a:t> (Jack)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 baseline="-25000" dirty="0"/>
                        <a:t>2</a:t>
                      </a:r>
                      <a:r>
                        <a:rPr lang="en-GB" dirty="0"/>
                        <a:t> (Jill)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Balance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7664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BEGIN</a:t>
                      </a:r>
                      <a:r>
                        <a:rPr lang="en-GB" dirty="0"/>
                        <a:t> TRANSACTION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0343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BEGIN</a:t>
                      </a:r>
                      <a:r>
                        <a:rPr lang="en-GB" baseline="0" dirty="0"/>
                        <a:t> TRANSACTION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  read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5532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read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 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 =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baseline="0" dirty="0"/>
                        <a:t> + 100 (200)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34534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 =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baseline="0" dirty="0"/>
                        <a:t> - 10 (90)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write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51886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COMMIT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6782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write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1018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COMMIT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1505459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5816" y="1518320"/>
            <a:ext cx="609600" cy="6096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080" y="1484784"/>
            <a:ext cx="609600" cy="6096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2880" y="1556792"/>
            <a:ext cx="609600" cy="6096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971600" y="3933056"/>
            <a:ext cx="7794448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461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Uncommitted Dependency (or Dirty Read)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Occurs when one transaction </a:t>
            </a:r>
            <a:r>
              <a:rPr lang="en-GB" b="1" i="1" dirty="0"/>
              <a:t>can see the intermediate results</a:t>
            </a:r>
            <a:r>
              <a:rPr lang="en-GB" dirty="0"/>
              <a:t> of another transaction before it has committed.</a:t>
            </a:r>
          </a:p>
          <a:p>
            <a:r>
              <a:rPr lang="en-GB" dirty="0"/>
              <a:t>A bank account has a balance (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r>
              <a:rPr lang="en-GB" dirty="0"/>
              <a:t>) of £100.</a:t>
            </a:r>
          </a:p>
          <a:p>
            <a:r>
              <a:rPr lang="en-GB" dirty="0"/>
              <a:t>A transaction (</a:t>
            </a:r>
            <a:r>
              <a:rPr lang="en-GB" b="1" dirty="0"/>
              <a:t>T</a:t>
            </a:r>
            <a:r>
              <a:rPr lang="en-GB" b="1" baseline="-25000" dirty="0"/>
              <a:t>1</a:t>
            </a:r>
            <a:r>
              <a:rPr lang="en-GB" dirty="0"/>
              <a:t>) is started and credits the account with £100, making balance now £200, but:</a:t>
            </a:r>
          </a:p>
          <a:p>
            <a:pPr lvl="1"/>
            <a:r>
              <a:rPr lang="en-GB" dirty="0"/>
              <a:t>The transaction is aborted for some reason, and</a:t>
            </a:r>
          </a:p>
          <a:p>
            <a:pPr lvl="1"/>
            <a:r>
              <a:rPr lang="en-GB" dirty="0"/>
              <a:t>The balance is set back to the original £100.</a:t>
            </a:r>
          </a:p>
          <a:p>
            <a:r>
              <a:rPr lang="en-GB" dirty="0"/>
              <a:t>Meanwhile, another transaction (</a:t>
            </a:r>
            <a:r>
              <a:rPr lang="en-GB" b="1" dirty="0"/>
              <a:t>T</a:t>
            </a:r>
            <a:r>
              <a:rPr lang="en-GB" b="1" baseline="-25000" dirty="0"/>
              <a:t>2</a:t>
            </a:r>
            <a:r>
              <a:rPr lang="en-GB" dirty="0"/>
              <a:t>) has already read the intermediate £200 balance and used as a basis for withdrawing £10.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416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Uncommitted Dependency (or Dirty Read)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5537200"/>
            <a:ext cx="8531352" cy="1320800"/>
          </a:xfrm>
        </p:spPr>
        <p:txBody>
          <a:bodyPr>
            <a:normAutofit/>
          </a:bodyPr>
          <a:lstStyle/>
          <a:p>
            <a:r>
              <a:rPr lang="en-GB" dirty="0"/>
              <a:t>T</a:t>
            </a:r>
            <a:r>
              <a:rPr lang="en-GB" baseline="-25000" dirty="0"/>
              <a:t>2</a:t>
            </a:r>
            <a:r>
              <a:rPr lang="en-GB" dirty="0"/>
              <a:t> has read </a:t>
            </a:r>
            <a:r>
              <a:rPr lang="en-GB" b="1" i="1" dirty="0"/>
              <a:t>dirty data</a:t>
            </a:r>
            <a:r>
              <a:rPr lang="en-GB" dirty="0"/>
              <a:t>, T</a:t>
            </a:r>
            <a:r>
              <a:rPr lang="en-GB" baseline="-25000" dirty="0"/>
              <a:t>1</a:t>
            </a:r>
            <a:r>
              <a:rPr lang="en-GB" dirty="0"/>
              <a:t>’s </a:t>
            </a:r>
            <a:r>
              <a:rPr lang="en-GB" i="1" dirty="0"/>
              <a:t>intermediate modified</a:t>
            </a:r>
            <a:r>
              <a:rPr lang="en-GB" dirty="0"/>
              <a:t> data before it has been committed. </a:t>
            </a:r>
          </a:p>
          <a:p>
            <a:r>
              <a:rPr lang="en-GB" dirty="0"/>
              <a:t>Problem is avoided by preventing T</a:t>
            </a:r>
            <a:r>
              <a:rPr lang="en-GB" baseline="-25000" dirty="0"/>
              <a:t>2</a:t>
            </a:r>
            <a:r>
              <a:rPr lang="en-GB" dirty="0"/>
              <a:t> from reading the balance (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r>
              <a:rPr lang="en-GB" dirty="0"/>
              <a:t>) until after T</a:t>
            </a:r>
            <a:r>
              <a:rPr lang="en-GB" baseline="-25000" dirty="0"/>
              <a:t>1</a:t>
            </a:r>
            <a:r>
              <a:rPr lang="en-GB" dirty="0"/>
              <a:t> commits or aborts.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043608" y="1614408"/>
          <a:ext cx="7722440" cy="3876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2088">
                  <a:extLst>
                    <a:ext uri="{9D8B030D-6E8A-4147-A177-3AD203B41FA5}">
                      <a16:colId xmlns:a16="http://schemas.microsoft.com/office/drawing/2014/main" val="468654943"/>
                    </a:ext>
                  </a:extLst>
                </a:gridCol>
                <a:gridCol w="2592288">
                  <a:extLst>
                    <a:ext uri="{9D8B030D-6E8A-4147-A177-3AD203B41FA5}">
                      <a16:colId xmlns:a16="http://schemas.microsoft.com/office/drawing/2014/main" val="897132768"/>
                    </a:ext>
                  </a:extLst>
                </a:gridCol>
                <a:gridCol w="2448272">
                  <a:extLst>
                    <a:ext uri="{9D8B030D-6E8A-4147-A177-3AD203B41FA5}">
                      <a16:colId xmlns:a16="http://schemas.microsoft.com/office/drawing/2014/main" val="2147400388"/>
                    </a:ext>
                  </a:extLst>
                </a:gridCol>
                <a:gridCol w="1889792">
                  <a:extLst>
                    <a:ext uri="{9D8B030D-6E8A-4147-A177-3AD203B41FA5}">
                      <a16:colId xmlns:a16="http://schemas.microsoft.com/office/drawing/2014/main" val="414720753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 baseline="-25000" dirty="0"/>
                        <a:t>1</a:t>
                      </a:r>
                      <a:r>
                        <a:rPr lang="en-GB" dirty="0"/>
                        <a:t> (Deposit)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 baseline="-25000" dirty="0"/>
                        <a:t>2</a:t>
                      </a:r>
                      <a:r>
                        <a:rPr lang="en-GB" dirty="0"/>
                        <a:t> (Withdrawal)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Balance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7664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BEGIN</a:t>
                      </a:r>
                      <a:r>
                        <a:rPr lang="en-GB" baseline="0" dirty="0"/>
                        <a:t> </a:t>
                      </a:r>
                      <a:r>
                        <a:rPr lang="en-GB" b="1" baseline="0" dirty="0"/>
                        <a:t>TRANSACTION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0343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read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5532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 =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baseline="0" dirty="0"/>
                        <a:t> + 100 (200)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34534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write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BEGIN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TRANSACTION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51886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  read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6782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ROLLBACK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 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 =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baseline="0" dirty="0"/>
                        <a:t> - 10 (190)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1018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write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1505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COMMIT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61200"/>
                  </a:ext>
                </a:extLst>
              </a:tr>
            </a:tbl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4888" y="1412776"/>
            <a:ext cx="609600" cy="6096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026024" y="3429000"/>
            <a:ext cx="7794448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386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Inconsistent Analysis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Occurs when a transaction reads several values but a second transaction updates some of the read values during the execution of the first transaction.</a:t>
            </a:r>
          </a:p>
          <a:p>
            <a:r>
              <a:rPr lang="en-GB" dirty="0"/>
              <a:t>Also referred to as </a:t>
            </a:r>
            <a:r>
              <a:rPr lang="en-GB" b="1" i="1" dirty="0"/>
              <a:t>dirty read</a:t>
            </a:r>
            <a:r>
              <a:rPr lang="en-GB" dirty="0"/>
              <a:t>, or </a:t>
            </a:r>
            <a:r>
              <a:rPr lang="en-GB" b="1" i="1" dirty="0"/>
              <a:t>unrepeatable read</a:t>
            </a:r>
            <a:r>
              <a:rPr lang="en-GB" dirty="0"/>
              <a:t>.</a:t>
            </a:r>
          </a:p>
          <a:p>
            <a:r>
              <a:rPr lang="en-GB" dirty="0"/>
              <a:t>A transaction (</a:t>
            </a:r>
            <a:r>
              <a:rPr lang="en-GB" b="1" dirty="0"/>
              <a:t>T</a:t>
            </a:r>
            <a:r>
              <a:rPr lang="en-GB" b="1" baseline="-25000" dirty="0"/>
              <a:t>1</a:t>
            </a:r>
            <a:r>
              <a:rPr lang="en-GB" dirty="0"/>
              <a:t>) is started to find the </a:t>
            </a:r>
            <a:r>
              <a:rPr lang="en-GB" b="1" dirty="0"/>
              <a:t>total sum </a:t>
            </a:r>
            <a:r>
              <a:rPr lang="en-GB" dirty="0"/>
              <a:t>of the balance of three savings accounts:</a:t>
            </a:r>
          </a:p>
          <a:p>
            <a:pPr marL="365760" lvl="1" indent="0">
              <a:buNone/>
            </a:pPr>
            <a:r>
              <a:rPr lang="en-GB" dirty="0"/>
              <a:t>	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r>
              <a:rPr lang="en-GB" dirty="0"/>
              <a:t> (£100)		</a:t>
            </a:r>
            <a:r>
              <a:rPr lang="en-GB" dirty="0" err="1"/>
              <a:t>bal</a:t>
            </a:r>
            <a:r>
              <a:rPr lang="en-GB" baseline="-25000" dirty="0" err="1"/>
              <a:t>y</a:t>
            </a:r>
            <a:r>
              <a:rPr lang="en-GB" dirty="0"/>
              <a:t> (£50)		</a:t>
            </a:r>
            <a:r>
              <a:rPr lang="en-GB" dirty="0" err="1"/>
              <a:t>bal</a:t>
            </a:r>
            <a:r>
              <a:rPr lang="en-GB" baseline="-25000" dirty="0" err="1"/>
              <a:t>z</a:t>
            </a:r>
            <a:r>
              <a:rPr lang="en-GB" dirty="0"/>
              <a:t>(£25)</a:t>
            </a:r>
          </a:p>
          <a:p>
            <a:r>
              <a:rPr lang="en-GB" dirty="0"/>
              <a:t>At the same time, another transaction, Jack (</a:t>
            </a:r>
            <a:r>
              <a:rPr lang="en-GB" b="1" dirty="0"/>
              <a:t>T</a:t>
            </a:r>
            <a:r>
              <a:rPr lang="en-GB" b="1" baseline="-25000" dirty="0"/>
              <a:t>2</a:t>
            </a:r>
            <a:r>
              <a:rPr lang="en-GB" baseline="-25000" dirty="0"/>
              <a:t>,</a:t>
            </a:r>
            <a:r>
              <a:rPr lang="en-GB" dirty="0"/>
              <a:t>)  transfers £10 from 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r>
              <a:rPr lang="en-GB" dirty="0"/>
              <a:t> to the balance, </a:t>
            </a:r>
            <a:r>
              <a:rPr lang="en-GB" dirty="0" err="1"/>
              <a:t>bal</a:t>
            </a:r>
            <a:r>
              <a:rPr lang="en-GB" baseline="-25000" dirty="0" err="1"/>
              <a:t>z</a:t>
            </a:r>
            <a:r>
              <a:rPr lang="en-GB" dirty="0"/>
              <a:t>.</a:t>
            </a:r>
          </a:p>
          <a:p>
            <a:r>
              <a:rPr lang="en-GB" dirty="0"/>
              <a:t>Therefore, T</a:t>
            </a:r>
            <a:r>
              <a:rPr lang="en-GB" baseline="-25000" dirty="0"/>
              <a:t>1</a:t>
            </a:r>
            <a:r>
              <a:rPr lang="en-GB" dirty="0"/>
              <a:t> ends up with the wrong total balance.</a:t>
            </a:r>
          </a:p>
        </p:txBody>
      </p:sp>
    </p:spTree>
    <p:extLst>
      <p:ext uri="{BB962C8B-B14F-4D97-AF65-F5344CB8AC3E}">
        <p14:creationId xmlns:p14="http://schemas.microsoft.com/office/powerpoint/2010/main" val="1774266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375" y="293163"/>
            <a:ext cx="6347713" cy="461506"/>
          </a:xfrm>
        </p:spPr>
        <p:txBody>
          <a:bodyPr>
            <a:normAutofit fontScale="90000"/>
          </a:bodyPr>
          <a:lstStyle/>
          <a:p>
            <a:r>
              <a:rPr lang="en-GB" dirty="0"/>
              <a:t>Inconsistent Analysis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8860" y="6362505"/>
            <a:ext cx="8496944" cy="4046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/>
              <a:t>Problem is avoided by preventing T</a:t>
            </a:r>
            <a:r>
              <a:rPr lang="en-GB" sz="1400" baseline="-25000" dirty="0"/>
              <a:t>1</a:t>
            </a:r>
            <a:r>
              <a:rPr lang="en-GB" sz="1400" dirty="0"/>
              <a:t> from reading the balance (</a:t>
            </a:r>
            <a:r>
              <a:rPr lang="en-GB" sz="1400" dirty="0" err="1"/>
              <a:t>bal</a:t>
            </a:r>
            <a:r>
              <a:rPr lang="en-GB" sz="1400" baseline="-25000" dirty="0" err="1"/>
              <a:t>x</a:t>
            </a:r>
            <a:r>
              <a:rPr lang="en-GB" sz="1400" dirty="0"/>
              <a:t>) until after T</a:t>
            </a:r>
            <a:r>
              <a:rPr lang="en-GB" sz="1400" baseline="-25000" dirty="0"/>
              <a:t>2</a:t>
            </a:r>
            <a:r>
              <a:rPr lang="en-GB" sz="1400" dirty="0"/>
              <a:t> completes the updates.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7102231"/>
              </p:ext>
            </p:extLst>
          </p:nvPr>
        </p:nvGraphicFramePr>
        <p:xfrm>
          <a:off x="528860" y="1444250"/>
          <a:ext cx="8352928" cy="4766916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677264">
                  <a:extLst>
                    <a:ext uri="{9D8B030D-6E8A-4147-A177-3AD203B41FA5}">
                      <a16:colId xmlns:a16="http://schemas.microsoft.com/office/drawing/2014/main" val="468654943"/>
                    </a:ext>
                  </a:extLst>
                </a:gridCol>
                <a:gridCol w="2445676">
                  <a:extLst>
                    <a:ext uri="{9D8B030D-6E8A-4147-A177-3AD203B41FA5}">
                      <a16:colId xmlns:a16="http://schemas.microsoft.com/office/drawing/2014/main" val="897132768"/>
                    </a:ext>
                  </a:extLst>
                </a:gridCol>
                <a:gridCol w="2445676">
                  <a:extLst>
                    <a:ext uri="{9D8B030D-6E8A-4147-A177-3AD203B41FA5}">
                      <a16:colId xmlns:a16="http://schemas.microsoft.com/office/drawing/2014/main" val="2147400388"/>
                    </a:ext>
                  </a:extLst>
                </a:gridCol>
                <a:gridCol w="696078">
                  <a:extLst>
                    <a:ext uri="{9D8B030D-6E8A-4147-A177-3AD203B41FA5}">
                      <a16:colId xmlns:a16="http://schemas.microsoft.com/office/drawing/2014/main" val="4147207537"/>
                    </a:ext>
                  </a:extLst>
                </a:gridCol>
                <a:gridCol w="696078">
                  <a:extLst>
                    <a:ext uri="{9D8B030D-6E8A-4147-A177-3AD203B41FA5}">
                      <a16:colId xmlns:a16="http://schemas.microsoft.com/office/drawing/2014/main" val="4243008880"/>
                    </a:ext>
                  </a:extLst>
                </a:gridCol>
                <a:gridCol w="696078">
                  <a:extLst>
                    <a:ext uri="{9D8B030D-6E8A-4147-A177-3AD203B41FA5}">
                      <a16:colId xmlns:a16="http://schemas.microsoft.com/office/drawing/2014/main" val="1913287096"/>
                    </a:ext>
                  </a:extLst>
                </a:gridCol>
                <a:gridCol w="696078">
                  <a:extLst>
                    <a:ext uri="{9D8B030D-6E8A-4147-A177-3AD203B41FA5}">
                      <a16:colId xmlns:a16="http://schemas.microsoft.com/office/drawing/2014/main" val="1809290757"/>
                    </a:ext>
                  </a:extLst>
                </a:gridCol>
              </a:tblGrid>
              <a:tr h="397243">
                <a:tc>
                  <a:txBody>
                    <a:bodyPr/>
                    <a:lstStyle/>
                    <a:p>
                      <a:r>
                        <a:rPr lang="en-GB" sz="1400" dirty="0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</a:t>
                      </a:r>
                      <a:r>
                        <a:rPr lang="en-GB" sz="1400" baseline="-25000" dirty="0"/>
                        <a:t>1</a:t>
                      </a:r>
                      <a:r>
                        <a:rPr lang="en-GB" sz="1400" dirty="0"/>
                        <a:t> (Sum</a:t>
                      </a:r>
                      <a:r>
                        <a:rPr lang="en-GB" sz="1400" baseline="0" dirty="0"/>
                        <a:t> Balance</a:t>
                      </a:r>
                      <a:r>
                        <a:rPr lang="en-GB" sz="14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</a:t>
                      </a:r>
                      <a:r>
                        <a:rPr lang="en-GB" sz="1400" baseline="-25000" dirty="0"/>
                        <a:t>2</a:t>
                      </a:r>
                      <a:r>
                        <a:rPr lang="en-GB" sz="1400" dirty="0"/>
                        <a:t> (Transfer)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bal</a:t>
                      </a:r>
                      <a:r>
                        <a:rPr lang="en-GB" sz="1400" baseline="-25000" dirty="0" err="1"/>
                        <a:t>x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err="1"/>
                        <a:t>bal</a:t>
                      </a:r>
                      <a:r>
                        <a:rPr lang="en-GB" sz="1400" baseline="-25000" dirty="0" err="1"/>
                        <a:t>y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err="1"/>
                        <a:t>bal</a:t>
                      </a:r>
                      <a:r>
                        <a:rPr lang="en-GB" sz="1400" baseline="-25000" dirty="0" err="1"/>
                        <a:t>z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sum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7664733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r>
                        <a:rPr lang="en-GB" sz="1600" dirty="0"/>
                        <a:t>t1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BEGIN</a:t>
                      </a:r>
                      <a:r>
                        <a:rPr lang="en-GB" sz="1600" baseline="0" dirty="0"/>
                        <a:t> TRANSACTION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0343233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r>
                        <a:rPr lang="en-GB" sz="1600" dirty="0"/>
                        <a:t>t2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  sum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BEGIN</a:t>
                      </a:r>
                      <a:r>
                        <a:rPr lang="en-GB" sz="1600" dirty="0"/>
                        <a:t> TRANSACTION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553296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r>
                        <a:rPr lang="en-GB" sz="1600" dirty="0"/>
                        <a:t>t3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  read (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x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 read (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x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FF0000"/>
                          </a:solidFill>
                        </a:rPr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3453441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r>
                        <a:rPr lang="en-GB" sz="1600" dirty="0"/>
                        <a:t>t4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sum =</a:t>
                      </a:r>
                      <a:r>
                        <a:rPr lang="en-GB" sz="1600" baseline="0" dirty="0"/>
                        <a:t> sum + 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x</a:t>
                      </a:r>
                      <a:r>
                        <a:rPr lang="en-GB" sz="1600" baseline="0" dirty="0"/>
                        <a:t> (100)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 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x</a:t>
                      </a:r>
                      <a:r>
                        <a:rPr lang="en-GB" sz="1600" dirty="0"/>
                        <a:t> =</a:t>
                      </a:r>
                      <a:r>
                        <a:rPr lang="en-GB" sz="1600" baseline="0" dirty="0"/>
                        <a:t> 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x</a:t>
                      </a:r>
                      <a:r>
                        <a:rPr lang="en-GB" sz="1600" baseline="0" dirty="0"/>
                        <a:t> - 10 (90)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5188675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r>
                        <a:rPr lang="en-GB" sz="1600" dirty="0"/>
                        <a:t>t5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read (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y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   write (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x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678293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r>
                        <a:rPr lang="en-GB" sz="1600" dirty="0"/>
                        <a:t>t6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sum =</a:t>
                      </a:r>
                      <a:r>
                        <a:rPr lang="en-GB" sz="1600" baseline="0" dirty="0"/>
                        <a:t> sum + 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y</a:t>
                      </a:r>
                      <a:r>
                        <a:rPr lang="en-GB" sz="1600" baseline="0" dirty="0"/>
                        <a:t> (150)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 read (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z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1018733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r>
                        <a:rPr lang="en-GB" sz="1600" dirty="0"/>
                        <a:t>t7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   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z</a:t>
                      </a:r>
                      <a:r>
                        <a:rPr lang="en-GB" sz="1600" dirty="0"/>
                        <a:t> =</a:t>
                      </a:r>
                      <a:r>
                        <a:rPr lang="en-GB" sz="1600" baseline="0" dirty="0"/>
                        <a:t> 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z</a:t>
                      </a:r>
                      <a:r>
                        <a:rPr lang="en-GB" sz="1600" baseline="0" dirty="0"/>
                        <a:t> + 10 (35)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1505459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t8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   write (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z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61200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t9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read (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z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COMMIT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FF0000"/>
                          </a:solidFill>
                        </a:rPr>
                        <a:t>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0484536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t10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sum =</a:t>
                      </a:r>
                      <a:r>
                        <a:rPr lang="en-GB" sz="1600" baseline="0" dirty="0"/>
                        <a:t> sum + 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z</a:t>
                      </a:r>
                      <a:r>
                        <a:rPr lang="en-GB" sz="1600" baseline="0" dirty="0"/>
                        <a:t> (185)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185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2840130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t11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COMMIT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185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2136816"/>
                  </a:ext>
                </a:extLst>
              </a:tr>
            </a:tbl>
          </a:graphicData>
        </a:graphic>
      </p:graphicFrame>
      <p:sp>
        <p:nvSpPr>
          <p:cNvPr id="8" name="Rectangle 7"/>
          <p:cNvSpPr/>
          <p:nvPr/>
        </p:nvSpPr>
        <p:spPr>
          <a:xfrm>
            <a:off x="528860" y="2207901"/>
            <a:ext cx="8352928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0138" y="761262"/>
            <a:ext cx="609600" cy="6096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2184" y="782909"/>
            <a:ext cx="609600" cy="6096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4230" y="793498"/>
            <a:ext cx="609600" cy="6096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2" y="1340768"/>
            <a:ext cx="609600" cy="60960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570210" y="5012861"/>
            <a:ext cx="8352928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501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  <p:bldP spid="1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other real life scenario(s) apart from bank accounts transfers and withdrawals can you also associate the potential problems of concurrency and interleaving of operations with?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75455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Scheduling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4460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Concurrency Control Scheduling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solve these problems, a concurrency control protocol is needed to </a:t>
            </a:r>
            <a:r>
              <a:rPr lang="en-GB" b="1" dirty="0"/>
              <a:t>schedule</a:t>
            </a:r>
            <a:r>
              <a:rPr lang="en-GB" dirty="0"/>
              <a:t> transactions in a way to avoid any interference between them.</a:t>
            </a:r>
          </a:p>
          <a:p>
            <a:r>
              <a:rPr lang="en-GB" dirty="0"/>
              <a:t>Transactions could be run serially, but this limits the degree of concurrency or parallelism in the  system, which a multi-user DBMS aims to maximise.</a:t>
            </a:r>
          </a:p>
          <a:p>
            <a:r>
              <a:rPr lang="en-GB" dirty="0"/>
              <a:t>The DBMS uses something called </a:t>
            </a:r>
            <a:r>
              <a:rPr lang="en-GB" b="1" dirty="0" err="1"/>
              <a:t>Serializability</a:t>
            </a:r>
            <a:r>
              <a:rPr lang="en-GB" dirty="0"/>
              <a:t> to help identify those executions of transactions guaranteed to ensure consistency.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787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Serializability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 err="1"/>
              <a:t>Serializability</a:t>
            </a:r>
            <a:r>
              <a:rPr lang="en-GB" dirty="0"/>
              <a:t> is used by the DBMS to </a:t>
            </a:r>
            <a:r>
              <a:rPr lang="en-GB" b="1" dirty="0"/>
              <a:t>schedule</a:t>
            </a:r>
            <a:r>
              <a:rPr lang="en-GB" dirty="0"/>
              <a:t> the ordering of the operations of a transaction.</a:t>
            </a:r>
          </a:p>
          <a:p>
            <a:r>
              <a:rPr lang="en-GB" dirty="0"/>
              <a:t>A </a:t>
            </a:r>
            <a:r>
              <a:rPr lang="en-GB" b="1" dirty="0"/>
              <a:t>Schedule</a:t>
            </a:r>
            <a:r>
              <a:rPr lang="en-GB" dirty="0"/>
              <a:t> is a sequence of read/write actions by a set of concurrent transactions that </a:t>
            </a:r>
            <a:r>
              <a:rPr lang="en-GB" b="1" i="1" dirty="0"/>
              <a:t>preserves</a:t>
            </a:r>
            <a:r>
              <a:rPr lang="en-GB" dirty="0"/>
              <a:t> the order of the operations in each of the transactions.</a:t>
            </a:r>
          </a:p>
          <a:p>
            <a:r>
              <a:rPr lang="en-GB" dirty="0"/>
              <a:t>Two types:</a:t>
            </a:r>
          </a:p>
          <a:p>
            <a:pPr lvl="1"/>
            <a:r>
              <a:rPr lang="en-GB" dirty="0"/>
              <a:t>In a </a:t>
            </a:r>
            <a:r>
              <a:rPr lang="en-GB" b="1" dirty="0"/>
              <a:t>Serial </a:t>
            </a:r>
            <a:r>
              <a:rPr lang="en-GB" dirty="0"/>
              <a:t>schedule, the  operations of each transaction are executed consecutively without any interleaved operations from other transactions.</a:t>
            </a:r>
          </a:p>
          <a:p>
            <a:pPr lvl="1"/>
            <a:r>
              <a:rPr lang="en-GB" dirty="0"/>
              <a:t>In a </a:t>
            </a:r>
            <a:r>
              <a:rPr lang="en-GB" b="1" dirty="0" err="1"/>
              <a:t>Nonserial</a:t>
            </a:r>
            <a:r>
              <a:rPr lang="en-GB" dirty="0"/>
              <a:t> schedule, the operations from the concurrent transactions are interleaved.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535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Serializability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objective of </a:t>
            </a:r>
            <a:r>
              <a:rPr lang="en-GB" dirty="0" err="1"/>
              <a:t>serializability</a:t>
            </a:r>
            <a:r>
              <a:rPr lang="en-GB" dirty="0"/>
              <a:t> is to find </a:t>
            </a:r>
            <a:r>
              <a:rPr lang="en-GB" b="1" i="1" dirty="0" err="1"/>
              <a:t>nonserial</a:t>
            </a:r>
            <a:r>
              <a:rPr lang="en-GB" dirty="0"/>
              <a:t> (interleaving) schedules that allow transactions to </a:t>
            </a:r>
            <a:r>
              <a:rPr lang="en-GB" b="1" i="1" dirty="0"/>
              <a:t>execute concurrently</a:t>
            </a:r>
            <a:r>
              <a:rPr lang="en-GB" i="1" dirty="0"/>
              <a:t> </a:t>
            </a:r>
            <a:r>
              <a:rPr lang="en-GB" b="1" i="1" dirty="0"/>
              <a:t>without interfering</a:t>
            </a:r>
            <a:r>
              <a:rPr lang="en-GB" dirty="0"/>
              <a:t> with one another.</a:t>
            </a:r>
          </a:p>
          <a:p>
            <a:r>
              <a:rPr lang="en-GB" dirty="0"/>
              <a:t>In other words, find a </a:t>
            </a:r>
            <a:r>
              <a:rPr lang="en-GB" dirty="0" err="1"/>
              <a:t>nonserial</a:t>
            </a:r>
            <a:r>
              <a:rPr lang="en-GB" dirty="0"/>
              <a:t> schedule that will produce the same results as if it were a serial execution.</a:t>
            </a:r>
          </a:p>
          <a:p>
            <a:pPr lvl="1"/>
            <a:r>
              <a:rPr lang="en-GB" dirty="0"/>
              <a:t>Such a schedule is called </a:t>
            </a:r>
            <a:r>
              <a:rPr lang="en-GB" b="1" dirty="0"/>
              <a:t>serializable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2410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Serializability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In </a:t>
            </a:r>
            <a:r>
              <a:rPr lang="en-GB" dirty="0" err="1"/>
              <a:t>serializability</a:t>
            </a:r>
            <a:r>
              <a:rPr lang="en-GB" dirty="0"/>
              <a:t>, the ordering of read/writes is important:</a:t>
            </a:r>
          </a:p>
          <a:p>
            <a:r>
              <a:rPr lang="en-GB" dirty="0"/>
              <a:t>If two transactions only read a data item, they do not conflict and order is not important.</a:t>
            </a:r>
          </a:p>
          <a:p>
            <a:r>
              <a:rPr lang="en-GB" dirty="0"/>
              <a:t>If two transactions either read or write </a:t>
            </a:r>
            <a:r>
              <a:rPr lang="en-GB" b="1" i="1" dirty="0"/>
              <a:t>separate</a:t>
            </a:r>
            <a:r>
              <a:rPr lang="en-GB" dirty="0"/>
              <a:t> </a:t>
            </a:r>
            <a:r>
              <a:rPr lang="en-GB" b="1" i="1" dirty="0"/>
              <a:t>data items</a:t>
            </a:r>
            <a:r>
              <a:rPr lang="en-GB" dirty="0"/>
              <a:t>, they do not conflict and order is not important.</a:t>
            </a:r>
          </a:p>
          <a:p>
            <a:r>
              <a:rPr lang="en-GB" dirty="0"/>
              <a:t>If one transaction writes a data item and another reads or writes </a:t>
            </a:r>
            <a:r>
              <a:rPr lang="en-GB" b="1" i="1" dirty="0"/>
              <a:t>same data item</a:t>
            </a:r>
            <a:r>
              <a:rPr lang="en-GB" dirty="0"/>
              <a:t>, order of execution is important.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52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Guaranteeing </a:t>
            </a:r>
            <a:r>
              <a:rPr lang="en-GB" dirty="0" err="1"/>
              <a:t>Serializability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Two main concurrency control methods used by the DBMS to guarantee </a:t>
            </a:r>
            <a:r>
              <a:rPr lang="en-GB" dirty="0" err="1"/>
              <a:t>serializability</a:t>
            </a:r>
            <a:r>
              <a:rPr lang="en-GB" dirty="0"/>
              <a:t>:</a:t>
            </a:r>
          </a:p>
          <a:p>
            <a:pPr lvl="1"/>
            <a:r>
              <a:rPr lang="en-GB" b="1" dirty="0"/>
              <a:t>Locking</a:t>
            </a:r>
          </a:p>
          <a:p>
            <a:pPr lvl="1"/>
            <a:r>
              <a:rPr lang="en-GB" b="1" dirty="0"/>
              <a:t>Timestamping</a:t>
            </a:r>
          </a:p>
          <a:p>
            <a:r>
              <a:rPr lang="en-GB" dirty="0"/>
              <a:t>They are both conservative (or </a:t>
            </a:r>
            <a:r>
              <a:rPr lang="en-GB" b="1" dirty="0"/>
              <a:t>pessimistic</a:t>
            </a:r>
            <a:r>
              <a:rPr lang="en-GB" dirty="0"/>
              <a:t>) approaches.</a:t>
            </a:r>
          </a:p>
          <a:p>
            <a:pPr lvl="1"/>
            <a:r>
              <a:rPr lang="en-GB" dirty="0"/>
              <a:t>They cause transactions to be </a:t>
            </a:r>
            <a:r>
              <a:rPr lang="en-GB" b="1" i="1" dirty="0"/>
              <a:t>delayed</a:t>
            </a:r>
            <a:r>
              <a:rPr lang="en-GB" dirty="0"/>
              <a:t> in case they conflict with other transactions at some point.</a:t>
            </a:r>
          </a:p>
          <a:p>
            <a:r>
              <a:rPr lang="en-GB" dirty="0"/>
              <a:t>Optimistic approaches assume conflict is rare and only check for conflicts </a:t>
            </a:r>
            <a:r>
              <a:rPr lang="en-GB" b="1" i="1" dirty="0"/>
              <a:t>at commit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07429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transaction accessing the database can ask DBMS to </a:t>
            </a:r>
            <a:r>
              <a:rPr lang="en-GB" b="1" i="1" dirty="0"/>
              <a:t>place locks on data items </a:t>
            </a:r>
            <a:r>
              <a:rPr lang="en-GB" dirty="0"/>
              <a:t>to </a:t>
            </a:r>
            <a:r>
              <a:rPr lang="en-GB" b="1" i="1" dirty="0"/>
              <a:t>deny access to other transactions</a:t>
            </a:r>
            <a:r>
              <a:rPr lang="en-GB" dirty="0"/>
              <a:t> while executing and so prevent </a:t>
            </a:r>
            <a:r>
              <a:rPr lang="en-GB"/>
              <a:t>incorrect results.</a:t>
            </a:r>
            <a:endParaRPr lang="en-GB" dirty="0"/>
          </a:p>
          <a:p>
            <a:r>
              <a:rPr lang="en-GB" dirty="0"/>
              <a:t>Most widely used approach to ensure </a:t>
            </a:r>
            <a:r>
              <a:rPr lang="en-GB" dirty="0" err="1"/>
              <a:t>serialisability</a:t>
            </a:r>
            <a:r>
              <a:rPr lang="en-GB" dirty="0"/>
              <a:t>.</a:t>
            </a:r>
          </a:p>
          <a:p>
            <a:r>
              <a:rPr lang="en-GB" dirty="0"/>
              <a:t>To use locking, a transaction must claim a:</a:t>
            </a:r>
          </a:p>
          <a:p>
            <a:pPr lvl="1"/>
            <a:r>
              <a:rPr lang="en-GB" b="1" dirty="0"/>
              <a:t>Shared Lock</a:t>
            </a:r>
            <a:r>
              <a:rPr lang="en-GB" dirty="0"/>
              <a:t>: can read item but not update it. Other transactions can read item too.</a:t>
            </a:r>
          </a:p>
          <a:p>
            <a:pPr lvl="1"/>
            <a:r>
              <a:rPr lang="en-GB" b="1" dirty="0"/>
              <a:t>Exclusive Lock</a:t>
            </a:r>
            <a:r>
              <a:rPr lang="en-GB" dirty="0"/>
              <a:t>: can both read and update item. Other transactions will not be able to read or update item.</a:t>
            </a:r>
          </a:p>
          <a:p>
            <a:pPr lvl="2"/>
            <a:r>
              <a:rPr lang="en-GB" dirty="0"/>
              <a:t>Only one transaction can hold an exclusive lock at a time.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30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Locking Requests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9683482"/>
              </p:ext>
            </p:extLst>
          </p:nvPr>
        </p:nvGraphicFramePr>
        <p:xfrm>
          <a:off x="683568" y="1365840"/>
          <a:ext cx="6348413" cy="5303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185666">
                  <a:extLst>
                    <a:ext uri="{9D8B030D-6E8A-4147-A177-3AD203B41FA5}">
                      <a16:colId xmlns:a16="http://schemas.microsoft.com/office/drawing/2014/main" val="3254686572"/>
                    </a:ext>
                  </a:extLst>
                </a:gridCol>
                <a:gridCol w="2046609">
                  <a:extLst>
                    <a:ext uri="{9D8B030D-6E8A-4147-A177-3AD203B41FA5}">
                      <a16:colId xmlns:a16="http://schemas.microsoft.com/office/drawing/2014/main" val="4133844064"/>
                    </a:ext>
                  </a:extLst>
                </a:gridCol>
                <a:gridCol w="2116138">
                  <a:extLst>
                    <a:ext uri="{9D8B030D-6E8A-4147-A177-3AD203B41FA5}">
                      <a16:colId xmlns:a16="http://schemas.microsoft.com/office/drawing/2014/main" val="2242135124"/>
                    </a:ext>
                  </a:extLst>
                </a:gridCol>
              </a:tblGrid>
              <a:tr h="676673">
                <a:tc>
                  <a:txBody>
                    <a:bodyPr/>
                    <a:lstStyle/>
                    <a:p>
                      <a:r>
                        <a:rPr lang="en-GB" dirty="0"/>
                        <a:t>Transaction 1</a:t>
                      </a:r>
                    </a:p>
                    <a:p>
                      <a:r>
                        <a:rPr lang="en-GB" b="1" i="1" dirty="0"/>
                        <a:t>Current Locks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Transaction</a:t>
                      </a:r>
                      <a:r>
                        <a:rPr lang="en-GB" b="1" baseline="0" dirty="0"/>
                        <a:t> 2</a:t>
                      </a:r>
                    </a:p>
                    <a:p>
                      <a:r>
                        <a:rPr lang="en-GB" b="1" i="1" baseline="0" dirty="0"/>
                        <a:t>Requests Shared Lock</a:t>
                      </a:r>
                      <a:endParaRPr lang="en-GB" b="1" i="1" dirty="0"/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Transaction 2</a:t>
                      </a:r>
                    </a:p>
                    <a:p>
                      <a:r>
                        <a:rPr lang="en-GB" b="1" i="1" dirty="0"/>
                        <a:t>Requests Exclusive Lock</a:t>
                      </a:r>
                    </a:p>
                  </a:txBody>
                  <a:tcPr marL="71197" marR="71197"/>
                </a:tc>
                <a:extLst>
                  <a:ext uri="{0D108BD9-81ED-4DB2-BD59-A6C34878D82A}">
                    <a16:rowId xmlns:a16="http://schemas.microsoft.com/office/drawing/2014/main" val="2785293684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r>
                        <a:rPr lang="en-GB" dirty="0"/>
                        <a:t>Holds </a:t>
                      </a:r>
                      <a:r>
                        <a:rPr lang="en-GB" b="1" dirty="0"/>
                        <a:t>No Lock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YES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Shared</a:t>
                      </a:r>
                      <a:r>
                        <a:rPr lang="en-GB" baseline="0" dirty="0"/>
                        <a:t> Lock </a:t>
                      </a:r>
                      <a:r>
                        <a:rPr lang="en-GB" b="1" i="1" baseline="0" dirty="0"/>
                        <a:t>g</a:t>
                      </a:r>
                      <a:r>
                        <a:rPr lang="en-GB" b="1" i="1" dirty="0"/>
                        <a:t>ranted</a:t>
                      </a:r>
                      <a:r>
                        <a:rPr lang="en-GB" dirty="0"/>
                        <a:t> to Transaction 2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YES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Exclusive</a:t>
                      </a:r>
                      <a:r>
                        <a:rPr lang="en-GB" baseline="0" dirty="0"/>
                        <a:t> lock </a:t>
                      </a:r>
                      <a:r>
                        <a:rPr lang="en-GB" b="1" i="1" baseline="0" dirty="0"/>
                        <a:t>granted</a:t>
                      </a:r>
                      <a:r>
                        <a:rPr lang="en-GB" baseline="0" dirty="0"/>
                        <a:t> to Transaction 2</a:t>
                      </a:r>
                      <a:endParaRPr lang="en-GB" dirty="0"/>
                    </a:p>
                  </a:txBody>
                  <a:tcPr marL="71197" marR="71197"/>
                </a:tc>
                <a:extLst>
                  <a:ext uri="{0D108BD9-81ED-4DB2-BD59-A6C34878D82A}">
                    <a16:rowId xmlns:a16="http://schemas.microsoft.com/office/drawing/2014/main" val="1756940243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r>
                        <a:rPr lang="en-GB" b="0" dirty="0"/>
                        <a:t>H</a:t>
                      </a:r>
                      <a:r>
                        <a:rPr lang="en-GB" dirty="0"/>
                        <a:t>olds </a:t>
                      </a:r>
                      <a:r>
                        <a:rPr lang="en-GB" b="1" dirty="0"/>
                        <a:t>Shared Lock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YES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Shared Lock </a:t>
                      </a:r>
                      <a:r>
                        <a:rPr lang="en-GB" b="1" i="1" dirty="0"/>
                        <a:t>granted</a:t>
                      </a:r>
                      <a:r>
                        <a:rPr lang="en-GB" dirty="0"/>
                        <a:t> to Transaction 2</a:t>
                      </a:r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Exclusive</a:t>
                      </a:r>
                      <a:r>
                        <a:rPr lang="en-GB" baseline="0" dirty="0"/>
                        <a:t> lock </a:t>
                      </a:r>
                      <a:r>
                        <a:rPr lang="en-GB" b="1" i="1" u="sng" baseline="0" dirty="0"/>
                        <a:t>not</a:t>
                      </a:r>
                      <a:r>
                        <a:rPr lang="en-GB" b="1" i="1" baseline="0" dirty="0"/>
                        <a:t> granted</a:t>
                      </a:r>
                      <a:r>
                        <a:rPr lang="en-GB" baseline="0" dirty="0"/>
                        <a:t> to Transaction 2</a:t>
                      </a:r>
                      <a:endParaRPr lang="en-GB" dirty="0"/>
                    </a:p>
                  </a:txBody>
                  <a:tcPr marL="71197" marR="71197"/>
                </a:tc>
                <a:extLst>
                  <a:ext uri="{0D108BD9-81ED-4DB2-BD59-A6C34878D82A}">
                    <a16:rowId xmlns:a16="http://schemas.microsoft.com/office/drawing/2014/main" val="4244868812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r>
                        <a:rPr lang="en-GB" b="0" dirty="0"/>
                        <a:t>Holds </a:t>
                      </a:r>
                      <a:r>
                        <a:rPr lang="en-GB" b="1" dirty="0"/>
                        <a:t>Exclusive</a:t>
                      </a:r>
                      <a:r>
                        <a:rPr lang="en-GB" b="1" baseline="0" dirty="0"/>
                        <a:t> Lock</a:t>
                      </a:r>
                      <a:endParaRPr lang="en-GB" b="1" dirty="0"/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NO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Shared</a:t>
                      </a:r>
                      <a:r>
                        <a:rPr lang="en-GB" baseline="0" dirty="0"/>
                        <a:t> lock </a:t>
                      </a:r>
                      <a:r>
                        <a:rPr lang="en-GB" b="1" i="1" u="sng" baseline="0" dirty="0"/>
                        <a:t>not</a:t>
                      </a:r>
                      <a:r>
                        <a:rPr lang="en-GB" b="1" i="1" baseline="0" dirty="0"/>
                        <a:t> granted </a:t>
                      </a:r>
                      <a:r>
                        <a:rPr lang="en-GB" baseline="0" dirty="0"/>
                        <a:t>to Transaction 2</a:t>
                      </a:r>
                      <a:endParaRPr lang="en-GB" dirty="0"/>
                    </a:p>
                  </a:txBody>
                  <a:tcPr marL="71197" marR="71197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NO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Exclusive</a:t>
                      </a:r>
                      <a:r>
                        <a:rPr lang="en-GB" baseline="0" dirty="0"/>
                        <a:t> lock </a:t>
                      </a:r>
                      <a:r>
                        <a:rPr lang="en-GB" b="1" i="1" u="sng" baseline="0" dirty="0"/>
                        <a:t>not</a:t>
                      </a:r>
                      <a:r>
                        <a:rPr lang="en-GB" b="1" i="1" baseline="0" dirty="0"/>
                        <a:t> granted</a:t>
                      </a:r>
                      <a:r>
                        <a:rPr lang="en-GB" baseline="0" dirty="0"/>
                        <a:t> to Transaction 2</a:t>
                      </a:r>
                      <a:endParaRPr lang="en-GB" dirty="0"/>
                    </a:p>
                  </a:txBody>
                  <a:tcPr marL="71197" marR="71197"/>
                </a:tc>
                <a:extLst>
                  <a:ext uri="{0D108BD9-81ED-4DB2-BD59-A6C34878D82A}">
                    <a16:rowId xmlns:a16="http://schemas.microsoft.com/office/drawing/2014/main" val="27675497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301907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2686" y="4581128"/>
            <a:ext cx="3853323" cy="221107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Locking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Deadlocks</a:t>
            </a:r>
            <a:r>
              <a:rPr lang="en-GB" dirty="0"/>
              <a:t>: may occur when two or more transactions are waiting to access data the other transaction has locked.</a:t>
            </a:r>
          </a:p>
          <a:p>
            <a:r>
              <a:rPr lang="en-GB" dirty="0"/>
              <a:t>Unfortunately, there is only one way to break deadlock: abort one or more of the transactions.</a:t>
            </a:r>
          </a:p>
          <a:p>
            <a:pPr lvl="1"/>
            <a:r>
              <a:rPr lang="en-GB" dirty="0"/>
              <a:t>In some cases, the choice of which to abort may not be obvious.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6532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Locking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Another problem is that transactions release locks too soon, resulting in </a:t>
            </a:r>
            <a:r>
              <a:rPr lang="en-GB" b="1" dirty="0"/>
              <a:t>loss of total</a:t>
            </a:r>
            <a:r>
              <a:rPr lang="en-GB" dirty="0"/>
              <a:t> </a:t>
            </a:r>
            <a:r>
              <a:rPr lang="en-GB" b="1" i="1" dirty="0"/>
              <a:t>isolation</a:t>
            </a:r>
            <a:r>
              <a:rPr lang="en-GB" dirty="0"/>
              <a:t> and </a:t>
            </a:r>
            <a:r>
              <a:rPr lang="en-GB" b="1" i="1" dirty="0"/>
              <a:t>atomicity</a:t>
            </a:r>
            <a:r>
              <a:rPr lang="en-GB" dirty="0"/>
              <a:t>. </a:t>
            </a:r>
          </a:p>
          <a:p>
            <a:r>
              <a:rPr lang="en-GB" dirty="0"/>
              <a:t>To guarantee </a:t>
            </a:r>
            <a:r>
              <a:rPr lang="en-GB" dirty="0" err="1"/>
              <a:t>serializability</a:t>
            </a:r>
            <a:r>
              <a:rPr lang="en-GB" dirty="0"/>
              <a:t>, need an additional protocol concerning the positioning of lock and unlock operations in every transaction.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Two-phase Locking (2PL) Protocol</a:t>
            </a:r>
            <a:r>
              <a:rPr lang="en-GB" dirty="0"/>
              <a:t> is used.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239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Two-Phase Locking (2PL) 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two-phase locking (2PL), a transaction acquires all its locks before releasing any, but not necessarily all at once.</a:t>
            </a:r>
          </a:p>
          <a:p>
            <a:r>
              <a:rPr lang="en-GB" dirty="0"/>
              <a:t>It has two phases:</a:t>
            </a:r>
          </a:p>
          <a:p>
            <a:pPr lvl="1"/>
            <a:r>
              <a:rPr lang="en-GB" b="1" dirty="0"/>
              <a:t>Growing phase</a:t>
            </a:r>
            <a:r>
              <a:rPr lang="en-GB" dirty="0"/>
              <a:t>: transaction obtains locks but cannot release any locks.</a:t>
            </a:r>
          </a:p>
          <a:p>
            <a:pPr lvl="1"/>
            <a:r>
              <a:rPr lang="en-GB" b="1" dirty="0"/>
              <a:t>Shrinking phase</a:t>
            </a:r>
            <a:r>
              <a:rPr lang="en-GB" dirty="0"/>
              <a:t>: transaction releases locks but cannot acquire any new locks.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3442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2PL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Transaction must acquire a lock on an item before operating on the item.</a:t>
            </a:r>
          </a:p>
          <a:p>
            <a:r>
              <a:rPr lang="en-GB" dirty="0"/>
              <a:t>For read only access, a shared lock is sufficient. For write access, an exclusive lock is required.</a:t>
            </a:r>
          </a:p>
          <a:p>
            <a:r>
              <a:rPr lang="en-GB" dirty="0"/>
              <a:t>Once the transaction enters its shrinking phase (releases a lock), it cannot acquire any new locks.</a:t>
            </a:r>
          </a:p>
          <a:p>
            <a:r>
              <a:rPr lang="en-GB" dirty="0"/>
              <a:t>Note that deadlocks may still occur with this method.</a:t>
            </a:r>
          </a:p>
        </p:txBody>
      </p:sp>
    </p:spTree>
    <p:extLst>
      <p:ext uri="{BB962C8B-B14F-4D97-AF65-F5344CB8AC3E}">
        <p14:creationId xmlns:p14="http://schemas.microsoft.com/office/powerpoint/2010/main" val="563056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Preventing the Lost Update Problem with 2PL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043608" y="1734344"/>
          <a:ext cx="7722440" cy="40792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2088">
                  <a:extLst>
                    <a:ext uri="{9D8B030D-6E8A-4147-A177-3AD203B41FA5}">
                      <a16:colId xmlns:a16="http://schemas.microsoft.com/office/drawing/2014/main" val="468654943"/>
                    </a:ext>
                  </a:extLst>
                </a:gridCol>
                <a:gridCol w="2520280">
                  <a:extLst>
                    <a:ext uri="{9D8B030D-6E8A-4147-A177-3AD203B41FA5}">
                      <a16:colId xmlns:a16="http://schemas.microsoft.com/office/drawing/2014/main" val="897132768"/>
                    </a:ext>
                  </a:extLst>
                </a:gridCol>
                <a:gridCol w="2664296">
                  <a:extLst>
                    <a:ext uri="{9D8B030D-6E8A-4147-A177-3AD203B41FA5}">
                      <a16:colId xmlns:a16="http://schemas.microsoft.com/office/drawing/2014/main" val="2147400388"/>
                    </a:ext>
                  </a:extLst>
                </a:gridCol>
                <a:gridCol w="1745776">
                  <a:extLst>
                    <a:ext uri="{9D8B030D-6E8A-4147-A177-3AD203B41FA5}">
                      <a16:colId xmlns:a16="http://schemas.microsoft.com/office/drawing/2014/main" val="414720753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 baseline="-25000" dirty="0"/>
                        <a:t>1</a:t>
                      </a:r>
                      <a:r>
                        <a:rPr lang="en-GB" dirty="0"/>
                        <a:t> (Jack)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 baseline="-25000" dirty="0"/>
                        <a:t>2</a:t>
                      </a:r>
                      <a:r>
                        <a:rPr lang="en-GB" dirty="0"/>
                        <a:t> (Jill)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Balance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7664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BEGIN</a:t>
                      </a:r>
                      <a:r>
                        <a:rPr lang="en-GB" dirty="0"/>
                        <a:t> TRANSACTION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0343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BEGIN</a:t>
                      </a:r>
                      <a:r>
                        <a:rPr lang="en-GB" baseline="0" dirty="0"/>
                        <a:t> TRANSACTION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  </a:t>
                      </a:r>
                      <a:r>
                        <a:rPr lang="en-GB" dirty="0" err="1"/>
                        <a:t>write_lock</a:t>
                      </a:r>
                      <a:r>
                        <a:rPr lang="en-GB" dirty="0"/>
                        <a:t>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597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</a:t>
                      </a:r>
                      <a:r>
                        <a:rPr lang="en-GB" dirty="0" err="1"/>
                        <a:t>write_lock</a:t>
                      </a:r>
                      <a:r>
                        <a:rPr lang="en-GB" dirty="0"/>
                        <a:t>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  read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5532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WAIT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 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 =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baseline="0" dirty="0"/>
                        <a:t> + 100 (200)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9682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WAIT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write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34534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WAIT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COMMIT</a:t>
                      </a:r>
                      <a:r>
                        <a:rPr lang="en-GB" b="0" dirty="0"/>
                        <a:t>/unlock</a:t>
                      </a:r>
                      <a:r>
                        <a:rPr lang="en-GB" b="0" baseline="0" dirty="0"/>
                        <a:t> </a:t>
                      </a:r>
                      <a:r>
                        <a:rPr lang="en-GB" dirty="0"/>
                        <a:t>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51886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read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6291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 =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baseline="0" dirty="0"/>
                        <a:t> - 10 (190)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99592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write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6782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COMMIT</a:t>
                      </a:r>
                      <a:r>
                        <a:rPr lang="en-GB" b="0" dirty="0"/>
                        <a:t>/unlock</a:t>
                      </a:r>
                      <a:r>
                        <a:rPr lang="en-GB" b="0" baseline="0" dirty="0"/>
                        <a:t> </a:t>
                      </a:r>
                      <a:r>
                        <a:rPr lang="en-GB" dirty="0"/>
                        <a:t>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1018733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5816" y="1518320"/>
            <a:ext cx="609600" cy="6096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2080" y="1484784"/>
            <a:ext cx="609600" cy="6096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32440" y="155679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138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Timestamping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An alternative concurrency control method for guaranteeing </a:t>
            </a:r>
            <a:r>
              <a:rPr lang="en-GB" dirty="0" err="1"/>
              <a:t>serialisability</a:t>
            </a:r>
            <a:r>
              <a:rPr lang="en-GB" dirty="0"/>
              <a:t> of schedules.</a:t>
            </a:r>
          </a:p>
          <a:p>
            <a:r>
              <a:rPr lang="en-GB" dirty="0"/>
              <a:t>Each transaction has a </a:t>
            </a:r>
            <a:r>
              <a:rPr lang="en-GB" b="1" dirty="0"/>
              <a:t>timestamp</a:t>
            </a:r>
            <a:r>
              <a:rPr lang="en-GB" dirty="0"/>
              <a:t>, which gives the </a:t>
            </a:r>
            <a:r>
              <a:rPr lang="en-GB" b="1" i="1" dirty="0"/>
              <a:t>global order execution</a:t>
            </a:r>
            <a:r>
              <a:rPr lang="en-GB" dirty="0"/>
              <a:t> of the transaction.</a:t>
            </a:r>
          </a:p>
          <a:p>
            <a:r>
              <a:rPr lang="en-GB" dirty="0"/>
              <a:t>There are no locks involved, so no deadlocks!</a:t>
            </a:r>
          </a:p>
          <a:p>
            <a:r>
              <a:rPr lang="en-GB" dirty="0"/>
              <a:t>Transactions involved in a conflict are simply rolled back and restarted.</a:t>
            </a:r>
          </a:p>
          <a:p>
            <a:r>
              <a:rPr lang="en-GB" dirty="0"/>
              <a:t>In the Timestamping concurrency protocol, transactions are ordered in such a way that older transactions (have smaller timestamps), get priority in the event of a conflict.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1971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Timestamps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Timestamps are a unique identifier created by the DBMS that indicates the relative starting time of a transaction.</a:t>
            </a:r>
          </a:p>
          <a:p>
            <a:r>
              <a:rPr lang="en-GB" dirty="0"/>
              <a:t>Can be generated by:</a:t>
            </a:r>
          </a:p>
          <a:p>
            <a:pPr lvl="1"/>
            <a:r>
              <a:rPr lang="en-GB" dirty="0"/>
              <a:t>Using the system clock, or by</a:t>
            </a:r>
          </a:p>
          <a:p>
            <a:pPr lvl="1"/>
            <a:r>
              <a:rPr lang="en-GB" dirty="0"/>
              <a:t>Incrementing a logical counter every time a new transaction starts.</a:t>
            </a:r>
          </a:p>
          <a:p>
            <a:r>
              <a:rPr lang="en-GB" dirty="0"/>
              <a:t>Timestamping in MS SQL Server is implemented via the </a:t>
            </a:r>
            <a:r>
              <a:rPr lang="en-GB" b="1" dirty="0" err="1">
                <a:hlinkClick r:id="rId3"/>
              </a:rPr>
              <a:t>rowversion</a:t>
            </a:r>
            <a:r>
              <a:rPr lang="en-GB" dirty="0"/>
              <a:t> data type.</a:t>
            </a:r>
          </a:p>
          <a:p>
            <a:r>
              <a:rPr lang="en-GB" dirty="0"/>
              <a:t>You add a column with this data type to the table(s).</a:t>
            </a:r>
          </a:p>
          <a:p>
            <a:pPr lvl="1"/>
            <a:r>
              <a:rPr lang="en-GB" dirty="0"/>
              <a:t>It is simply a logical counter – an incrementing number.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1857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Recovery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97209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Recovery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Process of restoring database to a correct state in the event of a failure.</a:t>
            </a:r>
          </a:p>
          <a:p>
            <a:r>
              <a:rPr lang="en-GB" dirty="0"/>
              <a:t>Writing to the database is </a:t>
            </a:r>
            <a:r>
              <a:rPr lang="en-GB" b="1" dirty="0"/>
              <a:t>not a single-step action</a:t>
            </a:r>
          </a:p>
          <a:p>
            <a:pPr lvl="1"/>
            <a:r>
              <a:rPr lang="en-GB" dirty="0"/>
              <a:t>Thus </a:t>
            </a:r>
            <a:r>
              <a:rPr lang="en-GB" b="1" i="1" dirty="0"/>
              <a:t>committed transactions may not have been permanently recorded</a:t>
            </a:r>
            <a:r>
              <a:rPr lang="en-GB" dirty="0"/>
              <a:t> in the physical database.</a:t>
            </a:r>
          </a:p>
          <a:p>
            <a:r>
              <a:rPr lang="en-GB" dirty="0"/>
              <a:t>Two types of storage: volatile (main memory) and non-volatile (secondary storage).</a:t>
            </a:r>
          </a:p>
          <a:p>
            <a:pPr lvl="1"/>
            <a:r>
              <a:rPr lang="en-GB" dirty="0"/>
              <a:t>Volatile storage does not survive system crashes. </a:t>
            </a:r>
          </a:p>
          <a:p>
            <a:pPr lvl="1"/>
            <a:r>
              <a:rPr lang="en-GB" dirty="0"/>
              <a:t>Stable storage represents information that has been replicated in several non-volatile storage media (disks) with independent failure modes.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5556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4486672"/>
            <a:ext cx="8153400" cy="1836331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en-US" altLang="en-US" sz="3200" dirty="0"/>
              <a:t>DBMS starts at time t</a:t>
            </a:r>
            <a:r>
              <a:rPr lang="en-US" altLang="en-US" sz="3200" baseline="-25000" dirty="0"/>
              <a:t>0</a:t>
            </a:r>
            <a:r>
              <a:rPr lang="en-US" altLang="en-US" sz="3200" dirty="0"/>
              <a:t>, but fails at time </a:t>
            </a:r>
            <a:r>
              <a:rPr lang="en-US" altLang="en-US" sz="3200" dirty="0" err="1"/>
              <a:t>t</a:t>
            </a:r>
            <a:r>
              <a:rPr lang="en-US" altLang="en-US" sz="3200" baseline="-25000" dirty="0" err="1"/>
              <a:t>f</a:t>
            </a:r>
            <a:endParaRPr lang="en-US" altLang="en-US" sz="3200" dirty="0"/>
          </a:p>
          <a:p>
            <a:pPr algn="just"/>
            <a:r>
              <a:rPr lang="en-US" altLang="en-US" sz="3200" dirty="0"/>
              <a:t>T</a:t>
            </a:r>
            <a:r>
              <a:rPr lang="en-US" altLang="en-US" sz="3200" baseline="-25000" dirty="0"/>
              <a:t>1</a:t>
            </a:r>
            <a:r>
              <a:rPr lang="en-US" altLang="en-US" sz="3200" dirty="0"/>
              <a:t> and T</a:t>
            </a:r>
            <a:r>
              <a:rPr lang="en-US" altLang="en-US" sz="3200" baseline="-25000" dirty="0"/>
              <a:t>6</a:t>
            </a:r>
            <a:r>
              <a:rPr lang="en-US" altLang="en-US" sz="3200" dirty="0"/>
              <a:t> have to be undone, as they did not commit. </a:t>
            </a:r>
          </a:p>
          <a:p>
            <a:pPr algn="just"/>
            <a:r>
              <a:rPr lang="en-US" altLang="en-US" sz="3200" b="1" i="1" dirty="0"/>
              <a:t>In the absence of any other information</a:t>
            </a:r>
            <a:r>
              <a:rPr lang="en-US" altLang="en-US" sz="3200" dirty="0"/>
              <a:t>, recovery manager has to redo T</a:t>
            </a:r>
            <a:r>
              <a:rPr lang="en-US" altLang="en-US" sz="3200" baseline="-25000" dirty="0"/>
              <a:t>2</a:t>
            </a:r>
            <a:r>
              <a:rPr lang="en-US" altLang="en-US" sz="3200" dirty="0"/>
              <a:t>, T</a:t>
            </a:r>
            <a:r>
              <a:rPr lang="en-US" altLang="en-US" sz="3200" baseline="-25000" dirty="0"/>
              <a:t>3</a:t>
            </a:r>
            <a:r>
              <a:rPr lang="en-US" altLang="en-US" sz="3200" dirty="0"/>
              <a:t>, T</a:t>
            </a:r>
            <a:r>
              <a:rPr lang="en-US" altLang="en-US" sz="3200" baseline="-25000" dirty="0"/>
              <a:t>4</a:t>
            </a:r>
            <a:r>
              <a:rPr lang="en-US" altLang="en-US" sz="3200" dirty="0"/>
              <a:t>, and T</a:t>
            </a:r>
            <a:r>
              <a:rPr lang="en-US" altLang="en-US" sz="3200" baseline="-25000" dirty="0"/>
              <a:t>5</a:t>
            </a:r>
            <a:r>
              <a:rPr lang="en-US" altLang="en-US" sz="3200" dirty="0"/>
              <a:t>.</a:t>
            </a:r>
          </a:p>
        </p:txBody>
      </p:sp>
      <p:grpSp>
        <p:nvGrpSpPr>
          <p:cNvPr id="28" name="Group 27"/>
          <p:cNvGrpSpPr/>
          <p:nvPr/>
        </p:nvGrpSpPr>
        <p:grpSpPr>
          <a:xfrm>
            <a:off x="251520" y="1484784"/>
            <a:ext cx="8153907" cy="2889612"/>
            <a:chOff x="251520" y="1484784"/>
            <a:chExt cx="8153907" cy="2889612"/>
          </a:xfrm>
        </p:grpSpPr>
        <p:cxnSp>
          <p:nvCxnSpPr>
            <p:cNvPr id="5" name="Straight Connector 4"/>
            <p:cNvCxnSpPr/>
            <p:nvPr/>
          </p:nvCxnSpPr>
          <p:spPr>
            <a:xfrm>
              <a:off x="899592" y="1700808"/>
              <a:ext cx="0" cy="230425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899592" y="4005064"/>
              <a:ext cx="727280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755576" y="4005064"/>
              <a:ext cx="764985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t</a:t>
              </a:r>
              <a:r>
                <a:rPr lang="en-GB" baseline="-25000" dirty="0"/>
                <a:t>0</a:t>
              </a:r>
              <a:r>
                <a:rPr lang="en-GB" dirty="0"/>
                <a:t>				</a:t>
              </a:r>
              <a:r>
                <a:rPr lang="en-GB" dirty="0" err="1"/>
                <a:t>t</a:t>
              </a:r>
              <a:r>
                <a:rPr lang="en-GB" baseline="-25000" dirty="0" err="1"/>
                <a:t>c</a:t>
              </a:r>
              <a:r>
                <a:rPr lang="en-GB" dirty="0"/>
                <a:t>				</a:t>
              </a:r>
              <a:r>
                <a:rPr lang="en-GB" dirty="0" err="1"/>
                <a:t>t</a:t>
              </a:r>
              <a:r>
                <a:rPr lang="en-GB" baseline="-25000" dirty="0" err="1"/>
                <a:t>f</a:t>
              </a:r>
              <a:endParaRPr lang="en-GB" baseline="-25000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251520" y="1484784"/>
              <a:ext cx="391454" cy="25339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dirty="0"/>
                <a:t>t1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t2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t3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t4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t5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t6</a:t>
              </a:r>
            </a:p>
          </p:txBody>
        </p:sp>
        <p:cxnSp>
          <p:nvCxnSpPr>
            <p:cNvPr id="12" name="Straight Connector 11"/>
            <p:cNvCxnSpPr>
              <a:stCxn id="9" idx="0"/>
            </p:cNvCxnSpPr>
            <p:nvPr/>
          </p:nvCxnSpPr>
          <p:spPr>
            <a:xfrm flipH="1" flipV="1">
              <a:off x="4572000" y="1628800"/>
              <a:ext cx="8502" cy="2376264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flipV="1">
              <a:off x="8172400" y="1556792"/>
              <a:ext cx="0" cy="244827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>
              <a:off x="1259632" y="1772816"/>
              <a:ext cx="6912768" cy="0"/>
            </a:xfrm>
            <a:prstGeom prst="line">
              <a:avLst/>
            </a:prstGeom>
            <a:ln>
              <a:headEnd type="oval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1259632" y="2204864"/>
              <a:ext cx="2304256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>
              <a:off x="1835696" y="2636912"/>
              <a:ext cx="2376264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>
              <a:off x="2915816" y="3068960"/>
              <a:ext cx="2952328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>
              <a:off x="4788024" y="3429000"/>
              <a:ext cx="2232248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>
              <a:off x="5580112" y="3789040"/>
              <a:ext cx="2592288" cy="0"/>
            </a:xfrm>
            <a:prstGeom prst="line">
              <a:avLst/>
            </a:prstGeom>
            <a:ln>
              <a:headEnd type="oval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0321994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Checkpointing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Information in the </a:t>
            </a:r>
            <a:r>
              <a:rPr lang="en-GB" b="1" i="1" dirty="0"/>
              <a:t>Transaction Log </a:t>
            </a:r>
            <a:r>
              <a:rPr lang="en-GB" dirty="0"/>
              <a:t>file is used to recover from a database failure.</a:t>
            </a:r>
          </a:p>
          <a:p>
            <a:r>
              <a:rPr lang="en-GB" b="1" dirty="0" err="1"/>
              <a:t>Checkpointing</a:t>
            </a:r>
            <a:r>
              <a:rPr lang="en-GB" dirty="0"/>
              <a:t> is used to limit the amount of searching and processing that needs to be carried out on the log file.</a:t>
            </a:r>
          </a:p>
          <a:p>
            <a:r>
              <a:rPr lang="en-GB" dirty="0"/>
              <a:t>Checkpoints are points of synchronisation between the database and transaction log file.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898566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Checkpoints are scheduled at predetermined intervals and involve the following operations:</a:t>
            </a:r>
          </a:p>
          <a:p>
            <a:pPr lvl="1"/>
            <a:r>
              <a:rPr lang="en-GB" dirty="0"/>
              <a:t>Writing all log records in main memory to secondary storage.</a:t>
            </a:r>
          </a:p>
          <a:p>
            <a:pPr lvl="1"/>
            <a:r>
              <a:rPr lang="en-GB" dirty="0"/>
              <a:t>Writing modified pages in the database buffers to secondary storage.</a:t>
            </a:r>
          </a:p>
          <a:p>
            <a:pPr lvl="1"/>
            <a:r>
              <a:rPr lang="en-GB" dirty="0"/>
              <a:t>Writing a checkpoint record to the log file.</a:t>
            </a:r>
          </a:p>
          <a:p>
            <a:pPr lvl="2"/>
            <a:r>
              <a:rPr lang="en-GB" dirty="0"/>
              <a:t>It contains the identifiers of all transactions that are still active at the time of the checkpoint.</a:t>
            </a:r>
          </a:p>
        </p:txBody>
      </p:sp>
    </p:spTree>
    <p:extLst>
      <p:ext uri="{BB962C8B-B14F-4D97-AF65-F5344CB8AC3E}">
        <p14:creationId xmlns:p14="http://schemas.microsoft.com/office/powerpoint/2010/main" val="229462888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Checkpointing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Checkpoints limits the log search in times of failure.</a:t>
            </a:r>
          </a:p>
          <a:p>
            <a:r>
              <a:rPr lang="en-GB" dirty="0"/>
              <a:t>If a failure occurs:</a:t>
            </a:r>
          </a:p>
          <a:p>
            <a:pPr lvl="1"/>
            <a:r>
              <a:rPr lang="en-GB" dirty="0"/>
              <a:t>Check the log file to find the last transaction that started before the last checkpoint:</a:t>
            </a:r>
          </a:p>
          <a:p>
            <a:pPr lvl="2"/>
            <a:r>
              <a:rPr lang="en-GB" dirty="0"/>
              <a:t>Redo all transactions not committed at checkpoint but both start and commit records exist, and </a:t>
            </a:r>
          </a:p>
          <a:p>
            <a:pPr lvl="2"/>
            <a:r>
              <a:rPr lang="en-GB" dirty="0"/>
              <a:t>Undo all active transactions at time of crash.</a:t>
            </a:r>
          </a:p>
          <a:p>
            <a:pPr lvl="1"/>
            <a:r>
              <a:rPr lang="en-GB" dirty="0"/>
              <a:t>Any earlier transactions would have been written to the database at the checkpoint.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00679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Checkpointing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253958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 previous example, </a:t>
            </a:r>
            <a:r>
              <a:rPr lang="en-US" altLang="en-US" sz="2800" dirty="0" err="1"/>
              <a:t>t</a:t>
            </a:r>
            <a:r>
              <a:rPr lang="en-US" altLang="en-US" sz="2800" baseline="-25000" dirty="0" err="1"/>
              <a:t>c</a:t>
            </a:r>
            <a:r>
              <a:rPr lang="en-US" altLang="en-US" sz="2800" dirty="0"/>
              <a:t> is a checkpoint, so only need to </a:t>
            </a:r>
          </a:p>
          <a:p>
            <a:pPr lvl="1"/>
            <a:r>
              <a:rPr lang="en-US" altLang="en-US" sz="2500" dirty="0"/>
              <a:t>Redo T</a:t>
            </a:r>
            <a:r>
              <a:rPr lang="en-US" altLang="en-US" sz="2500" baseline="-25000" dirty="0"/>
              <a:t>4</a:t>
            </a:r>
            <a:r>
              <a:rPr lang="en-US" altLang="en-US" sz="2500" dirty="0"/>
              <a:t> and T</a:t>
            </a:r>
            <a:r>
              <a:rPr lang="en-US" altLang="en-US" sz="2500" baseline="-25000" dirty="0"/>
              <a:t>5</a:t>
            </a:r>
            <a:r>
              <a:rPr lang="en-US" altLang="en-US" sz="2500" dirty="0"/>
              <a:t> and </a:t>
            </a:r>
          </a:p>
          <a:p>
            <a:pPr lvl="1"/>
            <a:r>
              <a:rPr lang="en-US" altLang="en-US" sz="2500" dirty="0"/>
              <a:t>Undo T</a:t>
            </a:r>
            <a:r>
              <a:rPr lang="en-US" altLang="en-US" sz="2500" baseline="-25000" dirty="0"/>
              <a:t>1</a:t>
            </a:r>
            <a:r>
              <a:rPr lang="en-US" altLang="en-US" sz="2500" dirty="0"/>
              <a:t> and T</a:t>
            </a:r>
            <a:r>
              <a:rPr lang="en-US" altLang="en-US" sz="2500" baseline="-25000" dirty="0"/>
              <a:t>6</a:t>
            </a:r>
            <a:r>
              <a:rPr lang="en-US" altLang="en-US" sz="2500" dirty="0"/>
              <a:t>.</a:t>
            </a:r>
          </a:p>
          <a:p>
            <a:r>
              <a:rPr lang="en-US" altLang="en-US" dirty="0"/>
              <a:t>We would now know that T</a:t>
            </a:r>
            <a:r>
              <a:rPr lang="en-US" altLang="en-US" baseline="-25000" dirty="0"/>
              <a:t>2</a:t>
            </a:r>
            <a:r>
              <a:rPr lang="en-US" altLang="en-US" dirty="0"/>
              <a:t> and T</a:t>
            </a:r>
            <a:r>
              <a:rPr lang="en-US" altLang="en-US" baseline="-25000" dirty="0"/>
              <a:t>3</a:t>
            </a:r>
            <a:r>
              <a:rPr lang="en-US" altLang="en-US" dirty="0"/>
              <a:t> have been written to secondary storage at time </a:t>
            </a:r>
            <a:r>
              <a:rPr lang="en-US" altLang="en-US" dirty="0" err="1"/>
              <a:t>t</a:t>
            </a:r>
            <a:r>
              <a:rPr lang="en-US" altLang="en-US" baseline="-25000" dirty="0" err="1"/>
              <a:t>c</a:t>
            </a:r>
            <a:r>
              <a:rPr lang="en-US" altLang="en-US" dirty="0"/>
              <a:t> (checkpoint). 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450541" y="3995772"/>
            <a:ext cx="8153907" cy="2889612"/>
            <a:chOff x="251520" y="1484784"/>
            <a:chExt cx="8153907" cy="2889612"/>
          </a:xfrm>
        </p:grpSpPr>
        <p:cxnSp>
          <p:nvCxnSpPr>
            <p:cNvPr id="5" name="Straight Connector 4"/>
            <p:cNvCxnSpPr/>
            <p:nvPr/>
          </p:nvCxnSpPr>
          <p:spPr>
            <a:xfrm>
              <a:off x="899592" y="1700808"/>
              <a:ext cx="0" cy="230425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>
              <a:off x="899592" y="4005064"/>
              <a:ext cx="727280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6"/>
            <p:cNvSpPr txBox="1"/>
            <p:nvPr/>
          </p:nvSpPr>
          <p:spPr>
            <a:xfrm>
              <a:off x="755576" y="4005064"/>
              <a:ext cx="764985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t</a:t>
              </a:r>
              <a:r>
                <a:rPr lang="en-GB" baseline="-25000" dirty="0"/>
                <a:t>0</a:t>
              </a:r>
              <a:r>
                <a:rPr lang="en-GB" dirty="0"/>
                <a:t>				</a:t>
              </a:r>
              <a:r>
                <a:rPr lang="en-GB" dirty="0" err="1"/>
                <a:t>t</a:t>
              </a:r>
              <a:r>
                <a:rPr lang="en-GB" baseline="-25000" dirty="0" err="1"/>
                <a:t>c</a:t>
              </a:r>
              <a:r>
                <a:rPr lang="en-GB" dirty="0"/>
                <a:t>				</a:t>
              </a:r>
              <a:r>
                <a:rPr lang="en-GB" dirty="0" err="1"/>
                <a:t>t</a:t>
              </a:r>
              <a:r>
                <a:rPr lang="en-GB" baseline="-25000" dirty="0" err="1"/>
                <a:t>f</a:t>
              </a:r>
              <a:endParaRPr lang="en-GB" baseline="-25000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251520" y="1484784"/>
              <a:ext cx="449162" cy="25853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dirty="0"/>
                <a:t>T1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T2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T3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T4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T5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T6</a:t>
              </a:r>
            </a:p>
          </p:txBody>
        </p:sp>
        <p:cxnSp>
          <p:nvCxnSpPr>
            <p:cNvPr id="9" name="Straight Connector 8"/>
            <p:cNvCxnSpPr>
              <a:stCxn id="7" idx="0"/>
            </p:cNvCxnSpPr>
            <p:nvPr/>
          </p:nvCxnSpPr>
          <p:spPr>
            <a:xfrm flipH="1" flipV="1">
              <a:off x="4572000" y="1628800"/>
              <a:ext cx="8502" cy="2376264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V="1">
              <a:off x="8172400" y="1556792"/>
              <a:ext cx="0" cy="244827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>
              <a:off x="1259632" y="1772816"/>
              <a:ext cx="6912768" cy="0"/>
            </a:xfrm>
            <a:prstGeom prst="line">
              <a:avLst/>
            </a:prstGeom>
            <a:ln>
              <a:headEnd type="oval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1259632" y="2204864"/>
              <a:ext cx="2304256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>
              <a:off x="1835696" y="2636912"/>
              <a:ext cx="2376264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>
              <a:off x="2915816" y="3068960"/>
              <a:ext cx="2952328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>
              <a:off x="4788024" y="3429000"/>
              <a:ext cx="2232248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>
              <a:off x="5580112" y="3789040"/>
              <a:ext cx="2592288" cy="0"/>
            </a:xfrm>
            <a:prstGeom prst="line">
              <a:avLst/>
            </a:prstGeom>
            <a:ln>
              <a:headEnd type="oval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3068100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Recovery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If database has been damaged, restore last backup of database and reapply updates of committed transactions using log file.</a:t>
            </a:r>
          </a:p>
          <a:p>
            <a:r>
              <a:rPr lang="en-GB" dirty="0"/>
              <a:t>Three recovery techniques</a:t>
            </a:r>
          </a:p>
          <a:p>
            <a:pPr lvl="1"/>
            <a:r>
              <a:rPr lang="en-GB" b="1" dirty="0"/>
              <a:t>Immediate Update</a:t>
            </a:r>
            <a:r>
              <a:rPr lang="en-GB" dirty="0"/>
              <a:t>: updates are applied to the database as they occur.</a:t>
            </a:r>
          </a:p>
          <a:p>
            <a:pPr lvl="1"/>
            <a:r>
              <a:rPr lang="en-GB" b="1" dirty="0"/>
              <a:t>Deferred Update</a:t>
            </a:r>
            <a:r>
              <a:rPr lang="en-GB" dirty="0"/>
              <a:t>: updates not written to database till it reaches its commit point.</a:t>
            </a:r>
          </a:p>
          <a:p>
            <a:pPr lvl="1"/>
            <a:r>
              <a:rPr lang="en-GB" b="1" dirty="0"/>
              <a:t>Shadow Paging</a:t>
            </a:r>
            <a:r>
              <a:rPr lang="en-GB" dirty="0"/>
              <a:t>: maintains two page tables during the life of a transaction: current and shadow.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953814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Immediate Update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Database write actions immediately written to database as they occur.</a:t>
            </a:r>
          </a:p>
          <a:p>
            <a:r>
              <a:rPr lang="en-GB" dirty="0"/>
              <a:t>If failure occurs:</a:t>
            </a:r>
          </a:p>
          <a:p>
            <a:pPr lvl="1"/>
            <a:r>
              <a:rPr lang="en-GB" dirty="0"/>
              <a:t>Redo any transactions committed before the failure but after last checkpoint.</a:t>
            </a:r>
          </a:p>
          <a:p>
            <a:pPr lvl="1"/>
            <a:r>
              <a:rPr lang="en-GB" dirty="0"/>
              <a:t>Undo non-committed transactions.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367433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Immediate Update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4437110"/>
            <a:ext cx="8153400" cy="2241542"/>
          </a:xfrm>
        </p:spPr>
        <p:txBody>
          <a:bodyPr>
            <a:normAutofit/>
          </a:bodyPr>
          <a:lstStyle/>
          <a:p>
            <a:r>
              <a:rPr lang="en-GB" dirty="0"/>
              <a:t>Redo updates of committed transactions following a failure.</a:t>
            </a:r>
          </a:p>
          <a:p>
            <a:r>
              <a:rPr lang="en-GB" dirty="0"/>
              <a:t>Undo transactions not committed at failure time as their changes may still be in volatile storage.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522549" y="1484784"/>
            <a:ext cx="8153907" cy="2889612"/>
            <a:chOff x="251520" y="1484784"/>
            <a:chExt cx="8153907" cy="2889612"/>
          </a:xfrm>
        </p:grpSpPr>
        <p:cxnSp>
          <p:nvCxnSpPr>
            <p:cNvPr id="18" name="Straight Connector 17"/>
            <p:cNvCxnSpPr/>
            <p:nvPr/>
          </p:nvCxnSpPr>
          <p:spPr>
            <a:xfrm>
              <a:off x="899592" y="1700808"/>
              <a:ext cx="0" cy="230425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899592" y="4005064"/>
              <a:ext cx="727280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Box 19"/>
            <p:cNvSpPr txBox="1"/>
            <p:nvPr/>
          </p:nvSpPr>
          <p:spPr>
            <a:xfrm>
              <a:off x="755576" y="4005064"/>
              <a:ext cx="764985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t</a:t>
              </a:r>
              <a:r>
                <a:rPr lang="en-GB" baseline="-25000" dirty="0"/>
                <a:t>0</a:t>
              </a:r>
              <a:r>
                <a:rPr lang="en-GB" dirty="0"/>
                <a:t>				</a:t>
              </a:r>
              <a:r>
                <a:rPr lang="en-GB" dirty="0" err="1"/>
                <a:t>t</a:t>
              </a:r>
              <a:r>
                <a:rPr lang="en-GB" baseline="-25000" dirty="0" err="1"/>
                <a:t>c</a:t>
              </a:r>
              <a:r>
                <a:rPr lang="en-GB" dirty="0"/>
                <a:t>				</a:t>
              </a:r>
              <a:r>
                <a:rPr lang="en-GB" dirty="0" err="1"/>
                <a:t>t</a:t>
              </a:r>
              <a:r>
                <a:rPr lang="en-GB" baseline="-25000" dirty="0" err="1"/>
                <a:t>f</a:t>
              </a:r>
              <a:endParaRPr lang="en-GB" baseline="-25000" dirty="0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251520" y="1484784"/>
              <a:ext cx="449162" cy="25853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dirty="0"/>
                <a:t>T1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T2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T3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T4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T5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T6</a:t>
              </a:r>
            </a:p>
          </p:txBody>
        </p:sp>
        <p:cxnSp>
          <p:nvCxnSpPr>
            <p:cNvPr id="22" name="Straight Connector 21"/>
            <p:cNvCxnSpPr>
              <a:stCxn id="20" idx="0"/>
            </p:cNvCxnSpPr>
            <p:nvPr/>
          </p:nvCxnSpPr>
          <p:spPr>
            <a:xfrm flipH="1" flipV="1">
              <a:off x="4572000" y="1628800"/>
              <a:ext cx="8502" cy="2376264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V="1">
              <a:off x="8172400" y="1556792"/>
              <a:ext cx="0" cy="244827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>
              <a:off x="1259632" y="1772816"/>
              <a:ext cx="6912768" cy="0"/>
            </a:xfrm>
            <a:prstGeom prst="line">
              <a:avLst/>
            </a:prstGeom>
            <a:ln>
              <a:headEnd type="oval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>
              <a:off x="1259632" y="2204864"/>
              <a:ext cx="2304256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>
              <a:off x="1835696" y="2636912"/>
              <a:ext cx="2376264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>
              <a:off x="2915816" y="3068960"/>
              <a:ext cx="2952328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>
              <a:off x="4788024" y="3429000"/>
              <a:ext cx="2232248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5580112" y="3789040"/>
              <a:ext cx="2592288" cy="0"/>
            </a:xfrm>
            <a:prstGeom prst="line">
              <a:avLst/>
            </a:prstGeom>
            <a:ln>
              <a:headEnd type="oval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6511885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Deferred Update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Database write actions are not written to the database until after the commit point.</a:t>
            </a:r>
          </a:p>
          <a:p>
            <a:r>
              <a:rPr lang="en-GB" dirty="0"/>
              <a:t>If failure occurs:</a:t>
            </a:r>
          </a:p>
          <a:p>
            <a:pPr lvl="1"/>
            <a:r>
              <a:rPr lang="en-GB" dirty="0"/>
              <a:t>Redo any transactions committed after last checkpoint as not yet written to secondary storage.</a:t>
            </a:r>
          </a:p>
          <a:p>
            <a:pPr lvl="1"/>
            <a:r>
              <a:rPr lang="en-GB" dirty="0"/>
              <a:t>No need to undo non-committed transactions.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150896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Deferred Update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4437110"/>
            <a:ext cx="8153400" cy="2169533"/>
          </a:xfrm>
        </p:spPr>
        <p:txBody>
          <a:bodyPr>
            <a:normAutofit/>
          </a:bodyPr>
          <a:lstStyle/>
          <a:p>
            <a:r>
              <a:rPr lang="en-GB" dirty="0"/>
              <a:t>At failure time, updates not written to database, so no need to undo changes.</a:t>
            </a:r>
          </a:p>
          <a:p>
            <a:r>
              <a:rPr lang="en-GB" dirty="0"/>
              <a:t>May need to redo committed transactions as their changes may still be in volatile storage.</a:t>
            </a:r>
          </a:p>
          <a:p>
            <a:r>
              <a:rPr lang="en-GB" dirty="0"/>
              <a:t>What transactions need to be undone, redone?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522549" y="1484784"/>
            <a:ext cx="8153907" cy="2889612"/>
            <a:chOff x="251520" y="1484784"/>
            <a:chExt cx="8153907" cy="2889612"/>
          </a:xfrm>
        </p:grpSpPr>
        <p:cxnSp>
          <p:nvCxnSpPr>
            <p:cNvPr id="18" name="Straight Connector 17"/>
            <p:cNvCxnSpPr/>
            <p:nvPr/>
          </p:nvCxnSpPr>
          <p:spPr>
            <a:xfrm>
              <a:off x="899592" y="1700808"/>
              <a:ext cx="0" cy="230425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899592" y="4005064"/>
              <a:ext cx="727280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Box 19"/>
            <p:cNvSpPr txBox="1"/>
            <p:nvPr/>
          </p:nvSpPr>
          <p:spPr>
            <a:xfrm>
              <a:off x="755576" y="4005064"/>
              <a:ext cx="764985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t</a:t>
              </a:r>
              <a:r>
                <a:rPr lang="en-GB" baseline="-25000" dirty="0"/>
                <a:t>0</a:t>
              </a:r>
              <a:r>
                <a:rPr lang="en-GB" dirty="0"/>
                <a:t>				</a:t>
              </a:r>
              <a:r>
                <a:rPr lang="en-GB" dirty="0" err="1"/>
                <a:t>t</a:t>
              </a:r>
              <a:r>
                <a:rPr lang="en-GB" baseline="-25000" dirty="0" err="1"/>
                <a:t>c</a:t>
              </a:r>
              <a:r>
                <a:rPr lang="en-GB" dirty="0"/>
                <a:t>				</a:t>
              </a:r>
              <a:r>
                <a:rPr lang="en-GB" dirty="0" err="1"/>
                <a:t>t</a:t>
              </a:r>
              <a:r>
                <a:rPr lang="en-GB" baseline="-25000" dirty="0" err="1"/>
                <a:t>f</a:t>
              </a:r>
              <a:endParaRPr lang="en-GB" baseline="-25000" dirty="0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251520" y="1484784"/>
              <a:ext cx="449162" cy="25853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dirty="0"/>
                <a:t>T1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T2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T3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T4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T5</a:t>
              </a:r>
            </a:p>
            <a:p>
              <a:pPr>
                <a:lnSpc>
                  <a:spcPct val="150000"/>
                </a:lnSpc>
              </a:pPr>
              <a:r>
                <a:rPr lang="en-GB" dirty="0"/>
                <a:t>T6</a:t>
              </a:r>
            </a:p>
          </p:txBody>
        </p:sp>
        <p:cxnSp>
          <p:nvCxnSpPr>
            <p:cNvPr id="22" name="Straight Connector 21"/>
            <p:cNvCxnSpPr>
              <a:stCxn id="20" idx="0"/>
            </p:cNvCxnSpPr>
            <p:nvPr/>
          </p:nvCxnSpPr>
          <p:spPr>
            <a:xfrm flipH="1" flipV="1">
              <a:off x="4572000" y="1628800"/>
              <a:ext cx="8502" cy="2376264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V="1">
              <a:off x="8172400" y="1556792"/>
              <a:ext cx="0" cy="244827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>
              <a:off x="1259632" y="1772816"/>
              <a:ext cx="6912768" cy="0"/>
            </a:xfrm>
            <a:prstGeom prst="line">
              <a:avLst/>
            </a:prstGeom>
            <a:ln>
              <a:headEnd type="oval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>
              <a:off x="1259632" y="2204864"/>
              <a:ext cx="2304256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>
              <a:off x="1835696" y="2636912"/>
              <a:ext cx="2376264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>
              <a:off x="2915816" y="3068960"/>
              <a:ext cx="2952328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>
              <a:off x="4788024" y="3429000"/>
              <a:ext cx="2232248" cy="0"/>
            </a:xfrm>
            <a:prstGeom prst="line">
              <a:avLst/>
            </a:prstGeom>
            <a:ln>
              <a:headEnd type="oval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5580112" y="3789040"/>
              <a:ext cx="2592288" cy="0"/>
            </a:xfrm>
            <a:prstGeom prst="line">
              <a:avLst/>
            </a:prstGeom>
            <a:ln>
              <a:headEnd type="oval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0188214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Changing the order has produced different results.</a:t>
            </a:r>
          </a:p>
          <a:p>
            <a:r>
              <a:rPr lang="en-GB" dirty="0"/>
              <a:t>Does this mean that the two transactions have interfered with each other, resulting in the database being in an inconsistent state?</a:t>
            </a:r>
          </a:p>
          <a:p>
            <a:r>
              <a:rPr lang="en-GB" b="1" dirty="0"/>
              <a:t>Solution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Both results are correct because the operations were performed serially (one after the other).</a:t>
            </a:r>
          </a:p>
          <a:p>
            <a:pPr lvl="1"/>
            <a:r>
              <a:rPr lang="en-GB" dirty="0"/>
              <a:t>In a DBMS, all serial schedules are correct even though they may not give the same result if the order of the operations is changed.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320161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33" ma:contentTypeDescription="Create a new document." ma:contentTypeScope="" ma:versionID="a5d6e2598cff869572a9595d5ac52e21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f24c655d11c392e6da1b9f72ac42176c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Math_Settings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Distribution_Groups" minOccurs="0"/>
                <xsd:element ref="ns4:LMS_Mapping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  <xsd:element ref="ns4:Teams_Channel_Section_Location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NotebookType" ma:index="15" nillable="true" ma:displayName="Notebook Type" ma:internalName="NotebookType">
      <xsd:simpleType>
        <xsd:restriction base="dms:Text"/>
      </xsd:simpleType>
    </xsd:element>
    <xsd:element name="FolderType" ma:index="16" nillable="true" ma:displayName="Folder Type" ma:internalName="FolderType">
      <xsd:simpleType>
        <xsd:restriction base="dms:Text"/>
      </xsd:simpleType>
    </xsd:element>
    <xsd:element name="CultureName" ma:index="17" nillable="true" ma:displayName="Culture Name" ma:internalName="CultureName">
      <xsd:simpleType>
        <xsd:restriction base="dms:Text"/>
      </xsd:simpleType>
    </xsd:element>
    <xsd:element name="AppVersion" ma:index="18" nillable="true" ma:displayName="App Version" ma:internalName="AppVersion">
      <xsd:simpleType>
        <xsd:restriction base="dms:Text"/>
      </xsd:simpleType>
    </xsd:element>
    <xsd:element name="TeamsChannelId" ma:index="19" nillable="true" ma:displayName="Teams Channel Id" ma:internalName="TeamsChannelId">
      <xsd:simpleType>
        <xsd:restriction base="dms:Text"/>
      </xsd:simpleType>
    </xsd:element>
    <xsd:element name="Owner" ma:index="20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1" nillable="true" ma:displayName="Math Settings" ma:internalName="Math_Settings">
      <xsd:simpleType>
        <xsd:restriction base="dms:Text"/>
      </xsd:simpleType>
    </xsd:element>
    <xsd:element name="DefaultSectionNames" ma:index="22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3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4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5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6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7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8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29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0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1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2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3" nillable="true" ma:displayName="Is Collaboration Space Locked" ma:internalName="Is_Collaboration_Space_Locked">
      <xsd:simpleType>
        <xsd:restriction base="dms:Boolean"/>
      </xsd:simpleType>
    </xsd:element>
    <xsd:element name="IsNotebookLocked" ma:index="34" nillable="true" ma:displayName="Is Notebook Locked" ma:internalName="IsNotebookLocked">
      <xsd:simpleType>
        <xsd:restriction base="dms:Boolean"/>
      </xsd:simpleType>
    </xsd:element>
    <xsd:element name="Teams_Channel_Section_Location" ma:index="35" nillable="true" ma:displayName="Teams Channel Section Location" ma:internalName="Teams_Channel_Section_Location">
      <xsd:simpleType>
        <xsd:restriction base="dms:Text"/>
      </xsd:simpleType>
    </xsd:element>
    <xsd:element name="MediaServiceDateTaken" ma:index="36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37" nillable="true" ma:displayName="Tags" ma:internalName="MediaServiceAutoTags" ma:readOnly="true">
      <xsd:simpleType>
        <xsd:restriction base="dms:Text"/>
      </xsd:simpleType>
    </xsd:element>
    <xsd:element name="MediaServiceGenerationTime" ma:index="3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4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FolderType xmlns="696490a5-0429-499a-a254-a60426c02ef0" xsi:nil="true"/>
    <Has_Teacher_Only_SectionGroup xmlns="696490a5-0429-499a-a254-a60426c02ef0" xsi:nil="true"/>
    <DefaultSectionNames xmlns="696490a5-0429-499a-a254-a60426c02ef0" xsi:nil="true"/>
    <TeamsChannelId xmlns="696490a5-0429-499a-a254-a60426c02ef0" xsi:nil="true"/>
    <CultureName xmlns="696490a5-0429-499a-a254-a60426c02ef0" xsi:nil="true"/>
    <Distribution_Groups xmlns="696490a5-0429-499a-a254-a60426c02ef0" xsi:nil="true"/>
    <Owner xmlns="696490a5-0429-499a-a254-a60426c02ef0">
      <UserInfo>
        <DisplayName/>
        <AccountId xsi:nil="true"/>
        <AccountType/>
      </UserInfo>
    </Owner>
    <Teams_Channel_Section_Location xmlns="696490a5-0429-499a-a254-a60426c02ef0" xsi:nil="true"/>
    <Invited_Teachers xmlns="696490a5-0429-499a-a254-a60426c02ef0" xsi:nil="true"/>
    <NotebookType xmlns="696490a5-0429-499a-a254-a60426c02ef0" xsi:nil="true"/>
    <Teachers xmlns="696490a5-0429-499a-a254-a60426c02ef0">
      <UserInfo>
        <DisplayName/>
        <AccountId xsi:nil="true"/>
        <AccountType/>
      </UserInfo>
    </Teachers>
    <Students xmlns="696490a5-0429-499a-a254-a60426c02ef0">
      <UserInfo>
        <DisplayName/>
        <AccountId xsi:nil="true"/>
        <AccountType/>
      </UserInfo>
    </Students>
    <Student_Groups xmlns="696490a5-0429-499a-a254-a60426c02ef0">
      <UserInfo>
        <DisplayName/>
        <AccountId xsi:nil="true"/>
        <AccountType/>
      </UserInfo>
    </Student_Groups>
    <Templates xmlns="696490a5-0429-499a-a254-a60426c02ef0" xsi:nil="true"/>
    <AppVersion xmlns="696490a5-0429-499a-a254-a60426c02ef0" xsi:nil="true"/>
    <Math_Settings xmlns="696490a5-0429-499a-a254-a60426c02ef0" xsi:nil="true"/>
    <Self_Registration_Enabled xmlns="696490a5-0429-499a-a254-a60426c02ef0" xsi:nil="true"/>
    <Is_Collaboration_Space_Locked xmlns="696490a5-0429-499a-a254-a60426c02ef0" xsi:nil="true"/>
    <LMS_Mappings xmlns="696490a5-0429-499a-a254-a60426c02ef0" xsi:nil="true"/>
    <Invited_Students xmlns="696490a5-0429-499a-a254-a60426c02ef0" xsi:nil="true"/>
    <IsNotebookLocked xmlns="696490a5-0429-499a-a254-a60426c02ef0" xsi:nil="true"/>
  </documentManagement>
</p:properties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6CE7006D-5731-41DA-8F9A-EFEDECBE028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FA577F47-D267-4B66-A8C6-AB0D5E14C6C8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076D0C1B-9E0A-466C-83DF-0C3461C5E7F1}">
  <ds:schemaRefs>
    <ds:schemaRef ds:uri="d2d6d51c-be45-489c-bfaa-c0c3d4c0c982"/>
    <ds:schemaRef ds:uri="http://schemas.microsoft.com/office/2006/metadata/properties"/>
    <ds:schemaRef ds:uri="http://purl.org/dc/dcmitype/"/>
    <ds:schemaRef ds:uri="http://schemas.microsoft.com/office/infopath/2007/PartnerControls"/>
    <ds:schemaRef ds:uri="http://www.w3.org/XML/1998/namespace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696490a5-0429-499a-a254-a60426c02ef0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24286</TotalTime>
  <Words>3684</Words>
  <Application>Microsoft Office PowerPoint</Application>
  <PresentationFormat>On-screen Show (4:3)</PresentationFormat>
  <Paragraphs>544</Paragraphs>
  <Slides>49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4" baseType="lpstr">
      <vt:lpstr>Arial</vt:lpstr>
      <vt:lpstr>Calibri</vt:lpstr>
      <vt:lpstr>Trebuchet MS</vt:lpstr>
      <vt:lpstr>Wingdings 3</vt:lpstr>
      <vt:lpstr>Facet</vt:lpstr>
      <vt:lpstr>Transaction Management II</vt:lpstr>
      <vt:lpstr>Additional Lecture notes on Transactions</vt:lpstr>
      <vt:lpstr>Database Architecture Support for Transactions</vt:lpstr>
      <vt:lpstr>Transactions, Concurrency Control &amp; Recovery Database Modules</vt:lpstr>
      <vt:lpstr>Concurrency Control</vt:lpstr>
      <vt:lpstr>Concurrency Control</vt:lpstr>
      <vt:lpstr>Concurrency Control</vt:lpstr>
      <vt:lpstr>Interleaving</vt:lpstr>
      <vt:lpstr>Interleaving</vt:lpstr>
      <vt:lpstr>Exercise</vt:lpstr>
      <vt:lpstr>Exercise</vt:lpstr>
      <vt:lpstr>Question</vt:lpstr>
      <vt:lpstr>Problems of Concurrency</vt:lpstr>
      <vt:lpstr>Problems of Concurrency</vt:lpstr>
      <vt:lpstr>The Lost Update Problem</vt:lpstr>
      <vt:lpstr>The Lost Update Problem</vt:lpstr>
      <vt:lpstr>The Uncommitted Dependency (or Dirty Read) Problem</vt:lpstr>
      <vt:lpstr>The Uncommitted Dependency (or Dirty Read) Problem</vt:lpstr>
      <vt:lpstr>Inconsistent Analysis Problem</vt:lpstr>
      <vt:lpstr>Inconsistent Analysis Problem</vt:lpstr>
      <vt:lpstr>Question</vt:lpstr>
      <vt:lpstr>Scheduling</vt:lpstr>
      <vt:lpstr>Concurrency Control Scheduling</vt:lpstr>
      <vt:lpstr>Serializability</vt:lpstr>
      <vt:lpstr>Serializability</vt:lpstr>
      <vt:lpstr>Serializability</vt:lpstr>
      <vt:lpstr>Guaranteeing Serializability</vt:lpstr>
      <vt:lpstr>Locking</vt:lpstr>
      <vt:lpstr>Transaction Locking Requests</vt:lpstr>
      <vt:lpstr>Locking Problems</vt:lpstr>
      <vt:lpstr>Locking Problems</vt:lpstr>
      <vt:lpstr>Two-Phase Locking (2PL) Protocol</vt:lpstr>
      <vt:lpstr>2PL Rules</vt:lpstr>
      <vt:lpstr>Preventing the Lost Update Problem with 2PL</vt:lpstr>
      <vt:lpstr>Timestamping</vt:lpstr>
      <vt:lpstr>Timestamps</vt:lpstr>
      <vt:lpstr>Database Recovery</vt:lpstr>
      <vt:lpstr>Database Recovery</vt:lpstr>
      <vt:lpstr>Example</vt:lpstr>
      <vt:lpstr>Checkpointing</vt:lpstr>
      <vt:lpstr>Checkpoints</vt:lpstr>
      <vt:lpstr>Checkpointing</vt:lpstr>
      <vt:lpstr>Checkpointing</vt:lpstr>
      <vt:lpstr>Recovery Techniques</vt:lpstr>
      <vt:lpstr>Immediate Update</vt:lpstr>
      <vt:lpstr>Immediate Update</vt:lpstr>
      <vt:lpstr>Deferred Update</vt:lpstr>
      <vt:lpstr>Deferred Update</vt:lpstr>
      <vt:lpstr>Question Solution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Bev Falvey</dc:creator>
  <cp:lastModifiedBy>Beverley Holland</cp:lastModifiedBy>
  <cp:revision>1773</cp:revision>
  <cp:lastPrinted>2014-09-29T16:21:25Z</cp:lastPrinted>
  <dcterms:created xsi:type="dcterms:W3CDTF">2013-09-18T07:00:31Z</dcterms:created>
  <dcterms:modified xsi:type="dcterms:W3CDTF">2021-11-25T07:56:59Z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  <property fmtid="{D5CDD505-2E9C-101B-9397-08002B2CF9AE}" pid="3" name="ContentTypeId">
    <vt:lpwstr>0x010100FB7C8EC3559F764AA080F30F794D2AD4</vt:lpwstr>
  </property>
</Properties>
</file>