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Lst>
  <p:notesMasterIdLst>
    <p:notesMasterId r:id="rId14"/>
  </p:notesMasterIdLst>
  <p:sldIdLst>
    <p:sldId id="257" r:id="rId2"/>
    <p:sldId id="258" r:id="rId3"/>
    <p:sldId id="259" r:id="rId4"/>
    <p:sldId id="262" r:id="rId5"/>
    <p:sldId id="266" r:id="rId6"/>
    <p:sldId id="261" r:id="rId7"/>
    <p:sldId id="260" r:id="rId8"/>
    <p:sldId id="263" r:id="rId9"/>
    <p:sldId id="267" r:id="rId10"/>
    <p:sldId id="265" r:id="rId11"/>
    <p:sldId id="264"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720" autoAdjust="0"/>
  </p:normalViewPr>
  <p:slideViewPr>
    <p:cSldViewPr snapToGrid="0">
      <p:cViewPr>
        <p:scale>
          <a:sx n="110" d="100"/>
          <a:sy n="110" d="100"/>
        </p:scale>
        <p:origin x="2214" y="114"/>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95C4C7-A045-44FB-A776-8965F2AABF70}" type="datetimeFigureOut">
              <a:rPr lang="en-US" smtClean="0"/>
              <a:t>5/20/2025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5A93FC-D6F4-4319-9C38-30612E022EF8}"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1" dirty="0"/>
              <a:t>Good afternoon</a:t>
            </a:r>
          </a:p>
          <a:p>
            <a:endParaRPr lang="en-GB" sz="2400" b="1" dirty="0"/>
          </a:p>
          <a:p>
            <a:r>
              <a:rPr lang="en-GB" sz="2400" b="1" dirty="0"/>
              <a:t>My name</a:t>
            </a:r>
          </a:p>
          <a:p>
            <a:endParaRPr lang="en-GB" sz="2400" b="1" dirty="0"/>
          </a:p>
          <a:p>
            <a:r>
              <a:rPr lang="en-GB" sz="2400" b="1" dirty="0"/>
              <a:t>I gone present my peach for the event</a:t>
            </a:r>
          </a:p>
          <a:p>
            <a:endParaRPr lang="en-GB" sz="2400" b="1" dirty="0"/>
          </a:p>
        </p:txBody>
      </p:sp>
      <p:sp>
        <p:nvSpPr>
          <p:cNvPr id="4" name="Slide Number Placeholder 3"/>
          <p:cNvSpPr>
            <a:spLocks noGrp="1"/>
          </p:cNvSpPr>
          <p:nvPr>
            <p:ph type="sldNum" sz="quarter" idx="5"/>
          </p:nvPr>
        </p:nvSpPr>
        <p:spPr/>
        <p:txBody>
          <a:bodyPr/>
          <a:lstStyle/>
          <a:p>
            <a:fld id="{535A93FC-D6F4-4319-9C38-30612E022EF8}" type="slidenum">
              <a:rPr lang="en-US" smtClean="0"/>
              <a:t>1</a:t>
            </a:fld>
            <a:endParaRPr lang="en-US"/>
          </a:p>
        </p:txBody>
      </p:sp>
    </p:spTree>
    <p:extLst>
      <p:ext uri="{BB962C8B-B14F-4D97-AF65-F5344CB8AC3E}">
        <p14:creationId xmlns:p14="http://schemas.microsoft.com/office/powerpoint/2010/main" val="1057233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I'm Extremely happy and exited to present my idea</a:t>
            </a:r>
          </a:p>
          <a:p>
            <a:endParaRPr lang="en-US" b="1" dirty="0"/>
          </a:p>
          <a:p>
            <a:r>
              <a:rPr lang="en-US" b="1" dirty="0"/>
              <a:t>My Vision is to have a festival that promotes the Year of </a:t>
            </a:r>
            <a:r>
              <a:rPr lang="en-US" b="1" dirty="0" err="1"/>
              <a:t>Croeso</a:t>
            </a:r>
            <a:r>
              <a:rPr lang="en-US" b="1" dirty="0"/>
              <a:t>. Inspired by the warm welcome that the guest are embraced while visiting </a:t>
            </a:r>
            <a:r>
              <a:rPr lang="en-US" b="1" dirty="0" err="1"/>
              <a:t>welsh</a:t>
            </a:r>
            <a:r>
              <a:rPr lang="en-US" b="1" dirty="0"/>
              <a:t>.</a:t>
            </a:r>
          </a:p>
          <a:p>
            <a:endParaRPr lang="en-US" b="1" dirty="0"/>
          </a:p>
          <a:p>
            <a:r>
              <a:rPr lang="en-US" b="1" dirty="0"/>
              <a:t>The festival will take place in the Nothen part of Welsh at Bala Lake.</a:t>
            </a:r>
          </a:p>
          <a:p>
            <a:endParaRPr lang="en-US" b="1" dirty="0"/>
          </a:p>
          <a:p>
            <a:r>
              <a:rPr lang="en-US" b="1" dirty="0"/>
              <a:t>The Festival is aiming to promote the amazing culture and the amazing food and </a:t>
            </a:r>
            <a:r>
              <a:rPr lang="en-US" b="1" dirty="0" err="1"/>
              <a:t>flowvers</a:t>
            </a:r>
            <a:r>
              <a:rPr lang="en-US" b="1" dirty="0"/>
              <a:t>  from the Welsh region.</a:t>
            </a:r>
          </a:p>
          <a:p>
            <a:endParaRPr lang="en-US" b="1" dirty="0"/>
          </a:p>
          <a:p>
            <a:endParaRPr lang="en-US" b="1" dirty="0"/>
          </a:p>
          <a:p>
            <a:endParaRPr lang="en-US" dirty="0"/>
          </a:p>
        </p:txBody>
      </p:sp>
      <p:sp>
        <p:nvSpPr>
          <p:cNvPr id="4" name="Slide Number Placeholder 3"/>
          <p:cNvSpPr>
            <a:spLocks noGrp="1"/>
          </p:cNvSpPr>
          <p:nvPr>
            <p:ph type="sldNum" sz="quarter" idx="10"/>
          </p:nvPr>
        </p:nvSpPr>
        <p:spPr/>
        <p:txBody>
          <a:bodyPr/>
          <a:lstStyle/>
          <a:p>
            <a:fld id="{535A93FC-D6F4-4319-9C38-30612E022EF8}"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Our heart is Welsh culture and cuisine brought together.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Farmers aren’t hidden suppliers— they are headline stars, selling direct and telling their stories, explaining their hard work and the whole process that it take to get where they are right now.</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Cultural bust by showing the traditional outfits live folks.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err="1">
                <a:solidFill>
                  <a:schemeClr val="tx1"/>
                </a:solidFill>
                <a:latin typeface="+mn-lt"/>
                <a:ea typeface="+mn-ea"/>
                <a:cs typeface="+mn-cs"/>
              </a:rPr>
              <a:t>Scavinger</a:t>
            </a:r>
            <a:r>
              <a:rPr lang="en-GB" sz="1200" b="1" kern="1200" dirty="0">
                <a:solidFill>
                  <a:schemeClr val="tx1"/>
                </a:solidFill>
                <a:latin typeface="+mn-lt"/>
                <a:ea typeface="+mn-ea"/>
                <a:cs typeface="+mn-cs"/>
              </a:rPr>
              <a:t> </a:t>
            </a:r>
            <a:r>
              <a:rPr lang="en-GB" sz="1200" b="1" kern="1200" dirty="0" err="1">
                <a:solidFill>
                  <a:schemeClr val="tx1"/>
                </a:solidFill>
                <a:latin typeface="+mn-lt"/>
                <a:ea typeface="+mn-ea"/>
                <a:cs typeface="+mn-cs"/>
              </a:rPr>
              <a:t>hant</a:t>
            </a:r>
            <a:r>
              <a:rPr lang="en-GB" sz="1200" b="1" kern="1200" dirty="0">
                <a:solidFill>
                  <a:schemeClr val="tx1"/>
                </a:solidFill>
                <a:latin typeface="+mn-lt"/>
                <a:ea typeface="+mn-ea"/>
                <a:cs typeface="+mn-cs"/>
              </a:rPr>
              <a:t> that will promote the Welsh History and culture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The contest will have to collect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algn="l">
              <a:spcAft>
                <a:spcPts val="300"/>
              </a:spcAft>
              <a:buFont typeface="Arial" panose="020B0604020202020204" pitchFamily="34" charset="0"/>
              <a:buChar char="•"/>
            </a:pPr>
            <a:r>
              <a:rPr lang="en-GB" b="0" i="0" dirty="0">
                <a:solidFill>
                  <a:srgbClr val="ECECEC"/>
                </a:solidFill>
                <a:effectLst/>
                <a:latin typeface="Google Sans"/>
              </a:rPr>
              <a:t>A daffodil.</a:t>
            </a:r>
          </a:p>
          <a:p>
            <a:pPr algn="l">
              <a:spcAft>
                <a:spcPts val="300"/>
              </a:spcAft>
              <a:buFont typeface="Arial" panose="020B0604020202020204" pitchFamily="34" charset="0"/>
              <a:buChar char="•"/>
            </a:pPr>
            <a:r>
              <a:rPr lang="en-GB" b="0" i="0" dirty="0">
                <a:solidFill>
                  <a:srgbClr val="ECECEC"/>
                </a:solidFill>
                <a:effectLst/>
                <a:latin typeface="Google Sans"/>
              </a:rPr>
              <a:t>A </a:t>
            </a:r>
            <a:r>
              <a:rPr lang="en-GB" b="0" i="0" dirty="0" err="1">
                <a:solidFill>
                  <a:srgbClr val="ECECEC"/>
                </a:solidFill>
                <a:effectLst/>
                <a:latin typeface="Google Sans"/>
              </a:rPr>
              <a:t>welsh</a:t>
            </a:r>
            <a:r>
              <a:rPr lang="en-GB" b="0" i="0" dirty="0">
                <a:solidFill>
                  <a:srgbClr val="ECECEC"/>
                </a:solidFill>
                <a:effectLst/>
                <a:latin typeface="Google Sans"/>
              </a:rPr>
              <a:t> </a:t>
            </a:r>
            <a:r>
              <a:rPr lang="en-GB" b="0" i="0" dirty="0" err="1">
                <a:solidFill>
                  <a:srgbClr val="ECECEC"/>
                </a:solidFill>
                <a:effectLst/>
                <a:latin typeface="Google Sans"/>
              </a:rPr>
              <a:t>Flagh</a:t>
            </a:r>
            <a:endParaRPr lang="en-GB" b="0" i="0" dirty="0">
              <a:solidFill>
                <a:srgbClr val="ECECEC"/>
              </a:solidFill>
              <a:effectLst/>
              <a:latin typeface="Google Sans"/>
            </a:endParaRPr>
          </a:p>
          <a:p>
            <a:pPr algn="l">
              <a:spcAft>
                <a:spcPts val="300"/>
              </a:spcAft>
              <a:buFont typeface="Arial" panose="020B0604020202020204" pitchFamily="34" charset="0"/>
              <a:buChar char="•"/>
            </a:pPr>
            <a:r>
              <a:rPr lang="en-GB" b="0" i="0" dirty="0">
                <a:solidFill>
                  <a:srgbClr val="ECECEC"/>
                </a:solidFill>
                <a:effectLst/>
                <a:latin typeface="Google Sans"/>
              </a:rPr>
              <a:t>A castle</a:t>
            </a:r>
          </a:p>
          <a:p>
            <a:pPr algn="l">
              <a:spcAft>
                <a:spcPts val="300"/>
              </a:spcAft>
              <a:buFont typeface="Arial" panose="020B0604020202020204" pitchFamily="34" charset="0"/>
              <a:buChar char="•"/>
            </a:pPr>
            <a:r>
              <a:rPr lang="en-GB" b="0" i="0" dirty="0">
                <a:solidFill>
                  <a:srgbClr val="ECECEC"/>
                </a:solidFill>
                <a:effectLst/>
                <a:latin typeface="Google Sans"/>
              </a:rPr>
              <a:t>A lock</a:t>
            </a:r>
          </a:p>
          <a:p>
            <a:pPr algn="l">
              <a:spcAft>
                <a:spcPts val="300"/>
              </a:spcAft>
              <a:buFont typeface="Arial" panose="020B0604020202020204" pitchFamily="34" charset="0"/>
              <a:buChar char="•"/>
            </a:pPr>
            <a:r>
              <a:rPr lang="en-GB" b="0" i="0" dirty="0">
                <a:solidFill>
                  <a:srgbClr val="ECECEC"/>
                </a:solidFill>
                <a:effectLst/>
                <a:latin typeface="Google Sans"/>
              </a:rPr>
              <a:t>A rugby ball</a:t>
            </a:r>
          </a:p>
          <a:p>
            <a:pPr algn="l">
              <a:spcAft>
                <a:spcPts val="300"/>
              </a:spcAft>
              <a:buFont typeface="Arial" panose="020B0604020202020204" pitchFamily="34" charset="0"/>
              <a:buChar char="•"/>
            </a:pPr>
            <a:r>
              <a:rPr lang="en-GB" b="0" i="0" dirty="0">
                <a:solidFill>
                  <a:srgbClr val="ECECEC"/>
                </a:solidFill>
                <a:effectLst/>
                <a:latin typeface="Google Sans"/>
              </a:rPr>
              <a:t>Welsh Cake</a:t>
            </a:r>
          </a:p>
          <a:p>
            <a:pPr algn="l">
              <a:spcAft>
                <a:spcPts val="300"/>
              </a:spcAft>
              <a:buFont typeface="Arial" panose="020B0604020202020204" pitchFamily="34" charset="0"/>
              <a:buChar char="•"/>
            </a:pPr>
            <a:r>
              <a:rPr lang="en-GB" b="0" i="0" dirty="0">
                <a:solidFill>
                  <a:srgbClr val="ECECEC"/>
                </a:solidFill>
                <a:effectLst/>
                <a:latin typeface="Google Sans"/>
              </a:rPr>
              <a:t>A dragon </a:t>
            </a:r>
          </a:p>
          <a:p>
            <a:pPr algn="l">
              <a:spcAft>
                <a:spcPts val="300"/>
              </a:spcAft>
              <a:buFont typeface="Arial" panose="020B0604020202020204" pitchFamily="34" charset="0"/>
              <a:buChar char="•"/>
            </a:pPr>
            <a:r>
              <a:rPr lang="en-GB" b="0" i="0" dirty="0">
                <a:solidFill>
                  <a:srgbClr val="ECECEC"/>
                </a:solidFill>
                <a:effectLst/>
                <a:latin typeface="Google Sans"/>
              </a:rPr>
              <a:t>A sheep </a:t>
            </a:r>
          </a:p>
          <a:p>
            <a:pPr algn="l">
              <a:spcAft>
                <a:spcPts val="300"/>
              </a:spcAft>
              <a:buFont typeface="Arial" panose="020B0604020202020204" pitchFamily="34" charset="0"/>
              <a:buChar char="•"/>
            </a:pPr>
            <a:r>
              <a:rPr lang="en-GB" b="0" i="0" dirty="0">
                <a:solidFill>
                  <a:srgbClr val="ECECEC"/>
                </a:solidFill>
                <a:effectLst/>
                <a:latin typeface="Google Sans"/>
              </a:rPr>
              <a:t> National costume</a:t>
            </a:r>
          </a:p>
          <a:p>
            <a:pPr algn="l">
              <a:spcAft>
                <a:spcPts val="300"/>
              </a:spcAft>
              <a:buFont typeface="Arial" panose="020B0604020202020204" pitchFamily="34" charset="0"/>
              <a:buChar char="•"/>
            </a:pPr>
            <a:endParaRPr lang="en-GB" b="1" i="0" dirty="0">
              <a:solidFill>
                <a:srgbClr val="ECECEC"/>
              </a:solidFill>
              <a:effectLst/>
              <a:latin typeface="Google Sans"/>
            </a:endParaRPr>
          </a:p>
          <a:p>
            <a:pPr algn="l">
              <a:spcAft>
                <a:spcPts val="300"/>
              </a:spcAft>
              <a:buFont typeface="Arial" panose="020B0604020202020204" pitchFamily="34" charset="0"/>
              <a:buChar char="•"/>
            </a:pPr>
            <a:r>
              <a:rPr lang="en-GB" b="1" i="0" dirty="0">
                <a:solidFill>
                  <a:srgbClr val="ECECEC"/>
                </a:solidFill>
                <a:effectLst/>
                <a:latin typeface="Google Sans"/>
              </a:rPr>
              <a:t>In just few words the concept Is Enjoy yourself while learning something new.</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Reasons for farmers to came top the event</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Opportunity to sell directly to the </a:t>
            </a:r>
            <a:r>
              <a:rPr lang="en-US" sz="1200" kern="1200" dirty="0" err="1">
                <a:solidFill>
                  <a:schemeClr val="tx1"/>
                </a:solidFill>
                <a:latin typeface="+mn-lt"/>
                <a:ea typeface="+mn-ea"/>
                <a:cs typeface="+mn-cs"/>
              </a:rPr>
              <a:t>custumers</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Chanse to sell </a:t>
            </a:r>
            <a:r>
              <a:rPr lang="en-US" sz="1200" kern="1200" dirty="0" err="1">
                <a:solidFill>
                  <a:schemeClr val="tx1"/>
                </a:solidFill>
                <a:latin typeface="+mn-lt"/>
                <a:ea typeface="+mn-ea"/>
                <a:cs typeface="+mn-cs"/>
              </a:rPr>
              <a:t>localy</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latin typeface="+mn-lt"/>
                <a:ea typeface="+mn-ea"/>
                <a:cs typeface="+mn-cs"/>
              </a:rPr>
              <a:t>Oportunity</a:t>
            </a:r>
            <a:r>
              <a:rPr lang="en-US" sz="1200" kern="1200" dirty="0">
                <a:solidFill>
                  <a:schemeClr val="tx1"/>
                </a:solidFill>
                <a:latin typeface="+mn-lt"/>
                <a:ea typeface="+mn-ea"/>
                <a:cs typeface="+mn-cs"/>
              </a:rPr>
              <a:t> to sell during the festival</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New business</a:t>
            </a:r>
          </a:p>
          <a:p>
            <a:endParaRPr lang="en-US" dirty="0"/>
          </a:p>
          <a:p>
            <a:endParaRPr lang="en-US" dirty="0"/>
          </a:p>
        </p:txBody>
      </p:sp>
      <p:sp>
        <p:nvSpPr>
          <p:cNvPr id="4" name="Slide Number Placeholder 3"/>
          <p:cNvSpPr>
            <a:spLocks noGrp="1"/>
          </p:cNvSpPr>
          <p:nvPr>
            <p:ph type="sldNum" sz="quarter" idx="10"/>
          </p:nvPr>
        </p:nvSpPr>
        <p:spPr/>
        <p:txBody>
          <a:bodyPr/>
          <a:lstStyle/>
          <a:p>
            <a:fld id="{535A93FC-D6F4-4319-9C38-30612E022EF8}"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We welcome all families across UK and </a:t>
            </a:r>
            <a:r>
              <a:rPr lang="en-GB" sz="1200" b="1" kern="1200" dirty="0" err="1">
                <a:solidFill>
                  <a:schemeClr val="tx1"/>
                </a:solidFill>
                <a:latin typeface="+mn-lt"/>
                <a:ea typeface="+mn-ea"/>
                <a:cs typeface="+mn-cs"/>
              </a:rPr>
              <a:t>ofcorse</a:t>
            </a:r>
            <a:r>
              <a:rPr lang="en-GB" sz="1200" b="1" kern="1200" dirty="0">
                <a:solidFill>
                  <a:schemeClr val="tx1"/>
                </a:solidFill>
                <a:latin typeface="+mn-lt"/>
                <a:ea typeface="+mn-ea"/>
                <a:cs typeface="+mn-cs"/>
              </a:rPr>
              <a:t> even beyond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Out target audience is families with young children ,</a:t>
            </a:r>
            <a:r>
              <a:rPr lang="en-GB" sz="1200" b="1" kern="1200" dirty="0" err="1">
                <a:solidFill>
                  <a:schemeClr val="tx1"/>
                </a:solidFill>
                <a:latin typeface="+mn-lt"/>
                <a:ea typeface="+mn-ea"/>
                <a:cs typeface="+mn-cs"/>
              </a:rPr>
              <a:t>cuples,students</a:t>
            </a:r>
            <a:r>
              <a:rPr lang="en-GB" sz="1200" b="1" kern="1200" dirty="0">
                <a:solidFill>
                  <a:schemeClr val="tx1"/>
                </a:solidFill>
                <a:latin typeface="+mn-lt"/>
                <a:ea typeface="+mn-ea"/>
                <a:cs typeface="+mn-cs"/>
              </a:rPr>
              <a:t> and food lovers that are </a:t>
            </a:r>
            <a:r>
              <a:rPr lang="en-GB" sz="1200" b="1" kern="1200" dirty="0" err="1">
                <a:solidFill>
                  <a:schemeClr val="tx1"/>
                </a:solidFill>
                <a:latin typeface="+mn-lt"/>
                <a:ea typeface="+mn-ea"/>
                <a:cs typeface="+mn-cs"/>
              </a:rPr>
              <a:t>intrest</a:t>
            </a:r>
            <a:r>
              <a:rPr lang="en-GB" sz="1200" b="1" kern="1200" dirty="0">
                <a:solidFill>
                  <a:schemeClr val="tx1"/>
                </a:solidFill>
                <a:latin typeface="+mn-lt"/>
                <a:ea typeface="+mn-ea"/>
                <a:cs typeface="+mn-cs"/>
              </a:rPr>
              <a:t> in spending a day involving themselves in learning more about Welsh Culture and Cuisine.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The Festival will have Specific amanitas </a:t>
            </a:r>
            <a:r>
              <a:rPr lang="en-GB" sz="1200" b="1" kern="1200" dirty="0" err="1">
                <a:solidFill>
                  <a:schemeClr val="tx1"/>
                </a:solidFill>
                <a:latin typeface="+mn-lt"/>
                <a:ea typeface="+mn-ea"/>
                <a:cs typeface="+mn-cs"/>
              </a:rPr>
              <a:t>preper</a:t>
            </a:r>
            <a:r>
              <a:rPr lang="en-GB" sz="1200" b="1" kern="1200" dirty="0">
                <a:solidFill>
                  <a:schemeClr val="tx1"/>
                </a:solidFill>
                <a:latin typeface="+mn-lt"/>
                <a:ea typeface="+mn-ea"/>
                <a:cs typeface="+mn-cs"/>
              </a:rPr>
              <a:t> specific for families with small children  such a soft play area for the little ones and for the oldest ones a different playground that will also host farm animals broth by the farmers.</a:t>
            </a:r>
            <a:endParaRPr lang="en-US" dirty="0"/>
          </a:p>
        </p:txBody>
      </p:sp>
      <p:sp>
        <p:nvSpPr>
          <p:cNvPr id="4" name="Slide Number Placeholder 3"/>
          <p:cNvSpPr>
            <a:spLocks noGrp="1"/>
          </p:cNvSpPr>
          <p:nvPr>
            <p:ph type="sldNum" sz="quarter" idx="10"/>
          </p:nvPr>
        </p:nvSpPr>
        <p:spPr/>
        <p:txBody>
          <a:bodyPr/>
          <a:lstStyle/>
          <a:p>
            <a:fld id="{535A93FC-D6F4-4319-9C38-30612E022EF8}"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A great festival is a memory machine. </a:t>
            </a:r>
          </a:p>
          <a:p>
            <a:r>
              <a:rPr lang="en-GB" sz="1200" b="1" kern="1200" dirty="0">
                <a:solidFill>
                  <a:schemeClr val="tx1"/>
                </a:solidFill>
                <a:latin typeface="+mn-lt"/>
                <a:ea typeface="+mn-ea"/>
                <a:cs typeface="+mn-cs"/>
              </a:rPr>
              <a:t>Guests wander, senses firing: smoky lamb, sugary cakes, harp strings floating on salt air.</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 Children run clue-to-clue, learning Welsh words and earning dragon stickers.</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 Couples twirl in an evening folk dance they learned five minutes earlier—phones capture everything in golden light. Behind the curtain, we keep plates spinning. Every performer contract carries a standby clause, and a local acoustic duo sits on retainer to fill any sudden gap. A spare </a:t>
            </a:r>
            <a:r>
              <a:rPr lang="en-GB" sz="1200" b="1" kern="1200" dirty="0" err="1">
                <a:solidFill>
                  <a:schemeClr val="tx1"/>
                </a:solidFill>
                <a:latin typeface="+mn-lt"/>
                <a:ea typeface="+mn-ea"/>
                <a:cs typeface="+mn-cs"/>
              </a:rPr>
              <a:t>chiller</a:t>
            </a:r>
            <a:r>
              <a:rPr lang="en-GB" sz="1200" b="1" kern="1200" dirty="0">
                <a:solidFill>
                  <a:schemeClr val="tx1"/>
                </a:solidFill>
                <a:latin typeface="+mn-lt"/>
                <a:ea typeface="+mn-ea"/>
                <a:cs typeface="+mn-cs"/>
              </a:rPr>
              <a:t> truck idles nearby; if a vendor’s fridge dies, their stock moves at once, saving income and reputation. Every marquee has twin power feeds, so if one circuit stumbles, lights and laughter stay on. Guests see only flow; you see managed resilience.</a:t>
            </a:r>
            <a:endParaRPr lang="en-US" dirty="0"/>
          </a:p>
        </p:txBody>
      </p:sp>
      <p:sp>
        <p:nvSpPr>
          <p:cNvPr id="4" name="Slide Number Placeholder 3"/>
          <p:cNvSpPr>
            <a:spLocks noGrp="1"/>
          </p:cNvSpPr>
          <p:nvPr>
            <p:ph type="sldNum" sz="quarter" idx="10"/>
          </p:nvPr>
        </p:nvSpPr>
        <p:spPr/>
        <p:txBody>
          <a:bodyPr/>
          <a:lstStyle/>
          <a:p>
            <a:fld id="{535A93FC-D6F4-4319-9C38-30612E022EF8}"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i="0" dirty="0">
                <a:solidFill>
                  <a:srgbClr val="666666"/>
                </a:solidFill>
                <a:effectLst/>
                <a:latin typeface="open_sansregular"/>
              </a:rPr>
              <a:t>Bala is an historic market town in the Snowdonia National Park, Wales. </a:t>
            </a:r>
          </a:p>
          <a:p>
            <a:endParaRPr lang="en-GB" b="1" i="0" dirty="0">
              <a:solidFill>
                <a:srgbClr val="666666"/>
              </a:solidFill>
              <a:effectLst/>
              <a:latin typeface="open_sansregular"/>
            </a:endParaRPr>
          </a:p>
          <a:p>
            <a:r>
              <a:rPr lang="en-GB" b="1" i="0" dirty="0">
                <a:solidFill>
                  <a:srgbClr val="666666"/>
                </a:solidFill>
                <a:effectLst/>
                <a:latin typeface="open_sansregular"/>
              </a:rPr>
              <a:t> It is surrounded by the rural region of Penllyn which has a strong and vibrant Welsh identity and culture. </a:t>
            </a:r>
          </a:p>
          <a:p>
            <a:endParaRPr lang="en-GB" b="1" i="0" dirty="0">
              <a:solidFill>
                <a:srgbClr val="666666"/>
              </a:solidFill>
              <a:effectLst/>
              <a:latin typeface="open_sansregular"/>
            </a:endParaRPr>
          </a:p>
          <a:p>
            <a:r>
              <a:rPr lang="en-GB" b="1" i="0" dirty="0">
                <a:solidFill>
                  <a:srgbClr val="666666"/>
                </a:solidFill>
                <a:effectLst/>
                <a:latin typeface="open_sansregular"/>
              </a:rPr>
              <a:t>It is a wild area of high mountains, deep valleys, forests, fast flowing rivers, waterfalls, and many lakes and reservoirs.</a:t>
            </a:r>
            <a:endParaRPr lang="en-US" b="1" dirty="0"/>
          </a:p>
        </p:txBody>
      </p:sp>
      <p:sp>
        <p:nvSpPr>
          <p:cNvPr id="4" name="Slide Number Placeholder 3"/>
          <p:cNvSpPr>
            <a:spLocks noGrp="1"/>
          </p:cNvSpPr>
          <p:nvPr>
            <p:ph type="sldNum" sz="quarter" idx="10"/>
          </p:nvPr>
        </p:nvSpPr>
        <p:spPr/>
        <p:txBody>
          <a:bodyPr/>
          <a:lstStyle/>
          <a:p>
            <a:fld id="{535A93FC-D6F4-4319-9C38-30612E022EF8}"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Timing is everything. Food adventures are the leading reason many travellers choose a destination, and culture amplifies the memory.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 Wales already sees huge day-trip traffic and nearly a million overseas visitors yearly, yet Cardiff hosts no festival that blends taste and heritage in one place. Add the “Year of </a:t>
            </a:r>
            <a:r>
              <a:rPr lang="en-GB" sz="1200" b="1" kern="1200" dirty="0" err="1">
                <a:solidFill>
                  <a:schemeClr val="tx1"/>
                </a:solidFill>
                <a:latin typeface="+mn-lt"/>
                <a:ea typeface="+mn-ea"/>
                <a:cs typeface="+mn-cs"/>
              </a:rPr>
              <a:t>Croeso</a:t>
            </a:r>
            <a:r>
              <a:rPr lang="en-GB" sz="1200" b="1" kern="1200" dirty="0">
                <a:solidFill>
                  <a:schemeClr val="tx1"/>
                </a:solidFill>
                <a:latin typeface="+mn-lt"/>
                <a:ea typeface="+mn-ea"/>
                <a:cs typeface="+mn-cs"/>
              </a:rPr>
              <a:t>” spotlight and we inherit a national megaphone paid for by someone else. Our late-May slot lands before school holidays and major sport finals, so there’s free hotel capacity and little event clutter. For an investor, we’re surfing three waves at once: a global food-tourism boom, pent-up visitor demand for new experiences, and government PR we don’t have to fund. That perfect storm turns a modest festival into a must-see weekend.</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r>
              <a:rPr lang="en-US" sz="1200" b="1" kern="1200" dirty="0" err="1">
                <a:solidFill>
                  <a:schemeClr val="tx1"/>
                </a:solidFill>
                <a:latin typeface="+mn-lt"/>
                <a:ea typeface="+mn-ea"/>
                <a:cs typeface="+mn-cs"/>
              </a:rPr>
              <a:t>Avrage</a:t>
            </a:r>
            <a:r>
              <a:rPr lang="en-US" sz="1200" b="1" kern="1200" dirty="0">
                <a:solidFill>
                  <a:schemeClr val="tx1"/>
                </a:solidFill>
                <a:latin typeface="+mn-lt"/>
                <a:ea typeface="+mn-ea"/>
                <a:cs typeface="+mn-cs"/>
              </a:rPr>
              <a:t> spend of 30&amp; per 3 h</a:t>
            </a:r>
          </a:p>
          <a:p>
            <a:r>
              <a:rPr lang="en-US" sz="1200" b="1" kern="1200" dirty="0">
                <a:solidFill>
                  <a:schemeClr val="tx1"/>
                </a:solidFill>
                <a:latin typeface="+mn-lt"/>
                <a:ea typeface="+mn-ea"/>
                <a:cs typeface="+mn-cs"/>
              </a:rPr>
              <a:t>Main visit in Welsh are done to visit families and relatives and </a:t>
            </a:r>
            <a:r>
              <a:rPr lang="en-US" sz="1200" b="1" kern="1200" dirty="0" err="1">
                <a:solidFill>
                  <a:schemeClr val="tx1"/>
                </a:solidFill>
                <a:latin typeface="+mn-lt"/>
                <a:ea typeface="+mn-ea"/>
                <a:cs typeface="+mn-cs"/>
              </a:rPr>
              <a:t>atractions</a:t>
            </a:r>
            <a:r>
              <a:rPr lang="en-US" sz="1200" b="1" kern="1200" dirty="0">
                <a:solidFill>
                  <a:schemeClr val="tx1"/>
                </a:solidFill>
                <a:latin typeface="+mn-lt"/>
                <a:ea typeface="+mn-ea"/>
                <a:cs typeface="+mn-cs"/>
              </a:rPr>
              <a:t>.</a:t>
            </a:r>
            <a:endParaRPr lang="en-US" b="1" dirty="0"/>
          </a:p>
        </p:txBody>
      </p:sp>
      <p:sp>
        <p:nvSpPr>
          <p:cNvPr id="4" name="Slide Number Placeholder 3"/>
          <p:cNvSpPr>
            <a:spLocks noGrp="1"/>
          </p:cNvSpPr>
          <p:nvPr>
            <p:ph type="sldNum" sz="quarter" idx="10"/>
          </p:nvPr>
        </p:nvSpPr>
        <p:spPr/>
        <p:txBody>
          <a:bodyPr/>
          <a:lstStyle/>
          <a:p>
            <a:fld id="{535A93FC-D6F4-4319-9C38-30612E022EF8}"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Here’s the heart of the deal</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Sponsors—banks, supermarkets, distilleries—buy brand moments that feel authentic, not forced. Merchandise and small paid extras, like a </a:t>
            </a:r>
            <a:r>
              <a:rPr lang="en-GB" sz="1200" b="1" kern="1200" dirty="0" err="1">
                <a:solidFill>
                  <a:schemeClr val="tx1"/>
                </a:solidFill>
                <a:latin typeface="+mn-lt"/>
                <a:ea typeface="+mn-ea"/>
                <a:cs typeface="+mn-cs"/>
              </a:rPr>
              <a:t>Penderyn</a:t>
            </a:r>
            <a:r>
              <a:rPr lang="en-GB" sz="1200" b="1" kern="1200" dirty="0">
                <a:solidFill>
                  <a:schemeClr val="tx1"/>
                </a:solidFill>
                <a:latin typeface="+mn-lt"/>
                <a:ea typeface="+mn-ea"/>
                <a:cs typeface="+mn-cs"/>
              </a:rPr>
              <a:t> whisky </a:t>
            </a:r>
            <a:r>
              <a:rPr lang="en-GB" sz="1200" b="1" kern="1200" dirty="0" err="1">
                <a:solidFill>
                  <a:schemeClr val="tx1"/>
                </a:solidFill>
                <a:latin typeface="+mn-lt"/>
                <a:ea typeface="+mn-ea"/>
                <a:cs typeface="+mn-cs"/>
              </a:rPr>
              <a:t>masterclass</a:t>
            </a:r>
            <a:r>
              <a:rPr lang="en-GB" sz="1200" b="1" kern="1200" dirty="0">
                <a:solidFill>
                  <a:schemeClr val="tx1"/>
                </a:solidFill>
                <a:latin typeface="+mn-lt"/>
                <a:ea typeface="+mn-ea"/>
                <a:cs typeface="+mn-cs"/>
              </a:rPr>
              <a:t>, layer cream on top. Set-up costs are fixed by March; each additional visitor after that is mainly margin. If sales wobble, we have instant boosters: open a relaxed Friday-night taster (stalls are on site anyway) or lease ten extra pop-up pitches for late-entering vendors. Marketing spend stays tiny because government ads already shout for us. Finally, your capital is cushioned.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Cancellation insurance covers weather or health bans, and if two years ever drop off the calendar, you gain first claim over a valuable digital brand—website, trademark, mailing list—that can be sold or licensed.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35A93FC-D6F4-4319-9C38-30612E022EF8}"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Potential Finance by The Uk government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latin typeface="+mn-lt"/>
              <a:ea typeface="+mn-ea"/>
              <a:cs typeface="+mn-cs"/>
            </a:endParaRPr>
          </a:p>
          <a:p>
            <a:r>
              <a:rPr lang="en-US" b="1" dirty="0"/>
              <a:t>We estimate a turn over of people off around 200 to 250 people   2500</a:t>
            </a:r>
          </a:p>
          <a:p>
            <a:endParaRPr lang="en-US" b="1" dirty="0"/>
          </a:p>
          <a:p>
            <a:r>
              <a:rPr lang="en-US" b="1" dirty="0"/>
              <a:t>Around 25 -30 venders that will be charged between 300 and 600 per festival</a:t>
            </a:r>
          </a:p>
          <a:p>
            <a:endParaRPr lang="en-US" b="1" dirty="0"/>
          </a:p>
          <a:p>
            <a:r>
              <a:rPr lang="en-US" b="1" dirty="0"/>
              <a:t>Sponsorships such as yourself that will want in promoting </a:t>
            </a:r>
            <a:r>
              <a:rPr lang="en-US" b="1" dirty="0" err="1"/>
              <a:t>welsh</a:t>
            </a:r>
            <a:r>
              <a:rPr lang="en-US" b="1" dirty="0"/>
              <a:t> culture.</a:t>
            </a:r>
          </a:p>
          <a:p>
            <a:endParaRPr lang="en-US" b="1" dirty="0"/>
          </a:p>
          <a:p>
            <a:r>
              <a:rPr lang="en-US" b="1" dirty="0"/>
              <a:t>Gains estimate</a:t>
            </a:r>
          </a:p>
          <a:p>
            <a:endParaRPr lang="en-US" b="1" dirty="0"/>
          </a:p>
          <a:p>
            <a:r>
              <a:rPr lang="en-US" b="1" dirty="0"/>
              <a:t>Around 20 </a:t>
            </a:r>
            <a:r>
              <a:rPr lang="en-US" b="1" dirty="0" err="1"/>
              <a:t>thousns</a:t>
            </a:r>
            <a:r>
              <a:rPr lang="en-US" b="1" dirty="0"/>
              <a:t> for the 2 days of the festival.</a:t>
            </a:r>
          </a:p>
          <a:p>
            <a:endParaRPr lang="en-US" b="1" dirty="0"/>
          </a:p>
          <a:p>
            <a:endParaRPr lang="en-US" b="1" dirty="0"/>
          </a:p>
        </p:txBody>
      </p:sp>
      <p:sp>
        <p:nvSpPr>
          <p:cNvPr id="4" name="Slide Number Placeholder 3"/>
          <p:cNvSpPr>
            <a:spLocks noGrp="1"/>
          </p:cNvSpPr>
          <p:nvPr>
            <p:ph type="sldNum" sz="quarter" idx="10"/>
          </p:nvPr>
        </p:nvSpPr>
        <p:spPr/>
        <p:txBody>
          <a:bodyPr/>
          <a:lstStyle/>
          <a:p>
            <a:fld id="{535A93FC-D6F4-4319-9C38-30612E022EF8}"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Venue-Out door venue ,park area Pale Hall capacity of 150 people per day</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Entertainment-</a:t>
            </a:r>
            <a:r>
              <a:rPr lang="en-US" b="1" dirty="0" err="1"/>
              <a:t>parede,games</a:t>
            </a:r>
            <a:r>
              <a:rPr lang="en-US" b="1" dirty="0"/>
              <a:t> for kids 2000</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Security –hired company security 2500</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Staff 15-20 people  2000-2500</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Permits-500-800</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Insurance 500-700</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Water bill included in rent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Spendings 8-9</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Profit of </a:t>
            </a:r>
            <a:r>
              <a:rPr lang="en-US" b="1" dirty="0" err="1"/>
              <a:t>aprox</a:t>
            </a:r>
            <a:r>
              <a:rPr lang="en-US" b="1" dirty="0"/>
              <a:t> 10 </a:t>
            </a:r>
            <a:r>
              <a:rPr lang="en-US" b="1" dirty="0" err="1"/>
              <a:t>th</a:t>
            </a: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10"/>
          </p:nvPr>
        </p:nvSpPr>
        <p:spPr/>
        <p:txBody>
          <a:bodyPr/>
          <a:lstStyle/>
          <a:p>
            <a:fld id="{535A93FC-D6F4-4319-9C38-30612E022EF8}"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Music festivals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err="1">
                <a:solidFill>
                  <a:srgbClr val="1D1D1B"/>
                </a:solidFill>
                <a:effectLst/>
                <a:latin typeface="Wales Sans Headline"/>
              </a:rPr>
              <a:t>Westival</a:t>
            </a:r>
            <a:endParaRPr lang="en-GB" b="1" i="0" dirty="0">
              <a:solidFill>
                <a:srgbClr val="1D1D1B"/>
              </a:solidFill>
              <a:effectLst/>
              <a:latin typeface="Wales Sans Headli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D1D1B"/>
                </a:solidFill>
                <a:effectLst/>
                <a:latin typeface="Wales Sans Headline"/>
              </a:rPr>
              <a:t>Fire in the Mountain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D1D1B"/>
                </a:solidFill>
                <a:effectLst/>
                <a:latin typeface="Wales Sans Headline"/>
              </a:rPr>
              <a:t>The Gower Festival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D1D1B"/>
                </a:solidFill>
                <a:effectLst/>
                <a:latin typeface="Wales Sans Headline"/>
              </a:rPr>
              <a:t>Big Love Festival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1D1D1B"/>
              </a:solidFill>
              <a:effectLst/>
              <a:latin typeface="Wales Sans Headli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1D1D1B"/>
              </a:solidFill>
              <a:effectLst/>
              <a:latin typeface="Wales Sans Headli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D1D1B"/>
                </a:solidFill>
                <a:effectLst/>
                <a:latin typeface="Wales Sans Headline"/>
              </a:rPr>
              <a:t>Not in the same period.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1D1D1B"/>
              </a:solidFill>
              <a:effectLst/>
              <a:latin typeface="Wales Sans Headline"/>
            </a:endParaRPr>
          </a:p>
          <a:p>
            <a:endParaRPr lang="en-US" dirty="0"/>
          </a:p>
        </p:txBody>
      </p:sp>
      <p:sp>
        <p:nvSpPr>
          <p:cNvPr id="4" name="Slide Number Placeholder 3"/>
          <p:cNvSpPr>
            <a:spLocks noGrp="1"/>
          </p:cNvSpPr>
          <p:nvPr>
            <p:ph type="sldNum" sz="quarter" idx="10"/>
          </p:nvPr>
        </p:nvSpPr>
        <p:spPr/>
        <p:txBody>
          <a:bodyPr/>
          <a:lstStyle/>
          <a:p>
            <a:fld id="{535A93FC-D6F4-4319-9C38-30612E022EF8}"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5A93FC-D6F4-4319-9C38-30612E022EF8}" type="slidenum">
              <a:rPr lang="en-US" smtClean="0"/>
              <a:t>12</a:t>
            </a:fld>
            <a:endParaRPr lang="en-US"/>
          </a:p>
        </p:txBody>
      </p:sp>
    </p:spTree>
    <p:extLst>
      <p:ext uri="{BB962C8B-B14F-4D97-AF65-F5344CB8AC3E}">
        <p14:creationId xmlns:p14="http://schemas.microsoft.com/office/powerpoint/2010/main" val="20161124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DD6ECE0-8612-4F98-9A84-E735AA64CC3F}" type="slidenum">
              <a:rPr lang="en-GB" smtClean="0"/>
              <a:pPr/>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3970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6ECE0-8612-4F98-9A84-E735AA64CC3F}" type="slidenum">
              <a:rPr lang="en-GB" smtClean="0"/>
              <a:pPr/>
              <a:t>‹#›</a:t>
            </a:fld>
            <a:endParaRPr lang="en-GB"/>
          </a:p>
        </p:txBody>
      </p:sp>
    </p:spTree>
    <p:extLst>
      <p:ext uri="{BB962C8B-B14F-4D97-AF65-F5344CB8AC3E}">
        <p14:creationId xmlns:p14="http://schemas.microsoft.com/office/powerpoint/2010/main" val="3644807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6ECE0-8612-4F98-9A84-E735AA64CC3F}" type="slidenum">
              <a:rPr lang="en-GB" smtClean="0"/>
              <a:pPr/>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9590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6ECE0-8612-4F98-9A84-E735AA64CC3F}" type="slidenum">
              <a:rPr lang="en-GB" smtClean="0"/>
              <a:pPr/>
              <a:t>‹#›</a:t>
            </a:fld>
            <a:endParaRPr lang="en-GB"/>
          </a:p>
        </p:txBody>
      </p:sp>
    </p:spTree>
    <p:extLst>
      <p:ext uri="{BB962C8B-B14F-4D97-AF65-F5344CB8AC3E}">
        <p14:creationId xmlns:p14="http://schemas.microsoft.com/office/powerpoint/2010/main" val="169781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D6ECE0-8612-4F98-9A84-E735AA64CC3F}" type="slidenum">
              <a:rPr lang="en-GB" smtClean="0"/>
              <a:pPr/>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6259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D6ECE0-8612-4F98-9A84-E735AA64CC3F}"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3984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D6ECE0-8612-4F98-9A84-E735AA64CC3F}" type="slidenum">
              <a:rPr lang="en-GB" smtClean="0"/>
              <a:pPr/>
              <a:t>‹#›</a:t>
            </a:fld>
            <a:endParaRPr lang="en-GB"/>
          </a:p>
        </p:txBody>
      </p:sp>
    </p:spTree>
    <p:extLst>
      <p:ext uri="{BB962C8B-B14F-4D97-AF65-F5344CB8AC3E}">
        <p14:creationId xmlns:p14="http://schemas.microsoft.com/office/powerpoint/2010/main" val="3815905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6ECE0-8612-4F98-9A84-E735AA64CC3F}" type="slidenum">
              <a:rPr lang="en-GB" smtClean="0"/>
              <a:pPr/>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8479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6ECE0-8612-4F98-9A84-E735AA64CC3F}" type="slidenum">
              <a:rPr lang="en-GB" smtClean="0"/>
              <a:pPr/>
              <a:t>‹#›</a:t>
            </a:fld>
            <a:endParaRPr lang="en-GB"/>
          </a:p>
        </p:txBody>
      </p:sp>
    </p:spTree>
    <p:extLst>
      <p:ext uri="{BB962C8B-B14F-4D97-AF65-F5344CB8AC3E}">
        <p14:creationId xmlns:p14="http://schemas.microsoft.com/office/powerpoint/2010/main" val="3087037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6ECE0-8612-4F98-9A84-E735AA64CC3F}" type="slidenum">
              <a:rPr lang="en-GB" smtClean="0"/>
              <a:pPr/>
              <a:t>‹#›</a:t>
            </a:fld>
            <a:endParaRPr lang="en-GB"/>
          </a:p>
        </p:txBody>
      </p:sp>
    </p:spTree>
    <p:extLst>
      <p:ext uri="{BB962C8B-B14F-4D97-AF65-F5344CB8AC3E}">
        <p14:creationId xmlns:p14="http://schemas.microsoft.com/office/powerpoint/2010/main" val="1732971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6ECE0-8612-4F98-9A84-E735AA64CC3F}" type="slidenum">
              <a:rPr lang="en-GB" smtClean="0"/>
              <a:pPr/>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4359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6ECE0-8612-4F98-9A84-E735AA64CC3F}" type="slidenum">
              <a:rPr lang="en-GB" smtClean="0"/>
              <a:pPr/>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75317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6ECE0-8612-4F98-9A84-E735AA64CC3F}" type="slidenum">
              <a:rPr lang="en-GB" smtClean="0"/>
              <a:pPr/>
              <a:t>‹#›</a:t>
            </a:fld>
            <a:endParaRPr lang="en-GB"/>
          </a:p>
        </p:txBody>
      </p:sp>
    </p:spTree>
    <p:extLst>
      <p:ext uri="{BB962C8B-B14F-4D97-AF65-F5344CB8AC3E}">
        <p14:creationId xmlns:p14="http://schemas.microsoft.com/office/powerpoint/2010/main" val="1460100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6ECE0-8612-4F98-9A84-E735AA64CC3F}" type="slidenum">
              <a:rPr lang="en-GB" smtClean="0"/>
              <a:pPr/>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46548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6ECE0-8612-4F98-9A84-E735AA64CC3F}" type="slidenum">
              <a:rPr lang="en-GB" smtClean="0"/>
              <a:pPr/>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241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6ECE0-8612-4F98-9A84-E735AA64CC3F}"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2986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73809-83BA-4578-81C8-9FCAA4F9B850}"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6ECE0-8612-4F98-9A84-E735AA64CC3F}" type="slidenum">
              <a:rPr lang="en-GB" smtClean="0"/>
              <a:pPr/>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4139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B273809-83BA-4578-81C8-9FCAA4F9B850}" type="datetimeFigureOut">
              <a:rPr lang="en-GB" smtClean="0"/>
              <a:pPr/>
              <a:t>20/05/2025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DD6ECE0-8612-4F98-9A84-E735AA64CC3F}" type="slidenum">
              <a:rPr lang="en-GB" smtClean="0"/>
              <a:pPr/>
              <a:t>‹#›</a:t>
            </a:fld>
            <a:endParaRPr lang="en-GB"/>
          </a:p>
        </p:txBody>
      </p:sp>
    </p:spTree>
    <p:extLst>
      <p:ext uri="{BB962C8B-B14F-4D97-AF65-F5344CB8AC3E}">
        <p14:creationId xmlns:p14="http://schemas.microsoft.com/office/powerpoint/2010/main" val="1841691004"/>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 id="214748383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hyperlink" Target="https://www.stonewallsecurity.co.uk/how-much-does-it-cost-to-hire-a-security-guard/" TargetMode="External"/><Relationship Id="rId13" Type="http://schemas.openxmlformats.org/officeDocument/2006/relationships/hyperlink" Target="https://traveltrade.visitwales.com/" TargetMode="External"/><Relationship Id="rId18" Type="http://schemas.openxmlformats.org/officeDocument/2006/relationships/hyperlink" Target="https://www.twinkl.ie/resource/wales-word-mat-t-g-1645603876" TargetMode="External"/><Relationship Id="rId3" Type="http://schemas.openxmlformats.org/officeDocument/2006/relationships/hyperlink" Target="https://amplifyyou.amplify.link/2021/09/how-much-does-it-cost-to-put-on-a-music-festival/" TargetMode="External"/><Relationship Id="rId21" Type="http://schemas.openxmlformats.org/officeDocument/2006/relationships/hyperlink" Target="https://www.istockphoto.com/ro/fotografii/money-flow" TargetMode="External"/><Relationship Id="rId7" Type="http://schemas.openxmlformats.org/officeDocument/2006/relationships/hyperlink" Target="https://www.foodandwine.com/the-biggest-food-travel-trends-2024-8410884" TargetMode="External"/><Relationship Id="rId12" Type="http://schemas.openxmlformats.org/officeDocument/2006/relationships/hyperlink" Target="https://www.visitwales.com/" TargetMode="External"/><Relationship Id="rId17" Type="http://schemas.openxmlformats.org/officeDocument/2006/relationships/hyperlink" Target="https://www.gov.wales/domestic-gb-tourism-statistics-day-trips-2022-2023-revised-html" TargetMode="External"/><Relationship Id="rId2" Type="http://schemas.openxmlformats.org/officeDocument/2006/relationships/notesSlide" Target="../notesSlides/notesSlide12.xml"/><Relationship Id="rId16" Type="http://schemas.openxmlformats.org/officeDocument/2006/relationships/hyperlink" Target="https://www.gov.wales/sites/default/files/publications/2018-05/food-festivals-2015-evaluation.pdf" TargetMode="External"/><Relationship Id="rId20" Type="http://schemas.openxmlformats.org/officeDocument/2006/relationships/hyperlink" Target="https://www.business-standard.com/finance/personal-finance/june-brings-new-finance-related-rules-key-changes-you-should-know-124053100891_1.html" TargetMode="External"/><Relationship Id="rId1" Type="http://schemas.openxmlformats.org/officeDocument/2006/relationships/slideLayout" Target="../slideLayouts/slideLayout7.xml"/><Relationship Id="rId6" Type="http://schemas.openxmlformats.org/officeDocument/2006/relationships/hyperlink" Target="https://research.senedd.wales/media/iuch3jz1/22-47-farming-sector-in-wales.pdf" TargetMode="External"/><Relationship Id="rId11" Type="http://schemas.openxmlformats.org/officeDocument/2006/relationships/hyperlink" Target="https://visitbala.org.uk/" TargetMode="External"/><Relationship Id="rId5" Type="http://schemas.openxmlformats.org/officeDocument/2006/relationships/hyperlink" Target="https://www.researchgate.net/figure/Demografic-data-of-food-and-beverage-festival-visitors_tbl1_269629825" TargetMode="External"/><Relationship Id="rId15" Type="http://schemas.openxmlformats.org/officeDocument/2006/relationships/hyperlink" Target="https://www.wales.com/visit/food-and-drink/essential-welsh-eats" TargetMode="External"/><Relationship Id="rId10" Type="http://schemas.openxmlformats.org/officeDocument/2006/relationships/hyperlink" Target="https://venues4hire.org/venue/details/15887/pale-hall" TargetMode="External"/><Relationship Id="rId19" Type="http://schemas.openxmlformats.org/officeDocument/2006/relationships/hyperlink" Target="https://www.familyfestivalplanner.com/blog/family-friendly-festivals-in-2024" TargetMode="External"/><Relationship Id="rId4" Type="http://schemas.openxmlformats.org/officeDocument/2006/relationships/hyperlink" Target="https://businesswales.gov.wales/foodanddrink/growing-your-business/food-tourism-and-culture" TargetMode="External"/><Relationship Id="rId9" Type="http://schemas.openxmlformats.org/officeDocument/2006/relationships/hyperlink" Target="https://www.tickettailor.com/blog/how-to-plan-a-food-festival" TargetMode="External"/><Relationship Id="rId14" Type="http://schemas.openxmlformats.org/officeDocument/2006/relationships/hyperlink" Target="https://www.visitwales.com/things-do/events/festivals/music-and-culture-festivals-wales" TargetMode="External"/><Relationship Id="rId22" Type="http://schemas.openxmlformats.org/officeDocument/2006/relationships/hyperlink" Target="https://onstrategyhq.com/resources/tips-on-how-to-identify-your-competi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83D70-F50C-D034-C68E-3A99D8B67DFB}"/>
              </a:ext>
            </a:extLst>
          </p:cNvPr>
          <p:cNvSpPr>
            <a:spLocks noGrp="1"/>
          </p:cNvSpPr>
          <p:nvPr>
            <p:ph type="title"/>
          </p:nvPr>
        </p:nvSpPr>
        <p:spPr/>
        <p:txBody>
          <a:bodyPr>
            <a:normAutofit fontScale="90000"/>
          </a:bodyPr>
          <a:lstStyle/>
          <a:p>
            <a:pPr algn="ctr"/>
            <a:r>
              <a:rPr lang="en-GB" sz="3200" b="1" dirty="0">
                <a:latin typeface="Arial" panose="020B0604020202020204" pitchFamily="34" charset="0"/>
                <a:cs typeface="Arial" panose="020B0604020202020204" pitchFamily="34" charset="0"/>
              </a:rPr>
              <a:t>Assignment 1: Feasibility Plan for an International Meeting / Event. Individual Presentation (50%)</a:t>
            </a:r>
          </a:p>
        </p:txBody>
      </p:sp>
      <p:pic>
        <p:nvPicPr>
          <p:cNvPr id="7" name="Content Placeholder 6">
            <a:extLst>
              <a:ext uri="{FF2B5EF4-FFF2-40B4-BE49-F238E27FC236}">
                <a16:creationId xmlns:a16="http://schemas.microsoft.com/office/drawing/2014/main" id="{039FD8A5-2EBC-7C8A-1CA0-3CCA027870FB}"/>
              </a:ext>
            </a:extLst>
          </p:cNvPr>
          <p:cNvPicPr>
            <a:picLocks noGrp="1" noChangeAspect="1"/>
          </p:cNvPicPr>
          <p:nvPr>
            <p:ph sz="half" idx="1"/>
          </p:nvPr>
        </p:nvPicPr>
        <p:blipFill>
          <a:blip r:embed="rId3"/>
          <a:stretch>
            <a:fillRect/>
          </a:stretch>
        </p:blipFill>
        <p:spPr>
          <a:xfrm>
            <a:off x="1298575" y="2825596"/>
            <a:ext cx="4718050" cy="2780020"/>
          </a:xfrm>
        </p:spPr>
      </p:pic>
      <p:sp>
        <p:nvSpPr>
          <p:cNvPr id="4" name="Content Placeholder 3">
            <a:extLst>
              <a:ext uri="{FF2B5EF4-FFF2-40B4-BE49-F238E27FC236}">
                <a16:creationId xmlns:a16="http://schemas.microsoft.com/office/drawing/2014/main" id="{2EB0629D-C1D2-8A56-CBA8-11F80B015CDA}"/>
              </a:ext>
            </a:extLst>
          </p:cNvPr>
          <p:cNvSpPr>
            <a:spLocks noGrp="1"/>
          </p:cNvSpPr>
          <p:nvPr>
            <p:ph sz="half" idx="2"/>
          </p:nvPr>
        </p:nvSpPr>
        <p:spPr>
          <a:xfrm>
            <a:off x="6181344" y="2560320"/>
            <a:ext cx="4718304" cy="1681998"/>
          </a:xfrm>
        </p:spPr>
        <p:txBody>
          <a:bodyPr>
            <a:normAutofit fontScale="85000" lnSpcReduction="20000"/>
          </a:bodyPr>
          <a:lstStyle/>
          <a:p>
            <a:pPr>
              <a:lnSpc>
                <a:spcPct val="100000"/>
              </a:lnSpc>
              <a:buNone/>
            </a:pPr>
            <a:r>
              <a:rPr lang="en-GB" sz="1400" b="1" dirty="0">
                <a:latin typeface="Arial" panose="020B0604020202020204" pitchFamily="34" charset="0"/>
                <a:cs typeface="Arial" panose="020B0604020202020204" pitchFamily="34" charset="0"/>
              </a:rPr>
              <a:t>International Meetings Management for the Hotel Industry</a:t>
            </a:r>
          </a:p>
          <a:p>
            <a:pPr>
              <a:lnSpc>
                <a:spcPct val="100000"/>
              </a:lnSpc>
              <a:buNone/>
            </a:pPr>
            <a:r>
              <a:rPr lang="en-US" sz="1400" b="1" dirty="0">
                <a:effectLst/>
                <a:latin typeface="Arial" panose="020B0604020202020204" pitchFamily="34" charset="0"/>
                <a:ea typeface="Times New Roman" panose="02020603050405020304" pitchFamily="18" charset="0"/>
                <a:cs typeface="Arial" panose="020B0604020202020204" pitchFamily="34" charset="0"/>
              </a:rPr>
              <a:t>BMIH6007</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buNone/>
            </a:pPr>
            <a:r>
              <a:rPr lang="en-US" sz="1400" b="1" dirty="0">
                <a:effectLst/>
                <a:latin typeface="Arial" panose="020B0604020202020204" pitchFamily="34" charset="0"/>
                <a:ea typeface="Times New Roman" panose="02020603050405020304" pitchFamily="18" charset="0"/>
                <a:cs typeface="Arial" panose="020B0604020202020204" pitchFamily="34" charset="0"/>
              </a:rPr>
              <a:t>Lecturer: </a:t>
            </a:r>
            <a:r>
              <a:rPr lang="en-GB" sz="1400" b="1" dirty="0">
                <a:latin typeface="Arial" panose="020B0604020202020204" pitchFamily="34" charset="0"/>
                <a:cs typeface="Arial" panose="020B0604020202020204" pitchFamily="34" charset="0"/>
              </a:rPr>
              <a:t>Kathryn Roberts</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buNone/>
            </a:pPr>
            <a:r>
              <a:rPr lang="en-US" sz="1400" b="1" dirty="0">
                <a:effectLst/>
                <a:latin typeface="Arial" panose="020B0604020202020204" pitchFamily="34" charset="0"/>
                <a:ea typeface="Times New Roman" panose="02020603050405020304" pitchFamily="18" charset="0"/>
                <a:cs typeface="Arial" panose="020B0604020202020204" pitchFamily="34" charset="0"/>
              </a:rPr>
              <a:t>Student name: Loredana-Marina Pal</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buNone/>
            </a:pPr>
            <a:r>
              <a:rPr lang="en-US" sz="1400" b="1" dirty="0">
                <a:effectLst/>
                <a:latin typeface="Arial" panose="020B0604020202020204" pitchFamily="34" charset="0"/>
                <a:ea typeface="Times New Roman" panose="02020603050405020304" pitchFamily="18" charset="0"/>
                <a:cs typeface="Arial" panose="020B0604020202020204" pitchFamily="34" charset="0"/>
              </a:rPr>
              <a:t>Student ID: 2222512</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buNone/>
            </a:pPr>
            <a:r>
              <a:rPr lang="en-US" sz="1400" b="1" dirty="0">
                <a:effectLst/>
                <a:latin typeface="Arial" panose="020B0604020202020204" pitchFamily="34" charset="0"/>
                <a:ea typeface="Times New Roman" panose="02020603050405020304" pitchFamily="18" charset="0"/>
                <a:cs typeface="Arial" panose="020B0604020202020204" pitchFamily="34" charset="0"/>
              </a:rPr>
              <a:t>Date 20/05/2025</a:t>
            </a:r>
          </a:p>
          <a:p>
            <a:pPr>
              <a:lnSpc>
                <a:spcPct val="100000"/>
              </a:lnSpc>
              <a:buNone/>
            </a:pPr>
            <a:endParaRPr lang="en-US" sz="12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buNone/>
            </a:pPr>
            <a:endParaRPr lang="en-US" sz="12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buNone/>
            </a:pPr>
            <a:endParaRPr lang="en-US" sz="12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buNone/>
            </a:pPr>
            <a:endParaRPr lang="en-US" sz="1200" b="1"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
        <p:nvSpPr>
          <p:cNvPr id="5" name="Content Placeholder 3">
            <a:extLst>
              <a:ext uri="{FF2B5EF4-FFF2-40B4-BE49-F238E27FC236}">
                <a16:creationId xmlns:a16="http://schemas.microsoft.com/office/drawing/2014/main" id="{3F9A19F9-1502-BF4D-931B-A7955981E856}"/>
              </a:ext>
            </a:extLst>
          </p:cNvPr>
          <p:cNvSpPr txBox="1">
            <a:spLocks/>
          </p:cNvSpPr>
          <p:nvPr/>
        </p:nvSpPr>
        <p:spPr>
          <a:xfrm>
            <a:off x="5818196" y="4998721"/>
            <a:ext cx="5444599" cy="114604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algn="just">
              <a:buFont typeface="Arial"/>
              <a:buNone/>
            </a:pPr>
            <a:endParaRPr lang="en-GB" sz="1200" dirty="0"/>
          </a:p>
          <a:p>
            <a:pPr algn="just">
              <a:buFont typeface="Arial"/>
              <a:buNone/>
            </a:pPr>
            <a:r>
              <a:rPr lang="en-GB" sz="1000" dirty="0"/>
              <a:t>         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000" b="1" dirty="0">
              <a:latin typeface="Arial" panose="020B0604020202020204" pitchFamily="34" charset="0"/>
              <a:ea typeface="Times New Roman" panose="02020603050405020304" pitchFamily="18" charset="0"/>
              <a:cs typeface="Arial" panose="020B0604020202020204" pitchFamily="34" charset="0"/>
            </a:endParaRPr>
          </a:p>
          <a:p>
            <a:pPr marL="0" indent="0">
              <a:buFont typeface="Arial"/>
              <a:buNone/>
            </a:pPr>
            <a:endParaRPr lang="en-GB" dirty="0"/>
          </a:p>
        </p:txBody>
      </p:sp>
      <p:sp>
        <p:nvSpPr>
          <p:cNvPr id="8" name="TextBox 7">
            <a:extLst>
              <a:ext uri="{FF2B5EF4-FFF2-40B4-BE49-F238E27FC236}">
                <a16:creationId xmlns:a16="http://schemas.microsoft.com/office/drawing/2014/main" id="{A618880B-7971-BB22-8D04-30CF5F0BD022}"/>
              </a:ext>
            </a:extLst>
          </p:cNvPr>
          <p:cNvSpPr txBox="1"/>
          <p:nvPr/>
        </p:nvSpPr>
        <p:spPr>
          <a:xfrm>
            <a:off x="3928997" y="5736693"/>
            <a:ext cx="216700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 1 –</a:t>
            </a:r>
            <a:r>
              <a:rPr lang="en-GB" sz="1200" dirty="0" err="1">
                <a:latin typeface="Arial" panose="020B0604020202020204" pitchFamily="34" charset="0"/>
                <a:cs typeface="Arial" panose="020B0604020202020204" pitchFamily="34" charset="0"/>
              </a:rPr>
              <a:t>C</a:t>
            </a:r>
            <a:r>
              <a:rPr lang="en-GB" sz="1200" dirty="0" err="1">
                <a:effectLst/>
                <a:latin typeface="Arial" panose="020B0604020202020204" pitchFamily="34" charset="0"/>
                <a:ea typeface="Times New Roman" panose="02020603050405020304" pitchFamily="18" charset="0"/>
                <a:cs typeface="Arial" panose="020B0604020202020204" pitchFamily="34" charset="0"/>
              </a:rPr>
              <a:t>hurchinwales</a:t>
            </a:r>
            <a:r>
              <a:rPr lang="en-GB" sz="1200" dirty="0">
                <a:effectLst/>
                <a:latin typeface="Arial" panose="020B0604020202020204" pitchFamily="34" charset="0"/>
                <a:ea typeface="Times New Roman" panose="02020603050405020304" pitchFamily="18" charset="0"/>
                <a:cs typeface="Arial" panose="020B0604020202020204" pitchFamily="34" charset="0"/>
              </a:rPr>
              <a:t> (2025)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3618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3E883-90F6-C388-DB46-966B102D14E1}"/>
              </a:ext>
            </a:extLst>
          </p:cNvPr>
          <p:cNvSpPr>
            <a:spLocks noGrp="1"/>
          </p:cNvSpPr>
          <p:nvPr>
            <p:ph type="title"/>
          </p:nvPr>
        </p:nvSpPr>
        <p:spPr/>
        <p:txBody>
          <a:bodyPr/>
          <a:lstStyle/>
          <a:p>
            <a:r>
              <a:rPr lang="en-GB" b="1" dirty="0"/>
              <a:t>Festival Vision</a:t>
            </a:r>
            <a:endParaRPr lang="en-GB" dirty="0"/>
          </a:p>
        </p:txBody>
      </p:sp>
      <p:sp>
        <p:nvSpPr>
          <p:cNvPr id="3" name="Content Placeholder 2">
            <a:extLst>
              <a:ext uri="{FF2B5EF4-FFF2-40B4-BE49-F238E27FC236}">
                <a16:creationId xmlns:a16="http://schemas.microsoft.com/office/drawing/2014/main" id="{EE6AC408-BC84-3C80-5B6F-295D666533D0}"/>
              </a:ext>
            </a:extLst>
          </p:cNvPr>
          <p:cNvSpPr>
            <a:spLocks noGrp="1"/>
          </p:cNvSpPr>
          <p:nvPr>
            <p:ph sz="half" idx="1"/>
          </p:nvPr>
        </p:nvSpPr>
        <p:spPr/>
        <p:txBody>
          <a:bodyPr>
            <a:normAutofit fontScale="92500"/>
          </a:bodyPr>
          <a:lstStyle/>
          <a:p>
            <a:pPr lvl="0" algn="just">
              <a:lnSpc>
                <a:spcPct val="160000"/>
              </a:lnSpc>
            </a:pPr>
            <a:r>
              <a:rPr lang="en-GB" sz="1200" b="1" dirty="0">
                <a:latin typeface="Arial" pitchFamily="34" charset="0"/>
                <a:cs typeface="Arial" pitchFamily="34" charset="0"/>
              </a:rPr>
              <a:t>A MECE type event -Festival</a:t>
            </a:r>
          </a:p>
          <a:p>
            <a:pPr lvl="0" algn="just">
              <a:lnSpc>
                <a:spcPct val="160000"/>
              </a:lnSpc>
            </a:pPr>
            <a:r>
              <a:rPr lang="en-GB" sz="1200" b="1" dirty="0" err="1">
                <a:latin typeface="Arial" pitchFamily="34" charset="0"/>
                <a:cs typeface="Arial" pitchFamily="34" charset="0"/>
              </a:rPr>
              <a:t>Croeso</a:t>
            </a:r>
            <a:r>
              <a:rPr lang="en-GB" sz="1200" b="1" dirty="0">
                <a:latin typeface="Arial" pitchFamily="34" charset="0"/>
                <a:cs typeface="Arial" pitchFamily="34" charset="0"/>
              </a:rPr>
              <a:t> Cymru Food &amp; Culture Festival — Bala Lake, 24-25 May 2025 .</a:t>
            </a:r>
            <a:endParaRPr lang="en-US" sz="1200" dirty="0">
              <a:latin typeface="Arial" pitchFamily="34" charset="0"/>
              <a:cs typeface="Arial" pitchFamily="34" charset="0"/>
            </a:endParaRPr>
          </a:p>
          <a:p>
            <a:pPr lvl="0" algn="just">
              <a:lnSpc>
                <a:spcPct val="160000"/>
              </a:lnSpc>
            </a:pPr>
            <a:r>
              <a:rPr lang="en-GB" sz="1200" b="1" dirty="0">
                <a:latin typeface="Arial" pitchFamily="34" charset="0"/>
                <a:cs typeface="Arial" pitchFamily="34" charset="0"/>
              </a:rPr>
              <a:t>Proud part of the national Year of </a:t>
            </a:r>
            <a:r>
              <a:rPr lang="en-GB" sz="1200" b="1" dirty="0" err="1">
                <a:latin typeface="Arial" pitchFamily="34" charset="0"/>
                <a:cs typeface="Arial" pitchFamily="34" charset="0"/>
              </a:rPr>
              <a:t>Croeso</a:t>
            </a:r>
            <a:r>
              <a:rPr lang="en-GB" sz="1200" b="1" dirty="0">
                <a:latin typeface="Arial" pitchFamily="34" charset="0"/>
                <a:cs typeface="Arial" pitchFamily="34" charset="0"/>
              </a:rPr>
              <a:t> welcome campaign.</a:t>
            </a:r>
            <a:endParaRPr lang="en-US" sz="1200" dirty="0">
              <a:latin typeface="Arial" pitchFamily="34" charset="0"/>
              <a:cs typeface="Arial" pitchFamily="34" charset="0"/>
            </a:endParaRPr>
          </a:p>
          <a:p>
            <a:pPr lvl="0" algn="just">
              <a:lnSpc>
                <a:spcPct val="160000"/>
              </a:lnSpc>
            </a:pPr>
            <a:r>
              <a:rPr lang="en-GB" sz="1200" b="1" dirty="0">
                <a:latin typeface="Arial" pitchFamily="34" charset="0"/>
                <a:cs typeface="Arial" pitchFamily="34" charset="0"/>
              </a:rPr>
              <a:t>Mission: mix Welsh flavours, music and </a:t>
            </a:r>
            <a:r>
              <a:rPr lang="en-GB" sz="1200" b="1" i="1" dirty="0">
                <a:latin typeface="Arial" pitchFamily="34" charset="0"/>
                <a:cs typeface="Arial" pitchFamily="34" charset="0"/>
              </a:rPr>
              <a:t>hwyl</a:t>
            </a:r>
            <a:r>
              <a:rPr lang="en-GB" sz="1200" b="1" dirty="0">
                <a:latin typeface="Arial" pitchFamily="34" charset="0"/>
                <a:cs typeface="Arial" pitchFamily="34" charset="0"/>
              </a:rPr>
              <a:t> in a family-friendly waterfront weekend.</a:t>
            </a:r>
          </a:p>
          <a:p>
            <a:pPr algn="just">
              <a:lnSpc>
                <a:spcPct val="160000"/>
              </a:lnSpc>
            </a:pPr>
            <a:r>
              <a:rPr lang="en-GB" sz="1200" b="1" dirty="0">
                <a:latin typeface="Arial" pitchFamily="34" charset="0"/>
                <a:cs typeface="Arial" pitchFamily="34" charset="0"/>
              </a:rPr>
              <a:t>Goal: raise farmer sales ≈ 30 % and spotlight living Welsh traditions </a:t>
            </a:r>
          </a:p>
          <a:p>
            <a:pPr marL="0" lvl="0" indent="0" algn="just">
              <a:lnSpc>
                <a:spcPct val="160000"/>
              </a:lnSpc>
              <a:buNone/>
            </a:pPr>
            <a:r>
              <a:rPr lang="en-US" sz="1200" b="1" dirty="0">
                <a:latin typeface="Arial" pitchFamily="34" charset="0"/>
                <a:cs typeface="Arial" pitchFamily="34" charset="0"/>
              </a:rPr>
              <a:t>       (Senedd </a:t>
            </a:r>
            <a:r>
              <a:rPr lang="en-US" sz="1200" b="1" dirty="0" err="1">
                <a:latin typeface="Arial" pitchFamily="34" charset="0"/>
                <a:cs typeface="Arial" pitchFamily="34" charset="0"/>
              </a:rPr>
              <a:t>Reserch</a:t>
            </a:r>
            <a:r>
              <a:rPr lang="en-US" sz="1200" b="1" dirty="0">
                <a:latin typeface="Arial" pitchFamily="34" charset="0"/>
                <a:cs typeface="Arial" pitchFamily="34" charset="0"/>
              </a:rPr>
              <a:t> ,2022),(Travel Trade,2025</a:t>
            </a:r>
            <a:r>
              <a:rPr lang="en-US" sz="1200" dirty="0">
                <a:latin typeface="Arial" pitchFamily="34" charset="0"/>
                <a:cs typeface="Arial" pitchFamily="34" charset="0"/>
              </a:rPr>
              <a:t>)</a:t>
            </a:r>
          </a:p>
          <a:p>
            <a:pPr marL="0" indent="0">
              <a:buNone/>
            </a:pPr>
            <a:endParaRPr lang="en-GB" dirty="0"/>
          </a:p>
        </p:txBody>
      </p:sp>
      <p:pic>
        <p:nvPicPr>
          <p:cNvPr id="6" name="Content Placeholder 5">
            <a:extLst>
              <a:ext uri="{FF2B5EF4-FFF2-40B4-BE49-F238E27FC236}">
                <a16:creationId xmlns:a16="http://schemas.microsoft.com/office/drawing/2014/main" id="{2B25A954-9B37-DA1F-C74F-D0ACB3F20A4B}"/>
              </a:ext>
            </a:extLst>
          </p:cNvPr>
          <p:cNvPicPr>
            <a:picLocks noGrp="1" noChangeAspect="1"/>
          </p:cNvPicPr>
          <p:nvPr>
            <p:ph sz="half" idx="2"/>
          </p:nvPr>
        </p:nvPicPr>
        <p:blipFill>
          <a:blip r:embed="rId3"/>
          <a:stretch>
            <a:fillRect/>
          </a:stretch>
        </p:blipFill>
        <p:spPr>
          <a:xfrm>
            <a:off x="6538585" y="3275877"/>
            <a:ext cx="4361189" cy="1879458"/>
          </a:xfrm>
        </p:spPr>
      </p:pic>
      <p:sp>
        <p:nvSpPr>
          <p:cNvPr id="7" name="TextBox 6">
            <a:extLst>
              <a:ext uri="{FF2B5EF4-FFF2-40B4-BE49-F238E27FC236}">
                <a16:creationId xmlns:a16="http://schemas.microsoft.com/office/drawing/2014/main" id="{389ED088-3080-B5B2-BC85-59282AB6F6DB}"/>
              </a:ext>
            </a:extLst>
          </p:cNvPr>
          <p:cNvSpPr txBox="1"/>
          <p:nvPr/>
        </p:nvSpPr>
        <p:spPr>
          <a:xfrm>
            <a:off x="8551821" y="5266966"/>
            <a:ext cx="6093912" cy="276999"/>
          </a:xfrm>
          <a:prstGeom prst="rect">
            <a:avLst/>
          </a:prstGeom>
          <a:noFill/>
        </p:spPr>
        <p:txBody>
          <a:bodyPr wrap="square">
            <a:spAutoFit/>
          </a:bodyPr>
          <a:lstStyle/>
          <a:p>
            <a:r>
              <a:rPr lang="en-GB" sz="1200" dirty="0">
                <a:latin typeface="Arial" panose="020B0604020202020204" pitchFamily="34" charset="0"/>
                <a:ea typeface="Times New Roman" panose="02020603050405020304" pitchFamily="18" charset="0"/>
                <a:cs typeface="Arial" panose="020B0604020202020204" pitchFamily="34" charset="0"/>
              </a:rPr>
              <a:t>Fig 2 </a:t>
            </a:r>
            <a:r>
              <a:rPr lang="en-GB" sz="1200" dirty="0" err="1">
                <a:latin typeface="Arial" panose="020B0604020202020204" pitchFamily="34" charset="0"/>
                <a:ea typeface="Times New Roman" panose="02020603050405020304" pitchFamily="18" charset="0"/>
                <a:cs typeface="Arial" panose="020B0604020202020204" pitchFamily="34" charset="0"/>
              </a:rPr>
              <a:t>F</a:t>
            </a:r>
            <a:r>
              <a:rPr lang="en-GB" sz="1200" dirty="0" err="1">
                <a:effectLst/>
                <a:latin typeface="Arial" panose="020B0604020202020204" pitchFamily="34" charset="0"/>
                <a:ea typeface="Times New Roman" panose="02020603050405020304" pitchFamily="18" charset="0"/>
                <a:cs typeface="Arial" panose="020B0604020202020204" pitchFamily="34" charset="0"/>
              </a:rPr>
              <a:t>amilyfestivalplanner</a:t>
            </a:r>
            <a:r>
              <a:rPr lang="en-GB" sz="1200" dirty="0">
                <a:effectLst/>
                <a:latin typeface="Arial" panose="020B0604020202020204" pitchFamily="34" charset="0"/>
                <a:ea typeface="Times New Roman" panose="02020603050405020304" pitchFamily="18" charset="0"/>
                <a:cs typeface="Arial" panose="020B0604020202020204" pitchFamily="34" charset="0"/>
              </a:rPr>
              <a:t>(2025)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3829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81F8A-3E12-9A1C-2474-293D26B7C0F8}"/>
              </a:ext>
            </a:extLst>
          </p:cNvPr>
          <p:cNvSpPr>
            <a:spLocks noGrp="1"/>
          </p:cNvSpPr>
          <p:nvPr>
            <p:ph type="title"/>
          </p:nvPr>
        </p:nvSpPr>
        <p:spPr/>
        <p:txBody>
          <a:bodyPr/>
          <a:lstStyle/>
          <a:p>
            <a:r>
              <a:rPr lang="en-GB" b="1" dirty="0"/>
              <a:t>The Concept: Culture + Cuisine</a:t>
            </a:r>
            <a:endParaRPr lang="en-GB" dirty="0"/>
          </a:p>
        </p:txBody>
      </p:sp>
      <p:sp>
        <p:nvSpPr>
          <p:cNvPr id="3" name="Content Placeholder 2">
            <a:extLst>
              <a:ext uri="{FF2B5EF4-FFF2-40B4-BE49-F238E27FC236}">
                <a16:creationId xmlns:a16="http://schemas.microsoft.com/office/drawing/2014/main" id="{3799EEAE-8C7A-3618-CEC9-0C81850AD184}"/>
              </a:ext>
            </a:extLst>
          </p:cNvPr>
          <p:cNvSpPr>
            <a:spLocks noGrp="1"/>
          </p:cNvSpPr>
          <p:nvPr>
            <p:ph sz="half" idx="1"/>
          </p:nvPr>
        </p:nvSpPr>
        <p:spPr/>
        <p:txBody>
          <a:bodyPr>
            <a:normAutofit fontScale="47500" lnSpcReduction="20000"/>
          </a:bodyPr>
          <a:lstStyle/>
          <a:p>
            <a:pPr lvl="0" algn="just">
              <a:lnSpc>
                <a:spcPct val="170000"/>
              </a:lnSpc>
            </a:pPr>
            <a:r>
              <a:rPr lang="en-GB" sz="2500" b="1" dirty="0">
                <a:latin typeface="Arial" pitchFamily="34" charset="0"/>
                <a:cs typeface="Arial" pitchFamily="34" charset="0"/>
              </a:rPr>
              <a:t>Food focus: 30 stalls run by local farmers &amp; makers;  lamb, artisan cheese, Welsh cakes,</a:t>
            </a:r>
            <a:endParaRPr lang="en-US" sz="2500" dirty="0">
              <a:latin typeface="Arial" pitchFamily="34" charset="0"/>
              <a:cs typeface="Arial" pitchFamily="34" charset="0"/>
            </a:endParaRPr>
          </a:p>
          <a:p>
            <a:pPr lvl="0" algn="just">
              <a:lnSpc>
                <a:spcPct val="170000"/>
              </a:lnSpc>
            </a:pPr>
            <a:r>
              <a:rPr lang="en-GB" sz="2500" b="1" dirty="0">
                <a:latin typeface="Arial" pitchFamily="34" charset="0"/>
                <a:cs typeface="Arial" pitchFamily="34" charset="0"/>
              </a:rPr>
              <a:t>Culture boost: mini-contests in traditional dress, live folk bands, scavenger hunt with Welsh-heritage clues.</a:t>
            </a:r>
            <a:endParaRPr lang="en-US" sz="2500" dirty="0">
              <a:latin typeface="Arial" pitchFamily="34" charset="0"/>
              <a:cs typeface="Arial" pitchFamily="34" charset="0"/>
            </a:endParaRPr>
          </a:p>
          <a:p>
            <a:pPr lvl="0" algn="just">
              <a:lnSpc>
                <a:spcPct val="170000"/>
              </a:lnSpc>
            </a:pPr>
            <a:r>
              <a:rPr lang="en-GB" sz="2500" b="1" dirty="0">
                <a:latin typeface="Arial" pitchFamily="34" charset="0"/>
                <a:cs typeface="Arial" pitchFamily="34" charset="0"/>
              </a:rPr>
              <a:t>Family fun: kids’ cook-school and costume parade every afternoon.</a:t>
            </a:r>
            <a:endParaRPr lang="en-US" sz="2500" dirty="0">
              <a:latin typeface="Arial" pitchFamily="34" charset="0"/>
              <a:cs typeface="Arial" pitchFamily="34" charset="0"/>
            </a:endParaRPr>
          </a:p>
          <a:p>
            <a:pPr algn="just">
              <a:lnSpc>
                <a:spcPct val="170000"/>
              </a:lnSpc>
            </a:pPr>
            <a:r>
              <a:rPr lang="en-GB" sz="2500" b="1" dirty="0">
                <a:latin typeface="Arial" pitchFamily="34" charset="0"/>
                <a:cs typeface="Arial" pitchFamily="34" charset="0"/>
              </a:rPr>
              <a:t>(Welsh.com,2025),(Gov.wales,2025)</a:t>
            </a:r>
            <a:r>
              <a:rPr lang="en-US" sz="2800" b="1" dirty="0">
                <a:latin typeface="Arial" pitchFamily="34" charset="0"/>
                <a:cs typeface="Arial" pitchFamily="34" charset="0"/>
              </a:rPr>
              <a:t> (Senedd </a:t>
            </a:r>
            <a:r>
              <a:rPr lang="en-US" sz="2800" b="1" dirty="0" err="1">
                <a:latin typeface="Arial" pitchFamily="34" charset="0"/>
                <a:cs typeface="Arial" pitchFamily="34" charset="0"/>
              </a:rPr>
              <a:t>Reserch</a:t>
            </a:r>
            <a:r>
              <a:rPr lang="en-US" sz="2800" b="1" dirty="0">
                <a:latin typeface="Arial" pitchFamily="34" charset="0"/>
                <a:cs typeface="Arial" pitchFamily="34" charset="0"/>
              </a:rPr>
              <a:t> ,2022)</a:t>
            </a:r>
            <a:endParaRPr lang="en-US" sz="2500" dirty="0">
              <a:latin typeface="Arial" pitchFamily="34" charset="0"/>
              <a:cs typeface="Arial" pitchFamily="34" charset="0"/>
            </a:endParaRPr>
          </a:p>
          <a:p>
            <a:endParaRPr lang="en-GB" dirty="0"/>
          </a:p>
        </p:txBody>
      </p:sp>
      <p:pic>
        <p:nvPicPr>
          <p:cNvPr id="1026" name="Picture 2" descr="Things Associated With Wales Word Mat | Twinkl Wales">
            <a:extLst>
              <a:ext uri="{FF2B5EF4-FFF2-40B4-BE49-F238E27FC236}">
                <a16:creationId xmlns:a16="http://schemas.microsoft.com/office/drawing/2014/main" id="{8A7E9EA4-B1F1-9660-3BDE-93F0A474D63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59548" y="2660983"/>
            <a:ext cx="4718304" cy="23591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C4FA85D-6502-6569-C9F1-4105DD03F7A3}"/>
              </a:ext>
            </a:extLst>
          </p:cNvPr>
          <p:cNvSpPr txBox="1"/>
          <p:nvPr/>
        </p:nvSpPr>
        <p:spPr>
          <a:xfrm>
            <a:off x="9496900" y="5395119"/>
            <a:ext cx="216700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 3 Twinkl (2025)</a:t>
            </a:r>
          </a:p>
        </p:txBody>
      </p:sp>
    </p:spTree>
    <p:extLst>
      <p:ext uri="{BB962C8B-B14F-4D97-AF65-F5344CB8AC3E}">
        <p14:creationId xmlns:p14="http://schemas.microsoft.com/office/powerpoint/2010/main" val="285721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DC63-5464-6E7B-4BAC-393862A6FF75}"/>
              </a:ext>
            </a:extLst>
          </p:cNvPr>
          <p:cNvSpPr>
            <a:spLocks noGrp="1"/>
          </p:cNvSpPr>
          <p:nvPr>
            <p:ph type="title"/>
          </p:nvPr>
        </p:nvSpPr>
        <p:spPr/>
        <p:txBody>
          <a:bodyPr/>
          <a:lstStyle/>
          <a:p>
            <a:r>
              <a:rPr lang="en-GB" b="1" dirty="0"/>
              <a:t>Audience &amp; Friendly Pricing</a:t>
            </a:r>
            <a:endParaRPr lang="en-GB" dirty="0"/>
          </a:p>
        </p:txBody>
      </p:sp>
      <p:sp>
        <p:nvSpPr>
          <p:cNvPr id="3" name="Content Placeholder 2">
            <a:extLst>
              <a:ext uri="{FF2B5EF4-FFF2-40B4-BE49-F238E27FC236}">
                <a16:creationId xmlns:a16="http://schemas.microsoft.com/office/drawing/2014/main" id="{5729381F-32C7-5C7C-4445-626E1E8F1A0A}"/>
              </a:ext>
            </a:extLst>
          </p:cNvPr>
          <p:cNvSpPr>
            <a:spLocks noGrp="1"/>
          </p:cNvSpPr>
          <p:nvPr>
            <p:ph sz="half" idx="1"/>
          </p:nvPr>
        </p:nvSpPr>
        <p:spPr/>
        <p:txBody>
          <a:bodyPr>
            <a:normAutofit/>
          </a:bodyPr>
          <a:lstStyle/>
          <a:p>
            <a:pPr lvl="0" algn="just">
              <a:lnSpc>
                <a:spcPct val="150000"/>
              </a:lnSpc>
            </a:pPr>
            <a:r>
              <a:rPr lang="en-GB" sz="1200" b="1" dirty="0">
                <a:latin typeface="Arial" pitchFamily="34" charset="0"/>
                <a:cs typeface="Arial" pitchFamily="34" charset="0"/>
              </a:rPr>
              <a:t>Core guests: families, ages 21-30, students and  food lovers  </a:t>
            </a:r>
          </a:p>
          <a:p>
            <a:pPr lvl="0" algn="just">
              <a:lnSpc>
                <a:spcPct val="150000"/>
              </a:lnSpc>
            </a:pPr>
            <a:r>
              <a:rPr lang="en-GB" sz="1200" b="1" dirty="0">
                <a:latin typeface="Arial" pitchFamily="34" charset="0"/>
                <a:cs typeface="Arial" pitchFamily="34" charset="0"/>
              </a:rPr>
              <a:t>Quick city-breakers via personal car or train</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Ticket = about a cinema price: day £10, weekend £18; kids under-8 free </a:t>
            </a:r>
          </a:p>
          <a:p>
            <a:pPr lvl="0" algn="just">
              <a:lnSpc>
                <a:spcPct val="150000"/>
              </a:lnSpc>
            </a:pPr>
            <a:r>
              <a:rPr lang="en-GB" sz="1200" b="1" dirty="0">
                <a:latin typeface="Arial" pitchFamily="34" charset="0"/>
                <a:cs typeface="Arial" pitchFamily="34" charset="0"/>
              </a:rPr>
              <a:t>Dynamic pricing nudges up or down with demand.</a:t>
            </a:r>
            <a:endParaRPr lang="en-US" sz="1200" dirty="0">
              <a:latin typeface="Arial" pitchFamily="34" charset="0"/>
              <a:cs typeface="Arial" pitchFamily="34" charset="0"/>
            </a:endParaRPr>
          </a:p>
          <a:p>
            <a:endParaRPr lang="en-GB" dirty="0"/>
          </a:p>
        </p:txBody>
      </p:sp>
      <p:pic>
        <p:nvPicPr>
          <p:cNvPr id="6" name="Content Placeholder 5">
            <a:extLst>
              <a:ext uri="{FF2B5EF4-FFF2-40B4-BE49-F238E27FC236}">
                <a16:creationId xmlns:a16="http://schemas.microsoft.com/office/drawing/2014/main" id="{B08DB303-B47D-D466-A95A-BF860C3E646E}"/>
              </a:ext>
            </a:extLst>
          </p:cNvPr>
          <p:cNvPicPr>
            <a:picLocks noGrp="1" noChangeAspect="1"/>
          </p:cNvPicPr>
          <p:nvPr>
            <p:ph sz="half" idx="2"/>
          </p:nvPr>
        </p:nvPicPr>
        <p:blipFill>
          <a:blip r:embed="rId3"/>
          <a:stretch>
            <a:fillRect/>
          </a:stretch>
        </p:blipFill>
        <p:spPr>
          <a:xfrm>
            <a:off x="6597538" y="2560638"/>
            <a:ext cx="3886423" cy="3309937"/>
          </a:xfrm>
        </p:spPr>
      </p:pic>
      <p:sp>
        <p:nvSpPr>
          <p:cNvPr id="8" name="TextBox 7">
            <a:extLst>
              <a:ext uri="{FF2B5EF4-FFF2-40B4-BE49-F238E27FC236}">
                <a16:creationId xmlns:a16="http://schemas.microsoft.com/office/drawing/2014/main" id="{B355EBF2-6ADC-B9C0-555D-4ED23B000558}"/>
              </a:ext>
            </a:extLst>
          </p:cNvPr>
          <p:cNvSpPr txBox="1"/>
          <p:nvPr/>
        </p:nvSpPr>
        <p:spPr>
          <a:xfrm>
            <a:off x="8113410" y="5868215"/>
            <a:ext cx="6093912" cy="276999"/>
          </a:xfrm>
          <a:prstGeom prst="rect">
            <a:avLst/>
          </a:prstGeom>
          <a:noFill/>
        </p:spPr>
        <p:txBody>
          <a:bodyPr wrap="square">
            <a:spAutoFit/>
          </a:bodyPr>
          <a:lstStyle/>
          <a:p>
            <a:r>
              <a:rPr lang="en-GB" sz="1200" dirty="0">
                <a:latin typeface="Arial" panose="020B0604020202020204" pitchFamily="34" charset="0"/>
                <a:ea typeface="Times New Roman" panose="02020603050405020304" pitchFamily="18" charset="0"/>
                <a:cs typeface="Arial" panose="020B0604020202020204" pitchFamily="34" charset="0"/>
              </a:rPr>
              <a:t>Fig 4 </a:t>
            </a:r>
            <a:r>
              <a:rPr lang="en-GB" sz="1200" dirty="0" err="1">
                <a:latin typeface="Arial" panose="020B0604020202020204" pitchFamily="34" charset="0"/>
                <a:ea typeface="Times New Roman" panose="02020603050405020304" pitchFamily="18" charset="0"/>
                <a:cs typeface="Arial" panose="020B0604020202020204" pitchFamily="34" charset="0"/>
              </a:rPr>
              <a:t>F</a:t>
            </a:r>
            <a:r>
              <a:rPr lang="en-GB" sz="1200" dirty="0" err="1">
                <a:effectLst/>
                <a:latin typeface="Arial" panose="020B0604020202020204" pitchFamily="34" charset="0"/>
                <a:ea typeface="Times New Roman" panose="02020603050405020304" pitchFamily="18" charset="0"/>
                <a:cs typeface="Arial" panose="020B0604020202020204" pitchFamily="34" charset="0"/>
              </a:rPr>
              <a:t>amilyfestivalplanner</a:t>
            </a:r>
            <a:r>
              <a:rPr lang="en-GB" sz="1200" dirty="0">
                <a:effectLst/>
                <a:latin typeface="Arial" panose="020B0604020202020204" pitchFamily="34" charset="0"/>
                <a:ea typeface="Times New Roman" panose="02020603050405020304" pitchFamily="18" charset="0"/>
                <a:cs typeface="Arial" panose="020B0604020202020204" pitchFamily="34" charset="0"/>
              </a:rPr>
              <a:t>(2025)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0567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2EC27-64CB-A21B-4139-8BF5A5A31D92}"/>
              </a:ext>
            </a:extLst>
          </p:cNvPr>
          <p:cNvSpPr>
            <a:spLocks noGrp="1"/>
          </p:cNvSpPr>
          <p:nvPr>
            <p:ph type="title"/>
          </p:nvPr>
        </p:nvSpPr>
        <p:spPr/>
        <p:txBody>
          <a:bodyPr/>
          <a:lstStyle/>
          <a:p>
            <a:r>
              <a:rPr lang="en-GB" b="1" dirty="0"/>
              <a:t>Festival Magic</a:t>
            </a:r>
            <a:endParaRPr lang="en-GB" dirty="0"/>
          </a:p>
        </p:txBody>
      </p:sp>
      <p:sp>
        <p:nvSpPr>
          <p:cNvPr id="3" name="Content Placeholder 2">
            <a:extLst>
              <a:ext uri="{FF2B5EF4-FFF2-40B4-BE49-F238E27FC236}">
                <a16:creationId xmlns:a16="http://schemas.microsoft.com/office/drawing/2014/main" id="{2C22C5A9-0362-2D10-CF4F-F211404EB1E8}"/>
              </a:ext>
            </a:extLst>
          </p:cNvPr>
          <p:cNvSpPr>
            <a:spLocks noGrp="1"/>
          </p:cNvSpPr>
          <p:nvPr>
            <p:ph sz="half" idx="1"/>
          </p:nvPr>
        </p:nvSpPr>
        <p:spPr/>
        <p:txBody>
          <a:bodyPr>
            <a:normAutofit/>
          </a:bodyPr>
          <a:lstStyle/>
          <a:p>
            <a:pPr lvl="0" algn="just">
              <a:lnSpc>
                <a:spcPct val="150000"/>
              </a:lnSpc>
            </a:pPr>
            <a:r>
              <a:rPr lang="en-GB" sz="1200" b="1" dirty="0">
                <a:latin typeface="Arial" pitchFamily="34" charset="0"/>
                <a:cs typeface="Arial" pitchFamily="34" charset="0"/>
              </a:rPr>
              <a:t>Taste: sizzling lamb sliders &amp; fresh Welsh cakes.</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Learn: chef secrets, heritage scavenger hunt.</a:t>
            </a:r>
            <a:endParaRPr lang="en-US" sz="1200" dirty="0">
              <a:latin typeface="Arial" pitchFamily="34" charset="0"/>
              <a:cs typeface="Arial" pitchFamily="34" charset="0"/>
            </a:endParaRPr>
          </a:p>
          <a:p>
            <a:pPr lvl="0" algn="just">
              <a:lnSpc>
                <a:spcPct val="150000"/>
              </a:lnSpc>
            </a:pPr>
            <a:r>
              <a:rPr lang="en-GB" sz="1200" b="1" dirty="0">
                <a:latin typeface="Arial" pitchFamily="34" charset="0"/>
                <a:cs typeface="Arial" pitchFamily="34" charset="0"/>
              </a:rPr>
              <a:t>Listen: choirs, harp trios, sunset folk dance </a:t>
            </a:r>
          </a:p>
          <a:p>
            <a:pPr lvl="0" algn="just">
              <a:lnSpc>
                <a:spcPct val="150000"/>
              </a:lnSpc>
            </a:pPr>
            <a:r>
              <a:rPr lang="en-GB" sz="1200" b="1" dirty="0">
                <a:latin typeface="Arial" pitchFamily="34" charset="0"/>
                <a:cs typeface="Arial" pitchFamily="34" charset="0"/>
              </a:rPr>
              <a:t>Play: kids cook-school, costume parade, selfie spots, scavenger hunt.</a:t>
            </a:r>
            <a:endParaRPr lang="en-US" sz="1200" dirty="0">
              <a:latin typeface="Arial" pitchFamily="34" charset="0"/>
              <a:cs typeface="Arial" pitchFamily="34" charset="0"/>
            </a:endParaRPr>
          </a:p>
          <a:p>
            <a:pPr marL="0" indent="0">
              <a:buNone/>
            </a:pPr>
            <a:endParaRPr lang="en-GB" dirty="0"/>
          </a:p>
        </p:txBody>
      </p:sp>
      <p:pic>
        <p:nvPicPr>
          <p:cNvPr id="6" name="Content Placeholder 5">
            <a:extLst>
              <a:ext uri="{FF2B5EF4-FFF2-40B4-BE49-F238E27FC236}">
                <a16:creationId xmlns:a16="http://schemas.microsoft.com/office/drawing/2014/main" id="{37A22E57-6A4A-5047-5FB7-F4039C973858}"/>
              </a:ext>
            </a:extLst>
          </p:cNvPr>
          <p:cNvPicPr>
            <a:picLocks noGrp="1" noChangeAspect="1"/>
          </p:cNvPicPr>
          <p:nvPr>
            <p:ph sz="half" idx="2"/>
          </p:nvPr>
        </p:nvPicPr>
        <p:blipFill>
          <a:blip r:embed="rId3"/>
          <a:stretch>
            <a:fillRect/>
          </a:stretch>
        </p:blipFill>
        <p:spPr>
          <a:xfrm>
            <a:off x="6613741" y="3194138"/>
            <a:ext cx="4286033" cy="1911946"/>
          </a:xfrm>
        </p:spPr>
      </p:pic>
      <p:sp>
        <p:nvSpPr>
          <p:cNvPr id="7" name="TextBox 6">
            <a:extLst>
              <a:ext uri="{FF2B5EF4-FFF2-40B4-BE49-F238E27FC236}">
                <a16:creationId xmlns:a16="http://schemas.microsoft.com/office/drawing/2014/main" id="{9094F2E8-6423-1EEB-F149-6E6005A8BC60}"/>
              </a:ext>
            </a:extLst>
          </p:cNvPr>
          <p:cNvSpPr txBox="1"/>
          <p:nvPr/>
        </p:nvSpPr>
        <p:spPr>
          <a:xfrm>
            <a:off x="8402964" y="5484050"/>
            <a:ext cx="6093912" cy="276999"/>
          </a:xfrm>
          <a:prstGeom prst="rect">
            <a:avLst/>
          </a:prstGeom>
          <a:noFill/>
        </p:spPr>
        <p:txBody>
          <a:bodyPr wrap="square">
            <a:spAutoFit/>
          </a:bodyPr>
          <a:lstStyle/>
          <a:p>
            <a:r>
              <a:rPr lang="en-GB" sz="1200" b="1" dirty="0">
                <a:latin typeface="Arial" panose="020B0604020202020204" pitchFamily="34" charset="0"/>
                <a:ea typeface="Times New Roman" panose="02020603050405020304" pitchFamily="18" charset="0"/>
                <a:cs typeface="Arial" panose="020B0604020202020204" pitchFamily="34" charset="0"/>
              </a:rPr>
              <a:t>Fig 6 - </a:t>
            </a:r>
            <a:r>
              <a:rPr lang="en-GB" sz="1200" b="1" dirty="0" err="1">
                <a:latin typeface="Arial" panose="020B0604020202020204" pitchFamily="34" charset="0"/>
                <a:ea typeface="Times New Roman" panose="02020603050405020304" pitchFamily="18" charset="0"/>
                <a:cs typeface="Arial" panose="020B0604020202020204" pitchFamily="34" charset="0"/>
              </a:rPr>
              <a:t>F</a:t>
            </a:r>
            <a:r>
              <a:rPr lang="en-GB" sz="1200" b="1" dirty="0" err="1">
                <a:effectLst/>
                <a:latin typeface="Arial" panose="020B0604020202020204" pitchFamily="34" charset="0"/>
                <a:ea typeface="Times New Roman" panose="02020603050405020304" pitchFamily="18" charset="0"/>
                <a:cs typeface="Arial" panose="020B0604020202020204" pitchFamily="34" charset="0"/>
              </a:rPr>
              <a:t>amilyfestivalplanner</a:t>
            </a:r>
            <a:r>
              <a:rPr lang="en-GB" sz="1200" b="1" dirty="0">
                <a:effectLst/>
                <a:latin typeface="Arial" panose="020B0604020202020204" pitchFamily="34" charset="0"/>
                <a:ea typeface="Times New Roman" panose="02020603050405020304" pitchFamily="18" charset="0"/>
                <a:cs typeface="Arial" panose="020B0604020202020204" pitchFamily="34" charset="0"/>
              </a:rPr>
              <a:t>(2025)</a:t>
            </a:r>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3073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32482-1391-6AF3-9D52-FE085975E7A3}"/>
              </a:ext>
            </a:extLst>
          </p:cNvPr>
          <p:cNvSpPr>
            <a:spLocks noGrp="1"/>
          </p:cNvSpPr>
          <p:nvPr>
            <p:ph type="title"/>
          </p:nvPr>
        </p:nvSpPr>
        <p:spPr/>
        <p:txBody>
          <a:bodyPr/>
          <a:lstStyle/>
          <a:p>
            <a:r>
              <a:rPr lang="en-GB" b="1" dirty="0"/>
              <a:t>Place &amp; Atmosphere</a:t>
            </a:r>
            <a:endParaRPr lang="en-GB" dirty="0"/>
          </a:p>
        </p:txBody>
      </p:sp>
      <p:sp>
        <p:nvSpPr>
          <p:cNvPr id="3" name="Content Placeholder 2">
            <a:extLst>
              <a:ext uri="{FF2B5EF4-FFF2-40B4-BE49-F238E27FC236}">
                <a16:creationId xmlns:a16="http://schemas.microsoft.com/office/drawing/2014/main" id="{6B24E81E-F692-A344-F4CD-FBB9252EF205}"/>
              </a:ext>
            </a:extLst>
          </p:cNvPr>
          <p:cNvSpPr>
            <a:spLocks noGrp="1"/>
          </p:cNvSpPr>
          <p:nvPr>
            <p:ph sz="half" idx="1"/>
          </p:nvPr>
        </p:nvSpPr>
        <p:spPr/>
        <p:txBody>
          <a:bodyPr>
            <a:normAutofit/>
          </a:bodyPr>
          <a:lstStyle/>
          <a:p>
            <a:pPr algn="just">
              <a:lnSpc>
                <a:spcPct val="150000"/>
              </a:lnSpc>
            </a:pPr>
            <a:r>
              <a:rPr lang="en-GB" sz="1200" b="1" dirty="0">
                <a:solidFill>
                  <a:schemeClr val="tx1"/>
                </a:solidFill>
                <a:latin typeface="Arial" panose="020B0604020202020204" pitchFamily="34" charset="0"/>
                <a:cs typeface="Arial" panose="020B0604020202020204" pitchFamily="34" charset="0"/>
              </a:rPr>
              <a:t>The location of the festival- </a:t>
            </a:r>
            <a:r>
              <a:rPr lang="en-GB" sz="1200" b="1" i="0" dirty="0">
                <a:solidFill>
                  <a:schemeClr val="tx1"/>
                </a:solidFill>
                <a:effectLst/>
                <a:latin typeface="Arial" panose="020B0604020202020204" pitchFamily="34" charset="0"/>
                <a:cs typeface="Arial" panose="020B0604020202020204" pitchFamily="34" charset="0"/>
              </a:rPr>
              <a:t>Bala &amp; Penllyn, in the Welsh Lake District, Snowdonia, Wales </a:t>
            </a:r>
          </a:p>
          <a:p>
            <a:pPr algn="just">
              <a:lnSpc>
                <a:spcPct val="150000"/>
              </a:lnSpc>
            </a:pPr>
            <a:r>
              <a:rPr lang="en-GB" sz="1200" b="1" dirty="0">
                <a:solidFill>
                  <a:schemeClr val="tx1"/>
                </a:solidFill>
                <a:latin typeface="Arial" panose="020B0604020202020204" pitchFamily="34" charset="0"/>
                <a:cs typeface="Arial" panose="020B0604020202020204" pitchFamily="34" charset="0"/>
              </a:rPr>
              <a:t>Outdoor event at the beginning of summer</a:t>
            </a:r>
            <a:endParaRPr lang="en-GB" sz="1200" b="1" i="0" dirty="0">
              <a:solidFill>
                <a:schemeClr val="tx1"/>
              </a:solidFill>
              <a:effectLst/>
              <a:latin typeface="Arial" panose="020B0604020202020204" pitchFamily="34" charset="0"/>
              <a:cs typeface="Arial" panose="020B0604020202020204" pitchFamily="34" charset="0"/>
            </a:endParaRPr>
          </a:p>
          <a:p>
            <a:pPr marL="0" indent="0" algn="just">
              <a:lnSpc>
                <a:spcPct val="150000"/>
              </a:lnSpc>
              <a:buNone/>
            </a:pPr>
            <a:r>
              <a:rPr lang="en-GB" sz="1200" b="1" dirty="0">
                <a:solidFill>
                  <a:schemeClr val="tx1"/>
                </a:solidFill>
                <a:latin typeface="Arial" panose="020B0604020202020204" pitchFamily="34" charset="0"/>
                <a:cs typeface="Arial" panose="020B0604020202020204" pitchFamily="34" charset="0"/>
              </a:rPr>
              <a:t>         (Visit Bala,2025)</a:t>
            </a:r>
          </a:p>
          <a:p>
            <a:pPr algn="just">
              <a:lnSpc>
                <a:spcPct val="150000"/>
              </a:lnSpc>
            </a:pPr>
            <a:r>
              <a:rPr lang="en-GB" sz="1200" b="1" dirty="0">
                <a:solidFill>
                  <a:schemeClr val="tx1"/>
                </a:solidFill>
                <a:latin typeface="Arial" panose="020B0604020202020204" pitchFamily="34" charset="0"/>
                <a:cs typeface="Arial" panose="020B0604020202020204" pitchFamily="34" charset="0"/>
              </a:rPr>
              <a:t>Atmosphere of a big family coming all together to celebrate summer and fun.</a:t>
            </a:r>
          </a:p>
        </p:txBody>
      </p:sp>
      <p:pic>
        <p:nvPicPr>
          <p:cNvPr id="6" name="Content Placeholder 5">
            <a:extLst>
              <a:ext uri="{FF2B5EF4-FFF2-40B4-BE49-F238E27FC236}">
                <a16:creationId xmlns:a16="http://schemas.microsoft.com/office/drawing/2014/main" id="{2002DE3F-B546-7E3B-28EC-665379C0D227}"/>
              </a:ext>
            </a:extLst>
          </p:cNvPr>
          <p:cNvPicPr>
            <a:picLocks noGrp="1" noChangeAspect="1"/>
          </p:cNvPicPr>
          <p:nvPr>
            <p:ph sz="half" idx="2"/>
          </p:nvPr>
        </p:nvPicPr>
        <p:blipFill>
          <a:blip r:embed="rId3"/>
          <a:stretch>
            <a:fillRect/>
          </a:stretch>
        </p:blipFill>
        <p:spPr>
          <a:xfrm>
            <a:off x="6181725" y="3080691"/>
            <a:ext cx="4718050" cy="2269831"/>
          </a:xfrm>
        </p:spPr>
      </p:pic>
      <p:sp>
        <p:nvSpPr>
          <p:cNvPr id="7" name="TextBox 6">
            <a:extLst>
              <a:ext uri="{FF2B5EF4-FFF2-40B4-BE49-F238E27FC236}">
                <a16:creationId xmlns:a16="http://schemas.microsoft.com/office/drawing/2014/main" id="{CE34DB3D-532F-129A-7289-B5B351E0A726}"/>
              </a:ext>
            </a:extLst>
          </p:cNvPr>
          <p:cNvSpPr txBox="1"/>
          <p:nvPr/>
        </p:nvSpPr>
        <p:spPr>
          <a:xfrm>
            <a:off x="8402964" y="5484050"/>
            <a:ext cx="6093912" cy="276999"/>
          </a:xfrm>
          <a:prstGeom prst="rect">
            <a:avLst/>
          </a:prstGeom>
          <a:noFill/>
        </p:spPr>
        <p:txBody>
          <a:bodyPr wrap="square">
            <a:spAutoFit/>
          </a:bodyPr>
          <a:lstStyle/>
          <a:p>
            <a:r>
              <a:rPr lang="en-GB" sz="1200" dirty="0">
                <a:latin typeface="Arial" panose="020B0604020202020204" pitchFamily="34" charset="0"/>
                <a:ea typeface="Times New Roman" panose="02020603050405020304" pitchFamily="18" charset="0"/>
                <a:cs typeface="Arial" panose="020B0604020202020204" pitchFamily="34" charset="0"/>
              </a:rPr>
              <a:t>Fig 5 - </a:t>
            </a:r>
            <a:r>
              <a:rPr lang="en-GB" sz="1200" dirty="0" err="1">
                <a:latin typeface="Arial" panose="020B0604020202020204" pitchFamily="34" charset="0"/>
                <a:ea typeface="Times New Roman" panose="02020603050405020304" pitchFamily="18" charset="0"/>
                <a:cs typeface="Arial" panose="020B0604020202020204" pitchFamily="34" charset="0"/>
              </a:rPr>
              <a:t>F</a:t>
            </a:r>
            <a:r>
              <a:rPr lang="en-GB" sz="1200" dirty="0" err="1">
                <a:effectLst/>
                <a:latin typeface="Arial" panose="020B0604020202020204" pitchFamily="34" charset="0"/>
                <a:ea typeface="Times New Roman" panose="02020603050405020304" pitchFamily="18" charset="0"/>
                <a:cs typeface="Arial" panose="020B0604020202020204" pitchFamily="34" charset="0"/>
              </a:rPr>
              <a:t>amilyfestivalplanner</a:t>
            </a:r>
            <a:r>
              <a:rPr lang="en-GB" sz="1200" dirty="0">
                <a:effectLst/>
                <a:latin typeface="Arial" panose="020B0604020202020204" pitchFamily="34" charset="0"/>
                <a:ea typeface="Times New Roman" panose="02020603050405020304" pitchFamily="18" charset="0"/>
                <a:cs typeface="Arial" panose="020B0604020202020204" pitchFamily="34" charset="0"/>
              </a:rPr>
              <a:t>(2025)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4545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CA06D-3718-7D6E-E7AF-9D14ADE01E42}"/>
              </a:ext>
            </a:extLst>
          </p:cNvPr>
          <p:cNvSpPr>
            <a:spLocks noGrp="1"/>
          </p:cNvSpPr>
          <p:nvPr>
            <p:ph type="title"/>
          </p:nvPr>
        </p:nvSpPr>
        <p:spPr/>
        <p:txBody>
          <a:bodyPr/>
          <a:lstStyle/>
          <a:p>
            <a:r>
              <a:rPr lang="en-GB" b="1" dirty="0"/>
              <a:t>Why Now?</a:t>
            </a:r>
            <a:endParaRPr lang="en-GB" dirty="0"/>
          </a:p>
        </p:txBody>
      </p:sp>
      <p:sp>
        <p:nvSpPr>
          <p:cNvPr id="3" name="Content Placeholder 2">
            <a:extLst>
              <a:ext uri="{FF2B5EF4-FFF2-40B4-BE49-F238E27FC236}">
                <a16:creationId xmlns:a16="http://schemas.microsoft.com/office/drawing/2014/main" id="{E2631BC1-9780-AC66-7DEC-258A96D776CD}"/>
              </a:ext>
            </a:extLst>
          </p:cNvPr>
          <p:cNvSpPr>
            <a:spLocks noGrp="1"/>
          </p:cNvSpPr>
          <p:nvPr>
            <p:ph sz="half" idx="1"/>
          </p:nvPr>
        </p:nvSpPr>
        <p:spPr/>
        <p:txBody>
          <a:bodyPr>
            <a:normAutofit/>
          </a:bodyPr>
          <a:lstStyle/>
          <a:p>
            <a:pPr lvl="0" algn="just">
              <a:lnSpc>
                <a:spcPct val="170000"/>
              </a:lnSpc>
            </a:pPr>
            <a:r>
              <a:rPr lang="en-GB" sz="1200" b="1" dirty="0">
                <a:latin typeface="Arial" pitchFamily="34" charset="0"/>
                <a:cs typeface="Arial" pitchFamily="34" charset="0"/>
              </a:rPr>
              <a:t>Culinary tourism listed as top travel trend for 2024-25 (Stephens ,2023).</a:t>
            </a:r>
            <a:endParaRPr lang="en-US" sz="1200" dirty="0">
              <a:latin typeface="Arial" pitchFamily="34" charset="0"/>
              <a:cs typeface="Arial" pitchFamily="34" charset="0"/>
            </a:endParaRPr>
          </a:p>
          <a:p>
            <a:pPr lvl="0" algn="just">
              <a:lnSpc>
                <a:spcPct val="170000"/>
              </a:lnSpc>
            </a:pPr>
            <a:r>
              <a:rPr lang="en-GB" sz="1200" b="1" dirty="0">
                <a:latin typeface="Arial" pitchFamily="34" charset="0"/>
                <a:cs typeface="Arial" pitchFamily="34" charset="0"/>
              </a:rPr>
              <a:t>Wales welcomed strong domestic and overseas numbers last season (Welsh Gov, 2024)</a:t>
            </a:r>
            <a:endParaRPr lang="en-US" sz="1200" dirty="0">
              <a:latin typeface="Arial" pitchFamily="34" charset="0"/>
              <a:cs typeface="Arial" pitchFamily="34" charset="0"/>
            </a:endParaRPr>
          </a:p>
          <a:p>
            <a:pPr lvl="0" algn="just">
              <a:lnSpc>
                <a:spcPct val="170000"/>
              </a:lnSpc>
            </a:pPr>
            <a:r>
              <a:rPr lang="en-GB" sz="1200" b="1" dirty="0">
                <a:latin typeface="Arial" pitchFamily="34" charset="0"/>
                <a:cs typeface="Arial" pitchFamily="34" charset="0"/>
              </a:rPr>
              <a:t>Few events blend food &amp; heritage in Bala setting </a:t>
            </a:r>
            <a:endParaRPr lang="en-US" sz="1200" dirty="0">
              <a:latin typeface="Arial" pitchFamily="34" charset="0"/>
              <a:cs typeface="Arial" pitchFamily="34" charset="0"/>
            </a:endParaRPr>
          </a:p>
          <a:p>
            <a:pPr lvl="0" algn="just">
              <a:lnSpc>
                <a:spcPct val="170000"/>
              </a:lnSpc>
            </a:pPr>
            <a:r>
              <a:rPr lang="en-GB" sz="1200" b="1" dirty="0">
                <a:latin typeface="Arial" pitchFamily="34" charset="0"/>
                <a:cs typeface="Arial" pitchFamily="34" charset="0"/>
              </a:rPr>
              <a:t>Government campaign guarantees free media reach.</a:t>
            </a:r>
          </a:p>
          <a:p>
            <a:pPr lvl="0" algn="just">
              <a:lnSpc>
                <a:spcPct val="170000"/>
              </a:lnSpc>
            </a:pPr>
            <a:r>
              <a:rPr lang="en-GB" sz="1200" b="1" dirty="0">
                <a:latin typeface="Arial" pitchFamily="34" charset="0"/>
                <a:cs typeface="Arial" pitchFamily="34" charset="0"/>
              </a:rPr>
              <a:t>Influencer farm-to-festival road trip streams live.</a:t>
            </a:r>
            <a:endParaRPr lang="en-US" sz="1200" dirty="0">
              <a:latin typeface="Arial" pitchFamily="34" charset="0"/>
              <a:cs typeface="Arial" pitchFamily="34" charset="0"/>
            </a:endParaRPr>
          </a:p>
          <a:p>
            <a:pPr lvl="0" algn="just">
              <a:lnSpc>
                <a:spcPct val="170000"/>
              </a:lnSpc>
            </a:pPr>
            <a:endParaRPr lang="en-US" sz="1900" dirty="0">
              <a:latin typeface="Arial" pitchFamily="34" charset="0"/>
              <a:cs typeface="Arial" pitchFamily="34" charset="0"/>
            </a:endParaRPr>
          </a:p>
          <a:p>
            <a:endParaRPr lang="en-GB" dirty="0"/>
          </a:p>
        </p:txBody>
      </p:sp>
      <p:sp>
        <p:nvSpPr>
          <p:cNvPr id="6" name="Rectangle 5">
            <a:extLst>
              <a:ext uri="{FF2B5EF4-FFF2-40B4-BE49-F238E27FC236}">
                <a16:creationId xmlns:a16="http://schemas.microsoft.com/office/drawing/2014/main" id="{C5B14F8F-40A0-7147-98B8-15B57DDA9A8B}"/>
              </a:ext>
            </a:extLst>
          </p:cNvPr>
          <p:cNvSpPr/>
          <p:nvPr/>
        </p:nvSpPr>
        <p:spPr>
          <a:xfrm>
            <a:off x="7162100" y="2494558"/>
            <a:ext cx="929714" cy="1569660"/>
          </a:xfrm>
          <a:prstGeom prst="rect">
            <a:avLst/>
          </a:prstGeom>
          <a:noFill/>
        </p:spPr>
        <p:txBody>
          <a:bodyPr wrap="square" lIns="91440" tIns="45720" rIns="91440" bIns="45720">
            <a:spAutoFit/>
          </a:bodyPr>
          <a:lstStyle/>
          <a:p>
            <a:pPr algn="ctr"/>
            <a:r>
              <a:rPr lang="en-US" sz="9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9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9" name="Rectangle 8">
            <a:extLst>
              <a:ext uri="{FF2B5EF4-FFF2-40B4-BE49-F238E27FC236}">
                <a16:creationId xmlns:a16="http://schemas.microsoft.com/office/drawing/2014/main" id="{E9025597-1E2F-6CA7-9DA1-E2CEA01A80DF}"/>
              </a:ext>
            </a:extLst>
          </p:cNvPr>
          <p:cNvSpPr/>
          <p:nvPr/>
        </p:nvSpPr>
        <p:spPr>
          <a:xfrm>
            <a:off x="9369595" y="3787172"/>
            <a:ext cx="929714" cy="1569660"/>
          </a:xfrm>
          <a:prstGeom prst="rect">
            <a:avLst/>
          </a:prstGeom>
          <a:noFill/>
        </p:spPr>
        <p:txBody>
          <a:bodyPr wrap="square" lIns="91440" tIns="45720" rIns="91440" bIns="45720">
            <a:spAutoFit/>
          </a:bodyPr>
          <a:lstStyle/>
          <a:p>
            <a:pPr algn="ctr"/>
            <a:r>
              <a:rPr lang="en-US" sz="9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9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10" name="Rectangle 9">
            <a:extLst>
              <a:ext uri="{FF2B5EF4-FFF2-40B4-BE49-F238E27FC236}">
                <a16:creationId xmlns:a16="http://schemas.microsoft.com/office/drawing/2014/main" id="{F9787EDD-5B12-1E65-9539-7E10BE9EC49A}"/>
              </a:ext>
            </a:extLst>
          </p:cNvPr>
          <p:cNvSpPr/>
          <p:nvPr/>
        </p:nvSpPr>
        <p:spPr>
          <a:xfrm>
            <a:off x="7371389" y="4215384"/>
            <a:ext cx="929714" cy="1569660"/>
          </a:xfrm>
          <a:prstGeom prst="rect">
            <a:avLst/>
          </a:prstGeom>
          <a:noFill/>
        </p:spPr>
        <p:txBody>
          <a:bodyPr wrap="square" lIns="91440" tIns="45720" rIns="91440" bIns="45720">
            <a:spAutoFit/>
          </a:bodyPr>
          <a:lstStyle/>
          <a:p>
            <a:pPr algn="ctr"/>
            <a:r>
              <a:rPr lang="en-US" sz="9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9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11" name="Rectangle 10">
            <a:extLst>
              <a:ext uri="{FF2B5EF4-FFF2-40B4-BE49-F238E27FC236}">
                <a16:creationId xmlns:a16="http://schemas.microsoft.com/office/drawing/2014/main" id="{9A2A3588-8420-046F-DEA1-09C2C306288B}"/>
              </a:ext>
            </a:extLst>
          </p:cNvPr>
          <p:cNvSpPr/>
          <p:nvPr/>
        </p:nvSpPr>
        <p:spPr>
          <a:xfrm>
            <a:off x="8224247" y="3279388"/>
            <a:ext cx="929714" cy="1569660"/>
          </a:xfrm>
          <a:prstGeom prst="rect">
            <a:avLst/>
          </a:prstGeom>
          <a:noFill/>
        </p:spPr>
        <p:txBody>
          <a:bodyPr wrap="square" lIns="91440" tIns="45720" rIns="91440" bIns="45720">
            <a:spAutoFit/>
          </a:bodyPr>
          <a:lstStyle/>
          <a:p>
            <a:pPr algn="ctr"/>
            <a:r>
              <a:rPr lang="en-US" sz="9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9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12" name="Rectangle 11">
            <a:extLst>
              <a:ext uri="{FF2B5EF4-FFF2-40B4-BE49-F238E27FC236}">
                <a16:creationId xmlns:a16="http://schemas.microsoft.com/office/drawing/2014/main" id="{A3499B68-6EBF-59A8-108F-E764E840B55D}"/>
              </a:ext>
            </a:extLst>
          </p:cNvPr>
          <p:cNvSpPr/>
          <p:nvPr/>
        </p:nvSpPr>
        <p:spPr>
          <a:xfrm>
            <a:off x="9077105" y="2166928"/>
            <a:ext cx="929714" cy="1569660"/>
          </a:xfrm>
          <a:prstGeom prst="rect">
            <a:avLst/>
          </a:prstGeom>
          <a:noFill/>
        </p:spPr>
        <p:txBody>
          <a:bodyPr wrap="square" lIns="91440" tIns="45720" rIns="91440" bIns="45720">
            <a:spAutoFit/>
          </a:bodyPr>
          <a:lstStyle/>
          <a:p>
            <a:pPr algn="ctr"/>
            <a:r>
              <a:rPr lang="en-US" sz="9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endParaRPr lang="en-US" sz="9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843680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C72E4-D2FB-77E8-7170-35D10EDB60AD}"/>
              </a:ext>
            </a:extLst>
          </p:cNvPr>
          <p:cNvSpPr>
            <a:spLocks noGrp="1"/>
          </p:cNvSpPr>
          <p:nvPr>
            <p:ph type="title"/>
          </p:nvPr>
        </p:nvSpPr>
        <p:spPr/>
        <p:txBody>
          <a:bodyPr/>
          <a:lstStyle/>
          <a:p>
            <a:r>
              <a:rPr lang="en-GB" b="1" dirty="0"/>
              <a:t>Why Invest &amp; How Money Flows</a:t>
            </a:r>
            <a:endParaRPr lang="en-GB" dirty="0"/>
          </a:p>
        </p:txBody>
      </p:sp>
      <p:sp>
        <p:nvSpPr>
          <p:cNvPr id="3" name="Content Placeholder 2">
            <a:extLst>
              <a:ext uri="{FF2B5EF4-FFF2-40B4-BE49-F238E27FC236}">
                <a16:creationId xmlns:a16="http://schemas.microsoft.com/office/drawing/2014/main" id="{C9A7FC93-BF6C-0D25-1B32-0A7EA43DE716}"/>
              </a:ext>
            </a:extLst>
          </p:cNvPr>
          <p:cNvSpPr>
            <a:spLocks noGrp="1"/>
          </p:cNvSpPr>
          <p:nvPr>
            <p:ph sz="half" idx="1"/>
          </p:nvPr>
        </p:nvSpPr>
        <p:spPr/>
        <p:txBody>
          <a:bodyPr>
            <a:normAutofit/>
          </a:bodyPr>
          <a:lstStyle/>
          <a:p>
            <a:pPr lvl="0" algn="just">
              <a:lnSpc>
                <a:spcPct val="170000"/>
              </a:lnSpc>
            </a:pPr>
            <a:r>
              <a:rPr lang="en-GB" sz="1200" b="1" dirty="0">
                <a:latin typeface="Arial" pitchFamily="34" charset="0"/>
                <a:cs typeface="Arial" pitchFamily="34" charset="0"/>
              </a:rPr>
              <a:t>Cash streams: affordable tickets, trader pitch fees, sponsor tiers, </a:t>
            </a:r>
            <a:r>
              <a:rPr lang="en-GB" sz="1200" b="1" dirty="0" err="1">
                <a:latin typeface="Arial" pitchFamily="34" charset="0"/>
                <a:cs typeface="Arial" pitchFamily="34" charset="0"/>
              </a:rPr>
              <a:t>merch</a:t>
            </a:r>
            <a:r>
              <a:rPr lang="en-GB" sz="1200" b="1" dirty="0">
                <a:latin typeface="Arial" pitchFamily="34" charset="0"/>
                <a:cs typeface="Arial" pitchFamily="34" charset="0"/>
              </a:rPr>
              <a:t> &amp; mini-experiences.</a:t>
            </a:r>
            <a:endParaRPr lang="en-US" sz="1200" dirty="0">
              <a:latin typeface="Arial" pitchFamily="34" charset="0"/>
              <a:cs typeface="Arial" pitchFamily="34" charset="0"/>
            </a:endParaRPr>
          </a:p>
          <a:p>
            <a:pPr lvl="0" algn="just">
              <a:lnSpc>
                <a:spcPct val="170000"/>
              </a:lnSpc>
            </a:pPr>
            <a:r>
              <a:rPr lang="en-GB" sz="1200" b="1" dirty="0">
                <a:latin typeface="Arial" pitchFamily="34" charset="0"/>
                <a:cs typeface="Arial" pitchFamily="34" charset="0"/>
              </a:rPr>
              <a:t>Fast profit: big costs fixed early → extra sales drop straight to surplus.</a:t>
            </a:r>
            <a:endParaRPr lang="en-US" sz="1200" dirty="0">
              <a:latin typeface="Arial" pitchFamily="34" charset="0"/>
              <a:cs typeface="Arial" pitchFamily="34" charset="0"/>
            </a:endParaRPr>
          </a:p>
          <a:p>
            <a:pPr lvl="0" algn="just">
              <a:lnSpc>
                <a:spcPct val="170000"/>
              </a:lnSpc>
            </a:pPr>
            <a:r>
              <a:rPr lang="en-GB" sz="1200" b="1" dirty="0">
                <a:latin typeface="Arial" pitchFamily="34" charset="0"/>
                <a:cs typeface="Arial" pitchFamily="34" charset="0"/>
              </a:rPr>
              <a:t>Free national advertising via </a:t>
            </a:r>
            <a:r>
              <a:rPr lang="en-GB" sz="1200" b="1" dirty="0" err="1">
                <a:latin typeface="Arial" pitchFamily="34" charset="0"/>
                <a:cs typeface="Arial" pitchFamily="34" charset="0"/>
              </a:rPr>
              <a:t>Croeso</a:t>
            </a:r>
            <a:r>
              <a:rPr lang="en-GB" sz="1200" b="1" dirty="0">
                <a:latin typeface="Arial" pitchFamily="34" charset="0"/>
                <a:cs typeface="Arial" pitchFamily="34" charset="0"/>
              </a:rPr>
              <a:t> campaign (Visit Wales 2025).</a:t>
            </a:r>
            <a:endParaRPr lang="en-US" sz="1200" dirty="0">
              <a:latin typeface="Arial" pitchFamily="34" charset="0"/>
              <a:cs typeface="Arial" pitchFamily="34" charset="0"/>
            </a:endParaRPr>
          </a:p>
        </p:txBody>
      </p:sp>
      <p:sp>
        <p:nvSpPr>
          <p:cNvPr id="4" name="Content Placeholder 3">
            <a:extLst>
              <a:ext uri="{FF2B5EF4-FFF2-40B4-BE49-F238E27FC236}">
                <a16:creationId xmlns:a16="http://schemas.microsoft.com/office/drawing/2014/main" id="{9C515E1F-279D-FED5-B22F-1A117F742588}"/>
              </a:ext>
            </a:extLst>
          </p:cNvPr>
          <p:cNvSpPr>
            <a:spLocks noGrp="1"/>
          </p:cNvSpPr>
          <p:nvPr>
            <p:ph sz="half" idx="2"/>
          </p:nvPr>
        </p:nvSpPr>
        <p:spPr/>
        <p:txBody>
          <a:bodyPr>
            <a:normAutofit/>
          </a:bodyPr>
          <a:lstStyle/>
          <a:p>
            <a:pPr marL="0" indent="0">
              <a:buNone/>
            </a:pPr>
            <a:r>
              <a:rPr lang="en-GB" dirty="0"/>
              <a:t>   </a:t>
            </a:r>
          </a:p>
        </p:txBody>
      </p:sp>
      <p:pic>
        <p:nvPicPr>
          <p:cNvPr id="6" name="Picture 5">
            <a:extLst>
              <a:ext uri="{FF2B5EF4-FFF2-40B4-BE49-F238E27FC236}">
                <a16:creationId xmlns:a16="http://schemas.microsoft.com/office/drawing/2014/main" id="{E0CCE19E-463A-7421-9AC5-32F8014788C8}"/>
              </a:ext>
            </a:extLst>
          </p:cNvPr>
          <p:cNvPicPr>
            <a:picLocks noChangeAspect="1"/>
          </p:cNvPicPr>
          <p:nvPr/>
        </p:nvPicPr>
        <p:blipFill>
          <a:blip r:embed="rId3"/>
          <a:srcRect r="2853"/>
          <a:stretch/>
        </p:blipFill>
        <p:spPr>
          <a:xfrm>
            <a:off x="7745939" y="2285999"/>
            <a:ext cx="2299935" cy="3602194"/>
          </a:xfrm>
          <a:prstGeom prst="rect">
            <a:avLst/>
          </a:prstGeom>
        </p:spPr>
      </p:pic>
    </p:spTree>
    <p:extLst>
      <p:ext uri="{BB962C8B-B14F-4D97-AF65-F5344CB8AC3E}">
        <p14:creationId xmlns:p14="http://schemas.microsoft.com/office/powerpoint/2010/main" val="3551686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92659-0838-D50D-4099-80A247340E39}"/>
              </a:ext>
            </a:extLst>
          </p:cNvPr>
          <p:cNvSpPr>
            <a:spLocks noGrp="1"/>
          </p:cNvSpPr>
          <p:nvPr>
            <p:ph type="title"/>
          </p:nvPr>
        </p:nvSpPr>
        <p:spPr/>
        <p:txBody>
          <a:bodyPr/>
          <a:lstStyle/>
          <a:p>
            <a:r>
              <a:rPr lang="en-GB" b="1" dirty="0"/>
              <a:t>Finance</a:t>
            </a:r>
            <a:endParaRPr lang="en-GB" dirty="0"/>
          </a:p>
        </p:txBody>
      </p:sp>
      <p:sp>
        <p:nvSpPr>
          <p:cNvPr id="3" name="Content Placeholder 2">
            <a:extLst>
              <a:ext uri="{FF2B5EF4-FFF2-40B4-BE49-F238E27FC236}">
                <a16:creationId xmlns:a16="http://schemas.microsoft.com/office/drawing/2014/main" id="{64E64ADD-CB15-8967-2BB6-697BD3BC3BB8}"/>
              </a:ext>
            </a:extLst>
          </p:cNvPr>
          <p:cNvSpPr>
            <a:spLocks noGrp="1"/>
          </p:cNvSpPr>
          <p:nvPr>
            <p:ph sz="half" idx="1"/>
          </p:nvPr>
        </p:nvSpPr>
        <p:spPr/>
        <p:txBody>
          <a:bodyPr>
            <a:normAutofit/>
          </a:bodyPr>
          <a:lstStyle/>
          <a:p>
            <a:pPr lvl="0" algn="just">
              <a:lnSpc>
                <a:spcPct val="150000"/>
              </a:lnSpc>
            </a:pPr>
            <a:r>
              <a:rPr lang="en-GB" sz="1200" b="1" dirty="0">
                <a:latin typeface="Arial" pitchFamily="34" charset="0"/>
                <a:cs typeface="Arial" pitchFamily="34" charset="0"/>
              </a:rPr>
              <a:t>Potential financier help  with the Growth Grant Scheme of </a:t>
            </a:r>
            <a:r>
              <a:rPr lang="en-GB" sz="1200" b="1" dirty="0" err="1">
                <a:latin typeface="Arial" pitchFamily="34" charset="0"/>
                <a:cs typeface="Arial" pitchFamily="34" charset="0"/>
              </a:rPr>
              <a:t>aprox</a:t>
            </a:r>
            <a:r>
              <a:rPr lang="en-GB" sz="1200" b="1" dirty="0">
                <a:latin typeface="Arial" pitchFamily="34" charset="0"/>
                <a:cs typeface="Arial" pitchFamily="34" charset="0"/>
              </a:rPr>
              <a:t> 3000 -4000 £ </a:t>
            </a:r>
          </a:p>
          <a:p>
            <a:pPr algn="l" fontAlgn="base">
              <a:buNone/>
            </a:pPr>
            <a:r>
              <a:rPr lang="en-GB" sz="1200" b="1" i="0" dirty="0">
                <a:solidFill>
                  <a:srgbClr val="222432"/>
                </a:solidFill>
                <a:effectLst/>
                <a:latin typeface="Arial" panose="020B0604020202020204" pitchFamily="34" charset="0"/>
                <a:cs typeface="Arial" panose="020B0604020202020204" pitchFamily="34" charset="0"/>
              </a:rPr>
              <a:t>     Sources of income:</a:t>
            </a:r>
          </a:p>
          <a:p>
            <a:pPr algn="l" fontAlgn="base">
              <a:buFont typeface="Arial" panose="020B0604020202020204" pitchFamily="34" charset="0"/>
              <a:buChar char="•"/>
            </a:pPr>
            <a:r>
              <a:rPr lang="en-GB" sz="1200" b="1" i="0" dirty="0">
                <a:solidFill>
                  <a:srgbClr val="222432"/>
                </a:solidFill>
                <a:effectLst/>
                <a:latin typeface="Arial" panose="020B0604020202020204" pitchFamily="34" charset="0"/>
                <a:cs typeface="Arial" panose="020B0604020202020204" pitchFamily="34" charset="0"/>
              </a:rPr>
              <a:t>Tickets – charging for entry to your festival </a:t>
            </a:r>
            <a:endParaRPr lang="en-GB" sz="1200" b="1" dirty="0">
              <a:solidFill>
                <a:srgbClr val="222432"/>
              </a:solidFill>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200" b="1" i="0" dirty="0">
                <a:solidFill>
                  <a:srgbClr val="222432"/>
                </a:solidFill>
                <a:effectLst/>
                <a:latin typeface="Arial" panose="020B0604020202020204" pitchFamily="34" charset="0"/>
                <a:cs typeface="Arial" panose="020B0604020202020204" pitchFamily="34" charset="0"/>
              </a:rPr>
              <a:t>Food vendors – charging each vender a fee so they can sell at the festival</a:t>
            </a:r>
          </a:p>
          <a:p>
            <a:pPr algn="l" fontAlgn="base">
              <a:buFont typeface="Arial" panose="020B0604020202020204" pitchFamily="34" charset="0"/>
              <a:buChar char="•"/>
            </a:pPr>
            <a:r>
              <a:rPr lang="en-GB" sz="1200" b="1" i="0" dirty="0">
                <a:solidFill>
                  <a:srgbClr val="222432"/>
                </a:solidFill>
                <a:effectLst/>
                <a:latin typeface="Arial" panose="020B0604020202020204" pitchFamily="34" charset="0"/>
                <a:cs typeface="Arial" panose="020B0604020202020204" pitchFamily="34" charset="0"/>
              </a:rPr>
              <a:t>Sponsorship – securing sponsors for your festival can be a good way to secure more income and grow your profits.</a:t>
            </a:r>
          </a:p>
          <a:p>
            <a:pPr>
              <a:buNone/>
            </a:pPr>
            <a:r>
              <a:rPr lang="en-GB" sz="1200" b="1" dirty="0">
                <a:effectLst/>
                <a:latin typeface="Arial" panose="020B0604020202020204" pitchFamily="34" charset="0"/>
                <a:ea typeface="Times New Roman" panose="02020603050405020304" pitchFamily="18" charset="0"/>
                <a:cs typeface="Arial" panose="020B0604020202020204" pitchFamily="34" charset="0"/>
              </a:rPr>
              <a:t>      (Ticket Tailor ,2025)</a:t>
            </a:r>
            <a:br>
              <a:rPr lang="en-GB" sz="1050" b="1" dirty="0"/>
            </a:br>
            <a:endParaRPr lang="en-GB" sz="1200" b="1" dirty="0">
              <a:latin typeface="Arial" pitchFamily="34" charset="0"/>
              <a:cs typeface="Arial" pitchFamily="34" charset="0"/>
            </a:endParaRPr>
          </a:p>
          <a:p>
            <a:pPr lvl="0" algn="just">
              <a:lnSpc>
                <a:spcPct val="150000"/>
              </a:lnSpc>
            </a:pPr>
            <a:endParaRPr lang="en-US" sz="1200" dirty="0">
              <a:latin typeface="Arial" pitchFamily="34" charset="0"/>
              <a:cs typeface="Arial" pitchFamily="34" charset="0"/>
            </a:endParaRPr>
          </a:p>
          <a:p>
            <a:endParaRPr lang="en-GB" dirty="0"/>
          </a:p>
        </p:txBody>
      </p:sp>
      <p:pic>
        <p:nvPicPr>
          <p:cNvPr id="6" name="Content Placeholder 5">
            <a:extLst>
              <a:ext uri="{FF2B5EF4-FFF2-40B4-BE49-F238E27FC236}">
                <a16:creationId xmlns:a16="http://schemas.microsoft.com/office/drawing/2014/main" id="{57592FD2-C921-C255-2E4F-60DF1841E79B}"/>
              </a:ext>
            </a:extLst>
          </p:cNvPr>
          <p:cNvPicPr>
            <a:picLocks noGrp="1" noChangeAspect="1"/>
          </p:cNvPicPr>
          <p:nvPr>
            <p:ph sz="half" idx="2"/>
          </p:nvPr>
        </p:nvPicPr>
        <p:blipFill>
          <a:blip r:embed="rId3"/>
          <a:stretch>
            <a:fillRect/>
          </a:stretch>
        </p:blipFill>
        <p:spPr>
          <a:xfrm>
            <a:off x="6708695" y="2701997"/>
            <a:ext cx="4316339" cy="2609040"/>
          </a:xfrm>
        </p:spPr>
      </p:pic>
      <p:sp>
        <p:nvSpPr>
          <p:cNvPr id="8" name="TextBox 7">
            <a:extLst>
              <a:ext uri="{FF2B5EF4-FFF2-40B4-BE49-F238E27FC236}">
                <a16:creationId xmlns:a16="http://schemas.microsoft.com/office/drawing/2014/main" id="{66A5AF8C-278D-84E8-4A02-586F0BCC84DA}"/>
              </a:ext>
            </a:extLst>
          </p:cNvPr>
          <p:cNvSpPr txBox="1"/>
          <p:nvPr/>
        </p:nvSpPr>
        <p:spPr>
          <a:xfrm>
            <a:off x="8687844" y="5395673"/>
            <a:ext cx="3504156" cy="276999"/>
          </a:xfrm>
          <a:prstGeom prst="rect">
            <a:avLst/>
          </a:prstGeom>
          <a:noFill/>
        </p:spPr>
        <p:txBody>
          <a:bodyPr wrap="square">
            <a:spAutoFit/>
          </a:bodyPr>
          <a:lstStyle/>
          <a:p>
            <a:r>
              <a:rPr lang="en-GB" sz="1200" dirty="0">
                <a:latin typeface="Arial" panose="020B0604020202020204" pitchFamily="34" charset="0"/>
                <a:ea typeface="Times New Roman" panose="02020603050405020304" pitchFamily="18" charset="0"/>
                <a:cs typeface="Arial" panose="020B0604020202020204" pitchFamily="34" charset="0"/>
              </a:rPr>
              <a:t>Fig 8 - B</a:t>
            </a:r>
            <a:r>
              <a:rPr lang="en-GB" sz="1200" dirty="0">
                <a:effectLst/>
                <a:latin typeface="Arial" panose="020B0604020202020204" pitchFamily="34" charset="0"/>
                <a:ea typeface="Times New Roman" panose="02020603050405020304" pitchFamily="18" charset="0"/>
                <a:cs typeface="Arial" panose="020B0604020202020204" pitchFamily="34" charset="0"/>
              </a:rPr>
              <a:t>usiness standard (2025)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0279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A6C9-DE28-A69F-9AB9-0C9FCD2F67D3}"/>
              </a:ext>
            </a:extLst>
          </p:cNvPr>
          <p:cNvSpPr>
            <a:spLocks noGrp="1"/>
          </p:cNvSpPr>
          <p:nvPr>
            <p:ph type="title"/>
          </p:nvPr>
        </p:nvSpPr>
        <p:spPr/>
        <p:txBody>
          <a:bodyPr/>
          <a:lstStyle/>
          <a:p>
            <a:r>
              <a:rPr lang="en-GB" b="1" dirty="0"/>
              <a:t>Logistics</a:t>
            </a:r>
            <a:endParaRPr lang="en-GB" dirty="0"/>
          </a:p>
        </p:txBody>
      </p:sp>
      <p:sp>
        <p:nvSpPr>
          <p:cNvPr id="3" name="Content Placeholder 2">
            <a:extLst>
              <a:ext uri="{FF2B5EF4-FFF2-40B4-BE49-F238E27FC236}">
                <a16:creationId xmlns:a16="http://schemas.microsoft.com/office/drawing/2014/main" id="{2EE1A089-E440-7B7E-B63B-48871D0456D3}"/>
              </a:ext>
            </a:extLst>
          </p:cNvPr>
          <p:cNvSpPr>
            <a:spLocks noGrp="1"/>
          </p:cNvSpPr>
          <p:nvPr>
            <p:ph sz="half" idx="1"/>
          </p:nvPr>
        </p:nvSpPr>
        <p:spPr/>
        <p:txBody>
          <a:bodyPr>
            <a:normAutofit fontScale="77500" lnSpcReduction="20000"/>
          </a:bodyPr>
          <a:lstStyle/>
          <a:p>
            <a:pPr lvl="0" algn="just">
              <a:lnSpc>
                <a:spcPct val="170000"/>
              </a:lnSpc>
            </a:pPr>
            <a:r>
              <a:rPr lang="en-GB" sz="1400" b="1" dirty="0">
                <a:latin typeface="Arial" panose="020B0604020202020204" pitchFamily="34" charset="0"/>
                <a:cs typeface="Arial" pitchFamily="34" charset="0"/>
              </a:rPr>
              <a:t>Festival Breakdown</a:t>
            </a:r>
          </a:p>
          <a:p>
            <a:pPr lvl="0" algn="just">
              <a:lnSpc>
                <a:spcPct val="170000"/>
              </a:lnSpc>
            </a:pPr>
            <a:r>
              <a:rPr lang="en-GB" sz="1400" b="1" dirty="0">
                <a:latin typeface="Arial" panose="020B0604020202020204" pitchFamily="34" charset="0"/>
                <a:cs typeface="Arial" pitchFamily="34" charset="0"/>
              </a:rPr>
              <a:t>Venue</a:t>
            </a:r>
          </a:p>
          <a:p>
            <a:pPr lvl="0" algn="just">
              <a:lnSpc>
                <a:spcPct val="170000"/>
              </a:lnSpc>
            </a:pPr>
            <a:r>
              <a:rPr lang="en-GB" sz="1400" b="1" dirty="0">
                <a:latin typeface="Arial" panose="020B0604020202020204" pitchFamily="34" charset="0"/>
                <a:cs typeface="Arial" pitchFamily="34" charset="0"/>
              </a:rPr>
              <a:t>Entertainment</a:t>
            </a:r>
          </a:p>
          <a:p>
            <a:pPr lvl="0" algn="just">
              <a:lnSpc>
                <a:spcPct val="170000"/>
              </a:lnSpc>
            </a:pPr>
            <a:r>
              <a:rPr lang="en-GB" sz="1400" b="1" dirty="0">
                <a:latin typeface="Arial" panose="020B0604020202020204" pitchFamily="34" charset="0"/>
                <a:cs typeface="Arial" pitchFamily="34" charset="0"/>
              </a:rPr>
              <a:t>Security</a:t>
            </a:r>
          </a:p>
          <a:p>
            <a:pPr lvl="0" algn="just">
              <a:lnSpc>
                <a:spcPct val="170000"/>
              </a:lnSpc>
            </a:pPr>
            <a:r>
              <a:rPr lang="en-GB" sz="1400" b="1" dirty="0">
                <a:latin typeface="Arial" panose="020B0604020202020204" pitchFamily="34" charset="0"/>
                <a:cs typeface="Arial" pitchFamily="34" charset="0"/>
              </a:rPr>
              <a:t>Insurance</a:t>
            </a:r>
          </a:p>
          <a:p>
            <a:pPr lvl="0" algn="just">
              <a:lnSpc>
                <a:spcPct val="170000"/>
              </a:lnSpc>
            </a:pPr>
            <a:r>
              <a:rPr lang="en-GB" sz="1400" b="1" dirty="0">
                <a:latin typeface="Arial" panose="020B0604020202020204" pitchFamily="34" charset="0"/>
                <a:cs typeface="Arial" pitchFamily="34" charset="0"/>
              </a:rPr>
              <a:t>Staffing</a:t>
            </a:r>
          </a:p>
          <a:p>
            <a:pPr lvl="0" algn="just">
              <a:lnSpc>
                <a:spcPct val="170000"/>
              </a:lnSpc>
            </a:pPr>
            <a:r>
              <a:rPr lang="en-GB" sz="1400" b="1" dirty="0">
                <a:latin typeface="Arial" panose="020B0604020202020204" pitchFamily="34" charset="0"/>
                <a:cs typeface="Arial" pitchFamily="34" charset="0"/>
              </a:rPr>
              <a:t>Permits/Licensing</a:t>
            </a:r>
          </a:p>
          <a:p>
            <a:pPr lvl="0" algn="just">
              <a:lnSpc>
                <a:spcPct val="170000"/>
              </a:lnSpc>
            </a:pPr>
            <a:r>
              <a:rPr lang="en-GB" sz="1400" b="1" dirty="0">
                <a:latin typeface="Arial" panose="020B0604020202020204" pitchFamily="34" charset="0"/>
                <a:cs typeface="Arial" pitchFamily="34" charset="0"/>
              </a:rPr>
              <a:t>Water Pawer Bill</a:t>
            </a:r>
          </a:p>
          <a:p>
            <a:pPr lvl="0" algn="just">
              <a:lnSpc>
                <a:spcPct val="170000"/>
              </a:lnSpc>
            </a:pPr>
            <a:r>
              <a:rPr lang="en-GB" sz="1400" b="1" dirty="0">
                <a:effectLst/>
                <a:latin typeface="Arial" panose="020B0604020202020204" pitchFamily="34" charset="0"/>
                <a:ea typeface="Times New Roman" panose="02020603050405020304" pitchFamily="18" charset="0"/>
                <a:cs typeface="Arial" panose="020B0604020202020204" pitchFamily="34" charset="0"/>
              </a:rPr>
              <a:t>(Venue4Hire ,2025) ,( Stone Wall ,2025)</a:t>
            </a:r>
            <a:endParaRPr lang="en-GB" sz="1400" b="1" dirty="0">
              <a:latin typeface="Arial" panose="020B0604020202020204" pitchFamily="34" charset="0"/>
              <a:cs typeface="Arial" pitchFamily="34" charset="0"/>
            </a:endParaRPr>
          </a:p>
          <a:p>
            <a:pPr lvl="0" algn="just">
              <a:lnSpc>
                <a:spcPct val="170000"/>
              </a:lnSpc>
            </a:pPr>
            <a:endParaRPr lang="en-GB" sz="1200" b="1" dirty="0">
              <a:latin typeface="Arial" pitchFamily="34" charset="0"/>
              <a:cs typeface="Arial" pitchFamily="34" charset="0"/>
            </a:endParaRPr>
          </a:p>
          <a:p>
            <a:pPr lvl="0" algn="just">
              <a:lnSpc>
                <a:spcPct val="170000"/>
              </a:lnSpc>
            </a:pPr>
            <a:endParaRPr lang="en-US" sz="1200" dirty="0">
              <a:latin typeface="Arial" pitchFamily="34" charset="0"/>
              <a:cs typeface="Arial" pitchFamily="34" charset="0"/>
            </a:endParaRPr>
          </a:p>
          <a:p>
            <a:endParaRPr lang="en-GB" dirty="0"/>
          </a:p>
        </p:txBody>
      </p:sp>
      <p:pic>
        <p:nvPicPr>
          <p:cNvPr id="6" name="Content Placeholder 5">
            <a:extLst>
              <a:ext uri="{FF2B5EF4-FFF2-40B4-BE49-F238E27FC236}">
                <a16:creationId xmlns:a16="http://schemas.microsoft.com/office/drawing/2014/main" id="{BDC7C934-1680-0B5B-99CD-59894036F2BF}"/>
              </a:ext>
            </a:extLst>
          </p:cNvPr>
          <p:cNvPicPr>
            <a:picLocks noGrp="1" noChangeAspect="1"/>
          </p:cNvPicPr>
          <p:nvPr>
            <p:ph sz="half" idx="2"/>
          </p:nvPr>
        </p:nvPicPr>
        <p:blipFill>
          <a:blip r:embed="rId3"/>
          <a:stretch>
            <a:fillRect/>
          </a:stretch>
        </p:blipFill>
        <p:spPr>
          <a:xfrm>
            <a:off x="5879522" y="3010303"/>
            <a:ext cx="4220164" cy="2410161"/>
          </a:xfrm>
        </p:spPr>
      </p:pic>
      <p:sp>
        <p:nvSpPr>
          <p:cNvPr id="7" name="TextBox 6">
            <a:extLst>
              <a:ext uri="{FF2B5EF4-FFF2-40B4-BE49-F238E27FC236}">
                <a16:creationId xmlns:a16="http://schemas.microsoft.com/office/drawing/2014/main" id="{2EA09ACA-F2C9-B710-EAC1-B71D982D584F}"/>
              </a:ext>
            </a:extLst>
          </p:cNvPr>
          <p:cNvSpPr txBox="1"/>
          <p:nvPr/>
        </p:nvSpPr>
        <p:spPr>
          <a:xfrm>
            <a:off x="7989604" y="5420464"/>
            <a:ext cx="248386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 -10 Venues for Hire(2025)</a:t>
            </a:r>
          </a:p>
        </p:txBody>
      </p:sp>
    </p:spTree>
    <p:extLst>
      <p:ext uri="{BB962C8B-B14F-4D97-AF65-F5344CB8AC3E}">
        <p14:creationId xmlns:p14="http://schemas.microsoft.com/office/powerpoint/2010/main" val="2332413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537E9-FCA2-B1C2-64B3-BF9FBDE12485}"/>
              </a:ext>
            </a:extLst>
          </p:cNvPr>
          <p:cNvSpPr>
            <a:spLocks noGrp="1"/>
          </p:cNvSpPr>
          <p:nvPr>
            <p:ph type="title"/>
          </p:nvPr>
        </p:nvSpPr>
        <p:spPr/>
        <p:txBody>
          <a:bodyPr/>
          <a:lstStyle/>
          <a:p>
            <a:r>
              <a:rPr lang="en-GB" b="1" dirty="0"/>
              <a:t>Competitions</a:t>
            </a:r>
            <a:endParaRPr lang="en-GB" dirty="0"/>
          </a:p>
        </p:txBody>
      </p:sp>
      <p:sp>
        <p:nvSpPr>
          <p:cNvPr id="3" name="Content Placeholder 2">
            <a:extLst>
              <a:ext uri="{FF2B5EF4-FFF2-40B4-BE49-F238E27FC236}">
                <a16:creationId xmlns:a16="http://schemas.microsoft.com/office/drawing/2014/main" id="{E872DCB0-ABBB-598B-61B3-5E7034A8242D}"/>
              </a:ext>
            </a:extLst>
          </p:cNvPr>
          <p:cNvSpPr>
            <a:spLocks noGrp="1"/>
          </p:cNvSpPr>
          <p:nvPr>
            <p:ph sz="half" idx="1"/>
          </p:nvPr>
        </p:nvSpPr>
        <p:spPr/>
        <p:txBody>
          <a:bodyPr>
            <a:normAutofit/>
          </a:bodyPr>
          <a:lstStyle/>
          <a:p>
            <a:pPr lvl="0" algn="just">
              <a:lnSpc>
                <a:spcPct val="150000"/>
              </a:lnSpc>
            </a:pPr>
            <a:r>
              <a:rPr lang="en-GB" sz="1200" b="1" dirty="0">
                <a:latin typeface="Arial" pitchFamily="34" charset="0"/>
                <a:cs typeface="Arial" pitchFamily="34" charset="0"/>
              </a:rPr>
              <a:t>Vast competition of different festivals  in the summer of 2025 in Welsh such as </a:t>
            </a:r>
          </a:p>
          <a:p>
            <a:pPr lvl="0" algn="just">
              <a:lnSpc>
                <a:spcPct val="150000"/>
              </a:lnSpc>
            </a:pPr>
            <a:r>
              <a:rPr lang="en-GB" sz="1200" b="1" dirty="0">
                <a:latin typeface="Arial" pitchFamily="34" charset="0"/>
                <a:cs typeface="Arial" pitchFamily="34" charset="0"/>
              </a:rPr>
              <a:t>-music festivals </a:t>
            </a:r>
          </a:p>
          <a:p>
            <a:pPr lvl="0" algn="just">
              <a:lnSpc>
                <a:spcPct val="150000"/>
              </a:lnSpc>
            </a:pPr>
            <a:r>
              <a:rPr lang="en-GB" sz="1200" b="1" dirty="0">
                <a:latin typeface="Arial" pitchFamily="34" charset="0"/>
                <a:cs typeface="Arial" pitchFamily="34" charset="0"/>
              </a:rPr>
              <a:t>-arts festivals</a:t>
            </a:r>
          </a:p>
          <a:p>
            <a:pPr lvl="0" algn="just">
              <a:lnSpc>
                <a:spcPct val="150000"/>
              </a:lnSpc>
            </a:pPr>
            <a:r>
              <a:rPr lang="en-GB" sz="1200" b="1" dirty="0">
                <a:latin typeface="Arial" pitchFamily="34" charset="0"/>
                <a:cs typeface="Arial" pitchFamily="34" charset="0"/>
              </a:rPr>
              <a:t>-sports festivals</a:t>
            </a:r>
          </a:p>
          <a:p>
            <a:pPr lvl="0" algn="just">
              <a:lnSpc>
                <a:spcPct val="150000"/>
              </a:lnSpc>
            </a:pPr>
            <a:r>
              <a:rPr lang="en-GB" sz="1200" b="1" dirty="0">
                <a:latin typeface="Arial" pitchFamily="34" charset="0"/>
                <a:cs typeface="Arial" pitchFamily="34" charset="0"/>
              </a:rPr>
              <a:t>(Visit Welsh,2025 b)</a:t>
            </a:r>
          </a:p>
          <a:p>
            <a:pPr lvl="0" algn="just">
              <a:lnSpc>
                <a:spcPct val="150000"/>
              </a:lnSpc>
            </a:pPr>
            <a:endParaRPr lang="en-GB" sz="1200" b="1" dirty="0">
              <a:latin typeface="Arial" pitchFamily="34" charset="0"/>
              <a:cs typeface="Arial" pitchFamily="34" charset="0"/>
            </a:endParaRPr>
          </a:p>
          <a:p>
            <a:pPr lvl="0" algn="just">
              <a:lnSpc>
                <a:spcPct val="150000"/>
              </a:lnSpc>
            </a:pPr>
            <a:endParaRPr lang="en-US" sz="1200" dirty="0">
              <a:latin typeface="Arial" pitchFamily="34" charset="0"/>
              <a:cs typeface="Arial" pitchFamily="34" charset="0"/>
            </a:endParaRPr>
          </a:p>
          <a:p>
            <a:endParaRPr lang="en-GB" dirty="0"/>
          </a:p>
        </p:txBody>
      </p:sp>
      <p:pic>
        <p:nvPicPr>
          <p:cNvPr id="6" name="Content Placeholder 5">
            <a:extLst>
              <a:ext uri="{FF2B5EF4-FFF2-40B4-BE49-F238E27FC236}">
                <a16:creationId xmlns:a16="http://schemas.microsoft.com/office/drawing/2014/main" id="{F9B31E29-9E6A-8E6A-E94C-BE7DC211C763}"/>
              </a:ext>
            </a:extLst>
          </p:cNvPr>
          <p:cNvPicPr>
            <a:picLocks noGrp="1" noChangeAspect="1"/>
          </p:cNvPicPr>
          <p:nvPr>
            <p:ph sz="half" idx="2"/>
          </p:nvPr>
        </p:nvPicPr>
        <p:blipFill>
          <a:blip r:embed="rId3"/>
          <a:stretch>
            <a:fillRect/>
          </a:stretch>
        </p:blipFill>
        <p:spPr>
          <a:xfrm>
            <a:off x="6226380" y="2560638"/>
            <a:ext cx="4628739" cy="3309937"/>
          </a:xfrm>
        </p:spPr>
      </p:pic>
      <p:sp>
        <p:nvSpPr>
          <p:cNvPr id="7" name="TextBox 6">
            <a:extLst>
              <a:ext uri="{FF2B5EF4-FFF2-40B4-BE49-F238E27FC236}">
                <a16:creationId xmlns:a16="http://schemas.microsoft.com/office/drawing/2014/main" id="{B1C8276E-C557-4ED1-DAE3-37F34D60B4AF}"/>
              </a:ext>
            </a:extLst>
          </p:cNvPr>
          <p:cNvSpPr txBox="1"/>
          <p:nvPr/>
        </p:nvSpPr>
        <p:spPr>
          <a:xfrm>
            <a:off x="8830850" y="6006714"/>
            <a:ext cx="248386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 11-Onstrategyhq (2025)</a:t>
            </a:r>
          </a:p>
        </p:txBody>
      </p:sp>
    </p:spTree>
    <p:extLst>
      <p:ext uri="{BB962C8B-B14F-4D97-AF65-F5344CB8AC3E}">
        <p14:creationId xmlns:p14="http://schemas.microsoft.com/office/powerpoint/2010/main" val="1848124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94CA7A-9B8D-60AC-1CFE-9CA3CA0656ED}"/>
              </a:ext>
            </a:extLst>
          </p:cNvPr>
          <p:cNvSpPr txBox="1"/>
          <p:nvPr/>
        </p:nvSpPr>
        <p:spPr>
          <a:xfrm>
            <a:off x="611306" y="1240097"/>
            <a:ext cx="10969388" cy="854644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rPr>
              <a:t>AmplifyWorld</a:t>
            </a:r>
            <a:r>
              <a:rPr kumimoji="0" lang="en-US" altLang="en-US" sz="1200" b="0" i="0" u="none" strike="noStrike" cap="none" normalizeH="0" baseline="0" dirty="0">
                <a:ln>
                  <a:noFill/>
                </a:ln>
                <a:solidFill>
                  <a:schemeClr val="tx1"/>
                </a:solidFill>
                <a:effectLst/>
                <a:latin typeface="Arial" panose="020B0604020202020204" pitchFamily="34" charset="0"/>
              </a:rPr>
              <a:t> (2024) </a:t>
            </a:r>
            <a:r>
              <a:rPr kumimoji="0" lang="en-US" altLang="en-US" sz="1200" b="0" i="1" u="none" strike="noStrike" cap="none" normalizeH="0" baseline="0" dirty="0">
                <a:ln>
                  <a:noFill/>
                </a:ln>
                <a:solidFill>
                  <a:schemeClr val="tx1"/>
                </a:solidFill>
                <a:effectLst/>
                <a:latin typeface="Arial" panose="020B0604020202020204" pitchFamily="34" charset="0"/>
              </a:rPr>
              <a:t>Unveiling the costs of </a:t>
            </a:r>
            <a:r>
              <a:rPr kumimoji="0" lang="en-US" altLang="en-US" sz="1200" b="0" i="1" u="none" strike="noStrike" cap="none" normalizeH="0" baseline="0" dirty="0" err="1">
                <a:ln>
                  <a:noFill/>
                </a:ln>
                <a:solidFill>
                  <a:schemeClr val="tx1"/>
                </a:solidFill>
                <a:effectLst/>
                <a:latin typeface="Arial" panose="020B0604020202020204" pitchFamily="34" charset="0"/>
              </a:rPr>
              <a:t>organising</a:t>
            </a:r>
            <a:r>
              <a:rPr kumimoji="0" lang="en-US" altLang="en-US" sz="1200" b="0" i="1" u="none" strike="noStrike" cap="none" normalizeH="0" baseline="0" dirty="0">
                <a:ln>
                  <a:noFill/>
                </a:ln>
                <a:solidFill>
                  <a:schemeClr val="tx1"/>
                </a:solidFill>
                <a:effectLst/>
                <a:latin typeface="Arial" panose="020B0604020202020204" pitchFamily="34" charset="0"/>
              </a:rPr>
              <a:t> music festivals: the ultimate guide</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3"/>
              </a:rPr>
              <a:t>https://amplifyyou.amplify.link/2021/09/how-much-does-it-cost-to-put-on-a-music-festival/</a:t>
            </a:r>
            <a:r>
              <a:rPr kumimoji="0" lang="en-US" altLang="en-US" sz="1200" b="0" i="0" u="none" strike="noStrike" cap="none" normalizeH="0" baseline="0" dirty="0">
                <a:ln>
                  <a:noFill/>
                </a:ln>
                <a:solidFill>
                  <a:schemeClr val="tx1"/>
                </a:solidFill>
                <a:effectLst/>
                <a:latin typeface="Arial" panose="020B0604020202020204" pitchFamily="34" charset="0"/>
              </a:rPr>
              <a:t> (Accessed: 17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Business Wales (2025) </a:t>
            </a:r>
            <a:r>
              <a:rPr kumimoji="0" lang="en-US" altLang="en-US" sz="1200" b="0" i="1" u="none" strike="noStrike" cap="none" normalizeH="0" baseline="0" dirty="0">
                <a:ln>
                  <a:noFill/>
                </a:ln>
                <a:solidFill>
                  <a:schemeClr val="tx1"/>
                </a:solidFill>
                <a:effectLst/>
                <a:latin typeface="Arial" panose="020B0604020202020204" pitchFamily="34" charset="0"/>
              </a:rPr>
              <a:t>Food tourism and culture</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4"/>
              </a:rPr>
              <a:t>https://businesswales.gov.wales/foodanddrink/growing-your-business/food-tourism-and-culture</a:t>
            </a:r>
            <a:r>
              <a:rPr kumimoji="0" lang="en-US" altLang="en-US" sz="1200" b="0" i="0" u="none" strike="noStrike" cap="none" normalizeH="0" baseline="0" dirty="0">
                <a:ln>
                  <a:noFill/>
                </a:ln>
                <a:solidFill>
                  <a:schemeClr val="tx1"/>
                </a:solidFill>
                <a:effectLst/>
                <a:latin typeface="Arial" panose="020B0604020202020204" pitchFamily="34" charset="0"/>
              </a:rPr>
              <a:t> (Accessed: 18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ResearchGate (2025) </a:t>
            </a:r>
            <a:r>
              <a:rPr kumimoji="0" lang="en-US" altLang="en-US" sz="1200" b="0" i="1" u="none" strike="noStrike" cap="none" normalizeH="0" baseline="0" dirty="0">
                <a:ln>
                  <a:noFill/>
                </a:ln>
                <a:solidFill>
                  <a:schemeClr val="tx1"/>
                </a:solidFill>
                <a:effectLst/>
                <a:latin typeface="Arial" panose="020B0604020202020204" pitchFamily="34" charset="0"/>
              </a:rPr>
              <a:t>Demographic data of food and beverage festival visitors</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5"/>
              </a:rPr>
              <a:t>https://www.researchgate.net/figure/Demografic-data-of-food-and-beverage-festival-visitors_tbl1_269629825</a:t>
            </a:r>
            <a:r>
              <a:rPr kumimoji="0" lang="en-US" altLang="en-US" sz="1200" b="0" i="0" u="none" strike="noStrike" cap="none" normalizeH="0" baseline="0" dirty="0">
                <a:ln>
                  <a:noFill/>
                </a:ln>
                <a:solidFill>
                  <a:schemeClr val="tx1"/>
                </a:solidFill>
                <a:effectLst/>
                <a:latin typeface="Arial" panose="020B0604020202020204" pitchFamily="34" charset="0"/>
              </a:rPr>
              <a:t> (Accessed: 15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Senedd Research (2022) </a:t>
            </a:r>
            <a:r>
              <a:rPr kumimoji="0" lang="en-US" altLang="en-US" sz="1200" b="0" i="1" u="none" strike="noStrike" cap="none" normalizeH="0" baseline="0" dirty="0">
                <a:ln>
                  <a:noFill/>
                </a:ln>
                <a:solidFill>
                  <a:schemeClr val="tx1"/>
                </a:solidFill>
                <a:effectLst/>
                <a:latin typeface="Arial" panose="020B0604020202020204" pitchFamily="34" charset="0"/>
              </a:rPr>
              <a:t>The farming sector in </a:t>
            </a:r>
            <a:r>
              <a:rPr kumimoji="0" lang="en-US" altLang="en-US" sz="1200" b="0" i="1" u="none" strike="noStrike" cap="none" normalizeH="0" baseline="0">
                <a:ln>
                  <a:noFill/>
                </a:ln>
                <a:solidFill>
                  <a:schemeClr val="tx1"/>
                </a:solidFill>
                <a:effectLst/>
                <a:latin typeface="Arial" panose="020B0604020202020204" pitchFamily="34" charset="0"/>
              </a:rPr>
              <a:t>Wales</a:t>
            </a:r>
            <a:r>
              <a:rPr kumimoji="0" lang="en-US" altLang="en-US" sz="1200" b="0" i="0" u="none" strike="noStrike" cap="none" normalizeH="0" baseline="0">
                <a:ln>
                  <a:noFill/>
                </a:ln>
                <a:solidFill>
                  <a:schemeClr val="tx1"/>
                </a:solidFill>
                <a:effectLst/>
                <a:latin typeface="Arial" panose="020B0604020202020204" pitchFamily="34" charset="0"/>
              </a:rPr>
              <a:t> Senedd </a:t>
            </a:r>
            <a:r>
              <a:rPr kumimoji="0" lang="en-US" altLang="en-US" sz="1200" b="0" i="0" u="none" strike="noStrike" cap="none" normalizeH="0" baseline="0" dirty="0">
                <a:ln>
                  <a:noFill/>
                </a:ln>
                <a:solidFill>
                  <a:schemeClr val="tx1"/>
                </a:solidFill>
                <a:effectLst/>
                <a:latin typeface="Arial" panose="020B0604020202020204" pitchFamily="34" charset="0"/>
              </a:rPr>
              <a:t>Research.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6"/>
              </a:rPr>
              <a:t>https://research.senedd.wales/media/iuch3jz1/22-47-farming-sector-in-wales.pdf</a:t>
            </a:r>
            <a:r>
              <a:rPr kumimoji="0" lang="en-US" altLang="en-US" sz="1200" b="0" i="0" u="none" strike="noStrike" cap="none" normalizeH="0" baseline="0" dirty="0">
                <a:ln>
                  <a:noFill/>
                </a:ln>
                <a:solidFill>
                  <a:schemeClr val="tx1"/>
                </a:solidFill>
                <a:effectLst/>
                <a:latin typeface="Arial" panose="020B0604020202020204" pitchFamily="34" charset="0"/>
              </a:rPr>
              <a:t> (Accessed: 15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Stephens, R. (2023) ‘From the “No Menu” Menu to better kids’ meals: these are the food-related travel trends you can expect to see everywhere in 2024’. </a:t>
            </a:r>
            <a:r>
              <a:rPr kumimoji="0" lang="en-US" altLang="en-US" sz="1200" b="0" i="1" u="none" strike="noStrike" cap="none" normalizeH="0" baseline="0" dirty="0">
                <a:ln>
                  <a:noFill/>
                </a:ln>
                <a:solidFill>
                  <a:schemeClr val="tx1"/>
                </a:solidFill>
                <a:effectLst/>
                <a:latin typeface="Arial" panose="020B0604020202020204" pitchFamily="34" charset="0"/>
              </a:rPr>
              <a:t>Food &amp; Wine</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7"/>
              </a:rPr>
              <a:t>https://www.foodandwine.com/the-biggest-food-travel-trends-2024-8410884</a:t>
            </a:r>
            <a:r>
              <a:rPr kumimoji="0" lang="en-US" altLang="en-US" sz="1200" b="0" i="0" u="none" strike="noStrike" cap="none" normalizeH="0" baseline="0" dirty="0">
                <a:ln>
                  <a:noFill/>
                </a:ln>
                <a:solidFill>
                  <a:schemeClr val="tx1"/>
                </a:solidFill>
                <a:effectLst/>
                <a:latin typeface="Arial" panose="020B0604020202020204" pitchFamily="34" charset="0"/>
              </a:rPr>
              <a:t> (Accessed: 17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Stonewall Security (2025) </a:t>
            </a:r>
            <a:r>
              <a:rPr kumimoji="0" lang="en-US" altLang="en-US" sz="1200" b="0" i="1" u="none" strike="noStrike" cap="none" normalizeH="0" baseline="0" dirty="0">
                <a:ln>
                  <a:noFill/>
                </a:ln>
                <a:solidFill>
                  <a:schemeClr val="tx1"/>
                </a:solidFill>
                <a:effectLst/>
                <a:latin typeface="Arial" panose="020B0604020202020204" pitchFamily="34" charset="0"/>
              </a:rPr>
              <a:t>How much does it cost to hire a security guard?</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8"/>
              </a:rPr>
              <a:t>https://www.stonewallsecurity.co.uk/how-much-does-it-cost-to-hire-a-security-guard/</a:t>
            </a:r>
            <a:r>
              <a:rPr kumimoji="0" lang="en-US" altLang="en-US" sz="1200" b="0" i="0" u="none" strike="noStrike" cap="none" normalizeH="0" baseline="0" dirty="0">
                <a:ln>
                  <a:noFill/>
                </a:ln>
                <a:solidFill>
                  <a:schemeClr val="tx1"/>
                </a:solidFill>
                <a:effectLst/>
                <a:latin typeface="Arial" panose="020B0604020202020204" pitchFamily="34" charset="0"/>
              </a:rPr>
              <a:t> (Accessed: 19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Ticket Tailor (2025) </a:t>
            </a:r>
            <a:r>
              <a:rPr kumimoji="0" lang="en-US" altLang="en-US" sz="1200" b="0" i="1" u="none" strike="noStrike" cap="none" normalizeH="0" baseline="0" dirty="0">
                <a:ln>
                  <a:noFill/>
                </a:ln>
                <a:solidFill>
                  <a:schemeClr val="tx1"/>
                </a:solidFill>
                <a:effectLst/>
                <a:latin typeface="Arial" panose="020B0604020202020204" pitchFamily="34" charset="0"/>
              </a:rPr>
              <a:t>How to plan a food festival</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9"/>
              </a:rPr>
              <a:t>https://www.tickettailor.com/blog/how-to-plan-a-food-festival</a:t>
            </a:r>
            <a:r>
              <a:rPr kumimoji="0" lang="en-US" altLang="en-US" sz="1200" b="0" i="0" u="none" strike="noStrike" cap="none" normalizeH="0" baseline="0" dirty="0">
                <a:ln>
                  <a:noFill/>
                </a:ln>
                <a:solidFill>
                  <a:schemeClr val="tx1"/>
                </a:solidFill>
                <a:effectLst/>
                <a:latin typeface="Arial" panose="020B0604020202020204" pitchFamily="34" charset="0"/>
              </a:rPr>
              <a:t> (Accessed: 19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Venue4Hire (2025) </a:t>
            </a:r>
            <a:r>
              <a:rPr kumimoji="0" lang="en-US" altLang="en-US" sz="1200" b="0" i="1" u="none" strike="noStrike" cap="none" normalizeH="0" baseline="0" dirty="0">
                <a:ln>
                  <a:noFill/>
                </a:ln>
                <a:solidFill>
                  <a:schemeClr val="tx1"/>
                </a:solidFill>
                <a:effectLst/>
                <a:latin typeface="Arial" panose="020B0604020202020204" pitchFamily="34" charset="0"/>
              </a:rPr>
              <a:t>Pale Hall, </a:t>
            </a:r>
            <a:r>
              <a:rPr kumimoji="0" lang="en-US" altLang="en-US" sz="1200" b="0" i="1" u="none" strike="noStrike" cap="none" normalizeH="0" baseline="0" dirty="0" err="1">
                <a:ln>
                  <a:noFill/>
                </a:ln>
                <a:solidFill>
                  <a:schemeClr val="tx1"/>
                </a:solidFill>
                <a:effectLst/>
                <a:latin typeface="Arial" panose="020B0604020202020204" pitchFamily="34" charset="0"/>
              </a:rPr>
              <a:t>Llandderfel</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0"/>
              </a:rPr>
              <a:t>https://venues4hire.org/venue/details/15887/pale-hall</a:t>
            </a:r>
            <a:r>
              <a:rPr kumimoji="0" lang="en-US" altLang="en-US" sz="1200" b="0" i="0" u="none" strike="noStrike" cap="none" normalizeH="0" baseline="0" dirty="0">
                <a:ln>
                  <a:noFill/>
                </a:ln>
                <a:solidFill>
                  <a:schemeClr val="tx1"/>
                </a:solidFill>
                <a:effectLst/>
                <a:latin typeface="Arial" panose="020B0604020202020204" pitchFamily="34" charset="0"/>
              </a:rPr>
              <a:t> (Accessed: 18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Visit Bala (2025) </a:t>
            </a:r>
            <a:r>
              <a:rPr kumimoji="0" lang="en-US" altLang="en-US" sz="1200" b="0" i="1" u="none" strike="noStrike" cap="none" normalizeH="0" baseline="0" dirty="0">
                <a:ln>
                  <a:noFill/>
                </a:ln>
                <a:solidFill>
                  <a:schemeClr val="tx1"/>
                </a:solidFill>
                <a:effectLst/>
                <a:latin typeface="Arial" panose="020B0604020202020204" pitchFamily="34" charset="0"/>
              </a:rPr>
              <a:t>Tourism information for Bala &amp; Penllyn, in the Welsh Lake District, Snowdonia, Wales</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1"/>
              </a:rPr>
              <a:t>https://visitbala.org.uk/</a:t>
            </a:r>
            <a:r>
              <a:rPr kumimoji="0" lang="en-US" altLang="en-US" sz="1200" b="0" i="0" u="none" strike="noStrike" cap="none" normalizeH="0" baseline="0" dirty="0">
                <a:ln>
                  <a:noFill/>
                </a:ln>
                <a:solidFill>
                  <a:schemeClr val="tx1"/>
                </a:solidFill>
                <a:effectLst/>
                <a:latin typeface="Arial" panose="020B0604020202020204" pitchFamily="34" charset="0"/>
              </a:rPr>
              <a:t> (Accessed: 14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Visit Wales (2025a) </a:t>
            </a:r>
            <a:r>
              <a:rPr kumimoji="0" lang="en-US" altLang="en-US" sz="1200" b="0" i="1" u="none" strike="noStrike" cap="none" normalizeH="0" baseline="0" dirty="0">
                <a:ln>
                  <a:noFill/>
                </a:ln>
                <a:solidFill>
                  <a:schemeClr val="tx1"/>
                </a:solidFill>
                <a:effectLst/>
                <a:latin typeface="Arial" panose="020B0604020202020204" pitchFamily="34" charset="0"/>
              </a:rPr>
              <a:t>Discover the joy of hwyl in Wales</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2"/>
              </a:rPr>
              <a:t>https://www.visitwales.com/</a:t>
            </a:r>
            <a:r>
              <a:rPr kumimoji="0" lang="en-US" altLang="en-US" sz="1200" b="0" i="0" u="none" strike="noStrike" cap="none" normalizeH="0" baseline="0" dirty="0">
                <a:ln>
                  <a:noFill/>
                </a:ln>
                <a:solidFill>
                  <a:schemeClr val="tx1"/>
                </a:solidFill>
                <a:effectLst/>
                <a:latin typeface="Arial" panose="020B0604020202020204" pitchFamily="34" charset="0"/>
              </a:rPr>
              <a:t> (Accessed: 19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Visit Wales (2025b) </a:t>
            </a:r>
            <a:r>
              <a:rPr kumimoji="0" lang="en-US" altLang="en-US" sz="1200" b="0" i="1" u="none" strike="noStrike" cap="none" normalizeH="0" baseline="0" dirty="0">
                <a:ln>
                  <a:noFill/>
                </a:ln>
                <a:solidFill>
                  <a:schemeClr val="tx1"/>
                </a:solidFill>
                <a:effectLst/>
                <a:latin typeface="Arial" panose="020B0604020202020204" pitchFamily="34" charset="0"/>
              </a:rPr>
              <a:t>Year of </a:t>
            </a:r>
            <a:r>
              <a:rPr kumimoji="0" lang="en-US" altLang="en-US" sz="1200" b="0" i="1" u="none" strike="noStrike" cap="none" normalizeH="0" baseline="0" dirty="0" err="1">
                <a:ln>
                  <a:noFill/>
                </a:ln>
                <a:solidFill>
                  <a:schemeClr val="tx1"/>
                </a:solidFill>
                <a:effectLst/>
                <a:latin typeface="Arial" panose="020B0604020202020204" pitchFamily="34" charset="0"/>
              </a:rPr>
              <a:t>Croeso</a:t>
            </a:r>
            <a:r>
              <a:rPr kumimoji="0" lang="en-US" altLang="en-US" sz="1200" b="0" i="1" u="none" strike="noStrike" cap="none" normalizeH="0" baseline="0" dirty="0">
                <a:ln>
                  <a:noFill/>
                </a:ln>
                <a:solidFill>
                  <a:schemeClr val="tx1"/>
                </a:solidFill>
                <a:effectLst/>
                <a:latin typeface="Arial" panose="020B0604020202020204" pitchFamily="34" charset="0"/>
              </a:rPr>
              <a:t> in Wales</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3"/>
              </a:rPr>
              <a:t>https://traveltrade.visitwales.com/</a:t>
            </a:r>
            <a:r>
              <a:rPr kumimoji="0" lang="en-US" altLang="en-US" sz="1200" b="0" i="0" u="none" strike="noStrike" cap="none" normalizeH="0" baseline="0" dirty="0">
                <a:ln>
                  <a:noFill/>
                </a:ln>
                <a:solidFill>
                  <a:schemeClr val="tx1"/>
                </a:solidFill>
                <a:effectLst/>
                <a:latin typeface="Arial" panose="020B0604020202020204" pitchFamily="34" charset="0"/>
              </a:rPr>
              <a:t> (Accessed: 15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Visit Wales (2025c) </a:t>
            </a:r>
            <a:r>
              <a:rPr kumimoji="0" lang="en-US" altLang="en-US" sz="1200" b="0" i="1" u="none" strike="noStrike" cap="none" normalizeH="0" baseline="0" dirty="0">
                <a:ln>
                  <a:noFill/>
                </a:ln>
                <a:solidFill>
                  <a:schemeClr val="tx1"/>
                </a:solidFill>
                <a:effectLst/>
                <a:latin typeface="Arial" panose="020B0604020202020204" pitchFamily="34" charset="0"/>
              </a:rPr>
              <a:t>Your guide to music festivals in Wales</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4"/>
              </a:rPr>
              <a:t>https://www.visitwales.com/things-do/events/festivals/music-and-culture-festivals-wales</a:t>
            </a:r>
            <a:r>
              <a:rPr kumimoji="0" lang="en-US" altLang="en-US" sz="1200" b="0" i="0" u="none" strike="noStrike" cap="none" normalizeH="0" baseline="0" dirty="0">
                <a:ln>
                  <a:noFill/>
                </a:ln>
                <a:solidFill>
                  <a:schemeClr val="tx1"/>
                </a:solidFill>
                <a:effectLst/>
                <a:latin typeface="Arial" panose="020B0604020202020204" pitchFamily="34" charset="0"/>
              </a:rPr>
              <a:t> (Accessed: 18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Wales.com (2025) </a:t>
            </a:r>
            <a:r>
              <a:rPr kumimoji="0" lang="en-US" altLang="en-US" sz="1200" b="0" i="1" u="none" strike="noStrike" cap="none" normalizeH="0" baseline="0" dirty="0">
                <a:ln>
                  <a:noFill/>
                </a:ln>
                <a:solidFill>
                  <a:schemeClr val="tx1"/>
                </a:solidFill>
                <a:effectLst/>
                <a:latin typeface="Arial" panose="020B0604020202020204" pitchFamily="34" charset="0"/>
              </a:rPr>
              <a:t>Essential Welsh eats</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5"/>
              </a:rPr>
              <a:t>https://www.wales.com/visit/food-and-drink/essential-welsh-eats</a:t>
            </a:r>
            <a:r>
              <a:rPr kumimoji="0" lang="en-US" altLang="en-US" sz="1200" b="0" i="0" u="none" strike="noStrike" cap="none" normalizeH="0" baseline="0" dirty="0">
                <a:ln>
                  <a:noFill/>
                </a:ln>
                <a:solidFill>
                  <a:schemeClr val="tx1"/>
                </a:solidFill>
                <a:effectLst/>
                <a:latin typeface="Arial" panose="020B0604020202020204" pitchFamily="34" charset="0"/>
              </a:rPr>
              <a:t> (Accessed: 16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Welsh Government (2015) </a:t>
            </a:r>
            <a:r>
              <a:rPr kumimoji="0" lang="en-US" altLang="en-US" sz="1200" b="0" i="1" u="none" strike="noStrike" cap="none" normalizeH="0" baseline="0" dirty="0" err="1">
                <a:ln>
                  <a:noFill/>
                </a:ln>
                <a:solidFill>
                  <a:schemeClr val="tx1"/>
                </a:solidFill>
                <a:effectLst/>
                <a:latin typeface="Arial" panose="020B0604020202020204" pitchFamily="34" charset="0"/>
              </a:rPr>
              <a:t>Bwyd</a:t>
            </a:r>
            <a:r>
              <a:rPr kumimoji="0" lang="en-US" altLang="en-US" sz="1200" b="0" i="1" u="none" strike="noStrike" cap="none" normalizeH="0" baseline="0" dirty="0">
                <a:ln>
                  <a:noFill/>
                </a:ln>
                <a:solidFill>
                  <a:schemeClr val="tx1"/>
                </a:solidFill>
                <a:effectLst/>
                <a:latin typeface="Arial" panose="020B0604020202020204" pitchFamily="34" charset="0"/>
              </a:rPr>
              <a:t> a </a:t>
            </a:r>
            <a:r>
              <a:rPr kumimoji="0" lang="en-US" altLang="en-US" sz="1200" b="0" i="1" u="none" strike="noStrike" cap="none" normalizeH="0" baseline="0" dirty="0" err="1">
                <a:ln>
                  <a:noFill/>
                </a:ln>
                <a:solidFill>
                  <a:schemeClr val="tx1"/>
                </a:solidFill>
                <a:effectLst/>
                <a:latin typeface="Arial" panose="020B0604020202020204" pitchFamily="34" charset="0"/>
              </a:rPr>
              <a:t>Diod</a:t>
            </a:r>
            <a:r>
              <a:rPr kumimoji="0" lang="en-US" altLang="en-US" sz="1200" b="0" i="1" u="none" strike="noStrike" cap="none" normalizeH="0" baseline="0" dirty="0">
                <a:ln>
                  <a:noFill/>
                </a:ln>
                <a:solidFill>
                  <a:schemeClr val="tx1"/>
                </a:solidFill>
                <a:effectLst/>
                <a:latin typeface="Arial" panose="020B0604020202020204" pitchFamily="34" charset="0"/>
              </a:rPr>
              <a:t> Cymru: Food and Drink Wales – food festivals 2015 evaluation</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6"/>
              </a:rPr>
              <a:t>https://www.gov.wales/sites/default/files/publications/2018-05/food-festivals-2015-evaluation.pdf</a:t>
            </a:r>
            <a:r>
              <a:rPr kumimoji="0" lang="en-US" altLang="en-US" sz="1200" b="0" i="0" u="none" strike="noStrike" cap="none" normalizeH="0" baseline="0" dirty="0">
                <a:ln>
                  <a:noFill/>
                </a:ln>
                <a:solidFill>
                  <a:schemeClr val="tx1"/>
                </a:solidFill>
                <a:effectLst/>
                <a:latin typeface="Arial" panose="020B0604020202020204" pitchFamily="34" charset="0"/>
              </a:rPr>
              <a:t> (Accessed: 16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Welsh Government (2024) </a:t>
            </a:r>
            <a:r>
              <a:rPr kumimoji="0" lang="en-US" altLang="en-US" sz="1200" b="0" i="1" u="none" strike="noStrike" cap="none" normalizeH="0" baseline="0" dirty="0">
                <a:ln>
                  <a:noFill/>
                </a:ln>
                <a:solidFill>
                  <a:schemeClr val="tx1"/>
                </a:solidFill>
                <a:effectLst/>
                <a:latin typeface="Arial" panose="020B0604020202020204" pitchFamily="34" charset="0"/>
              </a:rPr>
              <a:t>Domestic GB tourism statistics: day trips 2022–2023 (revised)</a:t>
            </a:r>
            <a:r>
              <a:rPr kumimoji="0" lang="en-US" altLang="en-US" sz="1200" b="0" i="0" u="none" strike="noStrike" cap="none" normalizeH="0" baseline="0" dirty="0">
                <a:ln>
                  <a:noFill/>
                </a:ln>
                <a:solidFill>
                  <a:schemeClr val="tx1"/>
                </a:solidFill>
                <a:effectLst/>
                <a:latin typeface="Arial" panose="020B0604020202020204" pitchFamily="34" charset="0"/>
              </a:rPr>
              <a:t> .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7"/>
              </a:rPr>
              <a:t>https://www.gov.wales/domestic-gb-tourism-statistics-day-trips-2022-2023-revised-html</a:t>
            </a:r>
            <a:r>
              <a:rPr kumimoji="0" lang="en-US" altLang="en-US" sz="1200" b="0" i="0" u="none" strike="noStrike" cap="none" normalizeH="0" baseline="0" dirty="0">
                <a:ln>
                  <a:noFill/>
                </a:ln>
                <a:solidFill>
                  <a:schemeClr val="tx1"/>
                </a:solidFill>
                <a:effectLst/>
                <a:latin typeface="Arial" panose="020B0604020202020204" pitchFamily="34" charset="0"/>
              </a:rPr>
              <a:t> (Accessed: 18 May 2025).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Arial" panose="020B0604020202020204" pitchFamily="34" charset="0"/>
            </a:endParaRPr>
          </a:p>
          <a:p>
            <a:pPr>
              <a:lnSpc>
                <a:spcPct val="115000"/>
              </a:lnSpc>
              <a:spcAft>
                <a:spcPts val="800"/>
              </a:spcAft>
              <a:buNone/>
            </a:pPr>
            <a:r>
              <a:rPr lang="en-GB" sz="1200" b="1" kern="100" dirty="0">
                <a:effectLst/>
                <a:latin typeface="Calibri" panose="020F0502020204030204" pitchFamily="34" charset="0"/>
                <a:ea typeface="Times New Roman" panose="02020603050405020304" pitchFamily="18" charset="0"/>
                <a:cs typeface="Times New Roman" panose="02020603050405020304" pitchFamily="18" charset="0"/>
              </a:rPr>
              <a:t>      Pictures</a:t>
            </a:r>
          </a:p>
          <a:p>
            <a:pPr>
              <a:lnSpc>
                <a:spcPct val="115000"/>
              </a:lnSpc>
              <a:spcAft>
                <a:spcPts val="800"/>
              </a:spcAft>
              <a:buNone/>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Fig 1 - </a:t>
            </a:r>
            <a:r>
              <a:rPr lang="en-GB" sz="1200" kern="100" dirty="0" err="1">
                <a:latin typeface="Calibri" panose="020F0502020204030204" pitchFamily="34" charset="0"/>
                <a:ea typeface="Times New Roman" panose="02020603050405020304" pitchFamily="18" charset="0"/>
                <a:cs typeface="Times New Roman" panose="02020603050405020304" pitchFamily="18" charset="0"/>
              </a:rPr>
              <a:t>C</a:t>
            </a:r>
            <a:r>
              <a:rPr lang="en-GB" sz="1200" kern="100" dirty="0" err="1">
                <a:effectLst/>
                <a:latin typeface="Calibri" panose="020F0502020204030204" pitchFamily="34" charset="0"/>
                <a:ea typeface="Times New Roman" panose="02020603050405020304" pitchFamily="18" charset="0"/>
                <a:cs typeface="Times New Roman" panose="02020603050405020304" pitchFamily="18" charset="0"/>
              </a:rPr>
              <a:t>hurchinwales</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(2025) Available at https://www.churchinwales.org.uk/en/about-us/welsh-language/  Accessed 19 May 2025</a:t>
            </a:r>
          </a:p>
          <a:p>
            <a:pPr>
              <a:lnSpc>
                <a:spcPct val="115000"/>
              </a:lnSpc>
              <a:spcAft>
                <a:spcPts val="800"/>
              </a:spcAft>
              <a:buNone/>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Fig 3 </a:t>
            </a:r>
            <a:r>
              <a:rPr lang="en-GB" sz="1200" kern="100" dirty="0">
                <a:latin typeface="Calibri" panose="020F0502020204030204" pitchFamily="34" charset="0"/>
                <a:ea typeface="Times New Roman" panose="02020603050405020304" pitchFamily="18" charset="0"/>
                <a:cs typeface="Times New Roman" panose="02020603050405020304" pitchFamily="18" charset="0"/>
              </a:rPr>
              <a:t>–</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200" u="sng" kern="1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Twinkl (2025) Available at </a:t>
            </a:r>
            <a:r>
              <a:rPr lang="en-GB" sz="1200"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8"/>
              </a:rPr>
              <a:t>https://www.twinkl.ie/resource/wales-word-mat-t-g-1645603876</a:t>
            </a:r>
            <a:r>
              <a:rPr lang="en-GB" sz="1200"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Accessed 19 May 2025</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Fig 2, 4 ,5,6 – </a:t>
            </a:r>
            <a:r>
              <a:rPr lang="en-GB" sz="1200" kern="100" dirty="0" err="1">
                <a:latin typeface="Calibri" panose="020F0502020204030204" pitchFamily="34" charset="0"/>
                <a:ea typeface="Times New Roman" panose="02020603050405020304" pitchFamily="18" charset="0"/>
                <a:cs typeface="Times New Roman" panose="02020603050405020304" pitchFamily="18" charset="0"/>
              </a:rPr>
              <a:t>F</a:t>
            </a:r>
            <a:r>
              <a:rPr lang="en-GB" sz="1200" kern="100" dirty="0" err="1">
                <a:effectLst/>
                <a:latin typeface="Calibri" panose="020F0502020204030204" pitchFamily="34" charset="0"/>
                <a:ea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amilyfestivalplanner</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(2025) Available at </a:t>
            </a:r>
            <a:r>
              <a:rPr lang="en-GB" sz="1200"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9"/>
              </a:rPr>
              <a:t>https://www.familyfestivalplanner.com/blog/family-friendly-festivals-in-2024</a:t>
            </a:r>
            <a:r>
              <a:rPr lang="en-GB" sz="1200"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Accessed 19 May 2025</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1200"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0"/>
              </a:rPr>
              <a:t>https://www.business-standard.com/finance/personal-finance/june-brings-new-finance-related-rules-key-changes-you-should-know-124053100891_1.html</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t>
            </a:r>
          </a:p>
          <a:p>
            <a:pPr>
              <a:lnSpc>
                <a:spcPct val="115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Fig 7 – </a:t>
            </a:r>
            <a:r>
              <a:rPr lang="en-GB" sz="1200" kern="100" dirty="0" err="1">
                <a:effectLst/>
                <a:latin typeface="Calibri" panose="020F0502020204030204" pitchFamily="34" charset="0"/>
                <a:ea typeface="Times New Roman" panose="02020603050405020304" pitchFamily="18" charset="0"/>
                <a:cs typeface="Times New Roman" panose="02020603050405020304" pitchFamily="18" charset="0"/>
              </a:rPr>
              <a:t>Istock</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(2025) Available at </a:t>
            </a:r>
            <a:r>
              <a:rPr lang="en-GB" sz="1200"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1"/>
              </a:rPr>
              <a:t>https://www.istockphoto.com/ro/fotografii/money-flow</a:t>
            </a:r>
            <a:r>
              <a:rPr lang="en-GB" sz="1200"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Accessed 19 May 2025</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Fig 8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hlinkClick r:id="rId20"/>
              </a:rPr>
              <a:t>–</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Business Standard (2025) Available at </a:t>
            </a:r>
            <a:r>
              <a:rPr lang="en-GB" sz="1200"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0"/>
              </a:rPr>
              <a:t>https://www.business-standard.com/finance/personal-finance/june-brings-new-finance-related-rules-key-changes-you-should-know-124053100891_1.html</a:t>
            </a:r>
            <a:r>
              <a:rPr lang="en-GB" sz="1200"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Accessed 19 May 2025</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Fig 11 – </a:t>
            </a:r>
            <a:r>
              <a:rPr lang="en-GB" sz="1200" kern="100" dirty="0" err="1">
                <a:effectLst/>
                <a:latin typeface="Calibri" panose="020F0502020204030204" pitchFamily="34" charset="0"/>
                <a:ea typeface="Times New Roman" panose="02020603050405020304" pitchFamily="18" charset="0"/>
                <a:cs typeface="Times New Roman" panose="02020603050405020304" pitchFamily="18" charset="0"/>
              </a:rPr>
              <a:t>Onstrategy</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err="1">
                <a:effectLst/>
                <a:latin typeface="Calibri" panose="020F0502020204030204" pitchFamily="34" charset="0"/>
                <a:ea typeface="Times New Roman" panose="02020603050405020304" pitchFamily="18" charset="0"/>
                <a:cs typeface="Times New Roman" panose="02020603050405020304" pitchFamily="18" charset="0"/>
              </a:rPr>
              <a:t>hq</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(2025) Available at </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hlinkClick r:id="rId22"/>
              </a:rPr>
              <a:t>https://onstrategyhq.com/resources/tips-on-how-to-identify-your-competitors/</a:t>
            </a: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Accessed 19 May 2025</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D708CA5B-FA22-50D9-C548-8ABCFA4BD3C3}"/>
              </a:ext>
            </a:extLst>
          </p:cNvPr>
          <p:cNvSpPr txBox="1"/>
          <p:nvPr/>
        </p:nvSpPr>
        <p:spPr>
          <a:xfrm>
            <a:off x="1173723" y="672004"/>
            <a:ext cx="1897038"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Reference List</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spDef>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Damask</Template>
  <TotalTime>358</TotalTime>
  <Words>2392</Words>
  <Application>Microsoft Office PowerPoint</Application>
  <PresentationFormat>Widescreen</PresentationFormat>
  <Paragraphs>233</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Garamond</vt:lpstr>
      <vt:lpstr>Google Sans</vt:lpstr>
      <vt:lpstr>open_sansregular</vt:lpstr>
      <vt:lpstr>Wales Sans Headline</vt:lpstr>
      <vt:lpstr>Organic</vt:lpstr>
      <vt:lpstr>Assignment 1: Feasibility Plan for an International Meeting / Event. Individual Presentation (50%)</vt:lpstr>
      <vt:lpstr>Festival Vision</vt:lpstr>
      <vt:lpstr>The Concept: Culture + Cuisine</vt:lpstr>
      <vt:lpstr>Audience &amp; Friendly Pricing</vt:lpstr>
      <vt:lpstr>Festival Magic</vt:lpstr>
      <vt:lpstr>Place &amp; Atmosphere</vt:lpstr>
      <vt:lpstr>Why Now?</vt:lpstr>
      <vt:lpstr>Why Invest &amp; How Money Flows</vt:lpstr>
      <vt:lpstr>Finance</vt:lpstr>
      <vt:lpstr>Logistics</vt:lpstr>
      <vt:lpstr>Competitions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Feasibility Plan for an International Meeting / Event. Individual Presentation (50%)</dc:title>
  <cp:revision>124</cp:revision>
  <dcterms:created xsi:type="dcterms:W3CDTF">2025-05-19T11:03:36Z</dcterms:created>
  <dcterms:modified xsi:type="dcterms:W3CDTF">2025-05-20T14:31:20Z</dcterms:modified>
</cp:coreProperties>
</file>