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tiff" ContentType="image/tiff"/>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sldIdLst>
    <p:sldId id="256" r:id="rId2"/>
    <p:sldId id="261" r:id="rId3"/>
    <p:sldId id="259" r:id="rId4"/>
    <p:sldId id="257" r:id="rId5"/>
    <p:sldId id="258" r:id="rId6"/>
    <p:sldId id="260" r:id="rId7"/>
    <p:sldId id="270" r:id="rId8"/>
    <p:sldId id="271" r:id="rId9"/>
    <p:sldId id="262" r:id="rId10"/>
    <p:sldId id="263" r:id="rId11"/>
    <p:sldId id="264" r:id="rId12"/>
    <p:sldId id="265" r:id="rId13"/>
    <p:sldId id="267" r:id="rId14"/>
    <p:sldId id="266" r:id="rId15"/>
    <p:sldId id="272" r:id="rId16"/>
    <p:sldId id="268" r:id="rId17"/>
    <p:sldId id="2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42" d="100"/>
          <a:sy n="42" d="100"/>
        </p:scale>
        <p:origin x="264"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1/11/2019</a:t>
            </a:fld>
            <a:endParaRPr lang="en-US" dirty="0"/>
          </a:p>
        </p:txBody>
      </p:sp>
      <p:sp>
        <p:nvSpPr>
          <p:cNvPr id="5" name="Footer Placeholder 4"/>
          <p:cNvSpPr>
            <a:spLocks noGrp="1"/>
          </p:cNvSpPr>
          <p:nvPr>
            <p:ph type="ftr" sz="quarter" idx="11"/>
          </p:nvPr>
        </p:nvSpPr>
        <p:spPr>
          <a:xfrm>
            <a:off x="1127124" y="329307"/>
            <a:ext cx="5943668" cy="309201"/>
          </a:xfrm>
        </p:spPr>
        <p:txBody>
          <a:bodyPr/>
          <a:lstStyle/>
          <a:p>
            <a:endParaRPr lang="en-US" dirty="0"/>
          </a:p>
        </p:txBody>
      </p:sp>
      <p:sp>
        <p:nvSpPr>
          <p:cNvPr id="6" name="Slide Number Placeholder 5"/>
          <p:cNvSpPr>
            <a:spLocks noGrp="1"/>
          </p:cNvSpPr>
          <p:nvPr>
            <p:ph type="sldNum" sz="quarter" idx="12"/>
          </p:nvPr>
        </p:nvSpPr>
        <p:spPr>
          <a:xfrm>
            <a:off x="9924392" y="134930"/>
            <a:ext cx="811019" cy="503578"/>
          </a:xfrm>
        </p:spPr>
        <p:txBody>
          <a:bodyPr/>
          <a:lstStyle/>
          <a:p>
            <a:fld id="{6D22F896-40B5-4ADD-8801-0D06FADFA095}" type="slidenum">
              <a:rPr lang="en-US" smtClean="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610362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48A87A34-81AB-432B-8DAE-1953F412C126}" type="datetimeFigureOut">
              <a:rPr lang="en-US" smtClean="0"/>
              <a:t>1/11/2019</a:t>
            </a:fld>
            <a:endParaRPr lang="en-US" dirty="0"/>
          </a:p>
        </p:txBody>
      </p:sp>
      <p:sp>
        <p:nvSpPr>
          <p:cNvPr id="5" name="Footer Placeholder 4"/>
          <p:cNvSpPr>
            <a:spLocks noGrp="1"/>
          </p:cNvSpPr>
          <p:nvPr>
            <p:ph type="ftr" sz="quarter" idx="11"/>
          </p:nvPr>
        </p:nvSpPr>
        <p:spPr/>
        <p:txBody>
          <a:bodyPr/>
          <a:lstStyle>
            <a:lvl1pPr>
              <a:defRPr sz="1200"/>
            </a:lvl1p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435306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286991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51797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70719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094971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03836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540962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48A87A34-81AB-432B-8DAE-1953F412C126}" type="datetimeFigureOut">
              <a:rPr lang="en-US" smtClean="0"/>
              <a:pPr/>
              <a:t>1/11/2019</a:t>
            </a:fld>
            <a:endParaRPr lang="en-US" dirty="0"/>
          </a:p>
        </p:txBody>
      </p:sp>
      <p:sp>
        <p:nvSpPr>
          <p:cNvPr id="6" name="Footer Placeholder 5"/>
          <p:cNvSpPr>
            <a:spLocks noGrp="1"/>
          </p:cNvSpPr>
          <p:nvPr>
            <p:ph type="ftr" sz="quarter" idx="11"/>
          </p:nvPr>
        </p:nvSpPr>
        <p:spPr>
          <a:xfrm>
            <a:off x="1125300" y="318640"/>
            <a:ext cx="4877818" cy="320931"/>
          </a:xfrm>
        </p:spPr>
        <p:txBody>
          <a:bodyPr/>
          <a:lstStyle/>
          <a:p>
            <a:endParaRPr lang="en-US" dirty="0"/>
          </a:p>
        </p:txBody>
      </p:sp>
      <p:sp>
        <p:nvSpPr>
          <p:cNvPr id="7" name="Slide Number Placeholder 6"/>
          <p:cNvSpPr>
            <a:spLocks noGrp="1"/>
          </p:cNvSpPr>
          <p:nvPr>
            <p:ph type="sldNum" sz="quarter" idx="12"/>
          </p:nvPr>
        </p:nvSpPr>
        <p:spPr>
          <a:xfrm>
            <a:off x="6176794" y="137408"/>
            <a:ext cx="811019" cy="503578"/>
          </a:xfrm>
        </p:spPr>
        <p:txBody>
          <a:bodyPr/>
          <a:lstStyle/>
          <a:p>
            <a:fld id="{6D22F896-40B5-4ADD-8801-0D06FADFA095}" type="slidenum">
              <a:rPr lang="en-US" smtClean="0"/>
              <a:t>‹#›</a:t>
            </a:fld>
            <a:endParaRPr lang="en-US" dirty="0"/>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1349386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796296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969983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1/11/2019</a:t>
            </a:fld>
            <a:endParaRPr lang="en-US" dirty="0"/>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60649058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1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 Id="rId5" Type="http://schemas.openxmlformats.org/officeDocument/2006/relationships/image" Target="../media/image22.emf"/><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Cv4jykVnWGc"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36717" y="864524"/>
            <a:ext cx="5679720" cy="3448089"/>
          </a:xfrm>
        </p:spPr>
        <p:txBody>
          <a:bodyPr>
            <a:normAutofit fontScale="90000"/>
          </a:bodyPr>
          <a:lstStyle/>
          <a:p>
            <a:r>
              <a:rPr lang="en-GB" dirty="0"/>
              <a:t>“Boxes of Gold and Silver Full of Dead Men’s Bones.”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8500" y="0"/>
            <a:ext cx="5143500" cy="6858000"/>
          </a:xfrm>
          <a:prstGeom prst="rect">
            <a:avLst/>
          </a:prstGeom>
        </p:spPr>
      </p:pic>
      <p:sp>
        <p:nvSpPr>
          <p:cNvPr id="5" name="TextBox 4"/>
          <p:cNvSpPr txBox="1"/>
          <p:nvPr/>
        </p:nvSpPr>
        <p:spPr>
          <a:xfrm>
            <a:off x="4098175" y="5744095"/>
            <a:ext cx="2851265" cy="369332"/>
          </a:xfrm>
          <a:prstGeom prst="rect">
            <a:avLst/>
          </a:prstGeom>
          <a:noFill/>
        </p:spPr>
        <p:txBody>
          <a:bodyPr wrap="square" rtlCol="0">
            <a:spAutoFit/>
          </a:bodyPr>
          <a:lstStyle/>
          <a:p>
            <a:r>
              <a:rPr lang="en-GB" dirty="0"/>
              <a:t>Guess Who? </a:t>
            </a:r>
          </a:p>
        </p:txBody>
      </p:sp>
      <p:cxnSp>
        <p:nvCxnSpPr>
          <p:cNvPr id="7" name="Straight Arrow Connector 6"/>
          <p:cNvCxnSpPr>
            <a:endCxn id="5" idx="3"/>
          </p:cNvCxnSpPr>
          <p:nvPr/>
        </p:nvCxnSpPr>
        <p:spPr>
          <a:xfrm>
            <a:off x="5636029" y="5918662"/>
            <a:ext cx="1313411" cy="1009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2279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0720" y="0"/>
            <a:ext cx="8923243" cy="6858000"/>
          </a:xfrm>
          <a:prstGeom prst="rect">
            <a:avLst/>
          </a:prstGeom>
        </p:spPr>
      </p:pic>
      <p:sp>
        <p:nvSpPr>
          <p:cNvPr id="5" name="TextBox 4"/>
          <p:cNvSpPr txBox="1"/>
          <p:nvPr/>
        </p:nvSpPr>
        <p:spPr>
          <a:xfrm>
            <a:off x="9759142" y="1354975"/>
            <a:ext cx="2144683" cy="1200329"/>
          </a:xfrm>
          <a:prstGeom prst="rect">
            <a:avLst/>
          </a:prstGeom>
          <a:noFill/>
        </p:spPr>
        <p:txBody>
          <a:bodyPr wrap="square" rtlCol="0">
            <a:spAutoFit/>
          </a:bodyPr>
          <a:lstStyle/>
          <a:p>
            <a:r>
              <a:rPr lang="en-GB" dirty="0"/>
              <a:t>Thomas Becket</a:t>
            </a:r>
          </a:p>
          <a:p>
            <a:r>
              <a:rPr lang="en-GB" dirty="0"/>
              <a:t>Canterbury Cathedral,</a:t>
            </a:r>
          </a:p>
          <a:p>
            <a:r>
              <a:rPr lang="en-GB" dirty="0"/>
              <a:t>Window III</a:t>
            </a:r>
          </a:p>
        </p:txBody>
      </p:sp>
    </p:spTree>
    <p:extLst>
      <p:ext uri="{BB962C8B-B14F-4D97-AF65-F5344CB8AC3E}">
        <p14:creationId xmlns:p14="http://schemas.microsoft.com/office/powerpoint/2010/main" val="460147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C4987-7F06-45E4-B17A-45F986D52ECF}"/>
              </a:ext>
            </a:extLst>
          </p:cNvPr>
          <p:cNvSpPr>
            <a:spLocks noGrp="1"/>
          </p:cNvSpPr>
          <p:nvPr>
            <p:ph type="title"/>
          </p:nvPr>
        </p:nvSpPr>
        <p:spPr/>
        <p:txBody>
          <a:bodyPr/>
          <a:lstStyle/>
          <a:p>
            <a:r>
              <a:rPr lang="en-GB" dirty="0"/>
              <a:t>In groups – In depth reading exercise</a:t>
            </a:r>
          </a:p>
        </p:txBody>
      </p:sp>
      <p:sp>
        <p:nvSpPr>
          <p:cNvPr id="3" name="Content Placeholder 2">
            <a:extLst>
              <a:ext uri="{FF2B5EF4-FFF2-40B4-BE49-F238E27FC236}">
                <a16:creationId xmlns:a16="http://schemas.microsoft.com/office/drawing/2014/main" id="{6F1DD05B-8F5C-46E8-8DF9-AD53A412284A}"/>
              </a:ext>
            </a:extLst>
          </p:cNvPr>
          <p:cNvSpPr>
            <a:spLocks noGrp="1"/>
          </p:cNvSpPr>
          <p:nvPr>
            <p:ph idx="1"/>
          </p:nvPr>
        </p:nvSpPr>
        <p:spPr/>
        <p:txBody>
          <a:bodyPr>
            <a:normAutofit fontScale="85000" lnSpcReduction="10000"/>
          </a:bodyPr>
          <a:lstStyle/>
          <a:p>
            <a:pPr marL="0" indent="0">
              <a:buNone/>
            </a:pPr>
            <a:r>
              <a:rPr lang="en-GB" dirty="0"/>
              <a:t>There is a lot to cover here, so </a:t>
            </a:r>
            <a:r>
              <a:rPr lang="en-GB" u="sng" dirty="0"/>
              <a:t>work together</a:t>
            </a:r>
            <a:r>
              <a:rPr lang="en-GB" dirty="0"/>
              <a:t>. Plan to feedback to the class at the end</a:t>
            </a:r>
            <a:endParaRPr lang="en-GB" u="sng" dirty="0"/>
          </a:p>
          <a:p>
            <a:pPr marL="0" indent="0">
              <a:buNone/>
            </a:pPr>
            <a:endParaRPr lang="en-GB" u="sng" dirty="0"/>
          </a:p>
          <a:p>
            <a:r>
              <a:rPr lang="en-GB" dirty="0"/>
              <a:t>What is going on with William’s burial place in your book?</a:t>
            </a:r>
          </a:p>
          <a:p>
            <a:r>
              <a:rPr lang="en-GB" dirty="0"/>
              <a:t>What sort of miracle is he performing?</a:t>
            </a:r>
          </a:p>
          <a:p>
            <a:r>
              <a:rPr lang="en-GB" dirty="0"/>
              <a:t>Where are his devotees/pilgrims/beneficiaries coming from?</a:t>
            </a:r>
          </a:p>
          <a:p>
            <a:r>
              <a:rPr lang="en-GB" dirty="0"/>
              <a:t>How “powerful” does William seem at this point?</a:t>
            </a:r>
          </a:p>
          <a:p>
            <a:pPr marL="0" indent="0">
              <a:buNone/>
            </a:pPr>
            <a:endParaRPr lang="en-GB" dirty="0"/>
          </a:p>
          <a:p>
            <a:pPr marL="0" indent="0">
              <a:buNone/>
            </a:pPr>
            <a:r>
              <a:rPr lang="en-GB" dirty="0"/>
              <a:t>FINAL QUESTION – What is Thomas of Monmouth’s role in all of this?</a:t>
            </a:r>
          </a:p>
        </p:txBody>
      </p:sp>
    </p:spTree>
    <p:extLst>
      <p:ext uri="{BB962C8B-B14F-4D97-AF65-F5344CB8AC3E}">
        <p14:creationId xmlns:p14="http://schemas.microsoft.com/office/powerpoint/2010/main" val="651695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500386"/>
            <a:ext cx="12192000" cy="1049235"/>
          </a:xfrm>
        </p:spPr>
        <p:txBody>
          <a:bodyPr>
            <a:noAutofit/>
          </a:bodyPr>
          <a:lstStyle/>
          <a:p>
            <a:pPr algn="just"/>
            <a:r>
              <a:rPr lang="en-GB" sz="1600" dirty="0"/>
              <a:t>C19th copy of a C13th drawing by Matthew Paris, procession of the relics of proto-martyr St Alban</a:t>
            </a:r>
            <a:r>
              <a:rPr lang="en-GB" sz="1200" dirty="0"/>
              <a:t>. Reproduced in Charles Knight, </a:t>
            </a:r>
            <a:r>
              <a:rPr lang="en-GB" sz="1200" i="1" dirty="0"/>
              <a:t>Old England: A Pictorial Museum of Regal, Ecclesiastical, Baronial, Municipal, and Popular Antiquities </a:t>
            </a:r>
            <a:r>
              <a:rPr lang="en-GB" sz="1200" dirty="0"/>
              <a:t>(London, 1854), v. I, p. 357.</a:t>
            </a:r>
          </a:p>
        </p:txBody>
      </p:sp>
      <p:pic>
        <p:nvPicPr>
          <p:cNvPr id="4" name="Picture 3"/>
          <p:cNvPicPr>
            <a:picLocks noChangeAspect="1"/>
          </p:cNvPicPr>
          <p:nvPr/>
        </p:nvPicPr>
        <p:blipFill rotWithShape="1">
          <a:blip r:embed="rId2"/>
          <a:srcRect l="15972" t="12469" r="17129" b="9999"/>
          <a:stretch/>
        </p:blipFill>
        <p:spPr>
          <a:xfrm>
            <a:off x="1675784" y="0"/>
            <a:ext cx="8428726" cy="5494713"/>
          </a:xfrm>
          <a:prstGeom prst="rect">
            <a:avLst/>
          </a:prstGeom>
        </p:spPr>
      </p:pic>
    </p:spTree>
    <p:extLst>
      <p:ext uri="{BB962C8B-B14F-4D97-AF65-F5344CB8AC3E}">
        <p14:creationId xmlns:p14="http://schemas.microsoft.com/office/powerpoint/2010/main" val="3902159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137" y="5655982"/>
            <a:ext cx="11582400" cy="247513"/>
          </a:xfrm>
        </p:spPr>
        <p:txBody>
          <a:bodyPr>
            <a:normAutofit fontScale="90000"/>
          </a:bodyPr>
          <a:lstStyle/>
          <a:p>
            <a:pPr algn="ctr"/>
            <a:r>
              <a:rPr lang="en-GB" dirty="0"/>
              <a:t>Procession of the True Cross in Venice, Gentile Bellini, (1496).</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1319" y="0"/>
            <a:ext cx="10330558" cy="5655981"/>
          </a:xfrm>
          <a:prstGeom prst="rect">
            <a:avLst/>
          </a:prstGeom>
        </p:spPr>
      </p:pic>
    </p:spTree>
    <p:extLst>
      <p:ext uri="{BB962C8B-B14F-4D97-AF65-F5344CB8AC3E}">
        <p14:creationId xmlns:p14="http://schemas.microsoft.com/office/powerpoint/2010/main" val="7028260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6269" y="953324"/>
            <a:ext cx="3177276" cy="1049235"/>
          </a:xfrm>
        </p:spPr>
        <p:txBody>
          <a:bodyPr/>
          <a:lstStyle/>
          <a:p>
            <a:r>
              <a:rPr lang="en-GB" dirty="0"/>
              <a:t>Matthew Paris’ Map</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2107" y="-523701"/>
            <a:ext cx="5599020" cy="7381701"/>
          </a:xfrm>
          <a:prstGeom prst="rect">
            <a:avLst/>
          </a:prstGeom>
        </p:spPr>
      </p:pic>
      <p:sp>
        <p:nvSpPr>
          <p:cNvPr id="5" name="TextBox 4"/>
          <p:cNvSpPr txBox="1"/>
          <p:nvPr/>
        </p:nvSpPr>
        <p:spPr>
          <a:xfrm>
            <a:off x="7714211" y="2768138"/>
            <a:ext cx="3483033" cy="1477328"/>
          </a:xfrm>
          <a:prstGeom prst="rect">
            <a:avLst/>
          </a:prstGeom>
          <a:noFill/>
        </p:spPr>
        <p:txBody>
          <a:bodyPr wrap="square" rtlCol="0">
            <a:spAutoFit/>
          </a:bodyPr>
          <a:lstStyle/>
          <a:p>
            <a:pPr marL="285750" indent="-285750">
              <a:buFont typeface="Arial" panose="020B0604020202020204" pitchFamily="34" charset="0"/>
              <a:buChar char="•"/>
            </a:pPr>
            <a:r>
              <a:rPr lang="en-GB" dirty="0"/>
              <a:t>What is Matthew’s guiding principle here? </a:t>
            </a:r>
          </a:p>
          <a:p>
            <a:pPr marL="285750" indent="-285750">
              <a:buFont typeface="Arial" panose="020B0604020202020204" pitchFamily="34" charset="0"/>
              <a:buChar char="•"/>
            </a:pPr>
            <a:endParaRPr lang="en-GB" dirty="0"/>
          </a:p>
          <a:p>
            <a:r>
              <a:rPr lang="en-GB" dirty="0"/>
              <a:t>…it doesn’t appear to be accurate geography!</a:t>
            </a:r>
          </a:p>
        </p:txBody>
      </p:sp>
    </p:spTree>
    <p:extLst>
      <p:ext uri="{BB962C8B-B14F-4D97-AF65-F5344CB8AC3E}">
        <p14:creationId xmlns:p14="http://schemas.microsoft.com/office/powerpoint/2010/main" val="2084261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43B8E-F07D-4CF2-9A96-82C102DFA3FA}"/>
              </a:ext>
            </a:extLst>
          </p:cNvPr>
          <p:cNvSpPr>
            <a:spLocks noGrp="1"/>
          </p:cNvSpPr>
          <p:nvPr>
            <p:ph type="title"/>
          </p:nvPr>
        </p:nvSpPr>
        <p:spPr/>
        <p:txBody>
          <a:bodyPr/>
          <a:lstStyle/>
          <a:p>
            <a:r>
              <a:rPr lang="en-GB" dirty="0"/>
              <a:t>Crypts and raised altars</a:t>
            </a:r>
          </a:p>
        </p:txBody>
      </p:sp>
      <p:sp>
        <p:nvSpPr>
          <p:cNvPr id="3" name="Content Placeholder 2">
            <a:extLst>
              <a:ext uri="{FF2B5EF4-FFF2-40B4-BE49-F238E27FC236}">
                <a16:creationId xmlns:a16="http://schemas.microsoft.com/office/drawing/2014/main" id="{EB7A2F9D-7CCB-4516-B9EA-9201675ED89F}"/>
              </a:ext>
            </a:extLst>
          </p:cNvPr>
          <p:cNvSpPr>
            <a:spLocks noGrp="1"/>
          </p:cNvSpPr>
          <p:nvPr>
            <p:ph idx="1"/>
          </p:nvPr>
        </p:nvSpPr>
        <p:spPr>
          <a:xfrm>
            <a:off x="6388071" y="953324"/>
            <a:ext cx="4032280" cy="571431"/>
          </a:xfrm>
        </p:spPr>
        <p:txBody>
          <a:bodyPr/>
          <a:lstStyle/>
          <a:p>
            <a:r>
              <a:rPr lang="en-GB" dirty="0"/>
              <a:t>San </a:t>
            </a:r>
            <a:r>
              <a:rPr lang="en-GB" dirty="0" err="1"/>
              <a:t>Miniato</a:t>
            </a:r>
            <a:r>
              <a:rPr lang="en-GB" dirty="0"/>
              <a:t>, Florence1013. </a:t>
            </a:r>
          </a:p>
        </p:txBody>
      </p:sp>
      <p:pic>
        <p:nvPicPr>
          <p:cNvPr id="3074" name="Picture 2" descr="Image result for crypt at san miniato, florence">
            <a:extLst>
              <a:ext uri="{FF2B5EF4-FFF2-40B4-BE49-F238E27FC236}">
                <a16:creationId xmlns:a16="http://schemas.microsoft.com/office/drawing/2014/main" id="{DB949889-E2C6-4C16-B9EF-BD197AF272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3404" y="2002559"/>
            <a:ext cx="5856836" cy="390211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crypt at san miniato, florence">
            <a:extLst>
              <a:ext uri="{FF2B5EF4-FFF2-40B4-BE49-F238E27FC236}">
                <a16:creationId xmlns:a16="http://schemas.microsoft.com/office/drawing/2014/main" id="{DA448ECD-D78F-4589-9329-7A0CF02F2C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9163" y="2001339"/>
            <a:ext cx="5856837" cy="39045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9713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34521-5854-4311-ADD8-2A1DBBA34041}"/>
              </a:ext>
            </a:extLst>
          </p:cNvPr>
          <p:cNvSpPr>
            <a:spLocks noGrp="1"/>
          </p:cNvSpPr>
          <p:nvPr>
            <p:ph type="title"/>
          </p:nvPr>
        </p:nvSpPr>
        <p:spPr/>
        <p:txBody>
          <a:bodyPr/>
          <a:lstStyle/>
          <a:p>
            <a:r>
              <a:rPr lang="en-GB" dirty="0"/>
              <a:t>Ambulatories</a:t>
            </a:r>
          </a:p>
        </p:txBody>
      </p:sp>
      <p:sp>
        <p:nvSpPr>
          <p:cNvPr id="3" name="Content Placeholder 2">
            <a:extLst>
              <a:ext uri="{FF2B5EF4-FFF2-40B4-BE49-F238E27FC236}">
                <a16:creationId xmlns:a16="http://schemas.microsoft.com/office/drawing/2014/main" id="{FD770667-FF6F-4093-9B92-5CE9ADA4AA9B}"/>
              </a:ext>
            </a:extLst>
          </p:cNvPr>
          <p:cNvSpPr>
            <a:spLocks noGrp="1"/>
          </p:cNvSpPr>
          <p:nvPr>
            <p:ph idx="1"/>
          </p:nvPr>
        </p:nvSpPr>
        <p:spPr>
          <a:xfrm>
            <a:off x="6528545" y="973185"/>
            <a:ext cx="4184680" cy="504756"/>
          </a:xfrm>
        </p:spPr>
        <p:txBody>
          <a:bodyPr/>
          <a:lstStyle/>
          <a:p>
            <a:r>
              <a:rPr lang="en-GB" dirty="0"/>
              <a:t>St Martins, Tours, France, 918</a:t>
            </a:r>
          </a:p>
        </p:txBody>
      </p:sp>
      <p:pic>
        <p:nvPicPr>
          <p:cNvPr id="4098" name="Picture 2" descr="Image result for floorplan st martins, tours">
            <a:extLst>
              <a:ext uri="{FF2B5EF4-FFF2-40B4-BE49-F238E27FC236}">
                <a16:creationId xmlns:a16="http://schemas.microsoft.com/office/drawing/2014/main" id="{5CD98F60-DB69-462B-B59B-C7314F96BB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69064"/>
            <a:ext cx="6431280" cy="387096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saint martin des champs double ambulatory">
            <a:extLst>
              <a:ext uri="{FF2B5EF4-FFF2-40B4-BE49-F238E27FC236}">
                <a16:creationId xmlns:a16="http://schemas.microsoft.com/office/drawing/2014/main" id="{BD9A5A23-2F2C-4104-8E5C-6C151642F6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1280" y="2169064"/>
            <a:ext cx="5842958" cy="3870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9455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2573" y="779155"/>
            <a:ext cx="9603275" cy="1049235"/>
          </a:xfrm>
        </p:spPr>
        <p:txBody>
          <a:bodyPr/>
          <a:lstStyle/>
          <a:p>
            <a:r>
              <a:rPr lang="en-GB" dirty="0"/>
              <a:t>‘Foramina’ Shrines</a:t>
            </a:r>
          </a:p>
        </p:txBody>
      </p:sp>
      <p:sp>
        <p:nvSpPr>
          <p:cNvPr id="3" name="Content Placeholder 2"/>
          <p:cNvSpPr>
            <a:spLocks noGrp="1"/>
          </p:cNvSpPr>
          <p:nvPr>
            <p:ph idx="1"/>
          </p:nvPr>
        </p:nvSpPr>
        <p:spPr>
          <a:xfrm>
            <a:off x="4701357" y="779155"/>
            <a:ext cx="6271443" cy="1559363"/>
          </a:xfrm>
        </p:spPr>
        <p:txBody>
          <a:bodyPr/>
          <a:lstStyle/>
          <a:p>
            <a:r>
              <a:rPr lang="en-GB" i="1" dirty="0"/>
              <a:t>Foramen</a:t>
            </a:r>
            <a:r>
              <a:rPr lang="en-GB" dirty="0"/>
              <a:t> – “hole” in Latin</a:t>
            </a:r>
            <a:endParaRPr lang="en-GB" i="1" dirty="0"/>
          </a:p>
          <a:p>
            <a:r>
              <a:rPr lang="en-GB" dirty="0"/>
              <a:t>Tomb-Shrine of Edward the Confessor, C13th manuscripts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265677"/>
            <a:ext cx="4805475" cy="3626989"/>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8225" y="2248165"/>
            <a:ext cx="4933604" cy="3644501"/>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67044" y="2047573"/>
            <a:ext cx="3389612" cy="4519482"/>
          </a:xfrm>
          <a:prstGeom prst="rect">
            <a:avLst/>
          </a:prstGeom>
        </p:spPr>
      </p:pic>
    </p:spTree>
    <p:extLst>
      <p:ext uri="{BB962C8B-B14F-4D97-AF65-F5344CB8AC3E}">
        <p14:creationId xmlns:p14="http://schemas.microsoft.com/office/powerpoint/2010/main" val="1175122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0270" y="953324"/>
            <a:ext cx="3225599" cy="1049235"/>
          </a:xfrm>
        </p:spPr>
        <p:txBody>
          <a:bodyPr>
            <a:normAutofit fontScale="90000"/>
          </a:bodyPr>
          <a:lstStyle/>
          <a:p>
            <a:r>
              <a:rPr lang="en-GB" dirty="0"/>
              <a:t>Tomb of St Osmund of Salisbury</a:t>
            </a:r>
            <a:br>
              <a:rPr lang="en-GB" dirty="0"/>
            </a:br>
            <a:r>
              <a:rPr lang="en-GB" dirty="0"/>
              <a:t/>
            </a:r>
            <a:br>
              <a:rPr lang="en-GB" dirty="0"/>
            </a:br>
            <a:r>
              <a:rPr lang="en-GB" sz="2200" dirty="0"/>
              <a:t>currently in Salisbury Cathedral, originally built at Old </a:t>
            </a:r>
            <a:r>
              <a:rPr lang="en-GB" sz="2200" dirty="0" err="1"/>
              <a:t>Sarum</a:t>
            </a:r>
            <a:endParaRPr lang="en-GB" sz="22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54880" y="856564"/>
            <a:ext cx="6924502" cy="5193377"/>
          </a:xfrm>
          <a:prstGeom prst="rect">
            <a:avLst/>
          </a:prstGeom>
        </p:spPr>
      </p:pic>
    </p:spTree>
    <p:extLst>
      <p:ext uri="{BB962C8B-B14F-4D97-AF65-F5344CB8AC3E}">
        <p14:creationId xmlns:p14="http://schemas.microsoft.com/office/powerpoint/2010/main" val="108751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0270" y="953324"/>
            <a:ext cx="2652021" cy="2047571"/>
          </a:xfrm>
        </p:spPr>
        <p:txBody>
          <a:bodyPr>
            <a:normAutofit/>
          </a:bodyPr>
          <a:lstStyle/>
          <a:p>
            <a:r>
              <a:rPr lang="en-GB" dirty="0"/>
              <a:t>Elevation?</a:t>
            </a:r>
            <a:br>
              <a:rPr lang="en-GB" dirty="0"/>
            </a:br>
            <a:r>
              <a:rPr lang="en-GB" dirty="0"/>
              <a:t/>
            </a:r>
            <a:br>
              <a:rPr lang="en-GB" dirty="0"/>
            </a:br>
            <a:r>
              <a:rPr lang="en-GB" sz="2400" dirty="0"/>
              <a:t>St Edmund’s tomb today</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03838" y="1044763"/>
            <a:ext cx="7114860" cy="4724269"/>
          </a:xfrm>
        </p:spPr>
      </p:pic>
    </p:spTree>
    <p:extLst>
      <p:ext uri="{BB962C8B-B14F-4D97-AF65-F5344CB8AC3E}">
        <p14:creationId xmlns:p14="http://schemas.microsoft.com/office/powerpoint/2010/main" val="300506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0270" y="953324"/>
            <a:ext cx="2444203" cy="1049235"/>
          </a:xfrm>
        </p:spPr>
        <p:txBody>
          <a:bodyPr/>
          <a:lstStyle/>
          <a:p>
            <a:r>
              <a:rPr lang="en-GB" dirty="0"/>
              <a:t>Elevation?</a:t>
            </a:r>
          </a:p>
        </p:txBody>
      </p:sp>
      <p:sp>
        <p:nvSpPr>
          <p:cNvPr id="3" name="Content Placeholder 2"/>
          <p:cNvSpPr>
            <a:spLocks noGrp="1"/>
          </p:cNvSpPr>
          <p:nvPr>
            <p:ph idx="1"/>
          </p:nvPr>
        </p:nvSpPr>
        <p:spPr>
          <a:xfrm>
            <a:off x="1130270" y="1481004"/>
            <a:ext cx="6883199" cy="521555"/>
          </a:xfrm>
        </p:spPr>
        <p:txBody>
          <a:bodyPr>
            <a:normAutofit/>
          </a:bodyPr>
          <a:lstStyle/>
          <a:p>
            <a:r>
              <a:rPr lang="en-GB" sz="1800" dirty="0"/>
              <a:t>St Albans, in the time of Matthew Paris, and today…</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4822" y="99752"/>
            <a:ext cx="4530645" cy="6483928"/>
          </a:xfrm>
          <a:prstGeom prst="rect">
            <a:avLst/>
          </a:prstGeom>
        </p:spPr>
      </p:pic>
      <p:pic>
        <p:nvPicPr>
          <p:cNvPr id="1026" name="Picture 2">
            <a:extLst>
              <a:ext uri="{FF2B5EF4-FFF2-40B4-BE49-F238E27FC236}">
                <a16:creationId xmlns:a16="http://schemas.microsoft.com/office/drawing/2014/main" id="{4F539AF4-C871-4A2E-916D-59738074ACA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271" t="7851" r="15167" b="5333"/>
          <a:stretch/>
        </p:blipFill>
        <p:spPr bwMode="auto">
          <a:xfrm>
            <a:off x="1059150" y="2530239"/>
            <a:ext cx="6272132" cy="4053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4131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FE3F3-37D8-4BB1-92F8-395211EE8661}"/>
              </a:ext>
            </a:extLst>
          </p:cNvPr>
          <p:cNvSpPr>
            <a:spLocks noGrp="1"/>
          </p:cNvSpPr>
          <p:nvPr>
            <p:ph type="title"/>
          </p:nvPr>
        </p:nvSpPr>
        <p:spPr>
          <a:xfrm>
            <a:off x="3445329" y="953324"/>
            <a:ext cx="7288216" cy="1049235"/>
          </a:xfrm>
        </p:spPr>
        <p:txBody>
          <a:bodyPr/>
          <a:lstStyle/>
          <a:p>
            <a:r>
              <a:rPr lang="en-GB" dirty="0"/>
              <a:t>Speaking, shaped, or body part reliquaries?</a:t>
            </a:r>
          </a:p>
        </p:txBody>
      </p:sp>
      <p:sp>
        <p:nvSpPr>
          <p:cNvPr id="3" name="Content Placeholder 2">
            <a:extLst>
              <a:ext uri="{FF2B5EF4-FFF2-40B4-BE49-F238E27FC236}">
                <a16:creationId xmlns:a16="http://schemas.microsoft.com/office/drawing/2014/main" id="{5284DBC2-7C0D-46E1-9016-40060527EDDB}"/>
              </a:ext>
            </a:extLst>
          </p:cNvPr>
          <p:cNvSpPr>
            <a:spLocks noGrp="1"/>
          </p:cNvSpPr>
          <p:nvPr>
            <p:ph idx="1"/>
          </p:nvPr>
        </p:nvSpPr>
        <p:spPr>
          <a:xfrm>
            <a:off x="3445329" y="2002559"/>
            <a:ext cx="3360087" cy="604088"/>
          </a:xfrm>
        </p:spPr>
        <p:txBody>
          <a:bodyPr>
            <a:normAutofit fontScale="77500" lnSpcReduction="20000"/>
          </a:bodyPr>
          <a:lstStyle/>
          <a:p>
            <a:r>
              <a:rPr lang="en-GB" dirty="0"/>
              <a:t>Arm Reliquaries, c. 13</a:t>
            </a:r>
            <a:r>
              <a:rPr lang="en-GB" baseline="30000" dirty="0"/>
              <a:t>th</a:t>
            </a:r>
            <a:r>
              <a:rPr lang="en-GB" dirty="0"/>
              <a:t> century</a:t>
            </a:r>
          </a:p>
        </p:txBody>
      </p:sp>
      <p:pic>
        <p:nvPicPr>
          <p:cNvPr id="4" name="Picture 2" descr="Arm Reliquary">
            <a:extLst>
              <a:ext uri="{FF2B5EF4-FFF2-40B4-BE49-F238E27FC236}">
                <a16:creationId xmlns:a16="http://schemas.microsoft.com/office/drawing/2014/main" id="{1A6ACB6D-5121-4F4D-9C32-61ADDE3434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714" t="6084" r="38272" b="3098"/>
          <a:stretch/>
        </p:blipFill>
        <p:spPr bwMode="auto">
          <a:xfrm>
            <a:off x="1458455" y="284643"/>
            <a:ext cx="1732127" cy="628871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13D52254-9DA8-4E1D-8F94-451BE49B4F15}"/>
              </a:ext>
            </a:extLst>
          </p:cNvPr>
          <p:cNvPicPr>
            <a:picLocks noChangeAspect="1"/>
          </p:cNvPicPr>
          <p:nvPr/>
        </p:nvPicPr>
        <p:blipFill rotWithShape="1">
          <a:blip r:embed="rId3"/>
          <a:srcRect l="74934" t="18889" r="10859" b="23611"/>
          <a:stretch/>
        </p:blipFill>
        <p:spPr>
          <a:xfrm>
            <a:off x="3445329" y="2630006"/>
            <a:ext cx="1732127" cy="3943350"/>
          </a:xfrm>
          <a:prstGeom prst="rect">
            <a:avLst/>
          </a:prstGeom>
        </p:spPr>
      </p:pic>
      <p:pic>
        <p:nvPicPr>
          <p:cNvPr id="2050" name="Picture 2" descr="Image result for reliquary arm of peter">
            <a:extLst>
              <a:ext uri="{FF2B5EF4-FFF2-40B4-BE49-F238E27FC236}">
                <a16:creationId xmlns:a16="http://schemas.microsoft.com/office/drawing/2014/main" id="{A734FCE7-48DE-4194-9B9C-DAC27F6FF01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708" t="11190" r="18968" b="2542"/>
          <a:stretch/>
        </p:blipFill>
        <p:spPr bwMode="auto">
          <a:xfrm>
            <a:off x="5273040" y="2609296"/>
            <a:ext cx="2153919" cy="398476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34389106-DBB9-4431-A220-AD67313C6DB5}"/>
              </a:ext>
            </a:extLst>
          </p:cNvPr>
          <p:cNvPicPr>
            <a:picLocks noChangeAspect="1"/>
          </p:cNvPicPr>
          <p:nvPr/>
        </p:nvPicPr>
        <p:blipFill rotWithShape="1">
          <a:blip r:embed="rId5"/>
          <a:srcRect l="5086" t="15394" r="6478" b="18246"/>
          <a:stretch/>
        </p:blipFill>
        <p:spPr>
          <a:xfrm>
            <a:off x="7602698" y="2588586"/>
            <a:ext cx="4545789" cy="3966709"/>
          </a:xfrm>
          <a:prstGeom prst="rect">
            <a:avLst/>
          </a:prstGeom>
        </p:spPr>
      </p:pic>
    </p:spTree>
    <p:extLst>
      <p:ext uri="{BB962C8B-B14F-4D97-AF65-F5344CB8AC3E}">
        <p14:creationId xmlns:p14="http://schemas.microsoft.com/office/powerpoint/2010/main" val="769819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2C0EB2A-F655-48A3-ABA6-90644F137AD9}"/>
              </a:ext>
            </a:extLst>
          </p:cNvPr>
          <p:cNvPicPr>
            <a:picLocks noChangeAspect="1"/>
          </p:cNvPicPr>
          <p:nvPr/>
        </p:nvPicPr>
        <p:blipFill rotWithShape="1">
          <a:blip r:embed="rId2">
            <a:extLst>
              <a:ext uri="{28A0092B-C50C-407E-A947-70E740481C1C}">
                <a14:useLocalDpi xmlns:a14="http://schemas.microsoft.com/office/drawing/2010/main" val="0"/>
              </a:ext>
            </a:extLst>
          </a:blip>
          <a:srcRect l="26632" r="35151" b="17556"/>
          <a:stretch/>
        </p:blipFill>
        <p:spPr>
          <a:xfrm>
            <a:off x="-48127" y="-1"/>
            <a:ext cx="3323771" cy="6872481"/>
          </a:xfrm>
          <a:prstGeom prst="rect">
            <a:avLst/>
          </a:prstGeom>
        </p:spPr>
      </p:pic>
      <p:pic>
        <p:nvPicPr>
          <p:cNvPr id="9" name="Picture 8">
            <a:extLst>
              <a:ext uri="{FF2B5EF4-FFF2-40B4-BE49-F238E27FC236}">
                <a16:creationId xmlns:a16="http://schemas.microsoft.com/office/drawing/2014/main" id="{F0E39F17-3F7E-4102-9CBD-DDCB719F1CA6}"/>
              </a:ext>
            </a:extLst>
          </p:cNvPr>
          <p:cNvPicPr>
            <a:picLocks noChangeAspect="1"/>
          </p:cNvPicPr>
          <p:nvPr/>
        </p:nvPicPr>
        <p:blipFill rotWithShape="1">
          <a:blip r:embed="rId3"/>
          <a:srcRect l="4048" t="7619" r="5028"/>
          <a:stretch/>
        </p:blipFill>
        <p:spPr>
          <a:xfrm>
            <a:off x="3511502" y="-19909"/>
            <a:ext cx="4601029" cy="6877909"/>
          </a:xfrm>
          <a:prstGeom prst="rect">
            <a:avLst/>
          </a:prstGeom>
        </p:spPr>
      </p:pic>
      <p:sp>
        <p:nvSpPr>
          <p:cNvPr id="10" name="TextBox 9">
            <a:extLst>
              <a:ext uri="{FF2B5EF4-FFF2-40B4-BE49-F238E27FC236}">
                <a16:creationId xmlns:a16="http://schemas.microsoft.com/office/drawing/2014/main" id="{F18C9463-F9D6-41DF-8AFC-D06E3370ABF1}"/>
              </a:ext>
            </a:extLst>
          </p:cNvPr>
          <p:cNvSpPr txBox="1"/>
          <p:nvPr/>
        </p:nvSpPr>
        <p:spPr>
          <a:xfrm>
            <a:off x="8425543" y="816429"/>
            <a:ext cx="3298371" cy="3016210"/>
          </a:xfrm>
          <a:prstGeom prst="rect">
            <a:avLst/>
          </a:prstGeom>
          <a:noFill/>
        </p:spPr>
        <p:txBody>
          <a:bodyPr wrap="square" rtlCol="0">
            <a:spAutoFit/>
          </a:bodyPr>
          <a:lstStyle/>
          <a:p>
            <a:r>
              <a:rPr lang="en-GB" dirty="0"/>
              <a:t>Left – paten of St </a:t>
            </a:r>
            <a:r>
              <a:rPr lang="en-GB" dirty="0" err="1"/>
              <a:t>Bernward</a:t>
            </a:r>
            <a:r>
              <a:rPr lang="en-GB" dirty="0"/>
              <a:t>, c. 1350-1400</a:t>
            </a:r>
          </a:p>
          <a:p>
            <a:endParaRPr lang="en-GB" dirty="0"/>
          </a:p>
          <a:p>
            <a:r>
              <a:rPr lang="en-GB" dirty="0"/>
              <a:t>Right – reliquary tabernacle by </a:t>
            </a:r>
            <a:r>
              <a:rPr lang="en-GB" dirty="0" err="1"/>
              <a:t>Naddo</a:t>
            </a:r>
            <a:r>
              <a:rPr lang="en-GB" dirty="0"/>
              <a:t> </a:t>
            </a:r>
            <a:r>
              <a:rPr lang="en-GB" dirty="0" err="1"/>
              <a:t>eccerelli</a:t>
            </a:r>
            <a:r>
              <a:rPr lang="en-GB" dirty="0"/>
              <a:t>, c. 1350</a:t>
            </a:r>
          </a:p>
          <a:p>
            <a:endParaRPr lang="en-GB" dirty="0"/>
          </a:p>
          <a:p>
            <a:endParaRPr lang="en-GB" dirty="0"/>
          </a:p>
          <a:p>
            <a:r>
              <a:rPr lang="en-GB" sz="3200" dirty="0"/>
              <a:t>Why were relics wrapped?</a:t>
            </a:r>
          </a:p>
        </p:txBody>
      </p:sp>
    </p:spTree>
    <p:extLst>
      <p:ext uri="{BB962C8B-B14F-4D97-AF65-F5344CB8AC3E}">
        <p14:creationId xmlns:p14="http://schemas.microsoft.com/office/powerpoint/2010/main" val="1633487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1" y="953324"/>
            <a:ext cx="2857500" cy="3572955"/>
          </a:xfrm>
        </p:spPr>
        <p:txBody>
          <a:bodyPr/>
          <a:lstStyle/>
          <a:p>
            <a:r>
              <a:rPr lang="en-GB" dirty="0" smtClean="0"/>
              <a:t>St Ursula… and then some</a:t>
            </a:r>
            <a:endParaRPr lang="en-GB" dirty="0"/>
          </a:p>
        </p:txBody>
      </p:sp>
      <p:pic>
        <p:nvPicPr>
          <p:cNvPr id="1026" name="Picture 2" descr="Image result for st ursula golden chamb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7601" y="457200"/>
            <a:ext cx="8534400" cy="64008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t ursula golden chamb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680460"/>
            <a:ext cx="4774456" cy="31775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16192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7DA78C-6235-4104-AF68-CD480F0DC321}"/>
              </a:ext>
            </a:extLst>
          </p:cNvPr>
          <p:cNvSpPr txBox="1"/>
          <p:nvPr/>
        </p:nvSpPr>
        <p:spPr>
          <a:xfrm>
            <a:off x="914400" y="5819775"/>
            <a:ext cx="10744200" cy="646331"/>
          </a:xfrm>
          <a:prstGeom prst="rect">
            <a:avLst/>
          </a:prstGeom>
          <a:noFill/>
        </p:spPr>
        <p:txBody>
          <a:bodyPr wrap="square" rtlCol="0">
            <a:spAutoFit/>
          </a:bodyPr>
          <a:lstStyle/>
          <a:p>
            <a:r>
              <a:rPr lang="en-GB" dirty="0"/>
              <a:t>https://www.youtube.com/watch?v=Cv4jykVnWGc&amp;fbclid=IwAR05imrfvwuVYFG2WRimqARSwUBhRIDra-Cjxbggjyc7YgsyYd0VsKPMu6U</a:t>
            </a:r>
          </a:p>
        </p:txBody>
      </p:sp>
      <p:pic>
        <p:nvPicPr>
          <p:cNvPr id="6" name="Online Media 5" title="The Holy Thorn Reliquary">
            <a:hlinkClick r:id="" action="ppaction://media"/>
            <a:extLst>
              <a:ext uri="{FF2B5EF4-FFF2-40B4-BE49-F238E27FC236}">
                <a16:creationId xmlns:a16="http://schemas.microsoft.com/office/drawing/2014/main" id="{B905BC4E-3A9D-4F5B-86FF-E4EF9ED4093F}"/>
              </a:ext>
            </a:extLst>
          </p:cNvPr>
          <p:cNvPicPr>
            <a:picLocks noRot="1" noChangeAspect="1"/>
          </p:cNvPicPr>
          <p:nvPr>
            <a:videoFile r:link="rId1"/>
          </p:nvPr>
        </p:nvPicPr>
        <p:blipFill>
          <a:blip r:embed="rId3"/>
          <a:stretch>
            <a:fillRect/>
          </a:stretch>
        </p:blipFill>
        <p:spPr>
          <a:xfrm>
            <a:off x="1744133" y="638175"/>
            <a:ext cx="8703733" cy="4895850"/>
          </a:xfrm>
          <a:prstGeom prst="rect">
            <a:avLst/>
          </a:prstGeom>
        </p:spPr>
      </p:pic>
    </p:spTree>
    <p:extLst>
      <p:ext uri="{BB962C8B-B14F-4D97-AF65-F5344CB8AC3E}">
        <p14:creationId xmlns:p14="http://schemas.microsoft.com/office/powerpoint/2010/main" val="14551377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CE5406-81C7-4AC8-AD1A-D69B78374DBE}"/>
              </a:ext>
            </a:extLst>
          </p:cNvPr>
          <p:cNvSpPr>
            <a:spLocks noGrp="1"/>
          </p:cNvSpPr>
          <p:nvPr>
            <p:ph idx="1"/>
          </p:nvPr>
        </p:nvSpPr>
        <p:spPr>
          <a:xfrm>
            <a:off x="1130270" y="952500"/>
            <a:ext cx="7223155" cy="4513845"/>
          </a:xfrm>
        </p:spPr>
        <p:txBody>
          <a:bodyPr>
            <a:normAutofit/>
          </a:bodyPr>
          <a:lstStyle/>
          <a:p>
            <a:r>
              <a:rPr lang="en-US" dirty="0"/>
              <a:t>“But as for his trade, from Berwick to Dover there was not such another pardoner. In his bag he had a pillow-case which he said was our Lady's kerchief, and a small piece of the sail which he said St. Peter had when he walked upon the sea and Jesus Christ caught him. He had a cross…set full of false gems, and pigs' bones in a glass. But with these relics, when he found a poor parson dwelling in the country, in one day he gained himself more money than the parson gained in two months. And thus, with flattering deceit and tricks, he made the parson and the people his dupes.”—Geoffrey Chaucer, prologue to </a:t>
            </a:r>
            <a:r>
              <a:rPr lang="en-US" i="1" dirty="0"/>
              <a:t>The Canterbury Tales</a:t>
            </a:r>
            <a:endParaRPr lang="en-US" dirty="0"/>
          </a:p>
          <a:p>
            <a:endParaRPr lang="en-GB" dirty="0"/>
          </a:p>
        </p:txBody>
      </p:sp>
      <p:pic>
        <p:nvPicPr>
          <p:cNvPr id="4" name="Picture 3">
            <a:extLst>
              <a:ext uri="{FF2B5EF4-FFF2-40B4-BE49-F238E27FC236}">
                <a16:creationId xmlns:a16="http://schemas.microsoft.com/office/drawing/2014/main" id="{89C80406-6FBC-43E0-A8AE-6E769D7039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47882" y="1026062"/>
            <a:ext cx="3914742" cy="4686663"/>
          </a:xfrm>
          <a:prstGeom prst="rect">
            <a:avLst/>
          </a:prstGeom>
        </p:spPr>
      </p:pic>
    </p:spTree>
    <p:extLst>
      <p:ext uri="{BB962C8B-B14F-4D97-AF65-F5344CB8AC3E}">
        <p14:creationId xmlns:p14="http://schemas.microsoft.com/office/powerpoint/2010/main" val="49112507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docProps/app.xml><?xml version="1.0" encoding="utf-8"?>
<Properties xmlns="http://schemas.openxmlformats.org/officeDocument/2006/extended-properties" xmlns:vt="http://schemas.openxmlformats.org/officeDocument/2006/docPropsVTypes">
  <Template>TM10001114[[fn=Gallery]]</Template>
  <TotalTime>1036</TotalTime>
  <Words>437</Words>
  <Application>Microsoft Office PowerPoint</Application>
  <PresentationFormat>Widescreen</PresentationFormat>
  <Paragraphs>42</Paragraphs>
  <Slides>17</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Century Gothic</vt:lpstr>
      <vt:lpstr>Gallery</vt:lpstr>
      <vt:lpstr>“Boxes of Gold and Silver Full of Dead Men’s Bones.”</vt:lpstr>
      <vt:lpstr>PowerPoint Presentation</vt:lpstr>
      <vt:lpstr>In groups – In depth reading exercise</vt:lpstr>
      <vt:lpstr>C19th copy of a C13th drawing by Matthew Paris, procession of the relics of proto-martyr St Alban. Reproduced in Charles Knight, Old England: A Pictorial Museum of Regal, Ecclesiastical, Baronial, Municipal, and Popular Antiquities (London, 1854), v. I, p. 357.</vt:lpstr>
      <vt:lpstr>Procession of the True Cross in Venice, Gentile Bellini, (1496).</vt:lpstr>
      <vt:lpstr>Matthew Paris’ Map</vt:lpstr>
      <vt:lpstr>Crypts and raised altars</vt:lpstr>
      <vt:lpstr>Ambulatories</vt:lpstr>
      <vt:lpstr>‘Foramina’ Shrines</vt:lpstr>
      <vt:lpstr>Tomb of St Osmund of Salisbury  currently in Salisbury Cathedral, originally built at Old Sarum</vt:lpstr>
      <vt:lpstr>Elevation?  St Edmund’s tomb today</vt:lpstr>
      <vt:lpstr>Elevation?</vt:lpstr>
      <vt:lpstr>Speaking, shaped, or body part reliquaries?</vt:lpstr>
      <vt:lpstr>PowerPoint Presentation</vt:lpstr>
      <vt:lpstr>St Ursula… and then some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Suzanne Coley</dc:creator>
  <cp:lastModifiedBy>Suzanne Coley</cp:lastModifiedBy>
  <cp:revision>18</cp:revision>
  <dcterms:created xsi:type="dcterms:W3CDTF">2019-01-09T11:27:59Z</dcterms:created>
  <dcterms:modified xsi:type="dcterms:W3CDTF">2019-01-11T09:54:10Z</dcterms:modified>
</cp:coreProperties>
</file>