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8"/>
  </p:notesMasterIdLst>
  <p:handoutMasterIdLst>
    <p:handoutMasterId r:id="rId19"/>
  </p:handoutMasterIdLst>
  <p:sldIdLst>
    <p:sldId id="277" r:id="rId2"/>
    <p:sldId id="349" r:id="rId3"/>
    <p:sldId id="331" r:id="rId4"/>
    <p:sldId id="353" r:id="rId5"/>
    <p:sldId id="258" r:id="rId6"/>
    <p:sldId id="332" r:id="rId7"/>
    <p:sldId id="333" r:id="rId8"/>
    <p:sldId id="338" r:id="rId9"/>
    <p:sldId id="339" r:id="rId10"/>
    <p:sldId id="342" r:id="rId11"/>
    <p:sldId id="340" r:id="rId12"/>
    <p:sldId id="341" r:id="rId13"/>
    <p:sldId id="350" r:id="rId14"/>
    <p:sldId id="351" r:id="rId15"/>
    <p:sldId id="352" r:id="rId16"/>
    <p:sldId id="348" r:id="rId1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576" autoAdjust="0"/>
  </p:normalViewPr>
  <p:slideViewPr>
    <p:cSldViewPr>
      <p:cViewPr varScale="1">
        <p:scale>
          <a:sx n="67" d="100"/>
          <a:sy n="67" d="100"/>
        </p:scale>
        <p:origin x="1164"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28548226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dist="35921" dir="2700000" algn="ctr" rotWithShape="0">
                    <a:srgbClr val="808080"/>
                  </a:outerShdw>
                </a:effectLst>
              </a14:hiddenEffects>
            </a:ext>
            <a:ext uri="{53640926-AAD7-44d8-BBD7-CCE9431645EC}">
              <a14:shadowObscured xmlns:a14="http://schemas.microsoft.com/office/drawing/2010/main" xmlns=""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31934181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21/10/2020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21/10/2020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21/10/2020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21/10/2020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21/10/2020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21/10/2020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21/10/2020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21/10/2020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21/10/2020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21/10/2020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21/10/2020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21/10/2020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Code:ACCA5029</a:t>
            </a:r>
            <a:br>
              <a:rPr lang="de-DE" dirty="0"/>
            </a:br>
            <a:endParaRPr lang="en-GB" altLang="en-US" dirty="0"/>
          </a:p>
        </p:txBody>
      </p:sp>
      <p:sp>
        <p:nvSpPr>
          <p:cNvPr id="6147" name="Subtitle 4"/>
          <p:cNvSpPr>
            <a:spLocks noGrp="1"/>
          </p:cNvSpPr>
          <p:nvPr>
            <p:ph type="subTitle" idx="1"/>
          </p:nvPr>
        </p:nvSpPr>
        <p:spPr>
          <a:xfrm>
            <a:off x="323528" y="2133600"/>
            <a:ext cx="8568952" cy="3671664"/>
          </a:xfrm>
        </p:spPr>
        <p:txBody>
          <a:bodyPr/>
          <a:lstStyle/>
          <a:p>
            <a:pPr eaLnBrk="1" hangingPunct="1"/>
            <a:r>
              <a:rPr lang="en-GB" altLang="en-US" dirty="0">
                <a:solidFill>
                  <a:schemeClr val="tx1"/>
                </a:solidFill>
              </a:rPr>
              <a:t>Module Name: Network Programmability</a:t>
            </a:r>
          </a:p>
          <a:p>
            <a:pPr eaLnBrk="1" hangingPunct="1"/>
            <a:endParaRPr lang="en-GB" altLang="en-US" dirty="0">
              <a:solidFill>
                <a:schemeClr val="tx1"/>
              </a:solidFill>
            </a:endParaRPr>
          </a:p>
          <a:p>
            <a:pPr eaLnBrk="1" hangingPunct="1"/>
            <a:r>
              <a:rPr lang="en-GB" altLang="en-US" dirty="0">
                <a:solidFill>
                  <a:schemeClr val="tx1"/>
                </a:solidFill>
              </a:rPr>
              <a:t>Week Number-3(Lesson 5)</a:t>
            </a:r>
          </a:p>
          <a:p>
            <a:pPr eaLnBrk="1" hangingPunct="1"/>
            <a:endParaRPr lang="en-GB" altLang="en-US" dirty="0">
              <a:solidFill>
                <a:schemeClr val="tx1"/>
              </a:solidFill>
            </a:endParaRPr>
          </a:p>
          <a:p>
            <a:pPr algn="l">
              <a:spcBef>
                <a:spcPts val="300"/>
              </a:spcBef>
              <a:spcAft>
                <a:spcPts val="0"/>
              </a:spcAft>
              <a:tabLst>
                <a:tab pos="2637155" algn="ctr"/>
                <a:tab pos="5274310" algn="r"/>
              </a:tabLst>
            </a:pPr>
            <a:r>
              <a:rPr lang="en-GB" altLang="en-US" dirty="0">
                <a:solidFill>
                  <a:schemeClr val="tx1"/>
                </a:solidFill>
              </a:rPr>
              <a:t>Title: Basic of Network Programmability &amp; Automation</a:t>
            </a:r>
            <a:endParaRPr lang="en-GB" sz="3600" dirty="0">
              <a:latin typeface="Arial"/>
              <a:ea typeface="Arial"/>
              <a:cs typeface="Aria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C0E08-4B0D-43E8-B713-29180C4198A8}"/>
              </a:ext>
            </a:extLst>
          </p:cNvPr>
          <p:cNvSpPr>
            <a:spLocks noGrp="1"/>
          </p:cNvSpPr>
          <p:nvPr>
            <p:ph type="title"/>
          </p:nvPr>
        </p:nvSpPr>
        <p:spPr/>
        <p:txBody>
          <a:bodyPr/>
          <a:lstStyle/>
          <a:p>
            <a:r>
              <a:rPr lang="en-GB"/>
              <a:t>About Lecturer</a:t>
            </a:r>
          </a:p>
        </p:txBody>
      </p:sp>
      <p:sp>
        <p:nvSpPr>
          <p:cNvPr id="3" name="Content Placeholder 2">
            <a:extLst>
              <a:ext uri="{FF2B5EF4-FFF2-40B4-BE49-F238E27FC236}">
                <a16:creationId xmlns:a16="http://schemas.microsoft.com/office/drawing/2014/main" id="{6BBC21B8-5FA6-4440-8901-370D2FC1BBA0}"/>
              </a:ext>
            </a:extLst>
          </p:cNvPr>
          <p:cNvSpPr>
            <a:spLocks noGrp="1"/>
          </p:cNvSpPr>
          <p:nvPr>
            <p:ph idx="1"/>
          </p:nvPr>
        </p:nvSpPr>
        <p:spPr/>
        <p:txBody>
          <a:bodyPr/>
          <a:lstStyle/>
          <a:p>
            <a:r>
              <a:rPr lang="en-GB" sz="2000" dirty="0"/>
              <a:t>Md Sadeque Shaikh</a:t>
            </a:r>
          </a:p>
          <a:p>
            <a:r>
              <a:rPr lang="en-GB" sz="2000" dirty="0"/>
              <a:t>(FHEA,FBCS,FRSA,FLPI,FRAS)</a:t>
            </a:r>
          </a:p>
          <a:p>
            <a:r>
              <a:rPr lang="en-GB" sz="2000" dirty="0"/>
              <a:t>Senior Lecturer, Computing, Trinity Saint David University </a:t>
            </a:r>
            <a:r>
              <a:rPr lang="en-GB" sz="2000" dirty="0" err="1"/>
              <a:t>M.Sc</a:t>
            </a:r>
            <a:r>
              <a:rPr lang="en-GB" sz="2000" dirty="0"/>
              <a:t>(Education),PGCHE, </a:t>
            </a:r>
            <a:r>
              <a:rPr lang="en-GB" sz="2000" dirty="0" err="1"/>
              <a:t>M.Sc</a:t>
            </a:r>
            <a:r>
              <a:rPr lang="en-GB" sz="2000" dirty="0"/>
              <a:t> Computer Network, </a:t>
            </a:r>
          </a:p>
          <a:p>
            <a:r>
              <a:rPr lang="en-GB" sz="2000" dirty="0" err="1"/>
              <a:t>M.Sc</a:t>
            </a:r>
            <a:r>
              <a:rPr lang="en-GB" sz="2000" dirty="0"/>
              <a:t> Computer Science ,</a:t>
            </a:r>
            <a:r>
              <a:rPr lang="en-GB" sz="2000" dirty="0" err="1"/>
              <a:t>B.Sc</a:t>
            </a:r>
            <a:r>
              <a:rPr lang="en-GB" sz="2000" dirty="0"/>
              <a:t>(Hon's) Computer Science</a:t>
            </a:r>
          </a:p>
          <a:p>
            <a:r>
              <a:rPr lang="en-GB" sz="2000" dirty="0" err="1"/>
              <a:t>M.Sc</a:t>
            </a:r>
            <a:r>
              <a:rPr lang="en-GB" sz="2000" dirty="0"/>
              <a:t> Software &amp; System Security(University of Oxford)(Continue) </a:t>
            </a:r>
          </a:p>
          <a:p>
            <a:r>
              <a:rPr lang="en-GB" sz="2000" dirty="0"/>
              <a:t>Graduate of The Year Award(University of Bedfordshire),UK IT Industry awards(BCS)</a:t>
            </a:r>
          </a:p>
          <a:p>
            <a:r>
              <a:rPr lang="en-GB" sz="2000" dirty="0"/>
              <a:t>Former </a:t>
            </a:r>
            <a:r>
              <a:rPr lang="en-GB" sz="2000" dirty="0" err="1"/>
              <a:t>Dean,University</a:t>
            </a:r>
            <a:r>
              <a:rPr lang="en-GB" sz="2000" dirty="0"/>
              <a:t> of Science &amp; Technology Chittagong &amp; Curriculum Leader ,Glyndwr University</a:t>
            </a:r>
            <a:br>
              <a:rPr lang="en-GB" dirty="0"/>
            </a:br>
            <a:endParaRPr lang="en-GB" dirty="0"/>
          </a:p>
          <a:p>
            <a:endParaRPr lang="en-GB" dirty="0"/>
          </a:p>
        </p:txBody>
      </p:sp>
      <p:sp>
        <p:nvSpPr>
          <p:cNvPr id="4" name="Date Placeholder 3">
            <a:extLst>
              <a:ext uri="{FF2B5EF4-FFF2-40B4-BE49-F238E27FC236}">
                <a16:creationId xmlns:a16="http://schemas.microsoft.com/office/drawing/2014/main" id="{73615355-6B29-440E-8422-8BD0A4031030}"/>
              </a:ext>
            </a:extLst>
          </p:cNvPr>
          <p:cNvSpPr>
            <a:spLocks noGrp="1"/>
          </p:cNvSpPr>
          <p:nvPr>
            <p:ph type="dt" sz="half" idx="10"/>
          </p:nvPr>
        </p:nvSpPr>
        <p:spPr/>
        <p:txBody>
          <a:bodyPr/>
          <a:lstStyle/>
          <a:p>
            <a:pPr>
              <a:defRPr/>
            </a:pPr>
            <a:fld id="{2303D31F-598B-47EE-BA37-93F097A3D676}" type="datetime1">
              <a:rPr lang="en-GB" altLang="en-US" smtClean="0"/>
              <a:pPr>
                <a:defRPr/>
              </a:pPr>
              <a:t>21/10/2020</a:t>
            </a:fld>
            <a:endParaRPr lang="en-GB" altLang="en-US"/>
          </a:p>
        </p:txBody>
      </p:sp>
      <p:sp>
        <p:nvSpPr>
          <p:cNvPr id="5" name="Slide Number Placeholder 4">
            <a:extLst>
              <a:ext uri="{FF2B5EF4-FFF2-40B4-BE49-F238E27FC236}">
                <a16:creationId xmlns:a16="http://schemas.microsoft.com/office/drawing/2014/main" id="{FE4E516A-704E-4E25-B0B1-C4233D72087D}"/>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1174116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marL="0" indent="0" eaLnBrk="1" hangingPunct="1">
              <a:buNone/>
              <a:defRPr/>
            </a:pPr>
            <a:endParaRPr lang="en-GB" altLang="en-US" sz="2400" dirty="0"/>
          </a:p>
          <a:p>
            <a:pPr eaLnBrk="1" hangingPunct="1">
              <a:defRPr/>
            </a:pPr>
            <a:r>
              <a:rPr lang="en-GB" altLang="en-US" sz="2400" dirty="0"/>
              <a:t>Infrastructure as code (</a:t>
            </a:r>
            <a:r>
              <a:rPr lang="en-GB" altLang="en-US" sz="2400" dirty="0" err="1"/>
              <a:t>IaC</a:t>
            </a:r>
            <a:r>
              <a:rPr lang="en-GB" altLang="en-US" sz="2400" dirty="0"/>
              <a:t>) </a:t>
            </a:r>
          </a:p>
          <a:p>
            <a:pPr eaLnBrk="1" hangingPunct="1">
              <a:defRPr/>
            </a:pPr>
            <a:r>
              <a:rPr lang="en-GB" altLang="en-US" sz="2400" dirty="0"/>
              <a:t>Applications of </a:t>
            </a:r>
            <a:r>
              <a:rPr lang="en-GB" altLang="en-US" sz="2400" dirty="0" err="1"/>
              <a:t>IaC</a:t>
            </a:r>
            <a:endParaRPr lang="en-GB" altLang="en-US" sz="2400" dirty="0"/>
          </a:p>
          <a:p>
            <a:pPr eaLnBrk="1" hangingPunct="1">
              <a:defRPr/>
            </a:pPr>
            <a:r>
              <a:rPr lang="en-GB" altLang="en-US" sz="2400" dirty="0"/>
              <a:t>Examples of </a:t>
            </a:r>
            <a:r>
              <a:rPr lang="en-GB" altLang="en-US" sz="2400" dirty="0" err="1"/>
              <a:t>IaC</a:t>
            </a:r>
            <a:endParaRPr lang="en-GB" altLang="en-US" sz="2400" dirty="0"/>
          </a:p>
          <a:p>
            <a:pPr eaLnBrk="1" hangingPunct="1">
              <a:defRPr/>
            </a:pPr>
            <a:r>
              <a:rPr lang="en-GB" altLang="en-US" sz="2400" dirty="0"/>
              <a:t>Comparisons of </a:t>
            </a:r>
            <a:r>
              <a:rPr lang="en-GB" altLang="en-US" sz="2400" dirty="0" err="1"/>
              <a:t>IaC</a:t>
            </a:r>
            <a:r>
              <a:rPr lang="en-GB" altLang="en-US" sz="2400" dirty="0"/>
              <a:t> tools</a:t>
            </a:r>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3</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1" end="1"/>
                                            </p:txEl>
                                          </p:spTgt>
                                        </p:tgtEl>
                                        <p:attrNameLst>
                                          <p:attrName>style.visibility</p:attrName>
                                        </p:attrNameLst>
                                      </p:cBhvr>
                                      <p:to>
                                        <p:strVal val="visible"/>
                                      </p:to>
                                    </p:set>
                                    <p:anim calcmode="lin" valueType="num">
                                      <p:cBhvr additive="base">
                                        <p:cTn id="7"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 calcmode="lin" valueType="num">
                                      <p:cBhvr additive="base">
                                        <p:cTn id="13"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anim calcmode="lin" valueType="num">
                                      <p:cBhvr additive="base">
                                        <p:cTn id="19" dur="500" fill="hold"/>
                                        <p:tgtEl>
                                          <p:spTgt spid="7172">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2">
                                            <p:txEl>
                                              <p:pRg st="4" end="4"/>
                                            </p:txEl>
                                          </p:spTgt>
                                        </p:tgtEl>
                                        <p:attrNameLst>
                                          <p:attrName>style.visibility</p:attrName>
                                        </p:attrNameLst>
                                      </p:cBhvr>
                                      <p:to>
                                        <p:strVal val="visible"/>
                                      </p:to>
                                    </p:set>
                                    <p:anim calcmode="lin" valueType="num">
                                      <p:cBhvr additive="base">
                                        <p:cTn id="25"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8BCCF-B8CC-48C2-BE43-763954268C85}"/>
              </a:ext>
            </a:extLst>
          </p:cNvPr>
          <p:cNvSpPr>
            <a:spLocks noGrp="1"/>
          </p:cNvSpPr>
          <p:nvPr>
            <p:ph type="title"/>
          </p:nvPr>
        </p:nvSpPr>
        <p:spPr/>
        <p:txBody>
          <a:bodyPr/>
          <a:lstStyle/>
          <a:p>
            <a:r>
              <a:rPr lang="en-GB" dirty="0"/>
              <a:t>What is infrastructure programming?</a:t>
            </a:r>
          </a:p>
        </p:txBody>
      </p:sp>
      <p:sp>
        <p:nvSpPr>
          <p:cNvPr id="3" name="Content Placeholder 2">
            <a:extLst>
              <a:ext uri="{FF2B5EF4-FFF2-40B4-BE49-F238E27FC236}">
                <a16:creationId xmlns:a16="http://schemas.microsoft.com/office/drawing/2014/main" id="{E58BCBB0-523D-42CD-BF18-D63F2A9E29C3}"/>
              </a:ext>
            </a:extLst>
          </p:cNvPr>
          <p:cNvSpPr>
            <a:spLocks noGrp="1"/>
          </p:cNvSpPr>
          <p:nvPr>
            <p:ph idx="1"/>
          </p:nvPr>
        </p:nvSpPr>
        <p:spPr/>
        <p:txBody>
          <a:bodyPr/>
          <a:lstStyle/>
          <a:p>
            <a:r>
              <a:rPr lang="en-GB" dirty="0"/>
              <a:t>Infrastructure as code (</a:t>
            </a:r>
            <a:r>
              <a:rPr lang="en-GB" dirty="0" err="1"/>
              <a:t>IaC</a:t>
            </a:r>
            <a:r>
              <a:rPr lang="en-GB" dirty="0"/>
              <a:t>) is the process of managing and provisioning computer data </a:t>
            </a:r>
            <a:r>
              <a:rPr lang="en-GB" dirty="0" err="1"/>
              <a:t>centers</a:t>
            </a:r>
            <a:r>
              <a:rPr lang="en-GB" dirty="0"/>
              <a:t> through machine-readable definition files, rather than physical hardware configuration or interactive configuration tools.</a:t>
            </a:r>
          </a:p>
        </p:txBody>
      </p:sp>
      <p:sp>
        <p:nvSpPr>
          <p:cNvPr id="4" name="Date Placeholder 3">
            <a:extLst>
              <a:ext uri="{FF2B5EF4-FFF2-40B4-BE49-F238E27FC236}">
                <a16:creationId xmlns:a16="http://schemas.microsoft.com/office/drawing/2014/main" id="{E7BADFC1-144E-4B38-A371-79F8788E47BB}"/>
              </a:ext>
            </a:extLst>
          </p:cNvPr>
          <p:cNvSpPr>
            <a:spLocks noGrp="1"/>
          </p:cNvSpPr>
          <p:nvPr>
            <p:ph type="dt" sz="half" idx="10"/>
          </p:nvPr>
        </p:nvSpPr>
        <p:spPr/>
        <p:txBody>
          <a:bodyPr/>
          <a:lstStyle/>
          <a:p>
            <a:pPr>
              <a:defRPr/>
            </a:pPr>
            <a:fld id="{2303D31F-598B-47EE-BA37-93F097A3D676}" type="datetime1">
              <a:rPr lang="en-GB" altLang="en-US" smtClean="0"/>
              <a:pPr>
                <a:defRPr/>
              </a:pPr>
              <a:t>21/10/2020</a:t>
            </a:fld>
            <a:endParaRPr lang="en-GB" altLang="en-US"/>
          </a:p>
        </p:txBody>
      </p:sp>
      <p:sp>
        <p:nvSpPr>
          <p:cNvPr id="5" name="Slide Number Placeholder 4">
            <a:extLst>
              <a:ext uri="{FF2B5EF4-FFF2-40B4-BE49-F238E27FC236}">
                <a16:creationId xmlns:a16="http://schemas.microsoft.com/office/drawing/2014/main" id="{302142F7-207D-4300-86CA-7CB361F3425E}"/>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8696032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9219" name="Footer Placeholder 4"/>
          <p:cNvSpPr>
            <a:spLocks noGrp="1" noChangeArrowheads="1"/>
          </p:cNvSpPr>
          <p:nvPr>
            <p:ph type="ftr" sz="quarter" idx="1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endParaRPr lang="en-GB" altLang="en-US" sz="1800">
              <a:latin typeface="Arial" panose="020B0604020202020204" pitchFamily="34" charset="0"/>
              <a:cs typeface="Arial" panose="020B0604020202020204" pitchFamily="34" charset="0"/>
            </a:endParaRPr>
          </a:p>
        </p:txBody>
      </p:sp>
      <p:sp>
        <p:nvSpPr>
          <p:cNvPr id="9220"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C0BB46-70EA-400F-A880-7E02F5FEAD8B}" type="slidenum">
              <a:rPr lang="en-GB" altLang="en-US" sz="1200" smtClean="0">
                <a:latin typeface="Arial" panose="020B0604020202020204" pitchFamily="34" charset="0"/>
              </a:rPr>
              <a:pPr>
                <a:spcBef>
                  <a:spcPct val="0"/>
                </a:spcBef>
                <a:buFontTx/>
                <a:buNone/>
              </a:pPr>
              <a:t>5</a:t>
            </a:fld>
            <a:endParaRPr lang="en-GB" altLang="en-US" sz="1200" dirty="0">
              <a:latin typeface="Arial" panose="020B0604020202020204" pitchFamily="34" charset="0"/>
            </a:endParaRPr>
          </a:p>
        </p:txBody>
      </p:sp>
      <p:sp>
        <p:nvSpPr>
          <p:cNvPr id="9221" name="Rectangle 2"/>
          <p:cNvSpPr>
            <a:spLocks noGrp="1"/>
          </p:cNvSpPr>
          <p:nvPr>
            <p:ph type="title"/>
          </p:nvPr>
        </p:nvSpPr>
        <p:spPr/>
        <p:txBody>
          <a:bodyPr/>
          <a:lstStyle/>
          <a:p>
            <a:pPr eaLnBrk="1" hangingPunct="1"/>
            <a:r>
              <a:rPr lang="en-GB" altLang="en-US" dirty="0"/>
              <a:t>Example of </a:t>
            </a:r>
            <a:r>
              <a:rPr lang="en-GB" altLang="en-US" dirty="0" err="1"/>
              <a:t>IaC</a:t>
            </a:r>
            <a:br>
              <a:rPr lang="en-GB" altLang="en-US" dirty="0"/>
            </a:br>
            <a:endParaRPr lang="en-GB" altLang="en-US" dirty="0"/>
          </a:p>
        </p:txBody>
      </p:sp>
      <p:sp>
        <p:nvSpPr>
          <p:cNvPr id="9222" name="Rectangle 3"/>
          <p:cNvSpPr>
            <a:spLocks noGrp="1"/>
          </p:cNvSpPr>
          <p:nvPr>
            <p:ph type="body" idx="1"/>
          </p:nvPr>
        </p:nvSpPr>
        <p:spPr>
          <a:xfrm>
            <a:off x="457200" y="1600200"/>
            <a:ext cx="8229600" cy="3916363"/>
          </a:xfrm>
        </p:spPr>
        <p:txBody>
          <a:bodyPr/>
          <a:lstStyle/>
          <a:p>
            <a:pPr algn="just" eaLnBrk="1" hangingPunct="1">
              <a:buNone/>
            </a:pPr>
            <a:r>
              <a:rPr lang="en-GB" altLang="en-US" dirty="0"/>
              <a:t>  Examples of infrastructure-as-code tools include AWS CloudFormation, Red Hat Ansible, Chef, Puppet, </a:t>
            </a:r>
            <a:r>
              <a:rPr lang="en-GB" altLang="en-US" dirty="0" err="1"/>
              <a:t>SaltStack</a:t>
            </a:r>
            <a:r>
              <a:rPr lang="en-GB" altLang="en-US" dirty="0"/>
              <a:t> and </a:t>
            </a:r>
            <a:r>
              <a:rPr lang="en-GB" altLang="en-US" dirty="0" err="1"/>
              <a:t>HashiCorp</a:t>
            </a:r>
            <a:r>
              <a:rPr lang="en-GB" altLang="en-US" dirty="0"/>
              <a:t> Terraform. Some tools rely on a domain-specific language (DSL), while others use a standard template format, such as YAML and JSON.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sz="3200" b="1" dirty="0"/>
              <a:t>Is Ansible infrastructure as code?</a:t>
            </a:r>
          </a:p>
        </p:txBody>
      </p:sp>
      <p:sp>
        <p:nvSpPr>
          <p:cNvPr id="3" name="Content Placeholder 2"/>
          <p:cNvSpPr>
            <a:spLocks noGrp="1"/>
          </p:cNvSpPr>
          <p:nvPr>
            <p:ph idx="1"/>
          </p:nvPr>
        </p:nvSpPr>
        <p:spPr>
          <a:xfrm>
            <a:off x="457200" y="1124744"/>
            <a:ext cx="8229600" cy="4680520"/>
          </a:xfrm>
        </p:spPr>
        <p:txBody>
          <a:bodyPr/>
          <a:lstStyle/>
          <a:p>
            <a:r>
              <a:rPr lang="en-GB" dirty="0"/>
              <a:t>Ansible is an infrastructure automation tool created by Red Hat, the huge enterprise open source technology provider. ... Ansible doesn't use agents, and its code is written in YAML in the form of Ansible Playbooks, so configurations are very easy to understand and deploy</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21/10/2020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6634286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Why is infrastructure as code important?</a:t>
            </a:r>
          </a:p>
        </p:txBody>
      </p:sp>
      <p:sp>
        <p:nvSpPr>
          <p:cNvPr id="3" name="Content Placeholder 2"/>
          <p:cNvSpPr>
            <a:spLocks noGrp="1"/>
          </p:cNvSpPr>
          <p:nvPr>
            <p:ph idx="1"/>
          </p:nvPr>
        </p:nvSpPr>
        <p:spPr>
          <a:xfrm>
            <a:off x="457200" y="1556792"/>
            <a:ext cx="8229600" cy="3960441"/>
          </a:xfrm>
        </p:spPr>
        <p:txBody>
          <a:bodyPr/>
          <a:lstStyle/>
          <a:p>
            <a:pPr marL="0" indent="0">
              <a:buNone/>
            </a:pPr>
            <a:r>
              <a:rPr lang="en-GB" sz="2400" dirty="0"/>
              <a:t>Infrastructure as Code gives you the freedom to make changes without the fear that you'll put things in an unrecoverable state. And it gives you a better understanding of how the environment came to be the way it is, which allows you to be more confident to make the changes you need</a:t>
            </a:r>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21/10/2020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10999619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Is terraform infrastructure as code?</a:t>
            </a:r>
          </a:p>
        </p:txBody>
      </p:sp>
      <p:sp>
        <p:nvSpPr>
          <p:cNvPr id="3" name="Content Placeholder 2"/>
          <p:cNvSpPr>
            <a:spLocks noGrp="1"/>
          </p:cNvSpPr>
          <p:nvPr>
            <p:ph idx="1"/>
          </p:nvPr>
        </p:nvSpPr>
        <p:spPr/>
        <p:txBody>
          <a:bodyPr/>
          <a:lstStyle/>
          <a:p>
            <a:r>
              <a:rPr lang="en-GB" sz="2800" dirty="0"/>
              <a:t>Terraform allows infrastructure to be expressed as code in a simple, human readable language called HCL (</a:t>
            </a:r>
            <a:r>
              <a:rPr lang="en-GB" sz="2800" dirty="0" err="1"/>
              <a:t>HashiCorp</a:t>
            </a:r>
            <a:r>
              <a:rPr lang="en-GB" sz="2800" dirty="0"/>
              <a:t> Configuration Language). Terraform CLI reads configuration files and provides an execution plan of changes, which can be reviewed for safety and then applied and provisioned.</a:t>
            </a:r>
            <a:endParaRPr lang="en-US" sz="2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21/10/2020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4523963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Which is better terraform or Ansible?</a:t>
            </a:r>
            <a:endParaRPr lang="en-US" sz="3600" dirty="0"/>
          </a:p>
        </p:txBody>
      </p:sp>
      <p:sp>
        <p:nvSpPr>
          <p:cNvPr id="3" name="Content Placeholder 2"/>
          <p:cNvSpPr>
            <a:spLocks noGrp="1"/>
          </p:cNvSpPr>
          <p:nvPr>
            <p:ph idx="1"/>
          </p:nvPr>
        </p:nvSpPr>
        <p:spPr>
          <a:xfrm>
            <a:off x="457200" y="1988839"/>
            <a:ext cx="8229600" cy="3528393"/>
          </a:xfrm>
        </p:spPr>
        <p:txBody>
          <a:bodyPr/>
          <a:lstStyle/>
          <a:p>
            <a:r>
              <a:rPr lang="en-GB" sz="2000" dirty="0"/>
              <a:t>Terraform performs better when it comes to managing cloud services below the server. Ansible is excellent at provisioning software and machines; Terraform is excellent at managing cloud resources. All three have their benefits and limitations when designing IAC environments for automation</a:t>
            </a:r>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21/10/2020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18318344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282154"/>
          </a:xfrm>
        </p:spPr>
        <p:txBody>
          <a:bodyPr/>
          <a:lstStyle/>
          <a:p>
            <a:r>
              <a:rPr lang="en-GB" sz="3200" dirty="0"/>
              <a:t>Which three tools can you use to implement infrastructure as code?</a:t>
            </a:r>
            <a:endParaRPr lang="en-US" sz="3200" dirty="0"/>
          </a:p>
        </p:txBody>
      </p:sp>
      <p:sp>
        <p:nvSpPr>
          <p:cNvPr id="3" name="Content Placeholder 2"/>
          <p:cNvSpPr>
            <a:spLocks noGrp="1"/>
          </p:cNvSpPr>
          <p:nvPr>
            <p:ph idx="1"/>
          </p:nvPr>
        </p:nvSpPr>
        <p:spPr>
          <a:xfrm>
            <a:off x="457200" y="1844824"/>
            <a:ext cx="8229600" cy="3672409"/>
          </a:xfrm>
        </p:spPr>
        <p:txBody>
          <a:bodyPr/>
          <a:lstStyle/>
          <a:p>
            <a:r>
              <a:rPr lang="en-GB" sz="1800" dirty="0"/>
              <a:t>.Ansible. Ansible is automates cloud provisioning, configuration, and application deployment, and many other IT needs. </a:t>
            </a:r>
          </a:p>
          <a:p>
            <a:r>
              <a:rPr lang="en-GB" sz="1800" dirty="0"/>
              <a:t>Terraform. Terraform allows you to safely provision and manage multi-cloud infrastructure at any scale. </a:t>
            </a:r>
          </a:p>
          <a:p>
            <a:r>
              <a:rPr lang="en-GB" sz="1800" dirty="0"/>
              <a:t>AWS CloudFormation</a:t>
            </a:r>
            <a:endParaRPr lang="en-US" sz="1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21/10/2020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384895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38138"/>
          </a:xfrm>
        </p:spPr>
        <p:txBody>
          <a:bodyPr/>
          <a:lstStyle/>
          <a:p>
            <a:r>
              <a:rPr lang="en-US" sz="3200" dirty="0">
                <a:latin typeface="Times New Roman" panose="02020603050405020304" pitchFamily="18" charset="0"/>
                <a:cs typeface="Times New Roman" panose="02020603050405020304" pitchFamily="18" charset="0"/>
              </a:rPr>
              <a:t>Why Infrastructure as Code?</a:t>
            </a:r>
            <a:br>
              <a:rPr lang="en-US" sz="3200" b="1" dirty="0">
                <a:solidFill>
                  <a:srgbClr val="0070C0"/>
                </a:solidFill>
                <a:latin typeface="Times New Roman" panose="02020603050405020304" pitchFamily="18" charset="0"/>
                <a:cs typeface="Times New Roman" panose="02020603050405020304" pitchFamily="18" charset="0"/>
              </a:rPr>
            </a:br>
            <a:endParaRPr lang="en-US" sz="3200" dirty="0"/>
          </a:p>
        </p:txBody>
      </p:sp>
      <p:sp>
        <p:nvSpPr>
          <p:cNvPr id="3" name="Content Placeholder 2"/>
          <p:cNvSpPr>
            <a:spLocks noGrp="1"/>
          </p:cNvSpPr>
          <p:nvPr>
            <p:ph idx="1"/>
          </p:nvPr>
        </p:nvSpPr>
        <p:spPr>
          <a:xfrm>
            <a:off x="457200" y="908720"/>
            <a:ext cx="8229600" cy="4608513"/>
          </a:xfrm>
        </p:spPr>
        <p:txBody>
          <a:bodyPr/>
          <a:lstStyle/>
          <a:p>
            <a:r>
              <a:rPr lang="en-GB" sz="2000" dirty="0"/>
              <a:t>Model your infrastructure: Model your entire infrastructure and application resources with either a text file or programming languages.</a:t>
            </a:r>
          </a:p>
          <a:p>
            <a:r>
              <a:rPr lang="en-GB" sz="2000" dirty="0"/>
              <a:t>Automate and deploy: Provision your application resources in a safe, repeatable manner, allowing you to build and rebuild your infrastructure and applications, without having to perform manual actions or write custom scripts. </a:t>
            </a:r>
            <a:r>
              <a:rPr lang="en-GB" sz="2000" dirty="0" err="1"/>
              <a:t>IaC</a:t>
            </a:r>
            <a:r>
              <a:rPr lang="en-GB" sz="2000" dirty="0"/>
              <a:t> takes care of determining the right operations to perform when managing your stack, orchestrating them in the most efficient way, and rolls back changes automatically if errors are detected.</a:t>
            </a:r>
          </a:p>
          <a:p>
            <a:r>
              <a:rPr lang="en-GB" sz="2000" dirty="0"/>
              <a:t>It’s just code: Codifying your infrastructure allows you to treat your infrastructure as just code. You can author it with any code editor, check it into a version control system, and review the files with team members before deploying into production.</a:t>
            </a:r>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21/10/2020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6124656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sz="3600" dirty="0"/>
              <a:t>Infrastructure as Code (</a:t>
            </a:r>
            <a:r>
              <a:rPr lang="fr-FR" sz="3600" dirty="0" err="1"/>
              <a:t>IaC</a:t>
            </a:r>
            <a:r>
              <a:rPr lang="fr-FR" sz="3600" dirty="0"/>
              <a:t>) Tools: </a:t>
            </a:r>
            <a:r>
              <a:rPr lang="fr-FR" sz="3600" dirty="0" err="1"/>
              <a:t>Comparison</a:t>
            </a:r>
            <a:endParaRPr lang="en-US" sz="3600" dirty="0"/>
          </a:p>
        </p:txBody>
      </p:sp>
      <p:sp>
        <p:nvSpPr>
          <p:cNvPr id="3" name="Content Placeholder 2"/>
          <p:cNvSpPr>
            <a:spLocks noGrp="1"/>
          </p:cNvSpPr>
          <p:nvPr>
            <p:ph idx="1"/>
          </p:nvPr>
        </p:nvSpPr>
        <p:spPr>
          <a:xfrm>
            <a:off x="457200" y="1340768"/>
            <a:ext cx="8229600" cy="4176465"/>
          </a:xfrm>
        </p:spPr>
        <p:txBody>
          <a:bodyPr/>
          <a:lstStyle/>
          <a:p>
            <a:r>
              <a:rPr lang="en-GB" sz="1800" dirty="0"/>
              <a:t>With the increasing frequency of development and deployment cycles, the adoption of Infrastructure as Code (</a:t>
            </a:r>
            <a:r>
              <a:rPr lang="en-GB" sz="1800" dirty="0" err="1"/>
              <a:t>IaC</a:t>
            </a:r>
            <a:r>
              <a:rPr lang="en-GB" sz="1800" dirty="0"/>
              <a:t>) practices have changed how software engineers build, test and deliver applications. Automation tools that support these practices are key to enabling faster and more efficient building and configuring of infrastructure, reducing the cost and effort involved. </a:t>
            </a:r>
          </a:p>
          <a:p>
            <a:r>
              <a:rPr lang="en-GB" sz="1800" dirty="0"/>
              <a:t>Infrastructure as Code (</a:t>
            </a:r>
            <a:r>
              <a:rPr lang="en-GB" sz="1800" dirty="0" err="1"/>
              <a:t>IaC</a:t>
            </a:r>
            <a:r>
              <a:rPr lang="en-GB" sz="1800" dirty="0"/>
              <a:t>), enables development and operations teams t0 automatically manage and provision infrastructure using code, rather than using a manual process to configure servers and operating systems. Since this is codified it enables operators to automate infrastructure creation and changes.. The configuration can be stored in version control systems and collaborated on by teams of operators. This provides more consistency,  reduces errors, and decreases time. </a:t>
            </a:r>
            <a:r>
              <a:rPr lang="en-GB" sz="1800" dirty="0" err="1"/>
              <a:t>IaC</a:t>
            </a:r>
            <a:r>
              <a:rPr lang="en-GB" sz="1800" dirty="0"/>
              <a:t> is a key DevOps practice used in conjunction with continuous delivery.</a:t>
            </a:r>
            <a:endParaRPr lang="en-US" sz="1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21/10/2020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2649844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AD90C-A942-456A-9617-1DA9A7DE04B3}"/>
              </a:ext>
            </a:extLst>
          </p:cNvPr>
          <p:cNvSpPr>
            <a:spLocks noGrp="1"/>
          </p:cNvSpPr>
          <p:nvPr>
            <p:ph type="title"/>
          </p:nvPr>
        </p:nvSpPr>
        <p:spPr/>
        <p:txBody>
          <a:bodyPr/>
          <a:lstStyle/>
          <a:p>
            <a:r>
              <a:rPr lang="en-GB" dirty="0"/>
              <a:t>Ansible</a:t>
            </a:r>
          </a:p>
        </p:txBody>
      </p:sp>
      <p:sp>
        <p:nvSpPr>
          <p:cNvPr id="3" name="Content Placeholder 2">
            <a:extLst>
              <a:ext uri="{FF2B5EF4-FFF2-40B4-BE49-F238E27FC236}">
                <a16:creationId xmlns:a16="http://schemas.microsoft.com/office/drawing/2014/main" id="{AA199013-9E25-49E2-9EA5-65D0C1D18578}"/>
              </a:ext>
            </a:extLst>
          </p:cNvPr>
          <p:cNvSpPr>
            <a:spLocks noGrp="1"/>
          </p:cNvSpPr>
          <p:nvPr>
            <p:ph idx="1"/>
          </p:nvPr>
        </p:nvSpPr>
        <p:spPr>
          <a:xfrm>
            <a:off x="457200" y="1268760"/>
            <a:ext cx="8229600" cy="4248473"/>
          </a:xfrm>
        </p:spPr>
        <p:txBody>
          <a:bodyPr/>
          <a:lstStyle/>
          <a:p>
            <a:r>
              <a:rPr lang="en-GB" sz="2000" dirty="0"/>
              <a:t>Ansible is automates cloud provisioning, configuration, and application deployment, and many other IT needs. It uses a very simple language, in the form of Ansible Playbooks, that allow you to quickly and easily declare configurations and orchestrate the steps of any manual ordered process.</a:t>
            </a:r>
          </a:p>
          <a:p>
            <a:endParaRPr lang="en-GB" sz="2000" dirty="0"/>
          </a:p>
          <a:p>
            <a:r>
              <a:rPr lang="en-GB" sz="2000" dirty="0"/>
              <a:t>When deploying applications into AWS, you can avail of a suite of services rather than a set of servers. This approach greatly accelerates deployment and scaling. The beauty of Ansible automation is that it allows you to manage your AWS environment as a suite of services. Once you create the Ansible playbook to describe your AWS application environment, you can use this over and over to scale your Amazon EC2 instances.</a:t>
            </a:r>
          </a:p>
        </p:txBody>
      </p:sp>
      <p:sp>
        <p:nvSpPr>
          <p:cNvPr id="4" name="Date Placeholder 3">
            <a:extLst>
              <a:ext uri="{FF2B5EF4-FFF2-40B4-BE49-F238E27FC236}">
                <a16:creationId xmlns:a16="http://schemas.microsoft.com/office/drawing/2014/main" id="{BF3ED751-8FD0-428F-A2F3-18CAC819B804}"/>
              </a:ext>
            </a:extLst>
          </p:cNvPr>
          <p:cNvSpPr>
            <a:spLocks noGrp="1"/>
          </p:cNvSpPr>
          <p:nvPr>
            <p:ph type="dt" sz="half" idx="10"/>
          </p:nvPr>
        </p:nvSpPr>
        <p:spPr/>
        <p:txBody>
          <a:bodyPr/>
          <a:lstStyle/>
          <a:p>
            <a:pPr>
              <a:defRPr/>
            </a:pPr>
            <a:fld id="{2303D31F-598B-47EE-BA37-93F097A3D676}" type="datetime1">
              <a:rPr lang="en-GB" altLang="en-US" smtClean="0"/>
              <a:pPr>
                <a:defRPr/>
              </a:pPr>
              <a:t>21/10/2020</a:t>
            </a:fld>
            <a:endParaRPr lang="en-GB" altLang="en-US"/>
          </a:p>
        </p:txBody>
      </p:sp>
      <p:sp>
        <p:nvSpPr>
          <p:cNvPr id="5" name="Slide Number Placeholder 4">
            <a:extLst>
              <a:ext uri="{FF2B5EF4-FFF2-40B4-BE49-F238E27FC236}">
                <a16:creationId xmlns:a16="http://schemas.microsoft.com/office/drawing/2014/main" id="{F80A501A-DC34-4F6B-A69C-76EFE6C5E2FA}"/>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1792582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FEED8-B96B-4966-9982-032DD73812F9}"/>
              </a:ext>
            </a:extLst>
          </p:cNvPr>
          <p:cNvSpPr>
            <a:spLocks noGrp="1"/>
          </p:cNvSpPr>
          <p:nvPr>
            <p:ph type="title"/>
          </p:nvPr>
        </p:nvSpPr>
        <p:spPr>
          <a:xfrm>
            <a:off x="457200" y="274638"/>
            <a:ext cx="8229600" cy="778098"/>
          </a:xfrm>
        </p:spPr>
        <p:txBody>
          <a:bodyPr/>
          <a:lstStyle/>
          <a:p>
            <a:r>
              <a:rPr lang="en-GB" dirty="0"/>
              <a:t>Terraform</a:t>
            </a:r>
          </a:p>
        </p:txBody>
      </p:sp>
      <p:sp>
        <p:nvSpPr>
          <p:cNvPr id="3" name="Content Placeholder 2">
            <a:extLst>
              <a:ext uri="{FF2B5EF4-FFF2-40B4-BE49-F238E27FC236}">
                <a16:creationId xmlns:a16="http://schemas.microsoft.com/office/drawing/2014/main" id="{6B7A496A-9FF2-48D7-B939-6BBB8353AA88}"/>
              </a:ext>
            </a:extLst>
          </p:cNvPr>
          <p:cNvSpPr>
            <a:spLocks noGrp="1"/>
          </p:cNvSpPr>
          <p:nvPr>
            <p:ph idx="1"/>
          </p:nvPr>
        </p:nvSpPr>
        <p:spPr>
          <a:xfrm>
            <a:off x="457200" y="1052736"/>
            <a:ext cx="8229600" cy="4464497"/>
          </a:xfrm>
        </p:spPr>
        <p:txBody>
          <a:bodyPr/>
          <a:lstStyle/>
          <a:p>
            <a:r>
              <a:rPr lang="en-GB" sz="2000" dirty="0"/>
              <a:t>Terraform allows you to safely provision and manage multi-cloud infrastructure at any scale.</a:t>
            </a:r>
          </a:p>
          <a:p>
            <a:endParaRPr lang="en-GB" sz="2000" dirty="0"/>
          </a:p>
          <a:p>
            <a:r>
              <a:rPr lang="en-GB" sz="2000" dirty="0"/>
              <a:t>Terraform is used to write, plan, and create Infrastructure as Code. Since this is codified it enables operators to automate  infrastructure creation and changes. The configuration can be stored in version control systems and collaborated on by teams of operators. This provides more consistency,  reduces errors, and decreases time.</a:t>
            </a:r>
          </a:p>
          <a:p>
            <a:endParaRPr lang="en-GB" sz="2000" dirty="0"/>
          </a:p>
          <a:p>
            <a:r>
              <a:rPr lang="en-GB" sz="2000" dirty="0"/>
              <a:t>Terraform allows you to declare configuration files that can be shared amongst team members, treated as code, edited, reviewed, and versioned. Using Infrastructure as Code, you can consistently provision your infrastructure. Terraform also enables users to easily provision AWS infrastructure on-demand with a library of approved</a:t>
            </a:r>
          </a:p>
        </p:txBody>
      </p:sp>
      <p:sp>
        <p:nvSpPr>
          <p:cNvPr id="4" name="Date Placeholder 3">
            <a:extLst>
              <a:ext uri="{FF2B5EF4-FFF2-40B4-BE49-F238E27FC236}">
                <a16:creationId xmlns:a16="http://schemas.microsoft.com/office/drawing/2014/main" id="{236015B1-270C-47BB-B2E6-B5F322BC6F14}"/>
              </a:ext>
            </a:extLst>
          </p:cNvPr>
          <p:cNvSpPr>
            <a:spLocks noGrp="1"/>
          </p:cNvSpPr>
          <p:nvPr>
            <p:ph type="dt" sz="half" idx="10"/>
          </p:nvPr>
        </p:nvSpPr>
        <p:spPr/>
        <p:txBody>
          <a:bodyPr/>
          <a:lstStyle/>
          <a:p>
            <a:pPr>
              <a:defRPr/>
            </a:pPr>
            <a:fld id="{2303D31F-598B-47EE-BA37-93F097A3D676}" type="datetime1">
              <a:rPr lang="en-GB" altLang="en-US" smtClean="0"/>
              <a:pPr>
                <a:defRPr/>
              </a:pPr>
              <a:t>21/10/2020</a:t>
            </a:fld>
            <a:endParaRPr lang="en-GB" altLang="en-US"/>
          </a:p>
        </p:txBody>
      </p:sp>
      <p:sp>
        <p:nvSpPr>
          <p:cNvPr id="5" name="Slide Number Placeholder 4">
            <a:extLst>
              <a:ext uri="{FF2B5EF4-FFF2-40B4-BE49-F238E27FC236}">
                <a16:creationId xmlns:a16="http://schemas.microsoft.com/office/drawing/2014/main" id="{92E066F9-8095-477B-8251-AFD4F83917E4}"/>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40959242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D948A-9A89-4A74-AE54-2B71F3DC3EC6}"/>
              </a:ext>
            </a:extLst>
          </p:cNvPr>
          <p:cNvSpPr>
            <a:spLocks noGrp="1"/>
          </p:cNvSpPr>
          <p:nvPr>
            <p:ph type="title"/>
          </p:nvPr>
        </p:nvSpPr>
        <p:spPr>
          <a:xfrm>
            <a:off x="457200" y="274638"/>
            <a:ext cx="8229600" cy="461046"/>
          </a:xfrm>
        </p:spPr>
        <p:txBody>
          <a:bodyPr/>
          <a:lstStyle/>
          <a:p>
            <a:r>
              <a:rPr lang="en-GB" dirty="0"/>
              <a:t>AWS CloudFormation</a:t>
            </a:r>
          </a:p>
        </p:txBody>
      </p:sp>
      <p:sp>
        <p:nvSpPr>
          <p:cNvPr id="3" name="Content Placeholder 2">
            <a:extLst>
              <a:ext uri="{FF2B5EF4-FFF2-40B4-BE49-F238E27FC236}">
                <a16:creationId xmlns:a16="http://schemas.microsoft.com/office/drawing/2014/main" id="{B26AC6ED-BA96-4EAD-A1AF-8F581D63EF36}"/>
              </a:ext>
            </a:extLst>
          </p:cNvPr>
          <p:cNvSpPr>
            <a:spLocks noGrp="1"/>
          </p:cNvSpPr>
          <p:nvPr>
            <p:ph idx="1"/>
          </p:nvPr>
        </p:nvSpPr>
        <p:spPr>
          <a:xfrm>
            <a:off x="457200" y="836712"/>
            <a:ext cx="8229600" cy="4680521"/>
          </a:xfrm>
        </p:spPr>
        <p:txBody>
          <a:bodyPr/>
          <a:lstStyle/>
          <a:p>
            <a:r>
              <a:rPr lang="en-GB" sz="2400" dirty="0"/>
              <a:t>CloudFormation is a powerful Infrastructure as Code tool that can help automate and manage your AWS deployments. It provides a common language for you to model and provision AWS and third party application resources in your cloud environment.</a:t>
            </a:r>
          </a:p>
          <a:p>
            <a:endParaRPr lang="en-GB" sz="2400" dirty="0"/>
          </a:p>
          <a:p>
            <a:r>
              <a:rPr lang="en-GB" sz="2400" dirty="0"/>
              <a:t>AWS CloudFormation allows you to use programming languages or a simple text file to model and provision, in an automated and secure manner, all the resources needed for your applications across all regions and accounts. This gives you a single source of truth for your AWS and third party resources.</a:t>
            </a:r>
          </a:p>
        </p:txBody>
      </p:sp>
      <p:sp>
        <p:nvSpPr>
          <p:cNvPr id="4" name="Date Placeholder 3">
            <a:extLst>
              <a:ext uri="{FF2B5EF4-FFF2-40B4-BE49-F238E27FC236}">
                <a16:creationId xmlns:a16="http://schemas.microsoft.com/office/drawing/2014/main" id="{3A25A348-A82B-49B4-B9C1-8FEF6E039110}"/>
              </a:ext>
            </a:extLst>
          </p:cNvPr>
          <p:cNvSpPr>
            <a:spLocks noGrp="1"/>
          </p:cNvSpPr>
          <p:nvPr>
            <p:ph type="dt" sz="half" idx="10"/>
          </p:nvPr>
        </p:nvSpPr>
        <p:spPr/>
        <p:txBody>
          <a:bodyPr/>
          <a:lstStyle/>
          <a:p>
            <a:pPr>
              <a:defRPr/>
            </a:pPr>
            <a:fld id="{2303D31F-598B-47EE-BA37-93F097A3D676}" type="datetime1">
              <a:rPr lang="en-GB" altLang="en-US" smtClean="0"/>
              <a:pPr>
                <a:defRPr/>
              </a:pPr>
              <a:t>21/10/2020</a:t>
            </a:fld>
            <a:endParaRPr lang="en-GB" altLang="en-US"/>
          </a:p>
        </p:txBody>
      </p:sp>
      <p:sp>
        <p:nvSpPr>
          <p:cNvPr id="5" name="Slide Number Placeholder 4">
            <a:extLst>
              <a:ext uri="{FF2B5EF4-FFF2-40B4-BE49-F238E27FC236}">
                <a16:creationId xmlns:a16="http://schemas.microsoft.com/office/drawing/2014/main" id="{418019BD-727C-48B1-9E50-B4AA9A3DA412}"/>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9567349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
            <a:ext cx="8229600" cy="1303338"/>
          </a:xfrm>
        </p:spPr>
        <p:txBody>
          <a:bodyPr/>
          <a:lstStyle/>
          <a:p>
            <a:r>
              <a:rPr lang="en-US" dirty="0"/>
              <a:t>References</a:t>
            </a:r>
          </a:p>
        </p:txBody>
      </p:sp>
      <p:sp>
        <p:nvSpPr>
          <p:cNvPr id="3" name="Content Placeholder 2"/>
          <p:cNvSpPr>
            <a:spLocks noGrp="1"/>
          </p:cNvSpPr>
          <p:nvPr>
            <p:ph idx="1"/>
          </p:nvPr>
        </p:nvSpPr>
        <p:spPr>
          <a:xfrm>
            <a:off x="504825" y="1196752"/>
            <a:ext cx="8229600" cy="4320480"/>
          </a:xfrm>
        </p:spPr>
        <p:txBody>
          <a:bodyPr/>
          <a:lstStyle/>
          <a:p>
            <a:r>
              <a:rPr lang="en-GB" sz="2000" dirty="0"/>
              <a:t>Jason Edelman, Matt Oswalt, and Scott S. Lowe (2016), Network Programmability and Automation: Skills for the Next-Generation Network </a:t>
            </a:r>
            <a:r>
              <a:rPr lang="en-GB" sz="2000" dirty="0" err="1"/>
              <a:t>Enginee</a:t>
            </a:r>
            <a:endParaRPr lang="en-US" sz="2000" dirty="0"/>
          </a:p>
          <a:p>
            <a:r>
              <a:rPr lang="en-US" sz="2000" dirty="0"/>
              <a:t>Andrew S Tanenbaum, David J. </a:t>
            </a:r>
            <a:r>
              <a:rPr lang="en-US" sz="2000" dirty="0" err="1"/>
              <a:t>Wetherall</a:t>
            </a:r>
            <a:r>
              <a:rPr lang="en-US" sz="2000" dirty="0"/>
              <a:t> ( 2013) Computer Networks, Pearson</a:t>
            </a:r>
          </a:p>
          <a:p>
            <a:r>
              <a:rPr lang="en-US" sz="2000" dirty="0"/>
              <a:t>Jason Edelman, Scott S. Lowe, Matt Oswalt.  Network Programmability and Automation: Skills for the Next-Generation Network Engineer.  2018, O'Reilly Media</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21/10/2020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2250356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1110</TotalTime>
  <Words>1246</Words>
  <Application>Microsoft Office PowerPoint</Application>
  <PresentationFormat>On-screen Show (4:3)</PresentationFormat>
  <Paragraphs>99</Paragraphs>
  <Slides>16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Myriad Pro</vt:lpstr>
      <vt:lpstr>Times New Roman</vt:lpstr>
      <vt:lpstr>Verdana</vt:lpstr>
      <vt:lpstr>20140311PresentationUWTSDTemplate</vt:lpstr>
      <vt:lpstr>Module Code:ACCA5029 </vt:lpstr>
      <vt:lpstr>About Lecturer</vt:lpstr>
      <vt:lpstr>Lesson Aims</vt:lpstr>
      <vt:lpstr>What is infrastructure programming?</vt:lpstr>
      <vt:lpstr>Example of IaC </vt:lpstr>
      <vt:lpstr>Is Ansible infrastructure as code?</vt:lpstr>
      <vt:lpstr>Why is infrastructure as code important?</vt:lpstr>
      <vt:lpstr>Is terraform infrastructure as code?</vt:lpstr>
      <vt:lpstr>Which is better terraform or Ansible?</vt:lpstr>
      <vt:lpstr>Which three tools can you use to implement infrastructure as code?</vt:lpstr>
      <vt:lpstr>Why Infrastructure as Code? </vt:lpstr>
      <vt:lpstr>Infrastructure as Code (IaC) Tools: Comparison</vt:lpstr>
      <vt:lpstr>Ansible</vt:lpstr>
      <vt:lpstr>Terraform</vt:lpstr>
      <vt:lpstr>AWS CloudFormation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Sadeque Imam Shaikh</cp:lastModifiedBy>
  <cp:revision>111</cp:revision>
  <cp:lastPrinted>2018-07-09T15:27:01Z</cp:lastPrinted>
  <dcterms:created xsi:type="dcterms:W3CDTF">2002-10-07T19:43:58Z</dcterms:created>
  <dcterms:modified xsi:type="dcterms:W3CDTF">2020-10-21T08:28:32Z</dcterms:modified>
</cp:coreProperties>
</file>