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template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2" r:id="rId4"/>
    <p:sldId id="260" r:id="rId5"/>
    <p:sldId id="259" r:id="rId6"/>
    <p:sldId id="261" r:id="rId7"/>
    <p:sldId id="263" r:id="rId8"/>
    <p:sldId id="264" r:id="rId9"/>
    <p:sldId id="258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94632"/>
  </p:normalViewPr>
  <p:slideViewPr>
    <p:cSldViewPr snapToGrid="0" snapToObjects="1">
      <p:cViewPr>
        <p:scale>
          <a:sx n="107" d="100"/>
          <a:sy n="107" d="100"/>
        </p:scale>
        <p:origin x="-56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D7386B-AB12-B042-A17A-0259CA1097CB}" type="datetimeFigureOut">
              <a:rPr lang="en-US" smtClean="0"/>
              <a:t>1/6/21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92447C-57F1-9E4C-B631-4D7F522DF08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939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92447C-57F1-9E4C-B631-4D7F522DF08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956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1785E-AFE0-7B43-AA9F-562E695EFF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3364A7-385C-3442-8D05-A91471B14D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C29C3-9B5F-0A44-8740-70A064078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109BBA-8962-894E-9535-FA5D5AA36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131554-AF70-424D-AB79-FF4BDCF1EA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900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AF4BE-AF54-8643-8D4F-89DCEC2EA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D6ACD-0E96-8745-8A03-E576BFFDE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2BD68-4CF4-C34C-99A8-989B2CE0B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9DBE0-CCAD-A647-8E15-62D5E599B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8C9DBB-B1F9-E941-8398-370F6FE36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744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5C7EE-BB8F-2A4A-8F2D-6F6347030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8C4C61-760E-DF41-81AA-7F22D40EF0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705D0-C95A-7C40-A950-7FE17A24F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44CC81-502C-4747-8459-FF8C01772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DEE48-D579-C946-BEEB-B045A59CC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182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3F02A-2B82-1445-9BAF-DE31463B4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22F86-6F7B-A142-A291-1F915B255A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4EF92A-3C49-814A-BD52-A0AF8EFC99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D6EA18-75CB-EC47-A247-1F8275964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EC85DC-85BA-8F4C-A819-389BFCD75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D34D87-D2B3-BD4F-A8A9-8ACFDFF30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357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0EE84-865D-D442-8CE2-34A5A0B31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77FC33-848D-5944-ABF3-DC351DD325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FEA737-F6AD-544D-ACEA-6791934251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CB4091-AC1E-4646-B6BE-F8BB621745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CB5F0F-CC48-484F-84BB-2425BDA3DA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AA01CB-30B2-C246-8D8A-147C162B9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FB0DCF-2DA0-B142-94F9-FFF7AE83F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876969-7B2B-F74A-9ADB-1E27CEC66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501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85F28-DDD6-2E44-B6A8-C8D005CD4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932385-5713-8948-BAB0-BCF99EDC1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5762AE-A379-D845-B3D4-F09196AC4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5EAF43-3748-F84F-B2CC-FE668430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8925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6C5172-1BB5-3947-B8EC-CA959EFF3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37AA34-EEA3-2B48-944D-F65757AE8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65A5C6-92C7-6C4F-886E-A8BA536D3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585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3F695-BC8C-374C-8D58-46B413B57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376BD9-9D6D-5042-95FA-C7A76F932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294662-8D52-E546-9D37-1B83160BC1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44AAC-8A70-6C49-A239-B0D1D6DA16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BC67C4-7EDC-6944-8C23-68E196AF0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761160-9263-2246-923F-5818B1B09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977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D080F-DD07-E14F-A9C9-506D359CC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D72914-4E56-7347-9324-C0EBFC0857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B294AD-90A4-DF41-B7BB-1F90C9E509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DEE1FD-8651-254F-8605-27B8B1D1C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86B1FE-DBA3-4342-A4BF-48522E9CA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BEEE1-E2AC-924A-86C1-6AEF2D2F5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825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EF4D5-E7E1-424C-AD42-A10DF1A40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C9EB59-32F0-C640-8E1C-30BC70267E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9BFCA-23EC-3846-A92B-08F9E2F45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1A0638-0291-7843-A346-FCB25C781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5443F-B701-BE48-89BE-E4BADA7E6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610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F5C37-904C-5240-917F-A7CDB7B7F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0B26EC-28BE-3D4D-98EE-E2590EFC0C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EA45D-D55A-7541-A843-947A3539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79DD4-F621-F948-9229-3BF3EAAA6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D5046-063B-D54C-886A-F2EB748CC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304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0A3303-FF3C-DC45-980A-54BBF9469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182CB5-AAFD-E346-849E-7C3A1B9386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B2223-C771-CA44-8AFA-2F8249394A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EFFF69-D831-BA42-B7B3-87DB6419EDAC}" type="datetimeFigureOut">
              <a:rPr lang="en-US" smtClean="0"/>
              <a:t>1/1/21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CE3CB4-D316-3C42-B2E1-0FD94D818E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451CC2-61CF-CB4F-8E52-0957F2A23C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6D4ED5-7211-B844-9C15-315BB35700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671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hl=en&amp;lr=&amp;id=zTNO3OpiUHMC&amp;oi=fnd&amp;pg=PR1&amp;dq=orienteering+benefits&amp;ots=HX8Wpj0c7A&amp;sig=Ek5qA1xsrt-WRtCAt-vBPZ-eyBs&amp;redir_esc=y#v=onepage&amp;q=orienteering%20benefits&amp;f=fals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ooks.google.co.uk/books?hl=en&amp;lr=&amp;id=ZZ6l6fj3VlQC&amp;oi=fnd&amp;pg=PR9&amp;dq=benefits+of+team+building+games+young+adul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80C375-8713-CC4D-9875-6DCDC55109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US" sz="5100">
                <a:solidFill>
                  <a:srgbClr val="FFFFFF"/>
                </a:solidFill>
              </a:rPr>
              <a:t>Adventurous activity development for KS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D2A5A6-A982-6740-8733-2519641F2C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By Gaz Jones</a:t>
            </a:r>
          </a:p>
        </p:txBody>
      </p:sp>
    </p:spTree>
    <p:extLst>
      <p:ext uri="{BB962C8B-B14F-4D97-AF65-F5344CB8AC3E}">
        <p14:creationId xmlns:p14="http://schemas.microsoft.com/office/powerpoint/2010/main" val="3834121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1B4B3-1312-F449-AEB4-B9CF7F435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865" y="568517"/>
            <a:ext cx="5248221" cy="106720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Introductory session.</a:t>
            </a:r>
          </a:p>
        </p:txBody>
      </p:sp>
      <p:pic>
        <p:nvPicPr>
          <p:cNvPr id="5" name="Picture 4" descr="Father and son roasting around campfire">
            <a:extLst>
              <a:ext uri="{FF2B5EF4-FFF2-40B4-BE49-F238E27FC236}">
                <a16:creationId xmlns:a16="http://schemas.microsoft.com/office/drawing/2014/main" id="{2DC9A7B2-D850-A44F-9B69-A7051E84A5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24" r="31626" b="1"/>
          <a:stretch/>
        </p:blipFill>
        <p:spPr>
          <a:xfrm>
            <a:off x="739959" y="1095407"/>
            <a:ext cx="4754947" cy="4754947"/>
          </a:xfrm>
          <a:custGeom>
            <a:avLst/>
            <a:gdLst/>
            <a:ahLst/>
            <a:cxnLst/>
            <a:rect l="l" t="t" r="r" b="b"/>
            <a:pathLst>
              <a:path w="2388070" h="2388070">
                <a:moveTo>
                  <a:pt x="1194035" y="0"/>
                </a:moveTo>
                <a:cubicBezTo>
                  <a:pt x="1853482" y="0"/>
                  <a:pt x="2388070" y="534588"/>
                  <a:pt x="2388070" y="1194035"/>
                </a:cubicBezTo>
                <a:cubicBezTo>
                  <a:pt x="2388070" y="1853482"/>
                  <a:pt x="1853482" y="2388070"/>
                  <a:pt x="1194035" y="2388070"/>
                </a:cubicBezTo>
                <a:cubicBezTo>
                  <a:pt x="534588" y="2388070"/>
                  <a:pt x="0" y="1853482"/>
                  <a:pt x="0" y="1194035"/>
                </a:cubicBezTo>
                <a:cubicBezTo>
                  <a:pt x="0" y="534588"/>
                  <a:pt x="534588" y="0"/>
                  <a:pt x="1194035" y="0"/>
                </a:cubicBezTo>
                <a:close/>
              </a:path>
            </a:pathLst>
          </a:custGeom>
          <a:ln w="28575">
            <a:noFill/>
          </a:ln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B894EFA8-F425-4D19-A94B-445388B31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ED0CD-27B6-FA49-92CF-330348195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820369"/>
            <a:ext cx="5217173" cy="4351338"/>
          </a:xfrm>
        </p:spPr>
        <p:txBody>
          <a:bodyPr>
            <a:normAutofit/>
          </a:bodyPr>
          <a:lstStyle/>
          <a:p>
            <a:r>
              <a:rPr lang="en-US" sz="1800">
                <a:solidFill>
                  <a:schemeClr val="bg1"/>
                </a:solidFill>
              </a:rPr>
              <a:t>Preparing the students</a:t>
            </a:r>
          </a:p>
          <a:p>
            <a:r>
              <a:rPr lang="en-US" sz="1800">
                <a:solidFill>
                  <a:schemeClr val="bg1"/>
                </a:solidFill>
              </a:rPr>
              <a:t>Calm, relaxed environment.</a:t>
            </a:r>
          </a:p>
          <a:p>
            <a:r>
              <a:rPr lang="en-US" sz="1800">
                <a:solidFill>
                  <a:schemeClr val="bg1"/>
                </a:solidFill>
              </a:rPr>
              <a:t>Make it fun</a:t>
            </a:r>
          </a:p>
          <a:p>
            <a:r>
              <a:rPr lang="en-US" sz="1800">
                <a:solidFill>
                  <a:schemeClr val="bg1"/>
                </a:solidFill>
              </a:rPr>
              <a:t>Discuss fire and tool safety with the pupils</a:t>
            </a:r>
          </a:p>
          <a:p>
            <a:r>
              <a:rPr lang="en-US" sz="1800">
                <a:solidFill>
                  <a:schemeClr val="bg1"/>
                </a:solidFill>
              </a:rPr>
              <a:t>Delegate pupils into 3 groups. 1- tinder, 2-kindling, 3- fuel (logs).</a:t>
            </a:r>
          </a:p>
          <a:p>
            <a:r>
              <a:rPr lang="en-US" sz="1800">
                <a:solidFill>
                  <a:schemeClr val="bg1"/>
                </a:solidFill>
              </a:rPr>
              <a:t>Give pupils tools in order to break down the wood.</a:t>
            </a:r>
          </a:p>
          <a:p>
            <a:r>
              <a:rPr lang="en-US" sz="1800">
                <a:solidFill>
                  <a:schemeClr val="bg1"/>
                </a:solidFill>
              </a:rPr>
              <a:t>Allow pupils to make a fire. </a:t>
            </a:r>
          </a:p>
          <a:p>
            <a:r>
              <a:rPr lang="en-US" sz="1800">
                <a:solidFill>
                  <a:schemeClr val="bg1"/>
                </a:solidFill>
              </a:rPr>
              <a:t>Develop communication and problem-solving skills</a:t>
            </a:r>
          </a:p>
          <a:p>
            <a:r>
              <a:rPr lang="en-US" sz="1800">
                <a:solidFill>
                  <a:schemeClr val="bg1"/>
                </a:solidFill>
              </a:rPr>
              <a:t>Discuss future session and the feelings of the pupils towards these.</a:t>
            </a:r>
          </a:p>
        </p:txBody>
      </p:sp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582A903B-6B78-4F0A-B7C9-3D8049902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510EA93-8F64-42C8-A630-D449506E9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CB53FC-E4DA-4001-928B-9998A85EA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210B969-4FDF-4AAC-9397-63D5434958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70B3EF0-84EA-4F47-86A3-1EA1F644A4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59369A8-EF57-42A1-8EC8-F6A9F92A3A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93554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Circle of young friends">
            <a:extLst>
              <a:ext uri="{FF2B5EF4-FFF2-40B4-BE49-F238E27FC236}">
                <a16:creationId xmlns:a16="http://schemas.microsoft.com/office/drawing/2014/main" id="{F2AC3A7F-C8F7-614D-B47C-BD9D65FA56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33" r="23289" b="6958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30F8F4-B277-1848-8377-AD712095F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/>
              <a:t>Team building games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A97C2B-C926-954B-BAA4-C5B04FC40F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/>
              <a:t>Keep it fun</a:t>
            </a:r>
          </a:p>
          <a:p>
            <a:r>
              <a:rPr lang="en-US" sz="1700"/>
              <a:t>Develop creative thinking, problem solving, communication and leadership skills WAG (2008).</a:t>
            </a:r>
          </a:p>
          <a:p>
            <a:r>
              <a:rPr lang="en-US" sz="1700"/>
              <a:t>Bench line up – Get the mind working</a:t>
            </a:r>
          </a:p>
          <a:p>
            <a:r>
              <a:rPr lang="en-US" sz="1700"/>
              <a:t>Floor is lava – Team work and leadership</a:t>
            </a:r>
          </a:p>
          <a:p>
            <a:r>
              <a:rPr lang="en-US" sz="1700"/>
              <a:t>Lasso extraction game - Communication</a:t>
            </a:r>
          </a:p>
          <a:p>
            <a:endParaRPr lang="en-US" sz="1700"/>
          </a:p>
          <a:p>
            <a:endParaRPr lang="en-US" sz="1700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1828791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hild looking at a world map">
            <a:extLst>
              <a:ext uri="{FF2B5EF4-FFF2-40B4-BE49-F238E27FC236}">
                <a16:creationId xmlns:a16="http://schemas.microsoft.com/office/drawing/2014/main" id="{68CED186-6A52-964B-B1DD-F21A80930B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4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17B45-60AD-8642-B88C-D64E8ADBB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Orienteering session 1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4F0F5-F387-1B41-9FCB-E298E465F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1800"/>
              <a:t>Refresher course from Key stage 2.</a:t>
            </a:r>
          </a:p>
          <a:p>
            <a:r>
              <a:rPr lang="en-US" sz="1800"/>
              <a:t>Keep it interesting.</a:t>
            </a:r>
          </a:p>
          <a:p>
            <a:r>
              <a:rPr lang="en-US" sz="1800"/>
              <a:t>Map reading and orientation, compass, bearings and pacing.</a:t>
            </a:r>
          </a:p>
          <a:p>
            <a:r>
              <a:rPr lang="en-US" sz="1800"/>
              <a:t>Get some blood pumping!</a:t>
            </a:r>
          </a:p>
          <a:p>
            <a:r>
              <a:rPr lang="en-US" sz="1800"/>
              <a:t>Lets play some games!</a:t>
            </a:r>
          </a:p>
        </p:txBody>
      </p:sp>
    </p:spTree>
    <p:extLst>
      <p:ext uri="{BB962C8B-B14F-4D97-AF65-F5344CB8AC3E}">
        <p14:creationId xmlns:p14="http://schemas.microsoft.com/office/powerpoint/2010/main" val="8391350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9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person helping other person climb up a rock">
            <a:extLst>
              <a:ext uri="{FF2B5EF4-FFF2-40B4-BE49-F238E27FC236}">
                <a16:creationId xmlns:a16="http://schemas.microsoft.com/office/drawing/2014/main" id="{07226E0C-7D62-1549-B5EE-30571A5A66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2894" b="-1"/>
          <a:stretch/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53" name="Freeform: Shape 11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4" name="Freeform: Shape 13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AE5323-15EF-AA48-ABA2-541E7C2A9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US" sz="2800"/>
              <a:t>Orienteering session 2</a:t>
            </a:r>
          </a:p>
        </p:txBody>
      </p:sp>
      <p:sp>
        <p:nvSpPr>
          <p:cNvPr id="55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6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2921CC-585E-8E4A-8758-90B120C8A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/>
              <a:t>Warm up</a:t>
            </a:r>
          </a:p>
          <a:p>
            <a:r>
              <a:rPr lang="en-US" sz="1700"/>
              <a:t>Progression is key…Lets have an adventure!</a:t>
            </a:r>
          </a:p>
          <a:p>
            <a:r>
              <a:rPr lang="en-US" sz="1700"/>
              <a:t>How are the pupils coping?</a:t>
            </a:r>
          </a:p>
        </p:txBody>
      </p:sp>
    </p:spTree>
    <p:extLst>
      <p:ext uri="{BB962C8B-B14F-4D97-AF65-F5344CB8AC3E}">
        <p14:creationId xmlns:p14="http://schemas.microsoft.com/office/powerpoint/2010/main" val="18059214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0AF9BD-237B-2045-91D7-69864629C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641752"/>
            <a:ext cx="4394200" cy="1323439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chemeClr val="bg1"/>
                </a:solidFill>
              </a:rPr>
              <a:t>Climbing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BDB90-4798-A44B-A064-5CC771EA0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3146400"/>
            <a:ext cx="4394200" cy="2454300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Introduction.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Build trust and confidence WAG (2008)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Bring some competition into things.</a:t>
            </a:r>
          </a:p>
          <a:p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Develop complex movement patterns WAG 2008</a:t>
            </a:r>
          </a:p>
          <a:p>
            <a:pPr marL="0" indent="0">
              <a:buNone/>
            </a:pPr>
            <a:endParaRPr lang="en-US" sz="2400" dirty="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5" name="Picture 4" descr="Athlete's hand grabbing a hold on a rock climbing wall">
            <a:extLst>
              <a:ext uri="{FF2B5EF4-FFF2-40B4-BE49-F238E27FC236}">
                <a16:creationId xmlns:a16="http://schemas.microsoft.com/office/drawing/2014/main" id="{9327C161-944B-C84F-8D40-A56E696711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89" r="9631" b="-1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12721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lluminated tent in field with stormy sky">
            <a:extLst>
              <a:ext uri="{FF2B5EF4-FFF2-40B4-BE49-F238E27FC236}">
                <a16:creationId xmlns:a16="http://schemas.microsoft.com/office/drawing/2014/main" id="{FE2B5644-FEA2-4C41-A233-C0A74B7F67D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4192" b="927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B305E1-1DB9-704C-8F5A-98D081D802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US" sz="5000"/>
              <a:t>Adventurous skills session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A29F3-9E40-A342-A03B-0662A7AA4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>
            <a:normAutofit/>
          </a:bodyPr>
          <a:lstStyle/>
          <a:p>
            <a:r>
              <a:rPr lang="en-US" sz="2000" dirty="0"/>
              <a:t>Develop skills for outdoor learning and living WAG (2008)</a:t>
            </a:r>
          </a:p>
          <a:p>
            <a:r>
              <a:rPr lang="en-US" sz="2000" dirty="0"/>
              <a:t>Light a fire</a:t>
            </a:r>
          </a:p>
          <a:p>
            <a:r>
              <a:rPr lang="en-US" sz="2000" dirty="0"/>
              <a:t>Shelter building</a:t>
            </a:r>
          </a:p>
          <a:p>
            <a:r>
              <a:rPr lang="en-US" sz="2000" dirty="0"/>
              <a:t>Water filtration, moss or charcoal? Lets experiment</a:t>
            </a:r>
          </a:p>
          <a:p>
            <a:r>
              <a:rPr lang="en-US" sz="2000" dirty="0"/>
              <a:t>How are pupils Interpersonal and intrapersonal skills developing?</a:t>
            </a:r>
          </a:p>
          <a:p>
            <a:endParaRPr lang="en-US" sz="2000" dirty="0"/>
          </a:p>
          <a:p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94370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21DF3-92FE-A545-A681-2C0F3713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/>
              <a:t>Bringing it all together</a:t>
            </a:r>
          </a:p>
        </p:txBody>
      </p:sp>
      <p:pic>
        <p:nvPicPr>
          <p:cNvPr id="5" name="Picture 4" descr="Two hikers cheering at mountain summit">
            <a:extLst>
              <a:ext uri="{FF2B5EF4-FFF2-40B4-BE49-F238E27FC236}">
                <a16:creationId xmlns:a16="http://schemas.microsoft.com/office/drawing/2014/main" id="{6AEAF8B8-ED0B-4E4D-BC1B-586503107B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405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05F8E-0DA9-5F4C-9668-3305E25C6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US" sz="1400"/>
              <a:t>Progression is key…Lets have an ADVENTURE!</a:t>
            </a:r>
          </a:p>
          <a:p>
            <a:r>
              <a:rPr lang="en-US" sz="1400"/>
              <a:t>The check points will have resources needed for the remainder of the session e.g., water filtration, wood, rope etc.</a:t>
            </a:r>
          </a:p>
          <a:p>
            <a:r>
              <a:rPr lang="en-US" sz="1400"/>
              <a:t>Teamwork or leadership?</a:t>
            </a:r>
          </a:p>
          <a:p>
            <a:r>
              <a:rPr lang="en-US" sz="1400"/>
              <a:t>Make a shelter.</a:t>
            </a:r>
          </a:p>
          <a:p>
            <a:r>
              <a:rPr lang="en-US" sz="1400"/>
              <a:t>Make a fire.</a:t>
            </a:r>
          </a:p>
          <a:p>
            <a:r>
              <a:rPr lang="en-US" sz="1400"/>
              <a:t>Enjoy some vegan MARSHMALLOWS!</a:t>
            </a:r>
          </a:p>
          <a:p>
            <a:r>
              <a:rPr lang="en-US" sz="1400"/>
              <a:t>Reflecting by the fire</a:t>
            </a:r>
          </a:p>
        </p:txBody>
      </p:sp>
    </p:spTree>
    <p:extLst>
      <p:ext uri="{BB962C8B-B14F-4D97-AF65-F5344CB8AC3E}">
        <p14:creationId xmlns:p14="http://schemas.microsoft.com/office/powerpoint/2010/main" val="16745802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04A130CA-991E-4C92-A494-EB7D8666E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C3C749F-9A26-4B1E-BC2E-572D03DF9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1872577" y="1372793"/>
            <a:ext cx="6135300" cy="5537781"/>
          </a:xfrm>
          <a:custGeom>
            <a:avLst/>
            <a:gdLst>
              <a:gd name="connsiteX0" fmla="*/ 0 w 6135300"/>
              <a:gd name="connsiteY0" fmla="*/ 0 h 5537781"/>
              <a:gd name="connsiteX1" fmla="*/ 6135300 w 6135300"/>
              <a:gd name="connsiteY1" fmla="*/ 0 h 5537781"/>
              <a:gd name="connsiteX2" fmla="*/ 6135300 w 6135300"/>
              <a:gd name="connsiteY2" fmla="*/ 3548931 h 5537781"/>
              <a:gd name="connsiteX3" fmla="*/ 4146451 w 6135300"/>
              <a:gd name="connsiteY3" fmla="*/ 5537781 h 5537781"/>
              <a:gd name="connsiteX4" fmla="*/ 0 w 6135300"/>
              <a:gd name="connsiteY4" fmla="*/ 1391331 h 5537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35300" h="5537781">
                <a:moveTo>
                  <a:pt x="0" y="0"/>
                </a:moveTo>
                <a:lnTo>
                  <a:pt x="6135300" y="0"/>
                </a:lnTo>
                <a:lnTo>
                  <a:pt x="6135300" y="3548931"/>
                </a:lnTo>
                <a:lnTo>
                  <a:pt x="4146451" y="5537781"/>
                </a:lnTo>
                <a:lnTo>
                  <a:pt x="0" y="1391331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hild holding up hand">
            <a:extLst>
              <a:ext uri="{FF2B5EF4-FFF2-40B4-BE49-F238E27FC236}">
                <a16:creationId xmlns:a16="http://schemas.microsoft.com/office/drawing/2014/main" id="{631274D4-6B45-E647-8DF3-545D73B4CC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81" r="2" b="2"/>
          <a:stretch/>
        </p:blipFill>
        <p:spPr>
          <a:xfrm>
            <a:off x="2747771" y="1"/>
            <a:ext cx="8557447" cy="5347244"/>
          </a:xfrm>
          <a:custGeom>
            <a:avLst/>
            <a:gdLst/>
            <a:ahLst/>
            <a:cxnLst/>
            <a:rect l="l" t="t" r="r" b="b"/>
            <a:pathLst>
              <a:path w="9366779" h="5852967">
                <a:moveTo>
                  <a:pt x="1169579" y="0"/>
                </a:moveTo>
                <a:lnTo>
                  <a:pt x="8197201" y="0"/>
                </a:lnTo>
                <a:lnTo>
                  <a:pt x="9366779" y="1169579"/>
                </a:lnTo>
                <a:lnTo>
                  <a:pt x="4683391" y="5852967"/>
                </a:lnTo>
                <a:lnTo>
                  <a:pt x="0" y="1169579"/>
                </a:ln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F98D51C6-1188-49B8-B829-31D2C2813F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050242" y="292975"/>
            <a:ext cx="5056735" cy="9206602"/>
          </a:xfrm>
          <a:custGeom>
            <a:avLst/>
            <a:gdLst>
              <a:gd name="connsiteX0" fmla="*/ 0 w 5053652"/>
              <a:gd name="connsiteY0" fmla="*/ 209273 h 9200989"/>
              <a:gd name="connsiteX1" fmla="*/ 209274 w 5053652"/>
              <a:gd name="connsiteY1" fmla="*/ 0 h 9200989"/>
              <a:gd name="connsiteX2" fmla="*/ 5053652 w 5053652"/>
              <a:gd name="connsiteY2" fmla="*/ 4844379 h 9200989"/>
              <a:gd name="connsiteX3" fmla="*/ 697042 w 5053652"/>
              <a:gd name="connsiteY3" fmla="*/ 9200989 h 9200989"/>
              <a:gd name="connsiteX4" fmla="*/ 0 w 5053652"/>
              <a:gd name="connsiteY4" fmla="*/ 9200989 h 9200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53652" h="9200989">
                <a:moveTo>
                  <a:pt x="0" y="209273"/>
                </a:moveTo>
                <a:lnTo>
                  <a:pt x="209274" y="0"/>
                </a:lnTo>
                <a:lnTo>
                  <a:pt x="5053652" y="4844379"/>
                </a:lnTo>
                <a:lnTo>
                  <a:pt x="697042" y="9200989"/>
                </a:lnTo>
                <a:lnTo>
                  <a:pt x="0" y="9200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Isosceles Triangle 31">
            <a:extLst>
              <a:ext uri="{FF2B5EF4-FFF2-40B4-BE49-F238E27FC236}">
                <a16:creationId xmlns:a16="http://schemas.microsoft.com/office/drawing/2014/main" id="{456BA586-8922-4113-BD35-BBF1EB1A1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6909" y="5272381"/>
            <a:ext cx="3171238" cy="1585619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861739" y="2074303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ame 35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423102" y="1635666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173BD3-7575-7D41-8CA3-164A59E13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8683" y="3087528"/>
            <a:ext cx="3618284" cy="1345720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>
                <a:solidFill>
                  <a:srgbClr val="080808"/>
                </a:solidFill>
              </a:rPr>
              <a:t>That’s all folks!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F7DC0-08EE-4542-862D-FE0312DD89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7353" y="4527440"/>
            <a:ext cx="2700944" cy="659993"/>
          </a:xfr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dirty="0">
                <a:solidFill>
                  <a:srgbClr val="080808"/>
                </a:solidFill>
              </a:rPr>
              <a:t>Hands in the air like you just don’t care, ASK AWAY!</a:t>
            </a:r>
          </a:p>
        </p:txBody>
      </p:sp>
    </p:spTree>
    <p:extLst>
      <p:ext uri="{BB962C8B-B14F-4D97-AF65-F5344CB8AC3E}">
        <p14:creationId xmlns:p14="http://schemas.microsoft.com/office/powerpoint/2010/main" val="35824240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ACCE2-6EAB-C241-B625-EB6E00DFE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F406F-6D20-AF4A-9F8B-B85A17400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300" dirty="0"/>
              <a:t>Berman, M., </a:t>
            </a:r>
            <a:r>
              <a:rPr lang="en-GB" sz="1300" dirty="0" err="1"/>
              <a:t>Jonides</a:t>
            </a:r>
            <a:r>
              <a:rPr lang="en-GB" sz="1300" dirty="0"/>
              <a:t>, J. and Kaplan, S., 2008. The Cognitive Benefits of Interacting With Nature. </a:t>
            </a:r>
            <a:r>
              <a:rPr lang="en-GB" sz="1300" i="1" dirty="0"/>
              <a:t>Psychological Science</a:t>
            </a:r>
            <a:r>
              <a:rPr lang="en-GB" sz="1300" dirty="0"/>
              <a:t>, [online] 19(12), pp.1207-1212. Available at: &lt;https://</a:t>
            </a:r>
            <a:r>
              <a:rPr lang="en-GB" sz="1300" dirty="0" err="1"/>
              <a:t>sites.oxy.edu</a:t>
            </a:r>
            <a:r>
              <a:rPr lang="en-GB" sz="1300" dirty="0"/>
              <a:t>/clint/evolution/articles/</a:t>
            </a:r>
            <a:r>
              <a:rPr lang="en-GB" sz="1300" dirty="0" err="1"/>
              <a:t>CognitiveBenefitsofInteractingWithNature.pdf</a:t>
            </a:r>
            <a:r>
              <a:rPr lang="en-GB" sz="1300" dirty="0"/>
              <a:t>&gt; [Accessed 29 December 2020].</a:t>
            </a:r>
          </a:p>
          <a:p>
            <a:r>
              <a:rPr lang="en-GB" sz="1200" dirty="0"/>
              <a:t>Christie, B., Higgins, P. and McLaughlin, P., 2013. ‘Did you enjoy your holiday?’ Can residential outdoor learning benefit mainstream schooling?. </a:t>
            </a:r>
            <a:r>
              <a:rPr lang="en-GB" sz="1200" i="1" dirty="0"/>
              <a:t>Journal of Adventure Education and Outdoor Learning</a:t>
            </a:r>
            <a:r>
              <a:rPr lang="en-GB" sz="1200" dirty="0"/>
              <a:t>, [online] 14(1), pp.1-23. Available at: &lt;http://</a:t>
            </a:r>
            <a:r>
              <a:rPr lang="en-GB" sz="1200" dirty="0" err="1"/>
              <a:t>citeseerx.ist.psu.edu</a:t>
            </a:r>
            <a:r>
              <a:rPr lang="en-GB" sz="1200" dirty="0"/>
              <a:t>/</a:t>
            </a:r>
            <a:r>
              <a:rPr lang="en-GB" sz="1200" dirty="0" err="1"/>
              <a:t>viewdoc</a:t>
            </a:r>
            <a:r>
              <a:rPr lang="en-GB" sz="1200" dirty="0"/>
              <a:t>/</a:t>
            </a:r>
            <a:r>
              <a:rPr lang="en-GB" sz="1200" dirty="0" err="1"/>
              <a:t>download?doi</a:t>
            </a:r>
            <a:r>
              <a:rPr lang="en-GB" sz="1200" dirty="0"/>
              <a:t>=10.1.1.823.84&amp;rep=rep1&amp;type=pdf&gt; [Accessed 2 January 2021].</a:t>
            </a:r>
          </a:p>
          <a:p>
            <a:r>
              <a:rPr lang="en-GB" sz="1200" dirty="0"/>
              <a:t>Ferguson, C. and </a:t>
            </a:r>
            <a:r>
              <a:rPr lang="en-GB" sz="1200" dirty="0" err="1"/>
              <a:t>Turbyfill</a:t>
            </a:r>
            <a:r>
              <a:rPr lang="en-GB" sz="1200" dirty="0"/>
              <a:t>, R., 2013. </a:t>
            </a:r>
            <a:r>
              <a:rPr lang="en-GB" sz="1200" i="1" dirty="0"/>
              <a:t>Discovering Orienteering</a:t>
            </a:r>
            <a:r>
              <a:rPr lang="en-GB" sz="1200" dirty="0"/>
              <a:t>. Leeds: Human kinetics. [online] Available at: </a:t>
            </a:r>
            <a:r>
              <a:rPr lang="en-GB" sz="1200" u="sng" dirty="0">
                <a:hlinkClick r:id="rId3"/>
              </a:rPr>
              <a:t>https://books.google.co.uk/books?hl=en&amp;lr=&amp;id=zTNO3OpiUHMC&amp;oi=fnd&amp;pg=PR1&amp;dq=orienteering+benefits&amp;ots=HX8Wpj0c7A&amp;sig=Ek5qA1xsrt-WRtCAt-vBPZ-eyBs&amp;redir_esc=y#v=onepage&amp;q=orienteering%20benefits&amp;f=false</a:t>
            </a:r>
            <a:r>
              <a:rPr lang="en-GB" sz="1200" dirty="0"/>
              <a:t> [Accessed 30  December 2020]</a:t>
            </a:r>
          </a:p>
          <a:p>
            <a:r>
              <a:rPr lang="en-GB" sz="1200" dirty="0"/>
              <a:t>Higgins, P., 1997. Outdoor education and sustainability: Making connections. </a:t>
            </a:r>
            <a:r>
              <a:rPr lang="en-GB" sz="1200" i="1" dirty="0"/>
              <a:t>Adventure education and outdoor leadership</a:t>
            </a:r>
            <a:r>
              <a:rPr lang="en-GB" sz="1200" dirty="0"/>
              <a:t>, [online] 13(4), p.6. Available at: &lt;http://</a:t>
            </a:r>
            <a:r>
              <a:rPr lang="en-GB" sz="1200" dirty="0" err="1"/>
              <a:t>reconnectinnature.org.uk</a:t>
            </a:r>
            <a:r>
              <a:rPr lang="en-GB" sz="1200" dirty="0"/>
              <a:t>/</a:t>
            </a:r>
            <a:r>
              <a:rPr lang="en-GB" sz="1200" dirty="0" err="1"/>
              <a:t>wp</a:t>
            </a:r>
            <a:r>
              <a:rPr lang="en-GB" sz="1200" dirty="0"/>
              <a:t>-content/uploads/2018/08/</a:t>
            </a:r>
            <a:r>
              <a:rPr lang="en-GB" sz="1200" dirty="0" err="1"/>
              <a:t>higgins_making_connections.pdf</a:t>
            </a:r>
            <a:r>
              <a:rPr lang="en-GB" sz="1200" dirty="0"/>
              <a:t>&gt; [Accessed 2 January 2021].</a:t>
            </a:r>
          </a:p>
          <a:p>
            <a:r>
              <a:rPr lang="en-GB" sz="1200" dirty="0"/>
              <a:t>Kirtley, P., ND. </a:t>
            </a:r>
            <a:r>
              <a:rPr lang="en-GB" sz="1200" i="1" dirty="0"/>
              <a:t>The Value Of A Tarp In Your Day-Pack</a:t>
            </a:r>
            <a:r>
              <a:rPr lang="en-GB" sz="1200" dirty="0"/>
              <a:t>. [online] Paul Kirtley. Available at: &lt;http://</a:t>
            </a:r>
            <a:r>
              <a:rPr lang="en-GB" sz="1200" dirty="0" err="1"/>
              <a:t>paulkirtley.co.uk</a:t>
            </a:r>
            <a:r>
              <a:rPr lang="en-GB" sz="1200" dirty="0"/>
              <a:t>/2011/bushcraft-tarp-in-your-day-pack/&gt; [Accessed 4 January 2021].</a:t>
            </a:r>
          </a:p>
          <a:p>
            <a:r>
              <a:rPr lang="en-GB" sz="1200" dirty="0" err="1"/>
              <a:t>Midura</a:t>
            </a:r>
            <a:r>
              <a:rPr lang="en-GB" sz="1200" dirty="0"/>
              <a:t>, D. and Glover, D., 2005. </a:t>
            </a:r>
            <a:r>
              <a:rPr lang="en-GB" sz="1200" i="1" dirty="0"/>
              <a:t>Essentials Of Team Building</a:t>
            </a:r>
            <a:r>
              <a:rPr lang="en-GB" sz="1200" dirty="0"/>
              <a:t>. Champaign, IL: Human Kinetics. [online] Available </a:t>
            </a:r>
            <a:r>
              <a:rPr lang="en-GB" sz="1200" dirty="0" err="1"/>
              <a:t>at:</a:t>
            </a:r>
            <a:r>
              <a:rPr lang="en-GB" sz="1200" dirty="0" err="1">
                <a:hlinkClick r:id="rId4"/>
              </a:rPr>
              <a:t>https</a:t>
            </a:r>
            <a:r>
              <a:rPr lang="en-GB" sz="1200" dirty="0">
                <a:hlinkClick r:id="rId4"/>
              </a:rPr>
              <a:t>://books.google.co.uk/books?hl=en&amp;lr=&amp;id=ZZ6l6fj3VlQC&amp;oi=fnd&amp;pg=PR9&amp;dq=benefits+of+team+building+games+young+adults</a:t>
            </a:r>
            <a:r>
              <a:rPr lang="en-GB" sz="1200" dirty="0"/>
              <a:t> [Accessed 2 January 2021].</a:t>
            </a:r>
          </a:p>
          <a:p>
            <a:r>
              <a:rPr lang="en-GB" sz="1200" dirty="0"/>
              <a:t>Nedovic, S. and Morrissey, A., 2013. Calm active and focused: Children’s responses to an organic outdoor learning environment. </a:t>
            </a:r>
            <a:r>
              <a:rPr lang="en-GB" sz="1200" i="1" dirty="0"/>
              <a:t>Learning Environments Research</a:t>
            </a:r>
            <a:r>
              <a:rPr lang="en-GB" sz="1200" dirty="0"/>
              <a:t>, [online] 16(2), pp.281-295. Available at: &lt;https://</a:t>
            </a:r>
            <a:r>
              <a:rPr lang="en-GB" sz="1200" dirty="0" err="1"/>
              <a:t>www.researchgate.net</a:t>
            </a:r>
            <a:r>
              <a:rPr lang="en-GB" sz="1200" dirty="0"/>
              <a:t>/profile/</a:t>
            </a:r>
            <a:r>
              <a:rPr lang="en-GB" sz="1200" dirty="0" err="1"/>
              <a:t>Anne_Marie_Morrissey</a:t>
            </a:r>
            <a:r>
              <a:rPr lang="en-GB" sz="1200" dirty="0"/>
              <a:t>/publication/257617275_Calm_active_and_focused_Children%27s_responses_to_an_organic_outdoor_learning_environment/links/02e7e5372c98957f01000000/Calm-active-and-focused-Childrens-responses-to-an-organic-outdoor-learning-environment.pdf&gt; [Accessed 1 January 2021</a:t>
            </a:r>
          </a:p>
          <a:p>
            <a:r>
              <a:rPr lang="en-GB" sz="1200" dirty="0"/>
              <a:t>2008. </a:t>
            </a:r>
            <a:r>
              <a:rPr lang="en-GB" sz="1200" i="1" dirty="0"/>
              <a:t>Physical Education In The National Curriculum For Wales</a:t>
            </a:r>
            <a:r>
              <a:rPr lang="en-GB" sz="1200" dirty="0"/>
              <a:t>. [</a:t>
            </a:r>
            <a:r>
              <a:rPr lang="en-GB" sz="1200" dirty="0" err="1"/>
              <a:t>ebook</a:t>
            </a:r>
            <a:r>
              <a:rPr lang="en-GB" sz="1200" dirty="0"/>
              <a:t>] The Welsh Government, p.10. [online] Available at: &lt;https://</a:t>
            </a:r>
            <a:r>
              <a:rPr lang="en-GB" sz="1200" dirty="0" err="1"/>
              <a:t>hwb.gov.wales</a:t>
            </a:r>
            <a:r>
              <a:rPr lang="en-GB" sz="1200" dirty="0"/>
              <a:t>/curriculum-for-wales-2008/key-stages-2-to-4/?_</a:t>
            </a:r>
            <a:r>
              <a:rPr lang="en-GB" sz="1200" dirty="0" err="1"/>
              <a:t>ga</a:t>
            </a:r>
            <a:r>
              <a:rPr lang="en-GB" sz="1200" dirty="0"/>
              <a:t>=2.80868112.601758711.1601311863-1539440299.1520950167&gt; [Accessed 30 December 2020].</a:t>
            </a:r>
          </a:p>
        </p:txBody>
      </p:sp>
    </p:spTree>
    <p:extLst>
      <p:ext uri="{BB962C8B-B14F-4D97-AF65-F5344CB8AC3E}">
        <p14:creationId xmlns:p14="http://schemas.microsoft.com/office/powerpoint/2010/main" val="16279760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urriculum adventure presentation" id="{7E3551CB-2107-1441-94D9-D19B5A789D9E}" vid="{19179CB4-55D6-9441-91F1-0A37F2FA1D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565</TotalTime>
  <Words>894</Words>
  <Application>Microsoft Macintosh PowerPoint</Application>
  <PresentationFormat>Widescreen</PresentationFormat>
  <Paragraphs>61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Adventurous activity development for KS 3</vt:lpstr>
      <vt:lpstr>Introductory session.</vt:lpstr>
      <vt:lpstr>Team building games</vt:lpstr>
      <vt:lpstr>Orienteering session 1</vt:lpstr>
      <vt:lpstr>Orienteering session 2</vt:lpstr>
      <vt:lpstr>Climbing</vt:lpstr>
      <vt:lpstr>Adventurous skills session</vt:lpstr>
      <vt:lpstr>Bringing it all together</vt:lpstr>
      <vt:lpstr>That’s all folks!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Adventurous activity development for KS 3</dc:title>
  <dc:creator>Amber Jenkins (1601017)</dc:creator>
  <cp:lastModifiedBy>Amber Jenkins (1601017)</cp:lastModifiedBy>
  <cp:revision>3</cp:revision>
  <dcterms:created xsi:type="dcterms:W3CDTF">2021-01-06T23:30:28Z</dcterms:created>
  <dcterms:modified xsi:type="dcterms:W3CDTF">2021-01-07T08:55:49Z</dcterms:modified>
</cp:coreProperties>
</file>