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9" r:id="rId4"/>
    <p:sldId id="261" r:id="rId5"/>
    <p:sldId id="265" r:id="rId6"/>
    <p:sldId id="260" r:id="rId7"/>
    <p:sldId id="263" r:id="rId8"/>
    <p:sldId id="268" r:id="rId9"/>
    <p:sldId id="272" r:id="rId10"/>
    <p:sldId id="266" r:id="rId11"/>
    <p:sldId id="269" r:id="rId12"/>
    <p:sldId id="270" r:id="rId13"/>
    <p:sldId id="267" r:id="rId14"/>
    <p:sldId id="271" r:id="rId15"/>
    <p:sldId id="264" r:id="rId16"/>
    <p:sldId id="25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DE5EC4-099E-486E-B43E-E1ADC9C91731}" v="9" dt="2023-09-18T09:06:39.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2" autoAdjust="0"/>
    <p:restoredTop sz="94660"/>
  </p:normalViewPr>
  <p:slideViewPr>
    <p:cSldViewPr snapToGrid="0">
      <p:cViewPr>
        <p:scale>
          <a:sx n="63" d="100"/>
          <a:sy n="63" d="100"/>
        </p:scale>
        <p:origin x="448" y="7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02/10/2023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02/10/2023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02/10/2023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02/10/2023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02/10/2023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02/10/2023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02/10/2023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02/10/2023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02/10/2023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02/10/2023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02/10/2023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02/10/2023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BMTP6006</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7340471" cy="2585323"/>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Heritage &amp; Leisure </a:t>
            </a:r>
            <a:br>
              <a:rPr lang="en-GB" sz="5400" dirty="0">
                <a:solidFill>
                  <a:schemeClr val="bg1"/>
                </a:solidFill>
                <a:latin typeface="Arial" panose="020B0604020202020204" pitchFamily="34" charset="0"/>
                <a:cs typeface="Arial" panose="020B0604020202020204" pitchFamily="34" charset="0"/>
              </a:rPr>
            </a:br>
            <a:r>
              <a:rPr lang="en-GB" sz="5400" dirty="0">
                <a:solidFill>
                  <a:schemeClr val="bg1"/>
                </a:solidFill>
                <a:latin typeface="Arial" panose="020B0604020202020204" pitchFamily="34" charset="0"/>
                <a:cs typeface="Arial" panose="020B0604020202020204" pitchFamily="34" charset="0"/>
              </a:rPr>
              <a:t>Attraction Management</a:t>
            </a:r>
          </a:p>
          <a:p>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11610871"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Introduction to Heritage Management</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7BB7D-8E83-1FEF-53F5-FDA5CC85176B}"/>
              </a:ext>
            </a:extLst>
          </p:cNvPr>
          <p:cNvSpPr>
            <a:spLocks noGrp="1"/>
          </p:cNvSpPr>
          <p:nvPr>
            <p:ph type="title"/>
          </p:nvPr>
        </p:nvSpPr>
        <p:spPr/>
        <p:txBody>
          <a:bodyPr/>
          <a:lstStyle/>
          <a:p>
            <a:r>
              <a:rPr lang="en-GB"/>
              <a:t>HERITAGE DEFINITIONS</a:t>
            </a:r>
            <a:endParaRPr lang="en-GB" dirty="0"/>
          </a:p>
        </p:txBody>
      </p:sp>
      <p:sp>
        <p:nvSpPr>
          <p:cNvPr id="3" name="Content Placeholder 2">
            <a:extLst>
              <a:ext uri="{FF2B5EF4-FFF2-40B4-BE49-F238E27FC236}">
                <a16:creationId xmlns:a16="http://schemas.microsoft.com/office/drawing/2014/main" id="{A502963C-85C7-E1D0-FAE7-D602E85E33B7}"/>
              </a:ext>
            </a:extLst>
          </p:cNvPr>
          <p:cNvSpPr>
            <a:spLocks noGrp="1"/>
          </p:cNvSpPr>
          <p:nvPr>
            <p:ph idx="1"/>
          </p:nvPr>
        </p:nvSpPr>
        <p:spPr/>
        <p:txBody>
          <a:bodyPr/>
          <a:lstStyle/>
          <a:p>
            <a:r>
              <a:rPr lang="en-GB"/>
              <a:t>French word – Inherit</a:t>
            </a:r>
          </a:p>
          <a:p>
            <a:r>
              <a:rPr lang="en-GB"/>
              <a:t>Protect </a:t>
            </a:r>
          </a:p>
          <a:p>
            <a:r>
              <a:rPr lang="en-GB"/>
              <a:t>Preservation</a:t>
            </a:r>
          </a:p>
          <a:p>
            <a:r>
              <a:rPr lang="en-GB"/>
              <a:t>Culture</a:t>
            </a:r>
          </a:p>
          <a:p>
            <a:r>
              <a:rPr lang="en-GB"/>
              <a:t>History</a:t>
            </a:r>
            <a:endParaRPr lang="en-GB" dirty="0"/>
          </a:p>
        </p:txBody>
      </p:sp>
      <p:pic>
        <p:nvPicPr>
          <p:cNvPr id="1026" name="Picture 2" descr="Heritage Travel &amp; Tourism Guide India | India Heritage Tour">
            <a:extLst>
              <a:ext uri="{FF2B5EF4-FFF2-40B4-BE49-F238E27FC236}">
                <a16:creationId xmlns:a16="http://schemas.microsoft.com/office/drawing/2014/main" id="{60A7D622-689B-A6D3-249E-C5815A285B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6610" y="1198880"/>
            <a:ext cx="3430270" cy="3972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7875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B9D03-291D-BDA1-B81F-BBA19AFA73B3}"/>
              </a:ext>
            </a:extLst>
          </p:cNvPr>
          <p:cNvSpPr>
            <a:spLocks noGrp="1"/>
          </p:cNvSpPr>
          <p:nvPr>
            <p:ph type="title"/>
          </p:nvPr>
        </p:nvSpPr>
        <p:spPr/>
        <p:txBody>
          <a:bodyPr/>
          <a:lstStyle/>
          <a:p>
            <a:r>
              <a:rPr lang="en-GB" dirty="0"/>
              <a:t>Managing Heritage Needs</a:t>
            </a:r>
          </a:p>
        </p:txBody>
      </p:sp>
      <p:sp>
        <p:nvSpPr>
          <p:cNvPr id="3" name="Content Placeholder 2">
            <a:extLst>
              <a:ext uri="{FF2B5EF4-FFF2-40B4-BE49-F238E27FC236}">
                <a16:creationId xmlns:a16="http://schemas.microsoft.com/office/drawing/2014/main" id="{6A32D646-3D3F-D734-2FEB-BE10D8C7321F}"/>
              </a:ext>
            </a:extLst>
          </p:cNvPr>
          <p:cNvSpPr>
            <a:spLocks noGrp="1"/>
          </p:cNvSpPr>
          <p:nvPr>
            <p:ph idx="1"/>
          </p:nvPr>
        </p:nvSpPr>
        <p:spPr/>
        <p:txBody>
          <a:bodyPr/>
          <a:lstStyle/>
          <a:p>
            <a:r>
              <a:rPr lang="en-GB" dirty="0"/>
              <a:t>Cultural</a:t>
            </a:r>
          </a:p>
          <a:p>
            <a:r>
              <a:rPr lang="en-GB" dirty="0"/>
              <a:t>Spatial</a:t>
            </a:r>
          </a:p>
          <a:p>
            <a:r>
              <a:rPr lang="en-GB" dirty="0"/>
              <a:t>Environmental</a:t>
            </a:r>
          </a:p>
          <a:p>
            <a:r>
              <a:rPr lang="en-GB" dirty="0"/>
              <a:t>Social</a:t>
            </a:r>
          </a:p>
          <a:p>
            <a:r>
              <a:rPr lang="en-GB" dirty="0"/>
              <a:t>Financial</a:t>
            </a:r>
          </a:p>
        </p:txBody>
      </p:sp>
      <p:pic>
        <p:nvPicPr>
          <p:cNvPr id="2050" name="Picture 2" descr="List of World Heritage Sites in the United Kingdom - Wikipedia">
            <a:extLst>
              <a:ext uri="{FF2B5EF4-FFF2-40B4-BE49-F238E27FC236}">
                <a16:creationId xmlns:a16="http://schemas.microsoft.com/office/drawing/2014/main" id="{432A9F1F-73EC-8C0E-B352-60D4F3A3FD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3024" y="1690688"/>
            <a:ext cx="5321935" cy="3633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4448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DCB8B-B5E3-AD10-1AF6-3432D36D43A9}"/>
              </a:ext>
            </a:extLst>
          </p:cNvPr>
          <p:cNvSpPr>
            <a:spLocks noGrp="1"/>
          </p:cNvSpPr>
          <p:nvPr>
            <p:ph type="title"/>
          </p:nvPr>
        </p:nvSpPr>
        <p:spPr/>
        <p:txBody>
          <a:bodyPr/>
          <a:lstStyle/>
          <a:p>
            <a:r>
              <a:rPr lang="en-GB" dirty="0"/>
              <a:t>Heritage &amp; History</a:t>
            </a:r>
          </a:p>
        </p:txBody>
      </p:sp>
      <p:sp>
        <p:nvSpPr>
          <p:cNvPr id="3" name="Content Placeholder 2">
            <a:extLst>
              <a:ext uri="{FF2B5EF4-FFF2-40B4-BE49-F238E27FC236}">
                <a16:creationId xmlns:a16="http://schemas.microsoft.com/office/drawing/2014/main" id="{30BF1FFD-A90D-C628-DA7C-94ECDED9580D}"/>
              </a:ext>
            </a:extLst>
          </p:cNvPr>
          <p:cNvSpPr>
            <a:spLocks noGrp="1"/>
          </p:cNvSpPr>
          <p:nvPr>
            <p:ph idx="1"/>
          </p:nvPr>
        </p:nvSpPr>
        <p:spPr>
          <a:xfrm>
            <a:off x="838200" y="1483360"/>
            <a:ext cx="10515600" cy="4693603"/>
          </a:xfrm>
        </p:spPr>
        <p:txBody>
          <a:bodyPr/>
          <a:lstStyle/>
          <a:p>
            <a:r>
              <a:rPr lang="en-GB" dirty="0"/>
              <a:t>“History is about sharing the past using evidence, landscapes, historic buildings &amp; Heritage is not the past.” Herbert (1996)</a:t>
            </a:r>
          </a:p>
          <a:p>
            <a:endParaRPr lang="en-GB" dirty="0"/>
          </a:p>
          <a:p>
            <a:r>
              <a:rPr lang="en-GB" dirty="0"/>
              <a:t>“Tourism is not an aggregate of merely commercial activities. Ideological framing of history, nature &amp; tradition.” </a:t>
            </a:r>
            <a:r>
              <a:rPr lang="en-GB" dirty="0" err="1"/>
              <a:t>Maccannel</a:t>
            </a:r>
            <a:r>
              <a:rPr lang="en-GB" dirty="0"/>
              <a:t> (1992)</a:t>
            </a:r>
          </a:p>
          <a:p>
            <a:endParaRPr lang="en-GB" dirty="0"/>
          </a:p>
          <a:p>
            <a:r>
              <a:rPr lang="en-GB" dirty="0"/>
              <a:t>“Heritage is the most important resource of Tourism.” Graham (2000)</a:t>
            </a:r>
          </a:p>
          <a:p>
            <a:endParaRPr lang="en-GB" dirty="0"/>
          </a:p>
          <a:p>
            <a:r>
              <a:rPr lang="en-GB" dirty="0"/>
              <a:t>Authenticity </a:t>
            </a:r>
          </a:p>
        </p:txBody>
      </p:sp>
    </p:spTree>
    <p:extLst>
      <p:ext uri="{BB962C8B-B14F-4D97-AF65-F5344CB8AC3E}">
        <p14:creationId xmlns:p14="http://schemas.microsoft.com/office/powerpoint/2010/main" val="368850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3B1CD-46A3-21FB-F52E-F3CE2F39D919}"/>
              </a:ext>
            </a:extLst>
          </p:cNvPr>
          <p:cNvSpPr>
            <a:spLocks noGrp="1"/>
          </p:cNvSpPr>
          <p:nvPr>
            <p:ph type="title"/>
          </p:nvPr>
        </p:nvSpPr>
        <p:spPr/>
        <p:txBody>
          <a:bodyPr/>
          <a:lstStyle/>
          <a:p>
            <a:r>
              <a:rPr lang="en-GB" dirty="0"/>
              <a:t>Heritage &amp; Culture</a:t>
            </a:r>
          </a:p>
        </p:txBody>
      </p:sp>
      <p:sp>
        <p:nvSpPr>
          <p:cNvPr id="3" name="Content Placeholder 2">
            <a:extLst>
              <a:ext uri="{FF2B5EF4-FFF2-40B4-BE49-F238E27FC236}">
                <a16:creationId xmlns:a16="http://schemas.microsoft.com/office/drawing/2014/main" id="{04EFC462-20CB-EDB1-5E42-6B6FDD33B1CC}"/>
              </a:ext>
            </a:extLst>
          </p:cNvPr>
          <p:cNvSpPr>
            <a:spLocks noGrp="1"/>
          </p:cNvSpPr>
          <p:nvPr>
            <p:ph idx="1"/>
          </p:nvPr>
        </p:nvSpPr>
        <p:spPr/>
        <p:txBody>
          <a:bodyPr/>
          <a:lstStyle/>
          <a:p>
            <a:r>
              <a:rPr lang="en-GB" dirty="0"/>
              <a:t>Set of Values &amp; Beliefs</a:t>
            </a:r>
          </a:p>
          <a:p>
            <a:r>
              <a:rPr lang="en-GB" dirty="0"/>
              <a:t>Identity &amp; Sense of Belonging</a:t>
            </a:r>
          </a:p>
          <a:p>
            <a:r>
              <a:rPr lang="en-GB" dirty="0"/>
              <a:t>Counter Cultures</a:t>
            </a:r>
          </a:p>
          <a:p>
            <a:r>
              <a:rPr lang="en-GB" dirty="0"/>
              <a:t>High Cultures</a:t>
            </a:r>
          </a:p>
          <a:p>
            <a:r>
              <a:rPr lang="en-GB" dirty="0"/>
              <a:t>Popular Cultures</a:t>
            </a:r>
          </a:p>
        </p:txBody>
      </p:sp>
      <p:pic>
        <p:nvPicPr>
          <p:cNvPr id="3074" name="Picture 2" descr="UNESCO world heritage sign carved on stone Juodkrante, Lithuania - 18 August, 2017: Close up picture of UNESCO world heritage sign or logo carved on stone unesco world heritage site stock pictures, royalty-free photos &amp; images">
            <a:extLst>
              <a:ext uri="{FF2B5EF4-FFF2-40B4-BE49-F238E27FC236}">
                <a16:creationId xmlns:a16="http://schemas.microsoft.com/office/drawing/2014/main" id="{BDF10309-64A9-F82D-DF4F-D7C361F4A1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2630" y="681036"/>
            <a:ext cx="5829300" cy="4703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0123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DF646-18E7-CFC0-E431-E958B75BCC16}"/>
              </a:ext>
            </a:extLst>
          </p:cNvPr>
          <p:cNvSpPr>
            <a:spLocks noGrp="1"/>
          </p:cNvSpPr>
          <p:nvPr>
            <p:ph type="title"/>
          </p:nvPr>
        </p:nvSpPr>
        <p:spPr/>
        <p:txBody>
          <a:bodyPr/>
          <a:lstStyle/>
          <a:p>
            <a:r>
              <a:rPr lang="en-GB" dirty="0"/>
              <a:t>Heritage Management Needs</a:t>
            </a:r>
          </a:p>
        </p:txBody>
      </p:sp>
      <p:sp>
        <p:nvSpPr>
          <p:cNvPr id="3" name="Content Placeholder 2">
            <a:extLst>
              <a:ext uri="{FF2B5EF4-FFF2-40B4-BE49-F238E27FC236}">
                <a16:creationId xmlns:a16="http://schemas.microsoft.com/office/drawing/2014/main" id="{AB59FD0E-B9FC-7B18-9CE9-47A11FE21FE3}"/>
              </a:ext>
            </a:extLst>
          </p:cNvPr>
          <p:cNvSpPr>
            <a:spLocks noGrp="1"/>
          </p:cNvSpPr>
          <p:nvPr>
            <p:ph idx="1"/>
          </p:nvPr>
        </p:nvSpPr>
        <p:spPr>
          <a:xfrm>
            <a:off x="838200" y="1564640"/>
            <a:ext cx="10515600" cy="4612323"/>
          </a:xfrm>
        </p:spPr>
        <p:txBody>
          <a:bodyPr/>
          <a:lstStyle/>
          <a:p>
            <a:r>
              <a:rPr lang="en-GB" dirty="0"/>
              <a:t>Protection</a:t>
            </a:r>
          </a:p>
          <a:p>
            <a:r>
              <a:rPr lang="en-GB" dirty="0"/>
              <a:t>Conservation</a:t>
            </a:r>
          </a:p>
          <a:p>
            <a:r>
              <a:rPr lang="en-GB" dirty="0"/>
              <a:t>Geography </a:t>
            </a:r>
          </a:p>
          <a:p>
            <a:r>
              <a:rPr lang="en-GB" dirty="0"/>
              <a:t>Culture</a:t>
            </a:r>
          </a:p>
          <a:p>
            <a:r>
              <a:rPr lang="en-GB" dirty="0"/>
              <a:t>Politics</a:t>
            </a:r>
          </a:p>
          <a:p>
            <a:r>
              <a:rPr lang="en-GB" dirty="0"/>
              <a:t>Education </a:t>
            </a:r>
          </a:p>
          <a:p>
            <a:r>
              <a:rPr lang="en-GB" dirty="0"/>
              <a:t>Economic</a:t>
            </a:r>
          </a:p>
          <a:p>
            <a:r>
              <a:rPr lang="en-GB" dirty="0"/>
              <a:t>Laws, Policies &amp; Regulations</a:t>
            </a:r>
          </a:p>
        </p:txBody>
      </p:sp>
      <p:pic>
        <p:nvPicPr>
          <p:cNvPr id="4098" name="Picture 2" descr="Woman relaxing while looking at Parthenon temple against clear sky Woman relaxing while looking at Parthenon temple against clear sky during sunny day unesco world heritage site stock pictures, royalty-free photos &amp; images">
            <a:extLst>
              <a:ext uri="{FF2B5EF4-FFF2-40B4-BE49-F238E27FC236}">
                <a16:creationId xmlns:a16="http://schemas.microsoft.com/office/drawing/2014/main" id="{612E2CCE-85DA-7A17-0957-83FBD1FD95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34710" y="1485900"/>
            <a:ext cx="58293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5608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2120C-9D8C-7BF0-880A-673FBB918155}"/>
              </a:ext>
            </a:extLst>
          </p:cNvPr>
          <p:cNvSpPr>
            <a:spLocks noGrp="1"/>
          </p:cNvSpPr>
          <p:nvPr>
            <p:ph type="title"/>
          </p:nvPr>
        </p:nvSpPr>
        <p:spPr/>
        <p:txBody>
          <a:bodyPr/>
          <a:lstStyle/>
          <a:p>
            <a:r>
              <a:rPr lang="en-GB" dirty="0"/>
              <a:t>Heritage Values</a:t>
            </a:r>
          </a:p>
        </p:txBody>
      </p:sp>
      <p:sp>
        <p:nvSpPr>
          <p:cNvPr id="3" name="Content Placeholder 2">
            <a:extLst>
              <a:ext uri="{FF2B5EF4-FFF2-40B4-BE49-F238E27FC236}">
                <a16:creationId xmlns:a16="http://schemas.microsoft.com/office/drawing/2014/main" id="{36E3D3D1-2D12-FECD-995E-42E8071B3CF0}"/>
              </a:ext>
            </a:extLst>
          </p:cNvPr>
          <p:cNvSpPr>
            <a:spLocks noGrp="1"/>
          </p:cNvSpPr>
          <p:nvPr>
            <p:ph idx="1"/>
          </p:nvPr>
        </p:nvSpPr>
        <p:spPr/>
        <p:txBody>
          <a:bodyPr/>
          <a:lstStyle/>
          <a:p>
            <a:r>
              <a:rPr lang="en-GB" dirty="0"/>
              <a:t>Sense of Place</a:t>
            </a:r>
          </a:p>
          <a:p>
            <a:r>
              <a:rPr lang="en-GB" dirty="0"/>
              <a:t>Personal Attachment </a:t>
            </a:r>
          </a:p>
          <a:p>
            <a:r>
              <a:rPr lang="en-GB" dirty="0"/>
              <a:t>Conservation </a:t>
            </a:r>
          </a:p>
          <a:p>
            <a:r>
              <a:rPr lang="en-GB" dirty="0"/>
              <a:t>Reinforcing Identity </a:t>
            </a:r>
          </a:p>
          <a:p>
            <a:r>
              <a:rPr lang="en-GB" dirty="0"/>
              <a:t>Heritage</a:t>
            </a:r>
          </a:p>
          <a:p>
            <a:r>
              <a:rPr lang="en-GB" dirty="0"/>
              <a:t>Education </a:t>
            </a:r>
          </a:p>
          <a:p>
            <a:r>
              <a:rPr lang="en-GB" dirty="0"/>
              <a:t>Tourism</a:t>
            </a:r>
          </a:p>
        </p:txBody>
      </p:sp>
      <p:pic>
        <p:nvPicPr>
          <p:cNvPr id="5122" name="Picture 2" descr="Nativity facade of Sagrada Familia cathedral in Barcelona Cathedral of La Sagrada Familia. It is designed by architect Antonio Gaudi and is being build since 1882. unesco world heritage site stock pictures, royalty-free photos &amp; images">
            <a:extLst>
              <a:ext uri="{FF2B5EF4-FFF2-40B4-BE49-F238E27FC236}">
                <a16:creationId xmlns:a16="http://schemas.microsoft.com/office/drawing/2014/main" id="{598E3E04-3B65-B45F-F961-5D6506B9FD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8870" y="589280"/>
            <a:ext cx="5829300" cy="4922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1856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84E8D-2308-78BE-F784-A087E6B9DA45}"/>
              </a:ext>
            </a:extLst>
          </p:cNvPr>
          <p:cNvSpPr>
            <a:spLocks noGrp="1"/>
          </p:cNvSpPr>
          <p:nvPr>
            <p:ph type="title"/>
          </p:nvPr>
        </p:nvSpPr>
        <p:spPr>
          <a:xfrm>
            <a:off x="254000" y="365125"/>
            <a:ext cx="11099800" cy="1325563"/>
          </a:xfrm>
        </p:spPr>
        <p:txBody>
          <a:bodyPr/>
          <a:lstStyle/>
          <a:p>
            <a:r>
              <a:rPr lang="en-GB" dirty="0"/>
              <a:t>Heritage Significance</a:t>
            </a:r>
          </a:p>
        </p:txBody>
      </p:sp>
      <p:sp>
        <p:nvSpPr>
          <p:cNvPr id="3" name="Content Placeholder 2">
            <a:extLst>
              <a:ext uri="{FF2B5EF4-FFF2-40B4-BE49-F238E27FC236}">
                <a16:creationId xmlns:a16="http://schemas.microsoft.com/office/drawing/2014/main" id="{FD40C929-3C4C-471A-37BE-444B78BA7A41}"/>
              </a:ext>
            </a:extLst>
          </p:cNvPr>
          <p:cNvSpPr>
            <a:spLocks noGrp="1"/>
          </p:cNvSpPr>
          <p:nvPr>
            <p:ph idx="1"/>
          </p:nvPr>
        </p:nvSpPr>
        <p:spPr/>
        <p:txBody>
          <a:bodyPr/>
          <a:lstStyle/>
          <a:p>
            <a:r>
              <a:rPr lang="en-GB" dirty="0"/>
              <a:t>Historical</a:t>
            </a:r>
          </a:p>
          <a:p>
            <a:r>
              <a:rPr lang="en-GB" dirty="0"/>
              <a:t>Social</a:t>
            </a:r>
          </a:p>
          <a:p>
            <a:r>
              <a:rPr lang="en-GB" dirty="0"/>
              <a:t>Aesthetic</a:t>
            </a:r>
          </a:p>
          <a:p>
            <a:r>
              <a:rPr lang="en-GB" dirty="0"/>
              <a:t>Scientific</a:t>
            </a:r>
          </a:p>
          <a:p>
            <a:r>
              <a:rPr lang="en-GB" dirty="0"/>
              <a:t>Cultural</a:t>
            </a:r>
          </a:p>
        </p:txBody>
      </p:sp>
      <p:pic>
        <p:nvPicPr>
          <p:cNvPr id="8194" name="Picture 2" descr="Great Wall of China Great Wall of China at the Jinshanling section. unesco world heritage site stock pictures, royalty-free photos &amp; images">
            <a:extLst>
              <a:ext uri="{FF2B5EF4-FFF2-40B4-BE49-F238E27FC236}">
                <a16:creationId xmlns:a16="http://schemas.microsoft.com/office/drawing/2014/main" id="{3A7BFAB3-83FF-16CE-566C-EE2397F767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3360" y="681037"/>
            <a:ext cx="6573520" cy="45894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5721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85ED3-9AB0-A8EE-AB9F-C7706DB9DB50}"/>
              </a:ext>
            </a:extLst>
          </p:cNvPr>
          <p:cNvSpPr>
            <a:spLocks noGrp="1"/>
          </p:cNvSpPr>
          <p:nvPr>
            <p:ph type="title"/>
          </p:nvPr>
        </p:nvSpPr>
        <p:spPr/>
        <p:txBody>
          <a:bodyPr/>
          <a:lstStyle/>
          <a:p>
            <a:r>
              <a:rPr lang="en-GB" dirty="0"/>
              <a:t>Heritage </a:t>
            </a:r>
          </a:p>
        </p:txBody>
      </p:sp>
      <p:sp>
        <p:nvSpPr>
          <p:cNvPr id="3" name="Content Placeholder 2">
            <a:extLst>
              <a:ext uri="{FF2B5EF4-FFF2-40B4-BE49-F238E27FC236}">
                <a16:creationId xmlns:a16="http://schemas.microsoft.com/office/drawing/2014/main" id="{E8DE0F9B-DC90-85F4-8CA9-07D2E16AEFEF}"/>
              </a:ext>
            </a:extLst>
          </p:cNvPr>
          <p:cNvSpPr>
            <a:spLocks noGrp="1"/>
          </p:cNvSpPr>
          <p:nvPr>
            <p:ph idx="1"/>
          </p:nvPr>
        </p:nvSpPr>
        <p:spPr/>
        <p:txBody>
          <a:bodyPr/>
          <a:lstStyle/>
          <a:p>
            <a:r>
              <a:rPr lang="en-GB" dirty="0"/>
              <a:t>Natural Heritage</a:t>
            </a:r>
          </a:p>
          <a:p>
            <a:r>
              <a:rPr lang="en-GB" dirty="0"/>
              <a:t>Cultural Heritage</a:t>
            </a:r>
          </a:p>
          <a:p>
            <a:r>
              <a:rPr lang="en-GB" dirty="0"/>
              <a:t>Historic Heritage</a:t>
            </a:r>
          </a:p>
          <a:p>
            <a:r>
              <a:rPr lang="en-GB" dirty="0"/>
              <a:t>Industrial Heritage</a:t>
            </a:r>
          </a:p>
          <a:p>
            <a:r>
              <a:rPr lang="en-GB" dirty="0"/>
              <a:t>Sports Heritage</a:t>
            </a:r>
          </a:p>
          <a:p>
            <a:r>
              <a:rPr lang="en-GB" dirty="0"/>
              <a:t>Religious Heritage</a:t>
            </a:r>
          </a:p>
          <a:p>
            <a:r>
              <a:rPr lang="en-GB" dirty="0"/>
              <a:t>Dark Heritage</a:t>
            </a:r>
          </a:p>
        </p:txBody>
      </p:sp>
      <p:pic>
        <p:nvPicPr>
          <p:cNvPr id="9218" name="Picture 2" descr="Woman looking at view from a cave of Matera, Basilicata, Italy Matera, European Capitals of Culture 2019 unesco world heritage site stock pictures, royalty-free photos &amp; images">
            <a:extLst>
              <a:ext uri="{FF2B5EF4-FFF2-40B4-BE49-F238E27FC236}">
                <a16:creationId xmlns:a16="http://schemas.microsoft.com/office/drawing/2014/main" id="{696D0001-E2CA-A641-8A29-6A7A055AFE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68800" y="365124"/>
            <a:ext cx="7571265" cy="5293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1293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E817D-EB78-F781-6EEF-B802B83FFFB0}"/>
              </a:ext>
            </a:extLst>
          </p:cNvPr>
          <p:cNvSpPr>
            <a:spLocks noGrp="1"/>
          </p:cNvSpPr>
          <p:nvPr>
            <p:ph type="title"/>
          </p:nvPr>
        </p:nvSpPr>
        <p:spPr/>
        <p:txBody>
          <a:bodyPr/>
          <a:lstStyle/>
          <a:p>
            <a:r>
              <a:rPr lang="en-GB" dirty="0"/>
              <a:t>Managing Heritage Experiences</a:t>
            </a:r>
          </a:p>
        </p:txBody>
      </p:sp>
      <p:sp>
        <p:nvSpPr>
          <p:cNvPr id="3" name="Content Placeholder 2">
            <a:extLst>
              <a:ext uri="{FF2B5EF4-FFF2-40B4-BE49-F238E27FC236}">
                <a16:creationId xmlns:a16="http://schemas.microsoft.com/office/drawing/2014/main" id="{75759772-7256-DFAA-F2A1-01F1D35F6C9E}"/>
              </a:ext>
            </a:extLst>
          </p:cNvPr>
          <p:cNvSpPr>
            <a:spLocks noGrp="1"/>
          </p:cNvSpPr>
          <p:nvPr>
            <p:ph idx="1"/>
          </p:nvPr>
        </p:nvSpPr>
        <p:spPr/>
        <p:txBody>
          <a:bodyPr/>
          <a:lstStyle/>
          <a:p>
            <a:r>
              <a:rPr lang="en-GB" dirty="0"/>
              <a:t>Innovation</a:t>
            </a:r>
          </a:p>
          <a:p>
            <a:r>
              <a:rPr lang="en-GB" dirty="0"/>
              <a:t>Interpretation</a:t>
            </a:r>
          </a:p>
          <a:p>
            <a:r>
              <a:rPr lang="en-GB" dirty="0"/>
              <a:t>Theming</a:t>
            </a:r>
          </a:p>
          <a:p>
            <a:r>
              <a:rPr lang="en-GB" dirty="0"/>
              <a:t>Storytelling</a:t>
            </a:r>
          </a:p>
          <a:p>
            <a:r>
              <a:rPr lang="en-GB" dirty="0"/>
              <a:t>Authenticity</a:t>
            </a:r>
          </a:p>
          <a:p>
            <a:r>
              <a:rPr lang="en-GB" dirty="0"/>
              <a:t>Visitor Experience</a:t>
            </a:r>
          </a:p>
        </p:txBody>
      </p:sp>
      <p:pic>
        <p:nvPicPr>
          <p:cNvPr id="6146" name="Picture 2" descr="Amsterdam Amsterdam, capital of the Netherlands, has more than one hundred kilometres of canals, about 90 islands and 1,500 bridges. unesco world heritage site stock pictures, royalty-free photos &amp; images">
            <a:extLst>
              <a:ext uri="{FF2B5EF4-FFF2-40B4-BE49-F238E27FC236}">
                <a16:creationId xmlns:a16="http://schemas.microsoft.com/office/drawing/2014/main" id="{44BBB84E-4419-8256-3E8A-EB016CEDAE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8550" y="1481137"/>
            <a:ext cx="5829300" cy="3895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100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48CA6-B272-1D30-1DE0-836AEA8D2753}"/>
              </a:ext>
            </a:extLst>
          </p:cNvPr>
          <p:cNvSpPr>
            <a:spLocks noGrp="1"/>
          </p:cNvSpPr>
          <p:nvPr>
            <p:ph type="title"/>
          </p:nvPr>
        </p:nvSpPr>
        <p:spPr/>
        <p:txBody>
          <a:bodyPr/>
          <a:lstStyle/>
          <a:p>
            <a:r>
              <a:rPr lang="en-GB" dirty="0"/>
              <a:t>Quality Experience</a:t>
            </a:r>
          </a:p>
        </p:txBody>
      </p:sp>
      <p:sp>
        <p:nvSpPr>
          <p:cNvPr id="3" name="Content Placeholder 2">
            <a:extLst>
              <a:ext uri="{FF2B5EF4-FFF2-40B4-BE49-F238E27FC236}">
                <a16:creationId xmlns:a16="http://schemas.microsoft.com/office/drawing/2014/main" id="{42E6AC9C-9E62-06A8-BF8D-222A703E19DA}"/>
              </a:ext>
            </a:extLst>
          </p:cNvPr>
          <p:cNvSpPr>
            <a:spLocks noGrp="1"/>
          </p:cNvSpPr>
          <p:nvPr>
            <p:ph idx="1"/>
          </p:nvPr>
        </p:nvSpPr>
        <p:spPr/>
        <p:txBody>
          <a:bodyPr/>
          <a:lstStyle/>
          <a:p>
            <a:r>
              <a:rPr lang="en-GB" dirty="0"/>
              <a:t>Strategic Planning</a:t>
            </a:r>
          </a:p>
          <a:p>
            <a:r>
              <a:rPr lang="en-GB" dirty="0"/>
              <a:t>Unique </a:t>
            </a:r>
          </a:p>
          <a:p>
            <a:r>
              <a:rPr lang="en-GB" dirty="0"/>
              <a:t>Differentiation</a:t>
            </a:r>
          </a:p>
          <a:p>
            <a:r>
              <a:rPr lang="en-GB" dirty="0"/>
              <a:t>Authenticity</a:t>
            </a:r>
          </a:p>
          <a:p>
            <a:r>
              <a:rPr lang="en-GB" dirty="0"/>
              <a:t>Brand Identity</a:t>
            </a:r>
          </a:p>
          <a:p>
            <a:r>
              <a:rPr lang="en-GB" dirty="0"/>
              <a:t>Marketing</a:t>
            </a:r>
          </a:p>
          <a:p>
            <a:r>
              <a:rPr lang="en-GB" dirty="0"/>
              <a:t>Experience</a:t>
            </a:r>
          </a:p>
        </p:txBody>
      </p:sp>
      <p:pic>
        <p:nvPicPr>
          <p:cNvPr id="7170" name="Picture 2" descr="Camel and the pyramids in Giza Panoramic view of a resting camel and the pyramids in Giza unesco world heritage site stock pictures, royalty-free photos &amp; images">
            <a:extLst>
              <a:ext uri="{FF2B5EF4-FFF2-40B4-BE49-F238E27FC236}">
                <a16:creationId xmlns:a16="http://schemas.microsoft.com/office/drawing/2014/main" id="{3D7ACDAC-69B9-952A-D03C-6F1CDF81E3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80710" y="955040"/>
            <a:ext cx="5829300" cy="4490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22810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9D963-817F-0AEF-3A33-EB56D8FF0855}"/>
              </a:ext>
            </a:extLst>
          </p:cNvPr>
          <p:cNvSpPr>
            <a:spLocks noGrp="1"/>
          </p:cNvSpPr>
          <p:nvPr>
            <p:ph type="title"/>
          </p:nvPr>
        </p:nvSpPr>
        <p:spPr/>
        <p:txBody>
          <a:bodyPr/>
          <a:lstStyle/>
          <a:p>
            <a:r>
              <a:rPr lang="en-GB" dirty="0"/>
              <a:t>Managing Visitor Behaviour</a:t>
            </a:r>
          </a:p>
        </p:txBody>
      </p:sp>
      <p:sp>
        <p:nvSpPr>
          <p:cNvPr id="3" name="Content Placeholder 2">
            <a:extLst>
              <a:ext uri="{FF2B5EF4-FFF2-40B4-BE49-F238E27FC236}">
                <a16:creationId xmlns:a16="http://schemas.microsoft.com/office/drawing/2014/main" id="{CB34E825-2404-C9D4-464F-7DE3E7877800}"/>
              </a:ext>
            </a:extLst>
          </p:cNvPr>
          <p:cNvSpPr>
            <a:spLocks noGrp="1"/>
          </p:cNvSpPr>
          <p:nvPr>
            <p:ph idx="1"/>
          </p:nvPr>
        </p:nvSpPr>
        <p:spPr/>
        <p:txBody>
          <a:bodyPr/>
          <a:lstStyle/>
          <a:p>
            <a:r>
              <a:rPr lang="en-GB" dirty="0"/>
              <a:t>Crowd Control</a:t>
            </a:r>
          </a:p>
          <a:p>
            <a:r>
              <a:rPr lang="en-GB" dirty="0"/>
              <a:t>Protection</a:t>
            </a:r>
          </a:p>
          <a:p>
            <a:r>
              <a:rPr lang="en-GB" dirty="0"/>
              <a:t>Demand</a:t>
            </a:r>
          </a:p>
          <a:p>
            <a:r>
              <a:rPr lang="en-GB" dirty="0"/>
              <a:t>Visitor Profile</a:t>
            </a:r>
          </a:p>
          <a:p>
            <a:r>
              <a:rPr lang="en-GB" dirty="0"/>
              <a:t>Preferences</a:t>
            </a:r>
          </a:p>
          <a:p>
            <a:r>
              <a:rPr lang="en-GB" dirty="0"/>
              <a:t>Engagement</a:t>
            </a:r>
          </a:p>
          <a:p>
            <a:r>
              <a:rPr lang="en-GB" dirty="0"/>
              <a:t>Secondary Spend</a:t>
            </a:r>
          </a:p>
          <a:p>
            <a:pPr marL="0" indent="0">
              <a:buNone/>
            </a:pPr>
            <a:endParaRPr lang="en-GB" dirty="0"/>
          </a:p>
        </p:txBody>
      </p:sp>
      <p:pic>
        <p:nvPicPr>
          <p:cNvPr id="11266" name="Picture 2" descr="Beautiful view of Manarola at night &quot;Manarola, Cinque Terre, ItalyA bit noise added for the real film effect.&quot; unesco world heritage site stock pictures, royalty-free photos &amp; images">
            <a:extLst>
              <a:ext uri="{FF2B5EF4-FFF2-40B4-BE49-F238E27FC236}">
                <a16:creationId xmlns:a16="http://schemas.microsoft.com/office/drawing/2014/main" id="{3B6E217C-4725-9604-8038-032754FCFF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64150" y="1495743"/>
            <a:ext cx="5829300" cy="4029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3850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3863A-5385-1DA4-F962-4DB64A916272}"/>
              </a:ext>
            </a:extLst>
          </p:cNvPr>
          <p:cNvSpPr>
            <a:spLocks noGrp="1"/>
          </p:cNvSpPr>
          <p:nvPr>
            <p:ph type="title"/>
          </p:nvPr>
        </p:nvSpPr>
        <p:spPr>
          <a:xfrm>
            <a:off x="81280" y="365125"/>
            <a:ext cx="11272520" cy="1325563"/>
          </a:xfrm>
        </p:spPr>
        <p:txBody>
          <a:bodyPr/>
          <a:lstStyle/>
          <a:p>
            <a:r>
              <a:rPr lang="en-GB" dirty="0"/>
              <a:t>Heritage Management Planning</a:t>
            </a:r>
          </a:p>
        </p:txBody>
      </p:sp>
      <p:sp>
        <p:nvSpPr>
          <p:cNvPr id="3" name="Content Placeholder 2">
            <a:extLst>
              <a:ext uri="{FF2B5EF4-FFF2-40B4-BE49-F238E27FC236}">
                <a16:creationId xmlns:a16="http://schemas.microsoft.com/office/drawing/2014/main" id="{3BC0F57F-956F-9FB4-AA52-FEEE615D5A58}"/>
              </a:ext>
            </a:extLst>
          </p:cNvPr>
          <p:cNvSpPr>
            <a:spLocks noGrp="1"/>
          </p:cNvSpPr>
          <p:nvPr>
            <p:ph idx="1"/>
          </p:nvPr>
        </p:nvSpPr>
        <p:spPr>
          <a:xfrm>
            <a:off x="304800" y="1825625"/>
            <a:ext cx="11049000" cy="4351338"/>
          </a:xfrm>
        </p:spPr>
        <p:txBody>
          <a:bodyPr/>
          <a:lstStyle/>
          <a:p>
            <a:r>
              <a:rPr lang="en-GB" dirty="0"/>
              <a:t>Differentiate from Competition</a:t>
            </a:r>
          </a:p>
          <a:p>
            <a:r>
              <a:rPr lang="en-GB" dirty="0"/>
              <a:t>Create Competitive Edge</a:t>
            </a:r>
          </a:p>
          <a:p>
            <a:r>
              <a:rPr lang="en-GB" dirty="0"/>
              <a:t>Organise Heritage Management Systems</a:t>
            </a:r>
          </a:p>
          <a:p>
            <a:r>
              <a:rPr lang="en-GB" dirty="0"/>
              <a:t>Maintain Product Quality</a:t>
            </a:r>
          </a:p>
          <a:p>
            <a:r>
              <a:rPr lang="en-GB" dirty="0"/>
              <a:t>Authenticity</a:t>
            </a:r>
          </a:p>
          <a:p>
            <a:r>
              <a:rPr lang="en-GB" dirty="0"/>
              <a:t>Identity</a:t>
            </a:r>
          </a:p>
          <a:p>
            <a:endParaRPr lang="en-GB" dirty="0"/>
          </a:p>
        </p:txBody>
      </p:sp>
      <p:pic>
        <p:nvPicPr>
          <p:cNvPr id="10242" name="Picture 2" descr="Hot Air balloons flying over rock formations at sunrise in Cappadocia, Goreme, Turkey Spectacular sunset landscape view of hot air balloon illuminated with fire in sky tour over amazing fairy chimneys rock forms on valleys and fields in early morning in Kapadokya, Göreme National Park, Turkiye. Dreamy nature background. unesco world heritage site stock pictures, royalty-free photos &amp; images">
            <a:extLst>
              <a:ext uri="{FF2B5EF4-FFF2-40B4-BE49-F238E27FC236}">
                <a16:creationId xmlns:a16="http://schemas.microsoft.com/office/drawing/2014/main" id="{7E769FEF-D874-F3B8-A855-7C58A0B6AD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4750" y="0"/>
            <a:ext cx="4667250" cy="582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5819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E5ABE-B932-D7B6-C27D-78CC29B3FCBF}"/>
              </a:ext>
            </a:extLst>
          </p:cNvPr>
          <p:cNvSpPr>
            <a:spLocks noGrp="1"/>
          </p:cNvSpPr>
          <p:nvPr>
            <p:ph type="title"/>
          </p:nvPr>
        </p:nvSpPr>
        <p:spPr>
          <a:xfrm>
            <a:off x="0" y="365125"/>
            <a:ext cx="11353800" cy="650875"/>
          </a:xfrm>
        </p:spPr>
        <p:txBody>
          <a:bodyPr>
            <a:normAutofit fontScale="90000"/>
          </a:bodyPr>
          <a:lstStyle/>
          <a:p>
            <a:r>
              <a:rPr lang="en-GB" dirty="0"/>
              <a:t>Heritage Management Resources - Keys to Success</a:t>
            </a:r>
          </a:p>
        </p:txBody>
      </p:sp>
      <p:sp>
        <p:nvSpPr>
          <p:cNvPr id="3" name="Content Placeholder 2">
            <a:extLst>
              <a:ext uri="{FF2B5EF4-FFF2-40B4-BE49-F238E27FC236}">
                <a16:creationId xmlns:a16="http://schemas.microsoft.com/office/drawing/2014/main" id="{F852F91F-2B53-06FD-33DA-4CFB75FFF5AA}"/>
              </a:ext>
            </a:extLst>
          </p:cNvPr>
          <p:cNvSpPr>
            <a:spLocks noGrp="1"/>
          </p:cNvSpPr>
          <p:nvPr>
            <p:ph idx="1"/>
          </p:nvPr>
        </p:nvSpPr>
        <p:spPr>
          <a:xfrm>
            <a:off x="838200" y="1148080"/>
            <a:ext cx="10515600" cy="5028883"/>
          </a:xfrm>
        </p:spPr>
        <p:txBody>
          <a:bodyPr/>
          <a:lstStyle/>
          <a:p>
            <a:r>
              <a:rPr lang="en-GB" dirty="0"/>
              <a:t>Animation</a:t>
            </a:r>
          </a:p>
          <a:p>
            <a:r>
              <a:rPr lang="en-GB" dirty="0"/>
              <a:t>Visitor Participation</a:t>
            </a:r>
          </a:p>
          <a:p>
            <a:r>
              <a:rPr lang="en-GB" dirty="0"/>
              <a:t>Engagement</a:t>
            </a:r>
          </a:p>
          <a:p>
            <a:r>
              <a:rPr lang="en-GB" dirty="0"/>
              <a:t>Sensory</a:t>
            </a:r>
          </a:p>
          <a:p>
            <a:r>
              <a:rPr lang="en-GB" dirty="0"/>
              <a:t>Repetition</a:t>
            </a:r>
          </a:p>
          <a:p>
            <a:r>
              <a:rPr lang="en-GB" dirty="0"/>
              <a:t>Novel / Rare Collections</a:t>
            </a:r>
          </a:p>
          <a:p>
            <a:r>
              <a:rPr lang="en-GB" dirty="0"/>
              <a:t>Interactive</a:t>
            </a:r>
          </a:p>
          <a:p>
            <a:r>
              <a:rPr lang="en-GB" dirty="0"/>
              <a:t>Realistic</a:t>
            </a:r>
          </a:p>
          <a:p>
            <a:r>
              <a:rPr lang="en-GB" dirty="0"/>
              <a:t>Digital</a:t>
            </a:r>
          </a:p>
        </p:txBody>
      </p:sp>
      <p:pic>
        <p:nvPicPr>
          <p:cNvPr id="13314" name="Picture 2" descr="Taj Mahal at Sunrise Taj Mahal at Sunrise unesco world heritage site stock pictures, royalty-free photos &amp; images">
            <a:extLst>
              <a:ext uri="{FF2B5EF4-FFF2-40B4-BE49-F238E27FC236}">
                <a16:creationId xmlns:a16="http://schemas.microsoft.com/office/drawing/2014/main" id="{BA63A9D7-59A8-76FB-D6F5-6F2465178D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36160" y="1320800"/>
            <a:ext cx="7091680" cy="4277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93480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6523A-784C-0A9D-5351-C754B0CD3D38}"/>
              </a:ext>
            </a:extLst>
          </p:cNvPr>
          <p:cNvSpPr>
            <a:spLocks noGrp="1"/>
          </p:cNvSpPr>
          <p:nvPr>
            <p:ph type="title"/>
          </p:nvPr>
        </p:nvSpPr>
        <p:spPr/>
        <p:txBody>
          <a:bodyPr/>
          <a:lstStyle/>
          <a:p>
            <a:r>
              <a:rPr lang="en-GB" dirty="0"/>
              <a:t>Culture &amp; Heritage Management</a:t>
            </a:r>
          </a:p>
        </p:txBody>
      </p:sp>
      <p:sp>
        <p:nvSpPr>
          <p:cNvPr id="3" name="Content Placeholder 2">
            <a:extLst>
              <a:ext uri="{FF2B5EF4-FFF2-40B4-BE49-F238E27FC236}">
                <a16:creationId xmlns:a16="http://schemas.microsoft.com/office/drawing/2014/main" id="{0962B845-BA54-A4E5-C08D-8F538581B234}"/>
              </a:ext>
            </a:extLst>
          </p:cNvPr>
          <p:cNvSpPr>
            <a:spLocks noGrp="1"/>
          </p:cNvSpPr>
          <p:nvPr>
            <p:ph idx="1"/>
          </p:nvPr>
        </p:nvSpPr>
        <p:spPr/>
        <p:txBody>
          <a:bodyPr/>
          <a:lstStyle/>
          <a:p>
            <a:r>
              <a:rPr lang="en-GB" dirty="0"/>
              <a:t>Tangible v Intangible</a:t>
            </a:r>
          </a:p>
          <a:p>
            <a:r>
              <a:rPr lang="en-GB" dirty="0"/>
              <a:t>Visitors not customers</a:t>
            </a:r>
          </a:p>
          <a:p>
            <a:r>
              <a:rPr lang="en-GB" dirty="0"/>
              <a:t>Commercial</a:t>
            </a:r>
          </a:p>
          <a:p>
            <a:r>
              <a:rPr lang="en-GB" dirty="0"/>
              <a:t>Identity</a:t>
            </a:r>
          </a:p>
          <a:p>
            <a:r>
              <a:rPr lang="en-GB" dirty="0"/>
              <a:t>Preserve</a:t>
            </a:r>
          </a:p>
          <a:p>
            <a:r>
              <a:rPr lang="en-GB" dirty="0"/>
              <a:t>Organise </a:t>
            </a:r>
          </a:p>
          <a:p>
            <a:r>
              <a:rPr lang="en-GB" dirty="0"/>
              <a:t>Optimise</a:t>
            </a:r>
          </a:p>
          <a:p>
            <a:pPr marL="0" indent="0">
              <a:buNone/>
            </a:pPr>
            <a:endParaRPr lang="en-GB" dirty="0"/>
          </a:p>
        </p:txBody>
      </p:sp>
      <p:pic>
        <p:nvPicPr>
          <p:cNvPr id="12290" name="Picture 2">
            <a:extLst>
              <a:ext uri="{FF2B5EF4-FFF2-40B4-BE49-F238E27FC236}">
                <a16:creationId xmlns:a16="http://schemas.microsoft.com/office/drawing/2014/main" id="{719682CB-961D-B853-F089-0F1F08A888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1910" y="1617980"/>
            <a:ext cx="5829300"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2673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9F6B7-AC25-541B-9026-C29ECCE3409A}"/>
              </a:ext>
            </a:extLst>
          </p:cNvPr>
          <p:cNvSpPr>
            <a:spLocks noGrp="1"/>
          </p:cNvSpPr>
          <p:nvPr>
            <p:ph type="title"/>
          </p:nvPr>
        </p:nvSpPr>
        <p:spPr/>
        <p:txBody>
          <a:bodyPr/>
          <a:lstStyle/>
          <a:p>
            <a:r>
              <a:rPr lang="en-GB" dirty="0"/>
              <a:t>Heritage Taxonomy (</a:t>
            </a:r>
            <a:r>
              <a:rPr lang="en-GB" dirty="0" err="1"/>
              <a:t>Veldpaus</a:t>
            </a:r>
            <a:r>
              <a:rPr lang="en-GB" dirty="0"/>
              <a:t>, 2016)</a:t>
            </a:r>
          </a:p>
        </p:txBody>
      </p:sp>
      <p:sp>
        <p:nvSpPr>
          <p:cNvPr id="3" name="Content Placeholder 2">
            <a:extLst>
              <a:ext uri="{FF2B5EF4-FFF2-40B4-BE49-F238E27FC236}">
                <a16:creationId xmlns:a16="http://schemas.microsoft.com/office/drawing/2014/main" id="{81C6E5AF-6822-2F75-2DF4-9A3934F9D7BA}"/>
              </a:ext>
            </a:extLst>
          </p:cNvPr>
          <p:cNvSpPr>
            <a:spLocks noGrp="1"/>
          </p:cNvSpPr>
          <p:nvPr>
            <p:ph idx="1"/>
          </p:nvPr>
        </p:nvSpPr>
        <p:spPr>
          <a:xfrm>
            <a:off x="0" y="1825625"/>
            <a:ext cx="12192000" cy="3891684"/>
          </a:xfrm>
        </p:spPr>
        <p:txBody>
          <a:bodyPr>
            <a:normAutofit fontScale="85000" lnSpcReduction="20000"/>
          </a:bodyPr>
          <a:lstStyle/>
          <a:p>
            <a:r>
              <a:rPr lang="en-GB" dirty="0"/>
              <a:t>Tangible attributes                                           Intangible attributes </a:t>
            </a:r>
          </a:p>
          <a:p>
            <a:r>
              <a:rPr lang="en-GB" dirty="0"/>
              <a:t>1. Building                                                          1. Concept or artistic trend</a:t>
            </a:r>
          </a:p>
          <a:p>
            <a:r>
              <a:rPr lang="en-GB" dirty="0"/>
              <a:t>2. Building element                                          2. Relation(s) to context (location)</a:t>
            </a:r>
          </a:p>
          <a:p>
            <a:r>
              <a:rPr lang="en-GB" dirty="0"/>
              <a:t>3. Urban element                                             3. Character</a:t>
            </a:r>
          </a:p>
          <a:p>
            <a:r>
              <a:rPr lang="en-GB" dirty="0"/>
              <a:t>4. Natural element                                           4. Use, function</a:t>
            </a:r>
          </a:p>
          <a:p>
            <a:r>
              <a:rPr lang="en-GB" dirty="0"/>
              <a:t>5. Ensemble                                                       5. Knowledge, traditions, customs</a:t>
            </a:r>
          </a:p>
          <a:p>
            <a:r>
              <a:rPr lang="en-GB" dirty="0"/>
              <a:t>6. Context or setting                                        6. Relation(s) to meaning (association)</a:t>
            </a:r>
          </a:p>
          <a:p>
            <a:r>
              <a:rPr lang="en-GB" dirty="0"/>
              <a:t>7. Area                                                                7. Community / people(s)</a:t>
            </a:r>
          </a:p>
          <a:p>
            <a:r>
              <a:rPr lang="en-GB" dirty="0"/>
              <a:t>8. Layering                                                         8. Short term / planned processes (development)</a:t>
            </a:r>
          </a:p>
          <a:p>
            <a:r>
              <a:rPr lang="en-GB" dirty="0"/>
              <a:t>9. Landscape                                                     9. Long term / unplanned processes (evolution)</a:t>
            </a:r>
          </a:p>
        </p:txBody>
      </p:sp>
    </p:spTree>
    <p:extLst>
      <p:ext uri="{BB962C8B-B14F-4D97-AF65-F5344CB8AC3E}">
        <p14:creationId xmlns:p14="http://schemas.microsoft.com/office/powerpoint/2010/main" val="2812257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366</Words>
  <Application>Microsoft Office PowerPoint</Application>
  <PresentationFormat>Widescreen</PresentationFormat>
  <Paragraphs>119</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PowerPoint Presentation</vt:lpstr>
      <vt:lpstr>HERITAGE DEFINITIONS</vt:lpstr>
      <vt:lpstr>Managing Heritage Needs</vt:lpstr>
      <vt:lpstr>Heritage &amp; History</vt:lpstr>
      <vt:lpstr>Heritage &amp; Culture</vt:lpstr>
      <vt:lpstr>Heritage Management Needs</vt:lpstr>
      <vt:lpstr>Heritage Values</vt:lpstr>
      <vt:lpstr>Heritage Significance</vt:lpstr>
      <vt:lpstr>Heritage </vt:lpstr>
      <vt:lpstr>Managing Heritage Experiences</vt:lpstr>
      <vt:lpstr>Quality Experience</vt:lpstr>
      <vt:lpstr>Managing Visitor Behaviour</vt:lpstr>
      <vt:lpstr>Heritage Management Planning</vt:lpstr>
      <vt:lpstr>Heritage Management Resources - Keys to Success</vt:lpstr>
      <vt:lpstr>Culture &amp; Heritage Management</vt:lpstr>
      <vt:lpstr>Heritage Taxonomy (Veldpaus, 2016)</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4</cp:revision>
  <dcterms:created xsi:type="dcterms:W3CDTF">2023-09-15T09:31:09Z</dcterms:created>
  <dcterms:modified xsi:type="dcterms:W3CDTF">2023-10-02T21:37:59Z</dcterms:modified>
</cp:coreProperties>
</file>