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70" r:id="rId5"/>
    <p:sldId id="267" r:id="rId6"/>
    <p:sldId id="263" r:id="rId7"/>
    <p:sldId id="268" r:id="rId8"/>
    <p:sldId id="264" r:id="rId9"/>
    <p:sldId id="265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3CDACA-E728-4FF7-5563-4607EDD0A056}" v="5778" dt="2022-05-10T23:02:27.104"/>
    <p1510:client id="{52FF2490-A620-350E-2338-FFEC7A0016B4}" v="14" dt="2022-05-09T22:59:45.579"/>
    <p1510:client id="{6D87BA45-08CE-03FF-3EB2-9696758E2F0E}" v="348" dt="2022-04-12T15:16:57.446"/>
    <p1510:client id="{7F22DD29-E84C-8BDB-0FD8-6C556FD3451C}" v="6392" dt="2022-05-11T17:20:25.469"/>
    <p1510:client id="{85A35A67-772C-262A-BF9F-BBA480B036BA}" v="5176" dt="2022-05-06T21:55:33.829"/>
    <p1510:client id="{959169CE-BCED-3770-41B1-22FAB7C5B932}" v="1" dt="2022-05-11T20:53:11.973"/>
    <p1510:client id="{981AEBA7-A3C8-33A5-94D6-AFB4033E0DFF}" v="286" dt="2022-05-07T13:42:19.342"/>
    <p1510:client id="{B5B515E8-562D-D8D0-D51D-163465C42D5B}" v="3" dt="2022-05-01T09:55:24.982"/>
    <p1510:client id="{C406735A-ECC2-FADD-353E-C8CEDEC4CA0C}" v="3297" dt="2022-05-12T13:56:30.774"/>
    <p1510:client id="{C7B264F5-6E96-E045-02DA-3C42F5D98A00}" v="120" dt="2022-05-01T09:36:14.480"/>
    <p1510:client id="{CE0F9EB4-B85E-1458-13F6-BB9464B11755}" v="43" dt="2022-04-30T17:24:39.961"/>
    <p1510:client id="{E0CBD8FD-C6E1-EABF-FD3D-208FFC32A502}" v="5766" dt="2022-05-09T22:52:12.397"/>
    <p1510:client id="{E27951D9-78CB-8FCE-24C8-F9AEB8FADCE6}" v="69" dt="2022-05-12T14:04:40.604"/>
    <p1510:client id="{EF785CED-A9D9-AFDC-5956-69FDB74B6330}" v="874" dt="2022-05-01T19:30:23.2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19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516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901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671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805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38644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789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06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686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2016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978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5/12/2022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280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ing.com/images/search?view=detailV2&amp;ccid=T60priC0&amp;id=8DEEA298D93A3AFBD365660A78737F241B08BFE6&amp;thid=OIP.T60priC0CfgBGZVUwDPY3wHaK6&amp;mediaurl=https%3a%2f%2flive.staticflickr.com%2f6048%2f6322445266_0be0c81fff_b.jpg&amp;cdnurl=https%3a%2f%2fth.bing.com%2fth%2fid%2fR.4fad29ae20b409f801199554c033d8df%3frik%3d5r8IGyR%252fc3gKZg%26pid%3dImgRaw%26r%3d0&amp;exph=1024&amp;expw=695&amp;q=the+prince+of+hte+lilies&amp;simid=608055485527237053&amp;FORM=IRPRST&amp;ck=E8F303164295CE94BBE538CF52DD8F48&amp;selectedIndex=16&amp;ajaxhist=0&amp;ajaxserp=0" TargetMode="Externa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7" Type="http://schemas.openxmlformats.org/officeDocument/2006/relationships/image" Target="../media/image36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hyperlink" Target="https://www.bing.com/imag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428AC11-BFDF-42EF-80FF-717BBF909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8628" y="1408629"/>
            <a:ext cx="6858000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CC56AF6-38E4-490B-8E2B-1A1037B4E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832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339A6F5-AD6A-4D80-8AD9-6290D13AC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513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61000"/>
                </a:srgbClr>
              </a:gs>
              <a:gs pos="95000">
                <a:schemeClr val="accent5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369016-1EA3-541B-4905-16227A9A1E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8677" y="452988"/>
            <a:ext cx="2878688" cy="275797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400" b="1">
                <a:solidFill>
                  <a:srgbClr val="FFFF00"/>
                </a:solidFill>
              </a:rPr>
              <a:t>The </a:t>
            </a:r>
            <a:r>
              <a:rPr lang="en-US" sz="4400" b="1" err="1">
                <a:solidFill>
                  <a:srgbClr val="FFFF00"/>
                </a:solidFill>
              </a:rPr>
              <a:t>Palaikastro</a:t>
            </a:r>
            <a:r>
              <a:rPr lang="en-US" sz="4400" b="1">
                <a:solidFill>
                  <a:srgbClr val="FFFF00"/>
                </a:solidFill>
              </a:rPr>
              <a:t> Kouros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D4F353-1370-108E-0257-D2779AAB2F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901" y="2738908"/>
            <a:ext cx="2708196" cy="1097758"/>
          </a:xfr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algn="l"/>
            <a:r>
              <a:rPr lang="en-US" sz="2000" b="1">
                <a:solidFill>
                  <a:srgbClr val="FFFFFF"/>
                </a:solidFill>
              </a:rPr>
              <a:t>The life and violent destruction of a unique Late Minoan Ivory Figurine</a:t>
            </a:r>
            <a:endParaRPr lang="en-US" sz="2000" b="1">
              <a:solidFill>
                <a:srgbClr val="FFFFFF"/>
              </a:solidFill>
              <a:cs typeface="Calibri"/>
            </a:endParaRPr>
          </a:p>
        </p:txBody>
      </p:sp>
      <p:pic>
        <p:nvPicPr>
          <p:cNvPr id="10" name="Picture 10">
            <a:extLst>
              <a:ext uri="{FF2B5EF4-FFF2-40B4-BE49-F238E27FC236}">
                <a16:creationId xmlns:a16="http://schemas.microsoft.com/office/drawing/2014/main" id="{E2B3D561-E814-19E1-308A-81B225B70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2519" y="1525237"/>
            <a:ext cx="6642846" cy="4227297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B5F73EE1-278F-363C-DD2B-3905D252D1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2547" y="449590"/>
            <a:ext cx="2222404" cy="5851449"/>
          </a:xfrm>
          <a:prstGeom prst="rect">
            <a:avLst/>
          </a:prstGeom>
          <a:solidFill>
            <a:srgbClr val="FFFFFF">
              <a:shade val="85000"/>
            </a:srgbClr>
          </a:solidFill>
          <a:ln w="127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0EFE33B-7270-D1FA-D8FC-02A3CE4F38D0}"/>
              </a:ext>
            </a:extLst>
          </p:cNvPr>
          <p:cNvSpPr txBox="1"/>
          <p:nvPr/>
        </p:nvSpPr>
        <p:spPr>
          <a:xfrm>
            <a:off x="9447758" y="6453858"/>
            <a:ext cx="2873500" cy="2923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300" i="1"/>
              <a:t>Above images in MacGillivray, 2000.</a:t>
            </a:r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40885599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A4C8E-A06C-229D-7CC8-2BCB33E29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006" y="-63719"/>
            <a:ext cx="8084496" cy="1387586"/>
          </a:xfrm>
        </p:spPr>
        <p:txBody>
          <a:bodyPr>
            <a:normAutofit/>
          </a:bodyPr>
          <a:lstStyle/>
          <a:p>
            <a:r>
              <a:rPr lang="en-GB" b="1">
                <a:cs typeface="Calibri Light"/>
              </a:rPr>
              <a:t> </a:t>
            </a:r>
            <a:r>
              <a:rPr lang="en-GB" b="1">
                <a:solidFill>
                  <a:srgbClr val="FFFF00"/>
                </a:solidFill>
                <a:latin typeface="Calibri"/>
                <a:cs typeface="Calibri Light"/>
              </a:rPr>
              <a:t> Appearance of  the Kouros</a:t>
            </a:r>
            <a:endParaRPr lang="en-GB" b="1">
              <a:solidFill>
                <a:srgbClr val="FFFF00"/>
              </a:solidFill>
              <a:latin typeface="Calibri"/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EFECF-6B85-C6C0-6C98-DFD1936D66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16" y="1021409"/>
            <a:ext cx="5135111" cy="78724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>
                <a:cs typeface="Calibri"/>
              </a:rPr>
              <a:t>Uncovered in </a:t>
            </a:r>
            <a:r>
              <a:rPr lang="en-GB" sz="1600" err="1">
                <a:cs typeface="Calibri"/>
              </a:rPr>
              <a:t>Roussolakkos</a:t>
            </a:r>
            <a:r>
              <a:rPr lang="en-GB" sz="1600">
                <a:cs typeface="Calibri"/>
              </a:rPr>
              <a:t>, near </a:t>
            </a:r>
            <a:r>
              <a:rPr lang="en-GB" sz="1600" err="1">
                <a:cs typeface="Calibri"/>
              </a:rPr>
              <a:t>Palaikastro</a:t>
            </a:r>
            <a:r>
              <a:rPr lang="en-GB" sz="1600">
                <a:cs typeface="Calibri"/>
              </a:rPr>
              <a:t>, East Crete. Excavations in the late 1990s (</a:t>
            </a:r>
            <a:r>
              <a:rPr lang="en-GB" sz="1600">
                <a:ea typeface="+mn-lt"/>
                <a:cs typeface="+mn-lt"/>
              </a:rPr>
              <a:t>MacGillivray, 2000).</a:t>
            </a:r>
          </a:p>
          <a:p>
            <a:endParaRPr lang="en-GB" sz="1400">
              <a:cs typeface="Calibri"/>
            </a:endParaRPr>
          </a:p>
          <a:p>
            <a:pPr marL="0" indent="0">
              <a:buNone/>
            </a:pPr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  <a:p>
            <a:pPr marL="0" indent="0">
              <a:buNone/>
            </a:pPr>
            <a:endParaRPr lang="en-GB">
              <a:cs typeface="Calibri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F141C15A-9ABE-7855-9505-1996BEA870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8461" y="290308"/>
            <a:ext cx="1131548" cy="3581511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127E159-B282-3092-24C9-2E531D846502}"/>
              </a:ext>
            </a:extLst>
          </p:cNvPr>
          <p:cNvSpPr txBox="1"/>
          <p:nvPr/>
        </p:nvSpPr>
        <p:spPr>
          <a:xfrm rot="21300000">
            <a:off x="5882788" y="-39490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b="1">
              <a:cs typeface="Calibri"/>
            </a:endParaRPr>
          </a:p>
        </p:txBody>
      </p:sp>
      <p:pic>
        <p:nvPicPr>
          <p:cNvPr id="13" name="Picture 13">
            <a:extLst>
              <a:ext uri="{FF2B5EF4-FFF2-40B4-BE49-F238E27FC236}">
                <a16:creationId xmlns:a16="http://schemas.microsoft.com/office/drawing/2014/main" id="{DDC91F61-2A1F-0CC9-20BC-9453E82892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409" y="4445191"/>
            <a:ext cx="4136278" cy="1888116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784EB93-4EF0-5FD1-36B3-BFD4A82DDB28}"/>
              </a:ext>
            </a:extLst>
          </p:cNvPr>
          <p:cNvSpPr txBox="1"/>
          <p:nvPr/>
        </p:nvSpPr>
        <p:spPr>
          <a:xfrm>
            <a:off x="10110206" y="3284939"/>
            <a:ext cx="3669065" cy="1846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600" i="1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FFDD78-DAAE-7A47-FD23-C8D2C1241A8A}"/>
              </a:ext>
            </a:extLst>
          </p:cNvPr>
          <p:cNvSpPr txBox="1"/>
          <p:nvPr/>
        </p:nvSpPr>
        <p:spPr>
          <a:xfrm>
            <a:off x="10717411" y="2707446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>
              <a:cs typeface="Calibri"/>
            </a:endParaRPr>
          </a:p>
        </p:txBody>
      </p:sp>
      <p:pic>
        <p:nvPicPr>
          <p:cNvPr id="5" name="Picture 6" descr="A picture containing chocolate, vegetable&#10;&#10;Description automatically generated">
            <a:extLst>
              <a:ext uri="{FF2B5EF4-FFF2-40B4-BE49-F238E27FC236}">
                <a16:creationId xmlns:a16="http://schemas.microsoft.com/office/drawing/2014/main" id="{D8390AD3-6835-9D7A-8339-6AE2E361886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9038" t="3540" r="-481" b="8407"/>
          <a:stretch/>
        </p:blipFill>
        <p:spPr>
          <a:xfrm>
            <a:off x="5157691" y="4449213"/>
            <a:ext cx="2949520" cy="1886464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14" descr="A picture containing text&#10;&#10;Description automatically generated">
            <a:extLst>
              <a:ext uri="{FF2B5EF4-FFF2-40B4-BE49-F238E27FC236}">
                <a16:creationId xmlns:a16="http://schemas.microsoft.com/office/drawing/2014/main" id="{4CBDF445-EA8B-3780-4541-634B175880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12865" y="242384"/>
            <a:ext cx="2893829" cy="333409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A7F90AD-36E2-1024-95EC-1461FBA6F601}"/>
              </a:ext>
            </a:extLst>
          </p:cNvPr>
          <p:cNvSpPr txBox="1"/>
          <p:nvPr/>
        </p:nvSpPr>
        <p:spPr>
          <a:xfrm>
            <a:off x="9234378" y="3492792"/>
            <a:ext cx="2814083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/>
            <a:r>
              <a:rPr lang="en-GB" sz="1000"/>
              <a:t>Watercolour impression of the original appearance of the Kouros by Mark Moak </a:t>
            </a:r>
          </a:p>
          <a:p>
            <a:pPr lvl="1"/>
            <a:r>
              <a:rPr lang="en-GB" sz="1000" i="1">
                <a:ea typeface="Calibri"/>
                <a:cs typeface="Calibri"/>
              </a:rPr>
              <a:t>(MacGillivray, 2000: Plate K)</a:t>
            </a:r>
            <a:r>
              <a:rPr lang="en-GB">
                <a:ea typeface="Calibri"/>
                <a:cs typeface="Calibri"/>
              </a:rPr>
              <a:t>.</a:t>
            </a:r>
            <a:endParaRPr lang="en-GB"/>
          </a:p>
        </p:txBody>
      </p:sp>
      <p:pic>
        <p:nvPicPr>
          <p:cNvPr id="16" name="Picture 6" descr="A picture containing chocolate, vegetable&#10;&#10;Description automatically generated">
            <a:extLst>
              <a:ext uri="{FF2B5EF4-FFF2-40B4-BE49-F238E27FC236}">
                <a16:creationId xmlns:a16="http://schemas.microsoft.com/office/drawing/2014/main" id="{7379FFC0-6223-8910-0C34-760E6996963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5512" b="-1094"/>
          <a:stretch/>
        </p:blipFill>
        <p:spPr>
          <a:xfrm>
            <a:off x="8515215" y="4449213"/>
            <a:ext cx="3208775" cy="1890335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DA6EB4-B39C-7EA4-7B1A-E9F664AF94F3}"/>
              </a:ext>
            </a:extLst>
          </p:cNvPr>
          <p:cNvSpPr txBox="1"/>
          <p:nvPr/>
        </p:nvSpPr>
        <p:spPr>
          <a:xfrm>
            <a:off x="3616842" y="-93743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EE9748-A4E7-F4CF-A168-B25E1F624C48}"/>
              </a:ext>
            </a:extLst>
          </p:cNvPr>
          <p:cNvSpPr txBox="1"/>
          <p:nvPr/>
        </p:nvSpPr>
        <p:spPr>
          <a:xfrm>
            <a:off x="3352135" y="-139707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pic>
        <p:nvPicPr>
          <p:cNvPr id="10" name="Picture 16">
            <a:extLst>
              <a:ext uri="{FF2B5EF4-FFF2-40B4-BE49-F238E27FC236}">
                <a16:creationId xmlns:a16="http://schemas.microsoft.com/office/drawing/2014/main" id="{F6B91A33-6EAE-29D9-5A83-83FBFABB345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84627" y="1318436"/>
            <a:ext cx="1726514" cy="2546500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4612C50-88A2-538C-211D-C3475AEE6BA7}"/>
              </a:ext>
            </a:extLst>
          </p:cNvPr>
          <p:cNvSpPr txBox="1"/>
          <p:nvPr/>
        </p:nvSpPr>
        <p:spPr>
          <a:xfrm>
            <a:off x="39430" y="2112776"/>
            <a:ext cx="5560827" cy="11346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>
                <a:solidFill>
                  <a:srgbClr val="FFFFFF"/>
                </a:solidFill>
                <a:latin typeface="Calibri"/>
                <a:ea typeface="Arial"/>
                <a:cs typeface="Arial"/>
              </a:rPr>
              <a:t>I</a:t>
            </a:r>
            <a:r>
              <a:rPr lang="en-GB" sz="1600">
                <a:solidFill>
                  <a:srgbClr val="FFFFFF"/>
                </a:solidFill>
                <a:latin typeface="Calibri"/>
                <a:ea typeface="Arial"/>
                <a:cs typeface="Arial"/>
              </a:rPr>
              <a:t>ntricate naturalistic carving, with areas of highly realistic anatomical detail - the ulnar styloid on the left wrist is precisely observed (</a:t>
            </a:r>
            <a:r>
              <a:rPr lang="en-GB" sz="16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Musgrave, in MacGillivray, 2000: 99). </a:t>
            </a:r>
            <a:endParaRPr lang="en-GB" sz="16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GB" sz="1600">
              <a:ea typeface="Calibri"/>
              <a:cs typeface="Arial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00D1655-980C-AF2A-68F1-3EEEAD6A7656}"/>
              </a:ext>
            </a:extLst>
          </p:cNvPr>
          <p:cNvSpPr txBox="1"/>
          <p:nvPr/>
        </p:nvSpPr>
        <p:spPr>
          <a:xfrm>
            <a:off x="40537" y="2920190"/>
            <a:ext cx="515324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High polish and sheen of ivory, lustre of gold. </a:t>
            </a:r>
            <a:endParaRPr lang="en-US" sz="160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CA2A621-82B5-31A4-466C-477072426824}"/>
              </a:ext>
            </a:extLst>
          </p:cNvPr>
          <p:cNvSpPr txBox="1"/>
          <p:nvPr/>
        </p:nvSpPr>
        <p:spPr>
          <a:xfrm>
            <a:off x="41645" y="3382040"/>
            <a:ext cx="5312734" cy="5355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600">
                <a:ea typeface="+mn-lt"/>
                <a:cs typeface="+mn-lt"/>
              </a:rPr>
              <a:t>Narrow waist, broad chest, arm position and hairstyle all stylistically Late Minoan.</a:t>
            </a:r>
            <a:endParaRPr lang="en-GB" sz="1600">
              <a:ea typeface="Calibri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86149F-97C4-4771-4FA6-C7A358E419FA}"/>
              </a:ext>
            </a:extLst>
          </p:cNvPr>
          <p:cNvSpPr txBox="1"/>
          <p:nvPr/>
        </p:nvSpPr>
        <p:spPr>
          <a:xfrm>
            <a:off x="46075" y="1605517"/>
            <a:ext cx="5587409" cy="8125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Half a metre high composite statuette: Ivory, serpentine, rock crystal, wood, gold, faience. </a:t>
            </a:r>
            <a:endParaRPr lang="en-US" sz="1600">
              <a:ea typeface="+mn-lt"/>
              <a:cs typeface="+mn-lt"/>
            </a:endParaRPr>
          </a:p>
          <a:p>
            <a:pPr algn="l"/>
            <a:endParaRPr lang="en-GB">
              <a:cs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554F050-3AFC-7D10-AA62-136D52E0BE5F}"/>
              </a:ext>
            </a:extLst>
          </p:cNvPr>
          <p:cNvSpPr txBox="1"/>
          <p:nvPr/>
        </p:nvSpPr>
        <p:spPr>
          <a:xfrm>
            <a:off x="781494" y="6381307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i="1">
                <a:ea typeface="+mn-lt"/>
                <a:cs typeface="+mn-lt"/>
              </a:rPr>
              <a:t>MacGillivray, 2000: Plate D.</a:t>
            </a:r>
            <a:endParaRPr lang="en-US" sz="100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EE54E84-5725-B350-C971-24235C48E273}"/>
              </a:ext>
            </a:extLst>
          </p:cNvPr>
          <p:cNvSpPr txBox="1"/>
          <p:nvPr/>
        </p:nvSpPr>
        <p:spPr>
          <a:xfrm>
            <a:off x="7569717" y="3866042"/>
            <a:ext cx="2122968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i="1">
                <a:ea typeface="+mn-lt"/>
                <a:cs typeface="+mn-lt"/>
              </a:rPr>
              <a:t>Microsoft Bing Images (</a:t>
            </a:r>
            <a:r>
              <a:rPr lang="en-GB" sz="1000" i="1" err="1"/>
              <a:t>palaikastro</a:t>
            </a:r>
            <a:r>
              <a:rPr lang="en-GB" sz="1000" i="1"/>
              <a:t> kouros - Bing images).</a:t>
            </a:r>
            <a:endParaRPr lang="en-GB" sz="1000">
              <a:ea typeface="+mn-lt"/>
              <a:cs typeface="+mn-lt"/>
            </a:endParaRPr>
          </a:p>
          <a:p>
            <a:pPr algn="l"/>
            <a:endParaRPr lang="en-GB"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1E4C907-D338-A414-88A0-40C5B83617BA}"/>
              </a:ext>
            </a:extLst>
          </p:cNvPr>
          <p:cNvSpPr txBox="1"/>
          <p:nvPr/>
        </p:nvSpPr>
        <p:spPr>
          <a:xfrm>
            <a:off x="4948127" y="346842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b="1">
              <a:ea typeface="Calibri"/>
              <a:cs typeface="Calibri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0DCB1C5-B5DD-A77D-0B70-EC32151D24C3}"/>
              </a:ext>
            </a:extLst>
          </p:cNvPr>
          <p:cNvSpPr txBox="1"/>
          <p:nvPr/>
        </p:nvSpPr>
        <p:spPr>
          <a:xfrm>
            <a:off x="5601586" y="3926958"/>
            <a:ext cx="3310269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i="1"/>
              <a:t>MacGillivray, 2000: Plate .</a:t>
            </a:r>
            <a:endParaRPr lang="en-US" sz="100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6C525BB-8AB2-9F7C-B00E-6EAD612B3A90}"/>
              </a:ext>
            </a:extLst>
          </p:cNvPr>
          <p:cNvSpPr txBox="1"/>
          <p:nvPr/>
        </p:nvSpPr>
        <p:spPr>
          <a:xfrm>
            <a:off x="5044485" y="6382414"/>
            <a:ext cx="2991293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i="1"/>
              <a:t>MacGillivray, 2000: Plate D.</a:t>
            </a:r>
            <a:endParaRPr lang="en-US" sz="1000">
              <a:ea typeface="Calibri"/>
              <a:cs typeface="Calibri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A3C9441-1D54-DCBC-A964-9B4272EDF26D}"/>
              </a:ext>
            </a:extLst>
          </p:cNvPr>
          <p:cNvSpPr txBox="1"/>
          <p:nvPr/>
        </p:nvSpPr>
        <p:spPr>
          <a:xfrm>
            <a:off x="8410353" y="6319284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i="1"/>
              <a:t>MacGillivray, 2000: Plate 15.</a:t>
            </a:r>
            <a:endParaRPr lang="en-GB" sz="10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72749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0"/>
      <p:bldP spid="18" grpId="0"/>
      <p:bldP spid="19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C1758-7021-30C9-85F7-A1D550FDB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5775043" y="-247772"/>
            <a:ext cx="6351182" cy="170606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rgbClr val="FFFF00"/>
                </a:solidFill>
                <a:latin typeface="Calibri"/>
                <a:cs typeface="Calibri"/>
              </a:rPr>
              <a:t>    </a:t>
            </a:r>
            <a:r>
              <a:rPr lang="en-GB">
                <a:latin typeface="Calibri"/>
                <a:cs typeface="Calibri"/>
              </a:rPr>
              <a:t>                                                   </a:t>
            </a:r>
            <a:br>
              <a:rPr lang="en-GB">
                <a:latin typeface="Calibri"/>
                <a:cs typeface="Calibri"/>
              </a:rPr>
            </a:br>
            <a:br>
              <a:rPr lang="en-GB">
                <a:latin typeface="Calibri"/>
                <a:cs typeface="Calibri"/>
              </a:rPr>
            </a:br>
            <a:r>
              <a:rPr lang="en-GB" sz="1400">
                <a:latin typeface="Calibri"/>
                <a:cs typeface="Calibri"/>
              </a:rPr>
              <a:t>                                                                  </a:t>
            </a: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9FDE0A-41A3-CB85-0771-07E1D8CCEE2B}"/>
              </a:ext>
            </a:extLst>
          </p:cNvPr>
          <p:cNvSpPr txBox="1"/>
          <p:nvPr/>
        </p:nvSpPr>
        <p:spPr>
          <a:xfrm>
            <a:off x="6623562" y="1050774"/>
            <a:ext cx="5169403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ea typeface="Calibri"/>
                <a:cs typeface="Calibri"/>
              </a:rPr>
              <a:t>Made from four or five tusks of Hippopotamus Ivory.  Sawn, sanded and polished with perfectly aligned joints secured with 47 wooden dowels (MacGillivray, 2000: 65-83).</a:t>
            </a:r>
            <a:endParaRPr lang="en-US" sz="16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Calibri"/>
              <a:cs typeface="Calibri"/>
            </a:endParaRPr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D9179187-9112-6D75-5C20-F69449B0D5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759766" y="6738283"/>
            <a:ext cx="1197675" cy="801315"/>
          </a:xfrm>
        </p:spPr>
      </p:pic>
      <p:pic>
        <p:nvPicPr>
          <p:cNvPr id="5" name="Picture 6" descr="A picture containing text, old, dirty&#10;&#10;Description automatically generated">
            <a:extLst>
              <a:ext uri="{FF2B5EF4-FFF2-40B4-BE49-F238E27FC236}">
                <a16:creationId xmlns:a16="http://schemas.microsoft.com/office/drawing/2014/main" id="{32AF59F2-5D34-F31E-A76F-A8166EB803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373" y="4638867"/>
            <a:ext cx="2919371" cy="1531086"/>
          </a:xfrm>
          <a:prstGeom prst="rect">
            <a:avLst/>
          </a:prstGeom>
          <a:solidFill>
            <a:srgbClr val="FFFFFF">
              <a:shade val="85000"/>
            </a:srgbClr>
          </a:solidFill>
          <a:ln w="127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7" descr="A picture containing diagram&#10;&#10;Description automatically generated">
            <a:extLst>
              <a:ext uri="{FF2B5EF4-FFF2-40B4-BE49-F238E27FC236}">
                <a16:creationId xmlns:a16="http://schemas.microsoft.com/office/drawing/2014/main" id="{19C0417E-E3DB-C2EC-2822-9C190A778E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067" y="342745"/>
            <a:ext cx="1946366" cy="3570665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8" descr="Diagram&#10;&#10;Description automatically generated">
            <a:extLst>
              <a:ext uri="{FF2B5EF4-FFF2-40B4-BE49-F238E27FC236}">
                <a16:creationId xmlns:a16="http://schemas.microsoft.com/office/drawing/2014/main" id="{7CB64ACB-0EFE-EA5E-0EB7-DAD6AFCEDF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692" y="338993"/>
            <a:ext cx="1326901" cy="3570352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3622AB9-98DE-506C-C681-8EABFD2721DF}"/>
              </a:ext>
            </a:extLst>
          </p:cNvPr>
          <p:cNvSpPr txBox="1"/>
          <p:nvPr/>
        </p:nvSpPr>
        <p:spPr>
          <a:xfrm>
            <a:off x="12958792" y="6336901"/>
            <a:ext cx="300423" cy="2835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300" i="1">
              <a:ea typeface="Calibri"/>
              <a:cs typeface="Calibri"/>
            </a:endParaRPr>
          </a:p>
        </p:txBody>
      </p:sp>
      <p:pic>
        <p:nvPicPr>
          <p:cNvPr id="11" name="Picture 11">
            <a:extLst>
              <a:ext uri="{FF2B5EF4-FFF2-40B4-BE49-F238E27FC236}">
                <a16:creationId xmlns:a16="http://schemas.microsoft.com/office/drawing/2014/main" id="{18760F95-DBD1-E6BA-5D11-67E8D44173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8551" y="4640416"/>
            <a:ext cx="2880485" cy="1527996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3E7AF03-5E3D-7EEF-56EA-AC931608EE8F}"/>
              </a:ext>
            </a:extLst>
          </p:cNvPr>
          <p:cNvSpPr txBox="1"/>
          <p:nvPr/>
        </p:nvSpPr>
        <p:spPr>
          <a:xfrm>
            <a:off x="267167" y="6163234"/>
            <a:ext cx="302673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Replica bronze age tools (</a:t>
            </a:r>
            <a:r>
              <a:rPr lang="en-GB" sz="1200" i="1">
                <a:ea typeface="+mn-lt"/>
                <a:cs typeface="+mn-lt"/>
              </a:rPr>
              <a:t>MacGillivray, 2000: Plate 20)</a:t>
            </a:r>
            <a:r>
              <a:rPr lang="en-GB" sz="1200">
                <a:ea typeface="+mn-lt"/>
                <a:cs typeface="+mn-lt"/>
              </a:rPr>
              <a:t>.</a:t>
            </a:r>
            <a:endParaRPr lang="en-GB" sz="1200"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3E7BABE-6465-F510-1642-1483A604DD3E}"/>
              </a:ext>
            </a:extLst>
          </p:cNvPr>
          <p:cNvSpPr txBox="1"/>
          <p:nvPr/>
        </p:nvSpPr>
        <p:spPr>
          <a:xfrm>
            <a:off x="3430357" y="6163967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Minoan bronze saw (</a:t>
            </a:r>
            <a:r>
              <a:rPr lang="en-GB" sz="1200" i="1">
                <a:ea typeface="+mn-lt"/>
                <a:cs typeface="+mn-lt"/>
              </a:rPr>
              <a:t>MacGillivray, 2000: Plate 20)</a:t>
            </a:r>
            <a:r>
              <a:rPr lang="en-GB" sz="1200">
                <a:ea typeface="+mn-lt"/>
                <a:cs typeface="+mn-lt"/>
              </a:rPr>
              <a:t>.</a:t>
            </a:r>
            <a:endParaRPr lang="en-GB" sz="1200">
              <a:ea typeface="Calibri"/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E4D6F46-AF01-3A57-E078-696C478944FF}"/>
              </a:ext>
            </a:extLst>
          </p:cNvPr>
          <p:cNvSpPr txBox="1"/>
          <p:nvPr/>
        </p:nvSpPr>
        <p:spPr>
          <a:xfrm>
            <a:off x="270571" y="3921707"/>
            <a:ext cx="3623407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ea typeface="Calibri"/>
                <a:cs typeface="Calibri"/>
              </a:rPr>
              <a:t>Use of ivory, construction and joints (</a:t>
            </a:r>
            <a:r>
              <a:rPr lang="en-GB" sz="1200" i="1">
                <a:ea typeface="+mn-lt"/>
                <a:cs typeface="+mn-lt"/>
              </a:rPr>
              <a:t>MacGillivray, 2000: Plates 70 &amp; 67)</a:t>
            </a:r>
            <a:r>
              <a:rPr lang="en-GB" sz="1200">
                <a:ea typeface="+mn-lt"/>
                <a:cs typeface="+mn-lt"/>
              </a:rPr>
              <a:t>.</a:t>
            </a:r>
          </a:p>
          <a:p>
            <a:endParaRPr lang="en-GB" sz="1400">
              <a:ea typeface="+mn-lt"/>
              <a:cs typeface="+mn-l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4D80E08-10DD-4588-4CA5-6AD80DCDC506}"/>
              </a:ext>
            </a:extLst>
          </p:cNvPr>
          <p:cNvSpPr txBox="1"/>
          <p:nvPr/>
        </p:nvSpPr>
        <p:spPr>
          <a:xfrm>
            <a:off x="9516272" y="737321"/>
            <a:ext cx="212463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>
              <a:ea typeface="Calibri"/>
              <a:cs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E23639B-B841-070A-52E1-2BE05EBD385A}"/>
              </a:ext>
            </a:extLst>
          </p:cNvPr>
          <p:cNvSpPr txBox="1"/>
          <p:nvPr/>
        </p:nvSpPr>
        <p:spPr>
          <a:xfrm rot="660000">
            <a:off x="385900" y="4450454"/>
            <a:ext cx="2079812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>
              <a:cs typeface="Calibri"/>
            </a:endParaRPr>
          </a:p>
        </p:txBody>
      </p:sp>
      <p:pic>
        <p:nvPicPr>
          <p:cNvPr id="18" name="Picture 18" descr="A picture containing wall, indoor&#10;&#10;Description automatically generated">
            <a:extLst>
              <a:ext uri="{FF2B5EF4-FFF2-40B4-BE49-F238E27FC236}">
                <a16:creationId xmlns:a16="http://schemas.microsoft.com/office/drawing/2014/main" id="{ECBD3854-E060-D731-F429-2593D858E9C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78942" y="1076654"/>
            <a:ext cx="1231605" cy="2923733"/>
          </a:xfrm>
          <a:prstGeom prst="rect">
            <a:avLst/>
          </a:prstGeom>
        </p:spPr>
      </p:pic>
      <p:pic>
        <p:nvPicPr>
          <p:cNvPr id="19" name="Picture 19" descr="A picture containing text&#10;&#10;Description automatically generated">
            <a:extLst>
              <a:ext uri="{FF2B5EF4-FFF2-40B4-BE49-F238E27FC236}">
                <a16:creationId xmlns:a16="http://schemas.microsoft.com/office/drawing/2014/main" id="{EF662251-8084-62D6-D0C7-57B3EBDE424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67827" y="1076655"/>
            <a:ext cx="1270370" cy="2923732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4C421B3-7A73-0E59-B60F-E5D765E4A99A}"/>
              </a:ext>
            </a:extLst>
          </p:cNvPr>
          <p:cNvSpPr txBox="1"/>
          <p:nvPr/>
        </p:nvSpPr>
        <p:spPr>
          <a:xfrm>
            <a:off x="-2000693" y="2420679"/>
            <a:ext cx="178627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>
              <a:ea typeface="Calibri"/>
              <a:cs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0A9598F-30B6-46B7-04B7-9119E2DC2BD5}"/>
              </a:ext>
            </a:extLst>
          </p:cNvPr>
          <p:cNvSpPr txBox="1"/>
          <p:nvPr/>
        </p:nvSpPr>
        <p:spPr>
          <a:xfrm>
            <a:off x="3972368" y="3874903"/>
            <a:ext cx="249510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Anatomical grid (</a:t>
            </a:r>
            <a:r>
              <a:rPr lang="en-GB" sz="1200" i="1">
                <a:ea typeface="+mn-lt"/>
                <a:cs typeface="+mn-lt"/>
              </a:rPr>
              <a:t>MacGillivray, 2000: 106, 4)</a:t>
            </a:r>
            <a:r>
              <a:rPr lang="en-GB" sz="1200">
                <a:ea typeface="+mn-lt"/>
                <a:cs typeface="+mn-lt"/>
              </a:rPr>
              <a:t>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C81BDB0-9977-6B70-DD84-66F49FCC9D49}"/>
              </a:ext>
            </a:extLst>
          </p:cNvPr>
          <p:cNvSpPr txBox="1"/>
          <p:nvPr/>
        </p:nvSpPr>
        <p:spPr>
          <a:xfrm>
            <a:off x="5548424" y="46076"/>
            <a:ext cx="7926571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>
                <a:solidFill>
                  <a:srgbClr val="FFFF00"/>
                </a:solidFill>
                <a:latin typeface="Calibri Light"/>
                <a:ea typeface="Calibri Light"/>
                <a:cs typeface="Calibri Light"/>
              </a:rPr>
              <a:t>"A marvel of craftsmanship"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DC0EF1B-F07B-2AF8-5A40-9341B8B3FD5C}"/>
              </a:ext>
            </a:extLst>
          </p:cNvPr>
          <p:cNvSpPr txBox="1"/>
          <p:nvPr/>
        </p:nvSpPr>
        <p:spPr>
          <a:xfrm>
            <a:off x="8961917" y="677382"/>
            <a:ext cx="31596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solidFill>
                  <a:srgbClr val="FFFF00"/>
                </a:solidFill>
              </a:rPr>
              <a:t>(Mark Moak, MacGillivray, 2000:</a:t>
            </a:r>
            <a:r>
              <a:rPr lang="en-GB">
                <a:solidFill>
                  <a:srgbClr val="FFFF00"/>
                </a:solidFill>
              </a:rPr>
              <a:t> </a:t>
            </a:r>
            <a:r>
              <a:rPr lang="en-GB" sz="1400">
                <a:solidFill>
                  <a:srgbClr val="FFFF00"/>
                </a:solidFill>
              </a:rPr>
              <a:t>73).</a:t>
            </a:r>
            <a:endParaRPr lang="en-GB" sz="1400">
              <a:solidFill>
                <a:srgbClr val="FFFF00"/>
              </a:solidFill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112516-76B9-403D-99C9-644678C3801B}"/>
              </a:ext>
            </a:extLst>
          </p:cNvPr>
          <p:cNvSpPr txBox="1"/>
          <p:nvPr/>
        </p:nvSpPr>
        <p:spPr>
          <a:xfrm>
            <a:off x="-2567763" y="120679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767FBDC-E048-95A7-4BBF-7D9FD3770696}"/>
              </a:ext>
            </a:extLst>
          </p:cNvPr>
          <p:cNvSpPr txBox="1"/>
          <p:nvPr/>
        </p:nvSpPr>
        <p:spPr>
          <a:xfrm>
            <a:off x="6595065" y="2164834"/>
            <a:ext cx="4763386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 sz="1600"/>
              <a:t>Rock crystal eyes, Serpentine hair, wooden waist, Faience and speckled gold base.  Clothing (sandles, greaves, belt, kilt, bracelets and jewellery) was all gold sheet (MacGillivray, 2000: 65-83)</a:t>
            </a:r>
            <a:r>
              <a:rPr lang="en-US" sz="1600"/>
              <a:t>.</a:t>
            </a:r>
            <a:endParaRPr lang="en-US" sz="1600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GB">
              <a:ea typeface="+mn-lt"/>
              <a:cs typeface="+mn-lt"/>
            </a:endParaRPr>
          </a:p>
          <a:p>
            <a:pPr algn="l"/>
            <a:endParaRPr lang="en-GB"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03FC629-0DE0-385E-5C56-052607324BF7}"/>
              </a:ext>
            </a:extLst>
          </p:cNvPr>
          <p:cNvSpPr txBox="1"/>
          <p:nvPr/>
        </p:nvSpPr>
        <p:spPr>
          <a:xfrm>
            <a:off x="6596175" y="3353243"/>
            <a:ext cx="549880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/>
              <a:t>Probably made within one workshop using bronze tools, obsidian from the Cyclades and emery from Naxos (MacGillivray, 2000, 65-83).</a:t>
            </a:r>
            <a:endParaRPr lang="en-US" sz="1600">
              <a:cs typeface="Calibri" panose="020F0502020204030204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F3400D0-5ADE-3BE3-0F09-592655F3CF6F}"/>
              </a:ext>
            </a:extLst>
          </p:cNvPr>
          <p:cNvSpPr txBox="1"/>
          <p:nvPr/>
        </p:nvSpPr>
        <p:spPr>
          <a:xfrm>
            <a:off x="6597281" y="4311280"/>
            <a:ext cx="541020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 sz="1600"/>
              <a:t>Ivory carving established in Minoan Crete, the 'Second Palace' style centred on Knossos (MacGillivray, 2000: 113-122).</a:t>
            </a:r>
            <a:endParaRPr lang="en-US" sz="1600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GB">
              <a:ea typeface="+mn-lt"/>
              <a:cs typeface="+mn-lt"/>
            </a:endParaRPr>
          </a:p>
          <a:p>
            <a:pPr algn="l"/>
            <a:endParaRPr lang="en-GB">
              <a:cs typeface="Calibri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15B6E9C-6FD9-4490-1BC3-8AB331426C57}"/>
              </a:ext>
            </a:extLst>
          </p:cNvPr>
          <p:cNvSpPr txBox="1"/>
          <p:nvPr/>
        </p:nvSpPr>
        <p:spPr>
          <a:xfrm>
            <a:off x="6624968" y="5260458"/>
            <a:ext cx="4993759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 sz="1600"/>
              <a:t>Designed within am adapted Egyptian anatomical grid, 21 units instead of 18 (Weingarten, in MacGillivray, 2009: 103-111).</a:t>
            </a:r>
            <a:r>
              <a:rPr lang="en-GB"/>
              <a:t> </a:t>
            </a:r>
            <a:endParaRPr lang="en-GB">
              <a:ea typeface="+mn-lt"/>
              <a:cs typeface="+mn-lt"/>
            </a:endParaRPr>
          </a:p>
          <a:p>
            <a:pPr algn="l"/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56512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3" grpId="0"/>
      <p:bldP spid="23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D004D-28BA-390B-ADB0-8395DA05A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5945" y="63140"/>
            <a:ext cx="5716144" cy="805611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00"/>
                </a:solidFill>
                <a:cs typeface="Calibri Light"/>
              </a:rPr>
              <a:t>Who was the Kouros? </a:t>
            </a:r>
            <a:r>
              <a:rPr lang="en-GB" b="1">
                <a:cs typeface="Calibri Light"/>
              </a:rPr>
              <a:t> 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68192-CCCC-4B66-05A7-BA850DC6FC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282" y="1224990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pic>
        <p:nvPicPr>
          <p:cNvPr id="4" name="Picture 4" descr="A picture containing jar&#10;&#10;Description automatically generated">
            <a:extLst>
              <a:ext uri="{FF2B5EF4-FFF2-40B4-BE49-F238E27FC236}">
                <a16:creationId xmlns:a16="http://schemas.microsoft.com/office/drawing/2014/main" id="{E051F0CF-89E5-17EF-7D42-0DF3AA0007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2701401" y="4020932"/>
            <a:ext cx="2095548" cy="2346254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3A71E8E-0698-B0D1-65CA-E501F0BD407E}"/>
              </a:ext>
            </a:extLst>
          </p:cNvPr>
          <p:cNvSpPr txBox="1"/>
          <p:nvPr/>
        </p:nvSpPr>
        <p:spPr>
          <a:xfrm>
            <a:off x="5346510" y="2519707"/>
            <a:ext cx="6010937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 sz="1600">
                <a:ea typeface="+mn-lt"/>
                <a:cs typeface="+mn-lt"/>
              </a:rPr>
              <a:t>History of extensive cult activity in </a:t>
            </a:r>
            <a:r>
              <a:rPr lang="en-GB" sz="1600" err="1">
                <a:ea typeface="+mn-lt"/>
                <a:cs typeface="+mn-lt"/>
              </a:rPr>
              <a:t>Palaikastro</a:t>
            </a:r>
            <a:r>
              <a:rPr lang="en-GB" sz="1600">
                <a:ea typeface="+mn-lt"/>
                <a:cs typeface="+mn-lt"/>
              </a:rPr>
              <a:t> and the nearby Peak Sanctuary of </a:t>
            </a:r>
            <a:r>
              <a:rPr lang="en-GB" sz="1600" err="1">
                <a:ea typeface="+mn-lt"/>
                <a:cs typeface="+mn-lt"/>
              </a:rPr>
              <a:t>Petsophas</a:t>
            </a:r>
            <a:r>
              <a:rPr lang="en-GB" sz="1600">
                <a:ea typeface="+mn-lt"/>
                <a:cs typeface="+mn-lt"/>
              </a:rPr>
              <a:t> (Cunningham &amp; Sackett, 2009: 79-97). </a:t>
            </a:r>
            <a:endParaRPr lang="en-US" sz="1600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GB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GB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GB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GB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Calibri"/>
              <a:cs typeface="Calibri"/>
            </a:endParaRPr>
          </a:p>
          <a:p>
            <a:endParaRPr lang="en-GB" sz="1600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</p:txBody>
      </p:sp>
      <p:pic>
        <p:nvPicPr>
          <p:cNvPr id="6" name="Picture 6" descr="Logo&#10;&#10;Description automatically generated">
            <a:extLst>
              <a:ext uri="{FF2B5EF4-FFF2-40B4-BE49-F238E27FC236}">
                <a16:creationId xmlns:a16="http://schemas.microsoft.com/office/drawing/2014/main" id="{9585843E-7588-E6A9-4657-D1E240C073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696" y="193455"/>
            <a:ext cx="2216472" cy="2352225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95C1D5C5-7D10-1976-3514-4501FCEC65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031" y="2842129"/>
            <a:ext cx="2212823" cy="2734753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6CE08BE-CA6C-6465-BED6-0CFE5CD9DE4A}"/>
              </a:ext>
            </a:extLst>
          </p:cNvPr>
          <p:cNvSpPr txBox="1"/>
          <p:nvPr/>
        </p:nvSpPr>
        <p:spPr>
          <a:xfrm>
            <a:off x="9359152" y="6167717"/>
            <a:ext cx="2913530" cy="2923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300" i="1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3C91A39-3E4D-2908-B4F7-B1642679F8BA}"/>
              </a:ext>
            </a:extLst>
          </p:cNvPr>
          <p:cNvSpPr txBox="1"/>
          <p:nvPr/>
        </p:nvSpPr>
        <p:spPr>
          <a:xfrm>
            <a:off x="67820" y="5721218"/>
            <a:ext cx="236970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The </a:t>
            </a:r>
            <a:r>
              <a:rPr lang="en-GB" sz="1200" err="1">
                <a:ea typeface="+mn-lt"/>
                <a:cs typeface="+mn-lt"/>
              </a:rPr>
              <a:t>Kydonia</a:t>
            </a:r>
            <a:r>
              <a:rPr lang="en-GB" sz="1200">
                <a:ea typeface="+mn-lt"/>
                <a:cs typeface="+mn-lt"/>
              </a:rPr>
              <a:t> seal (top)</a:t>
            </a:r>
            <a:r>
              <a:rPr lang="en-GB" sz="1200"/>
              <a:t> Master seal (bottom).  </a:t>
            </a:r>
            <a:r>
              <a:rPr lang="en-GB" sz="1200" i="1"/>
              <a:t>MacGillivray et al. 2000: 128.</a:t>
            </a:r>
            <a:endParaRPr lang="en-GB" sz="1200"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68CBE2-1B1A-F202-3CCE-945EA7E5ABE3}"/>
              </a:ext>
            </a:extLst>
          </p:cNvPr>
          <p:cNvSpPr txBox="1"/>
          <p:nvPr/>
        </p:nvSpPr>
        <p:spPr>
          <a:xfrm>
            <a:off x="4815219" y="5259598"/>
            <a:ext cx="272527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cs typeface="Calibri"/>
              </a:rPr>
              <a:t>Votive figurines from </a:t>
            </a:r>
            <a:r>
              <a:rPr lang="en-GB" sz="1200" err="1">
                <a:cs typeface="Calibri"/>
              </a:rPr>
              <a:t>Petsophas</a:t>
            </a:r>
            <a:r>
              <a:rPr lang="en-GB" sz="1200">
                <a:cs typeface="Calibri"/>
              </a:rPr>
              <a:t> (</a:t>
            </a:r>
            <a:r>
              <a:rPr lang="en-GB" sz="1200" i="1">
                <a:cs typeface="Calibri"/>
              </a:rPr>
              <a:t>accessed via Microsoft Bing: .</a:t>
            </a:r>
            <a:r>
              <a:rPr lang="en-GB" sz="1200" i="1">
                <a:ea typeface="+mn-lt"/>
                <a:cs typeface="+mn-lt"/>
              </a:rPr>
              <a:t>https://www.bing.com/images/search?q=votive+figurines+from+petsophas&amp;id=6C7C32AB7DEF5F385AF2737EB936A591BFAE2E5E&amp;FORM=IQFRBA.</a:t>
            </a:r>
            <a:endParaRPr lang="en-GB" sz="1200" i="1">
              <a:ea typeface="Calibri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6FF33CF-2662-2318-470E-51D283DF4EC4}"/>
              </a:ext>
            </a:extLst>
          </p:cNvPr>
          <p:cNvSpPr txBox="1"/>
          <p:nvPr/>
        </p:nvSpPr>
        <p:spPr>
          <a:xfrm>
            <a:off x="7815542" y="3180790"/>
            <a:ext cx="376517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F35CC03-0361-202A-0043-C64D2893C6E3}"/>
              </a:ext>
            </a:extLst>
          </p:cNvPr>
          <p:cNvSpPr txBox="1"/>
          <p:nvPr/>
        </p:nvSpPr>
        <p:spPr>
          <a:xfrm>
            <a:off x="8489002" y="5612062"/>
            <a:ext cx="3698775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* "It would be impossible, even for a man who had the appetite, to number all the people who insist Zeus was born and reared in their countries".  Pausanias, quoted in MacGillivray, J.J. </a:t>
            </a:r>
            <a:r>
              <a:rPr lang="en-GB" sz="1400" i="1"/>
              <a:t>et al</a:t>
            </a:r>
            <a:r>
              <a:rPr lang="en-GB" sz="1400"/>
              <a:t>, 2000: 154.</a:t>
            </a:r>
            <a:endParaRPr lang="en-GB" sz="1400"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88346A0-FF03-C100-3494-2E279384C55E}"/>
              </a:ext>
            </a:extLst>
          </p:cNvPr>
          <p:cNvSpPr txBox="1"/>
          <p:nvPr/>
        </p:nvSpPr>
        <p:spPr>
          <a:xfrm>
            <a:off x="5344631" y="1685259"/>
            <a:ext cx="626080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/>
              <a:t>Kouros mirrors </a:t>
            </a:r>
            <a:r>
              <a:rPr lang="en-GB" sz="1600">
                <a:ea typeface="+mn-lt"/>
                <a:cs typeface="+mn-lt"/>
              </a:rPr>
              <a:t>religious and political iconography of Cretan art (frescos, seal stones), but identification with male gods or rulers is problematic. </a:t>
            </a:r>
            <a:endParaRPr lang="en-US" sz="1600">
              <a:cs typeface="Calibri" panose="020F0502020204030204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07B9DBF-D6CF-0467-13F1-87C344731DFA}"/>
              </a:ext>
            </a:extLst>
          </p:cNvPr>
          <p:cNvSpPr txBox="1"/>
          <p:nvPr/>
        </p:nvSpPr>
        <p:spPr>
          <a:xfrm>
            <a:off x="5345741" y="4078693"/>
            <a:ext cx="612789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solidFill>
                  <a:srgbClr val="FFFFFF"/>
                </a:solidFill>
                <a:latin typeface="Calibri"/>
                <a:ea typeface="Arial"/>
                <a:cs typeface="Arial"/>
              </a:rPr>
              <a:t>Votive figurines found in </a:t>
            </a:r>
            <a:r>
              <a:rPr lang="en-GB" sz="1600" err="1">
                <a:solidFill>
                  <a:srgbClr val="FFFFFF"/>
                </a:solidFill>
                <a:latin typeface="Calibri"/>
                <a:ea typeface="Arial"/>
                <a:cs typeface="Arial"/>
              </a:rPr>
              <a:t>Petsophas</a:t>
            </a:r>
            <a:r>
              <a:rPr lang="en-GB" sz="1600">
                <a:solidFill>
                  <a:srgbClr val="FFFFFF"/>
                </a:solidFill>
                <a:latin typeface="Calibri"/>
                <a:ea typeface="Arial"/>
                <a:cs typeface="Arial"/>
              </a:rPr>
              <a:t> are stylistically similar, but peak sanctuaries appeared to support several cults or deities, and their usage declined in the Late Minoan 1 period onwards.​</a:t>
            </a:r>
            <a:endParaRPr lang="en-GB" sz="1600">
              <a:cs typeface="Calibri" panose="020F0502020204030204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46D05B7-D41A-8BB7-7A94-0151545ED15F}"/>
              </a:ext>
            </a:extLst>
          </p:cNvPr>
          <p:cNvSpPr txBox="1"/>
          <p:nvPr/>
        </p:nvSpPr>
        <p:spPr>
          <a:xfrm>
            <a:off x="5346847" y="3184890"/>
            <a:ext cx="589752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Classical period 'Hymn of Zeus'  from Itanos (Perlman,1995: 161-167) has archaic/bronze age resonances (similar to Homer) notably linking a youthful Zeus to harvest and fertility rituals.</a:t>
            </a:r>
            <a:endParaRPr lang="en-GB" sz="1600">
              <a:cs typeface="Calibri" panose="020F0502020204030204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744C87E-4264-8B25-4BF0-DC812B504E92}"/>
              </a:ext>
            </a:extLst>
          </p:cNvPr>
          <p:cNvSpPr txBox="1"/>
          <p:nvPr/>
        </p:nvSpPr>
        <p:spPr>
          <a:xfrm>
            <a:off x="5418839" y="811398"/>
            <a:ext cx="634940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/>
              <a:t>Greek literature of the classical period (MacGillivray, 2000: 149-162) describes the area as Dikte, the birthplace of Zeus.  However, this is one of quite a few...*.</a:t>
            </a:r>
            <a:endParaRPr lang="en-US" sz="1600">
              <a:cs typeface="Calibri" panose="020F0502020204030204"/>
            </a:endParaRPr>
          </a:p>
        </p:txBody>
      </p:sp>
      <p:pic>
        <p:nvPicPr>
          <p:cNvPr id="17" name="Picture 17">
            <a:extLst>
              <a:ext uri="{FF2B5EF4-FFF2-40B4-BE49-F238E27FC236}">
                <a16:creationId xmlns:a16="http://schemas.microsoft.com/office/drawing/2014/main" id="{8BDF7149-C5FC-1FFA-5428-3444A70675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5335" y="193158"/>
            <a:ext cx="2071861" cy="3078128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3239B4FD-7CE6-8DA3-55F7-AC834C8EB88B}"/>
              </a:ext>
            </a:extLst>
          </p:cNvPr>
          <p:cNvSpPr txBox="1"/>
          <p:nvPr/>
        </p:nvSpPr>
        <p:spPr>
          <a:xfrm>
            <a:off x="2615609" y="3271284"/>
            <a:ext cx="2521688" cy="6551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"The Prince of the lilies", Knossos </a:t>
            </a:r>
            <a:endParaRPr lang="en-GB" sz="1200">
              <a:ea typeface="+mn-lt"/>
              <a:cs typeface="+mn-lt"/>
            </a:endParaRPr>
          </a:p>
          <a:p>
            <a:r>
              <a:rPr lang="en-GB" sz="1200">
                <a:ea typeface="+mn-lt"/>
                <a:cs typeface="+mn-lt"/>
              </a:rPr>
              <a:t>(</a:t>
            </a:r>
            <a:r>
              <a:rPr lang="en-GB" sz="1200" i="1">
                <a:ea typeface="+mn-lt"/>
                <a:cs typeface="+mn-lt"/>
              </a:rPr>
              <a:t>accessed via Microsoft Bing: </a:t>
            </a:r>
            <a:r>
              <a:rPr lang="en-GB" sz="1200" i="1"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prince of the lilies - Bing images</a:t>
            </a:r>
            <a:r>
              <a:rPr lang="en-GB" sz="1200" i="1">
                <a:ea typeface="+mn-lt"/>
                <a:cs typeface="+mn-lt"/>
              </a:rPr>
              <a:t>).</a:t>
            </a:r>
            <a:endParaRPr lang="en-GB" sz="1200" i="1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88258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0D455-81B1-8843-D56C-BBB25EFD2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89" y="13634"/>
            <a:ext cx="10373277" cy="825259"/>
          </a:xfrm>
        </p:spPr>
        <p:txBody>
          <a:bodyPr>
            <a:normAutofit/>
          </a:bodyPr>
          <a:lstStyle/>
          <a:p>
            <a:r>
              <a:rPr lang="en-GB" b="1">
                <a:cs typeface="Calibri Light"/>
              </a:rPr>
              <a:t> </a:t>
            </a:r>
            <a:r>
              <a:rPr lang="en-GB" b="1">
                <a:solidFill>
                  <a:srgbClr val="FFFF00"/>
                </a:solidFill>
                <a:cs typeface="Calibri Light"/>
              </a:rPr>
              <a:t>A Late Bronze Age shrine?</a:t>
            </a:r>
            <a:r>
              <a:rPr lang="en-GB" b="1">
                <a:cs typeface="Calibri Light"/>
              </a:rPr>
              <a:t>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3BEAD1-8CDE-1850-6FD5-F1A2B7251650}"/>
              </a:ext>
            </a:extLst>
          </p:cNvPr>
          <p:cNvSpPr txBox="1"/>
          <p:nvPr/>
        </p:nvSpPr>
        <p:spPr>
          <a:xfrm>
            <a:off x="147814" y="693100"/>
            <a:ext cx="5573232" cy="22775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err="1"/>
              <a:t>Roussolakkos</a:t>
            </a:r>
            <a:r>
              <a:rPr lang="en-GB"/>
              <a:t> is one of the largest Cretan Late Minoan IB period settlements</a:t>
            </a:r>
            <a:r>
              <a:rPr lang="en-GB">
                <a:ea typeface="+mn-lt"/>
                <a:cs typeface="+mn-lt"/>
              </a:rPr>
              <a:t> (MacGillivray, 2000: 35).</a:t>
            </a:r>
            <a:endParaRPr lang="en-GB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ea typeface="Calibri"/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</p:txBody>
      </p:sp>
      <p:pic>
        <p:nvPicPr>
          <p:cNvPr id="3" name="Picture 7" descr="A picture containing stone, old&#10;&#10;Description automatically generated">
            <a:extLst>
              <a:ext uri="{FF2B5EF4-FFF2-40B4-BE49-F238E27FC236}">
                <a16:creationId xmlns:a16="http://schemas.microsoft.com/office/drawing/2014/main" id="{986BC45E-F805-B1A0-5F15-CECD3128A7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166" b="373"/>
          <a:stretch/>
        </p:blipFill>
        <p:spPr>
          <a:xfrm>
            <a:off x="6273106" y="4050820"/>
            <a:ext cx="2205313" cy="2254017"/>
          </a:xfrm>
          <a:prstGeom prst="rect">
            <a:avLst/>
          </a:prstGeom>
          <a:ln w="12700" cap="sq">
            <a:solidFill>
              <a:schemeClr val="bg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D40A303-F387-0F56-2D36-255C48A761E1}"/>
              </a:ext>
            </a:extLst>
          </p:cNvPr>
          <p:cNvSpPr txBox="1"/>
          <p:nvPr/>
        </p:nvSpPr>
        <p:spPr>
          <a:xfrm>
            <a:off x="13167693" y="-147917"/>
            <a:ext cx="39624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74011E-706D-B073-1C77-BA4FCA825812}"/>
              </a:ext>
            </a:extLst>
          </p:cNvPr>
          <p:cNvSpPr txBox="1"/>
          <p:nvPr/>
        </p:nvSpPr>
        <p:spPr>
          <a:xfrm>
            <a:off x="8608892" y="5886958"/>
            <a:ext cx="2537012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Baetyl in building 5 </a:t>
            </a:r>
            <a:r>
              <a:rPr lang="en-GB" sz="1200">
                <a:ea typeface="+mn-lt"/>
                <a:cs typeface="+mn-lt"/>
              </a:rPr>
              <a:t>(</a:t>
            </a:r>
            <a:r>
              <a:rPr lang="en-GB" sz="1200" i="1">
                <a:ea typeface="+mn-lt"/>
                <a:cs typeface="+mn-lt"/>
              </a:rPr>
              <a:t>MacGillivray, 2000:</a:t>
            </a:r>
            <a:r>
              <a:rPr lang="en-GB" sz="1200" i="1"/>
              <a:t> Plate B)</a:t>
            </a:r>
            <a:r>
              <a:rPr lang="en-GB" sz="1400" i="1"/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4931CE0-6AD9-7F5D-0455-FA69830CCDBC}"/>
              </a:ext>
            </a:extLst>
          </p:cNvPr>
          <p:cNvSpPr txBox="1"/>
          <p:nvPr/>
        </p:nvSpPr>
        <p:spPr>
          <a:xfrm>
            <a:off x="6247070" y="3489065"/>
            <a:ext cx="236626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cs typeface="Calibri"/>
              </a:rPr>
              <a:t>Reconstruction of exterior of building 5 (MacGillivray, 2000: 96).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F5597A6-D543-33E7-17DC-61C1615352FF}"/>
              </a:ext>
            </a:extLst>
          </p:cNvPr>
          <p:cNvSpPr txBox="1"/>
          <p:nvPr/>
        </p:nvSpPr>
        <p:spPr>
          <a:xfrm>
            <a:off x="8633521" y="5112890"/>
            <a:ext cx="335915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rgbClr val="FFFFFF"/>
                </a:solidFill>
                <a:latin typeface="Calibri"/>
              </a:rPr>
              <a:t>Reconstruction of interior of Building 5 (</a:t>
            </a:r>
            <a:r>
              <a:rPr lang="en-GB" sz="1200" i="1">
                <a:latin typeface="Calibri"/>
              </a:rPr>
              <a:t>MacGillivray, 2000:</a:t>
            </a:r>
            <a:r>
              <a:rPr lang="en-GB" sz="1200" i="1">
                <a:ea typeface="+mn-lt"/>
                <a:cs typeface="+mn-lt"/>
              </a:rPr>
              <a:t> </a:t>
            </a:r>
            <a:r>
              <a:rPr lang="en-GB" sz="1200" i="1">
                <a:solidFill>
                  <a:srgbClr val="FFFFFF"/>
                </a:solidFill>
                <a:latin typeface="Calibri"/>
              </a:rPr>
              <a:t>Plate N).</a:t>
            </a:r>
            <a:endParaRPr lang="en-GB" sz="1200" i="1"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4B3BFE4-69E8-1953-7817-069DFF4BA254}"/>
              </a:ext>
            </a:extLst>
          </p:cNvPr>
          <p:cNvSpPr txBox="1"/>
          <p:nvPr/>
        </p:nvSpPr>
        <p:spPr>
          <a:xfrm>
            <a:off x="872546" y="5548578"/>
            <a:ext cx="179773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err="1">
                <a:cs typeface="Calibri"/>
              </a:rPr>
              <a:t>Palaikastro</a:t>
            </a:r>
            <a:r>
              <a:rPr lang="en-GB" sz="1200">
                <a:cs typeface="Calibri"/>
              </a:rPr>
              <a:t> in the late bronze age. Building 5 highlighted in yellow (MacGillivray, 2000: 22).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EFE4D43-0498-3FE6-4154-2B8F83BE8458}"/>
              </a:ext>
            </a:extLst>
          </p:cNvPr>
          <p:cNvSpPr txBox="1"/>
          <p:nvPr/>
        </p:nvSpPr>
        <p:spPr>
          <a:xfrm>
            <a:off x="6591053" y="-392141"/>
            <a:ext cx="262665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>
              <a:cs typeface="Calibri"/>
            </a:endParaRPr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DE845424-6679-3F4C-89CF-54EE5B5ADC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1208" y="298446"/>
            <a:ext cx="3170487" cy="4810181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E636853F-5FF4-6CEC-BDB3-492CE47CF9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4218" y="4055155"/>
            <a:ext cx="3363430" cy="2265295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E09C33-8C0D-AF3E-82B1-741E8E73AE3F}"/>
              </a:ext>
            </a:extLst>
          </p:cNvPr>
          <p:cNvSpPr txBox="1"/>
          <p:nvPr/>
        </p:nvSpPr>
        <p:spPr>
          <a:xfrm>
            <a:off x="108095" y="2234611"/>
            <a:ext cx="621650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/>
              <a:t>A re-modelled, prestigious building.  Ashlar masonry, fine paving, contrasting coloured grouting, a small number of significant cult objects (baetyl, libation pit), and a well-stocked storeroom (MacGillivray, 2000: 91).</a:t>
            </a:r>
            <a:endParaRPr lang="en-GB">
              <a:ea typeface="+mn-lt"/>
              <a:cs typeface="+mn-lt"/>
            </a:endParaRPr>
          </a:p>
          <a:p>
            <a:pPr algn="l"/>
            <a:endParaRPr lang="en-GB">
              <a:ea typeface="Calibri"/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21FDFF-E43F-A150-8DE4-E3240F8F283D}"/>
              </a:ext>
            </a:extLst>
          </p:cNvPr>
          <p:cNvSpPr txBox="1"/>
          <p:nvPr/>
        </p:nvSpPr>
        <p:spPr>
          <a:xfrm>
            <a:off x="2253438" y="1553459"/>
            <a:ext cx="52950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39BFE16-8923-5F29-A02E-DC6203C5E37A}"/>
              </a:ext>
            </a:extLst>
          </p:cNvPr>
          <p:cNvSpPr txBox="1"/>
          <p:nvPr/>
        </p:nvSpPr>
        <p:spPr>
          <a:xfrm>
            <a:off x="128035" y="1368499"/>
            <a:ext cx="587980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>
                <a:ea typeface="+mn-lt"/>
                <a:cs typeface="+mn-lt"/>
              </a:rPr>
              <a:t>Kouros fragments found inside and outside building 5 (MacGillivray, 2000: 21-34). Not a prominent position for a cult shrine?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GB">
              <a:ea typeface="+mn-lt"/>
              <a:cs typeface="+mn-lt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29E3A6D-016A-A822-3334-51DDB72A5E6E}"/>
              </a:ext>
            </a:extLst>
          </p:cNvPr>
          <p:cNvSpPr txBox="1"/>
          <p:nvPr/>
        </p:nvSpPr>
        <p:spPr>
          <a:xfrm>
            <a:off x="108098" y="3430773"/>
            <a:ext cx="608359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A small shrine, with worship in close proximity of the deity. </a:t>
            </a:r>
            <a:endParaRPr lang="en-GB">
              <a:cs typeface="Calibri"/>
            </a:endParaRPr>
          </a:p>
        </p:txBody>
      </p:sp>
      <p:pic>
        <p:nvPicPr>
          <p:cNvPr id="18" name="Picture 18" descr="Diagram, engineering drawing&#10;&#10;Description automatically generated">
            <a:extLst>
              <a:ext uri="{FF2B5EF4-FFF2-40B4-BE49-F238E27FC236}">
                <a16:creationId xmlns:a16="http://schemas.microsoft.com/office/drawing/2014/main" id="{79C4A22E-03B9-0150-8940-8FB3FC41652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5865" y="296810"/>
            <a:ext cx="2158410" cy="3198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231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D71F4-DE69-F721-862B-A9E7BC1AD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2019" y="52614"/>
            <a:ext cx="5279065" cy="917981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00"/>
                </a:solidFill>
                <a:latin typeface="Calibri"/>
                <a:cs typeface="Calibri Light"/>
              </a:rPr>
              <a:t>Destruction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FC3F7-3F2A-9A2F-C7E5-DEA9D22AFD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6062" y="813552"/>
            <a:ext cx="4871483" cy="355014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cs typeface="Calibri" panose="020F0502020204030204"/>
              </a:rPr>
              <a:t>Settlement completely destroyed by fire in Late Minoan 1B period. Site only partly re-occupied, then abandoned (MacGillivray, 2000, Driessen &amp; MacDonald, 1997).</a:t>
            </a:r>
            <a:endParaRPr lang="en-GB" sz="1800">
              <a:ea typeface="+mn-lt"/>
              <a:cs typeface="+mn-lt"/>
            </a:endParaRPr>
          </a:p>
          <a:p>
            <a:endParaRPr lang="en-GB" sz="1800">
              <a:ea typeface="+mn-lt"/>
              <a:cs typeface="+mn-lt"/>
            </a:endParaRPr>
          </a:p>
          <a:p>
            <a:endParaRPr lang="en-GB" sz="1800">
              <a:ea typeface="Calibri"/>
              <a:cs typeface="Calibri" panose="020F0502020204030204"/>
            </a:endParaRPr>
          </a:p>
          <a:p>
            <a:endParaRPr lang="en-GB" sz="1800">
              <a:ea typeface="Calibri"/>
              <a:cs typeface="Calibri" panose="020F0502020204030204"/>
            </a:endParaRPr>
          </a:p>
          <a:p>
            <a:endParaRPr lang="en-GB" sz="1800">
              <a:ea typeface="Calibri"/>
              <a:cs typeface="Calibri" panose="020F0502020204030204"/>
            </a:endParaRPr>
          </a:p>
          <a:p>
            <a:endParaRPr lang="en-GB" sz="1800">
              <a:ea typeface="Calibri"/>
              <a:cs typeface="Calibri" panose="020F0502020204030204"/>
            </a:endParaRPr>
          </a:p>
          <a:p>
            <a:endParaRPr lang="en-GB" sz="1800">
              <a:ea typeface="Calibri"/>
              <a:cs typeface="Calibri" panose="020F0502020204030204"/>
            </a:endParaRPr>
          </a:p>
          <a:p>
            <a:endParaRPr lang="en-GB" sz="1600">
              <a:ea typeface="Calibri"/>
              <a:cs typeface="Calibri" panose="020F0502020204030204"/>
            </a:endParaRPr>
          </a:p>
          <a:p>
            <a:pPr marL="0" indent="0">
              <a:buNone/>
            </a:pPr>
            <a:endParaRPr lang="en-GB" sz="1600">
              <a:ea typeface="Calibri"/>
              <a:cs typeface="Calibri" panose="020F0502020204030204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B615364-8DA2-D686-1B51-39FE8120E4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9648" y="3429827"/>
            <a:ext cx="2840251" cy="2605411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5" descr="A picture containing text, linedrawing&#10;&#10;Description automatically generated">
            <a:extLst>
              <a:ext uri="{FF2B5EF4-FFF2-40B4-BE49-F238E27FC236}">
                <a16:creationId xmlns:a16="http://schemas.microsoft.com/office/drawing/2014/main" id="{689A08B0-79BE-5B25-48EA-534A32E4E1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114" t="76" r="22374" b="-154"/>
          <a:stretch/>
        </p:blipFill>
        <p:spPr>
          <a:xfrm>
            <a:off x="2185091" y="3429965"/>
            <a:ext cx="859088" cy="2607790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73AC66-7E0E-3DB6-EC2B-271750948FAC}"/>
              </a:ext>
            </a:extLst>
          </p:cNvPr>
          <p:cNvSpPr txBox="1"/>
          <p:nvPr/>
        </p:nvSpPr>
        <p:spPr>
          <a:xfrm>
            <a:off x="8860465" y="6291763"/>
            <a:ext cx="46975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BB4F6C-D314-26DA-6298-DF6C32E3EE1A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"/>
            </a:endParaRPr>
          </a:p>
        </p:txBody>
      </p:sp>
      <p:pic>
        <p:nvPicPr>
          <p:cNvPr id="9" name="Picture 9" descr="Diagram&#10;&#10;Description automatically generated">
            <a:extLst>
              <a:ext uri="{FF2B5EF4-FFF2-40B4-BE49-F238E27FC236}">
                <a16:creationId xmlns:a16="http://schemas.microsoft.com/office/drawing/2014/main" id="{5885BA38-2514-4226-26E1-FF6CAB8D08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078" y="322884"/>
            <a:ext cx="4594725" cy="2778540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8FBD2A6-9005-009B-AC40-5D76230A1F89}"/>
              </a:ext>
            </a:extLst>
          </p:cNvPr>
          <p:cNvSpPr txBox="1"/>
          <p:nvPr/>
        </p:nvSpPr>
        <p:spPr>
          <a:xfrm>
            <a:off x="3358430" y="6063685"/>
            <a:ext cx="3363434" cy="4705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Fragmentation of torso and arms </a:t>
            </a:r>
            <a:r>
              <a:rPr lang="en-GB" sz="1200" i="1"/>
              <a:t>(</a:t>
            </a:r>
            <a:r>
              <a:rPr lang="en-GB" sz="1200" i="1" err="1">
                <a:ea typeface="+mn-lt"/>
                <a:cs typeface="+mn-lt"/>
              </a:rPr>
              <a:t>palaikastro</a:t>
            </a:r>
            <a:r>
              <a:rPr lang="en-GB" sz="1200" i="1">
                <a:ea typeface="+mn-lt"/>
                <a:cs typeface="+mn-lt"/>
              </a:rPr>
              <a:t> kouros - Bing images).</a:t>
            </a:r>
            <a:endParaRPr lang="en-GB" sz="1200" i="1">
              <a:ea typeface="Calibri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7D261DB-62F3-F0DB-1949-619C27C7207B}"/>
              </a:ext>
            </a:extLst>
          </p:cNvPr>
          <p:cNvSpPr txBox="1"/>
          <p:nvPr/>
        </p:nvSpPr>
        <p:spPr>
          <a:xfrm>
            <a:off x="5006541" y="269529"/>
            <a:ext cx="182160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Floorplan of building 5.  Yellow highlighted where fragments of ivory, gold and faience were uncovered </a:t>
            </a:r>
            <a:endParaRPr lang="en-GB" sz="1200" i="1">
              <a:ea typeface="Calibri"/>
              <a:cs typeface="Calibri"/>
            </a:endParaRPr>
          </a:p>
          <a:p>
            <a:r>
              <a:rPr lang="en-GB" sz="1200" i="1"/>
              <a:t>(MacGillivray, 2000: 77).</a:t>
            </a:r>
            <a:endParaRPr lang="en-GB" sz="1200" i="1"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0FD644C-E7B3-C371-A098-4FE4382D4AD5}"/>
              </a:ext>
            </a:extLst>
          </p:cNvPr>
          <p:cNvSpPr txBox="1"/>
          <p:nvPr/>
        </p:nvSpPr>
        <p:spPr>
          <a:xfrm>
            <a:off x="207856" y="6100794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cs typeface="Calibri"/>
              </a:rPr>
              <a:t>Legs before and during restoration (</a:t>
            </a:r>
            <a:r>
              <a:rPr lang="en-GB" sz="1200" i="1">
                <a:cs typeface="Calibri"/>
              </a:rPr>
              <a:t>MacGillivray, 2000: Plates 7 &amp; 8).</a:t>
            </a:r>
            <a:endParaRPr lang="en-GB" sz="1200"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366FF6B-26E4-9B31-2110-B6165A564423}"/>
              </a:ext>
            </a:extLst>
          </p:cNvPr>
          <p:cNvSpPr txBox="1"/>
          <p:nvPr/>
        </p:nvSpPr>
        <p:spPr>
          <a:xfrm>
            <a:off x="10573727" y="4871860"/>
            <a:ext cx="220531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8D0D56-C4B9-CE51-B234-DFEC6E497300}"/>
              </a:ext>
            </a:extLst>
          </p:cNvPr>
          <p:cNvSpPr txBox="1"/>
          <p:nvPr/>
        </p:nvSpPr>
        <p:spPr>
          <a:xfrm>
            <a:off x="6833191" y="1897911"/>
            <a:ext cx="527729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Kouros violently smashed against the outside wall of building 5, legs thrown back into room 2 and the remaining fragments left in the square outside (MacGillivray, 2000: 83).</a:t>
            </a:r>
            <a:endParaRPr lang="en-US">
              <a:cs typeface="Calibri" panose="020F0502020204030204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DDB62E3-2192-30C2-C8B0-354F5C6D9DBB}"/>
              </a:ext>
            </a:extLst>
          </p:cNvPr>
          <p:cNvSpPr txBox="1"/>
          <p:nvPr/>
        </p:nvSpPr>
        <p:spPr>
          <a:xfrm>
            <a:off x="6834297" y="3139486"/>
            <a:ext cx="535703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Gold and ivory were not looted.  Fragments of the figurine left in situ and partially destroyed by fire.</a:t>
            </a:r>
            <a:endParaRPr lang="en-US">
              <a:cs typeface="Calibri" panose="020F0502020204030204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EE33B23-3B83-37CA-18BA-16EE2139BBCD}"/>
              </a:ext>
            </a:extLst>
          </p:cNvPr>
          <p:cNvSpPr txBox="1"/>
          <p:nvPr/>
        </p:nvSpPr>
        <p:spPr>
          <a:xfrm>
            <a:off x="6835405" y="3867151"/>
            <a:ext cx="535703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Other objects – rings, rhytons, 'horns of consecration' – also destroyed and/or left in situ (MacGillivray et al. 2000: 21-34).  </a:t>
            </a:r>
            <a:endParaRPr lang="en-GB">
              <a:cs typeface="Calibri" panose="020F0502020204030204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5F45277-24EC-1533-BEB7-1666B7121E51}"/>
              </a:ext>
            </a:extLst>
          </p:cNvPr>
          <p:cNvSpPr txBox="1"/>
          <p:nvPr/>
        </p:nvSpPr>
        <p:spPr>
          <a:xfrm>
            <a:off x="6827654" y="4869489"/>
            <a:ext cx="545450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Late Bronze Age Crete was not always a peaceful society –  "The Troubled Island" (Driessen &amp; MacDonald, 1997).  Successive crises, particularly following the Santorini eruption. </a:t>
            </a:r>
            <a:endParaRPr lang="en-US">
              <a:cs typeface="Calibri" panose="020F0502020204030204"/>
            </a:endParaRPr>
          </a:p>
        </p:txBody>
      </p:sp>
      <p:pic>
        <p:nvPicPr>
          <p:cNvPr id="17" name="Picture 17" descr="A picture containing different, various&#10;&#10;Description automatically generated">
            <a:extLst>
              <a:ext uri="{FF2B5EF4-FFF2-40B4-BE49-F238E27FC236}">
                <a16:creationId xmlns:a16="http://schemas.microsoft.com/office/drawing/2014/main" id="{E361A6DF-7D3C-4B2C-D8B4-2F81FA9A04B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143" t="4965" r="7143" b="6028"/>
          <a:stretch/>
        </p:blipFill>
        <p:spPr>
          <a:xfrm>
            <a:off x="322300" y="3428890"/>
            <a:ext cx="1694250" cy="2606151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61290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4E06E-ACFD-E730-8B91-52DD4918C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014" y="81593"/>
            <a:ext cx="10515600" cy="917982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00"/>
                </a:solidFill>
                <a:cs typeface="Calibri Light"/>
              </a:rPr>
              <a:t>The life of the Kouros in the Late Bronze Age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911FA-44D4-FB76-CC6F-254E8A2A31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491" y="1000976"/>
            <a:ext cx="11048060" cy="467948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>
                <a:ea typeface="+mn-lt"/>
                <a:cs typeface="+mn-lt"/>
              </a:rPr>
              <a:t>Materials used in the figurine were sourced locally, from the Aegean, and through wider Eastern Mediterranean Bronze Age trade networks.  </a:t>
            </a:r>
            <a:endParaRPr lang="en-US" sz="1400">
              <a:ea typeface="Calibri" panose="020F0502020204030204"/>
              <a:cs typeface="Calibri" panose="020F0502020204030204"/>
            </a:endParaRPr>
          </a:p>
          <a:p>
            <a:endParaRPr lang="en-GB" sz="1400">
              <a:ea typeface="Calibri"/>
              <a:cs typeface="Calibri"/>
            </a:endParaRPr>
          </a:p>
          <a:p>
            <a:endParaRPr lang="en-GB" sz="1400">
              <a:ea typeface="Calibri"/>
              <a:cs typeface="Calibri"/>
            </a:endParaRPr>
          </a:p>
          <a:p>
            <a:endParaRPr lang="en-GB" sz="1400">
              <a:ea typeface="Calibri"/>
              <a:cs typeface="Calibri"/>
            </a:endParaRPr>
          </a:p>
          <a:p>
            <a:endParaRPr lang="en-GB" sz="1400">
              <a:ea typeface="Calibri"/>
              <a:cs typeface="Calibri"/>
            </a:endParaRP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B6A0F3AE-F56E-2C9E-7AE4-54B13C0370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540" y="4229036"/>
            <a:ext cx="3705553" cy="2328019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5DAB322-11F1-6565-6209-16C20294AC52}"/>
              </a:ext>
            </a:extLst>
          </p:cNvPr>
          <p:cNvSpPr txBox="1"/>
          <p:nvPr/>
        </p:nvSpPr>
        <p:spPr>
          <a:xfrm>
            <a:off x="1413252" y="4878023"/>
            <a:ext cx="2159974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Mark Moaks impression of a Minoan workshop </a:t>
            </a:r>
          </a:p>
          <a:p>
            <a:r>
              <a:rPr lang="en-GB" sz="1400"/>
              <a:t>(MacGillivray, 2000: 77).</a:t>
            </a:r>
            <a:endParaRPr lang="en-GB" sz="1400">
              <a:cs typeface="Calibri"/>
            </a:endParaRPr>
          </a:p>
        </p:txBody>
      </p:sp>
      <p:pic>
        <p:nvPicPr>
          <p:cNvPr id="7" name="Picture 7" descr="A picture containing text, posing&#10;&#10;Description automatically generated">
            <a:extLst>
              <a:ext uri="{FF2B5EF4-FFF2-40B4-BE49-F238E27FC236}">
                <a16:creationId xmlns:a16="http://schemas.microsoft.com/office/drawing/2014/main" id="{7926528E-F3E2-60A6-5112-DE2CC18DC92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827" t="10869" r="8629" b="10507"/>
          <a:stretch/>
        </p:blipFill>
        <p:spPr>
          <a:xfrm>
            <a:off x="10016975" y="4256210"/>
            <a:ext cx="1525452" cy="2332103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321D97A-61FF-D199-4CBF-268B1F13A504}"/>
              </a:ext>
            </a:extLst>
          </p:cNvPr>
          <p:cNvSpPr txBox="1"/>
          <p:nvPr/>
        </p:nvSpPr>
        <p:spPr>
          <a:xfrm>
            <a:off x="7772351" y="4725790"/>
            <a:ext cx="2515537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cs typeface="Calibri"/>
              </a:rPr>
              <a:t>Reconstructed Kouros before display </a:t>
            </a:r>
            <a:r>
              <a:rPr lang="en-GB" sz="1400">
                <a:ea typeface="+mn-lt"/>
                <a:cs typeface="+mn-lt"/>
              </a:rPr>
              <a:t>(MacGillivray 2000: 4). Note fire damage across chest and legs – presumably from burning debris. </a:t>
            </a:r>
            <a:endParaRPr lang="en-GB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E9D2B5-B527-837C-3530-F101A774DD98}"/>
              </a:ext>
            </a:extLst>
          </p:cNvPr>
          <p:cNvSpPr txBox="1"/>
          <p:nvPr/>
        </p:nvSpPr>
        <p:spPr>
          <a:xfrm>
            <a:off x="7196470" y="-85769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F37FE3-5D3A-2099-9104-4C5FB0D75FC7}"/>
              </a:ext>
            </a:extLst>
          </p:cNvPr>
          <p:cNvSpPr txBox="1"/>
          <p:nvPr/>
        </p:nvSpPr>
        <p:spPr>
          <a:xfrm>
            <a:off x="7277322" y="-104265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1C0587-9F67-377F-B136-F8510FCBA984}"/>
              </a:ext>
            </a:extLst>
          </p:cNvPr>
          <p:cNvSpPr txBox="1"/>
          <p:nvPr/>
        </p:nvSpPr>
        <p:spPr>
          <a:xfrm>
            <a:off x="163475" y="2502638"/>
            <a:ext cx="11240385" cy="7571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Evidence suggests the Kouros represents a deity, possibly the Bronze Age 'young Cretan-born Zeus' of Cunningham and Sackett (2009: 96-97), its power and agency enhanced by its materiality, sensuous aesthetic appeal and shrine. </a:t>
            </a:r>
          </a:p>
          <a:p>
            <a:pPr algn="l"/>
            <a:endParaRPr lang="en-GB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B9FBE4-54F3-091A-1729-0CB7243B9790}"/>
              </a:ext>
            </a:extLst>
          </p:cNvPr>
          <p:cNvSpPr txBox="1"/>
          <p:nvPr/>
        </p:nvSpPr>
        <p:spPr>
          <a:xfrm>
            <a:off x="182306" y="2999933"/>
            <a:ext cx="1182517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The Kouros was deliberately and violently smashed, not looted, during the destruction of the entire settlement (MacGillivray, 2000, 83).  Does this suggest the Kouros – and other objects - represented divisive political or religious symbolism (elite power, foreign influence or domination...)?  </a:t>
            </a:r>
            <a:endParaRPr lang="en-US" sz="1400">
              <a:cs typeface="Calibri" panose="020F050202020403020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6F372A3-610B-3189-52EC-2B9DA94D1287}"/>
              </a:ext>
            </a:extLst>
          </p:cNvPr>
          <p:cNvSpPr txBox="1"/>
          <p:nvPr/>
        </p:nvSpPr>
        <p:spPr>
          <a:xfrm>
            <a:off x="183412" y="3523806"/>
            <a:ext cx="1199352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Other possibilities: Iconoclasm, deliberate vandalism, internal Cretan warfare, interrupted looting?  There are probably multiple narratives.  Sadly, we lack textual evidence.</a:t>
            </a:r>
            <a:endParaRPr lang="en-US" sz="1400">
              <a:ea typeface="Calibri"/>
              <a:cs typeface="Calibri" panose="020F0502020204030204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2354665-E605-A0BF-C5AD-DE97EA5D8DF1}"/>
              </a:ext>
            </a:extLst>
          </p:cNvPr>
          <p:cNvSpPr txBox="1"/>
          <p:nvPr/>
        </p:nvSpPr>
        <p:spPr>
          <a:xfrm>
            <a:off x="193380" y="1336380"/>
            <a:ext cx="11187222" cy="7571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400"/>
              <a:t>Conceived within the 'Second Palace Period' </a:t>
            </a:r>
            <a:r>
              <a:rPr lang="en-GB" sz="1400">
                <a:ea typeface="+mn-lt"/>
                <a:cs typeface="+mn-lt"/>
              </a:rPr>
              <a:t>sculptural style </a:t>
            </a:r>
            <a:r>
              <a:rPr lang="en-GB" sz="1400"/>
              <a:t>of Hemmingway (MacGillivray, 2000: 122). Perhaps hinting at a centralising of political and religious control in the troubled decades following the Santorini eruption (Driessen and MacDonald, 1997: 85-188)?</a:t>
            </a:r>
            <a:endParaRPr lang="en-US" sz="1400">
              <a:ea typeface="+mn-lt"/>
              <a:cs typeface="+mn-lt"/>
            </a:endParaRPr>
          </a:p>
          <a:p>
            <a:pPr algn="l"/>
            <a:endParaRPr lang="en-GB"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47C7AA0-ED18-4D65-4413-1FEB3FF6BD26}"/>
              </a:ext>
            </a:extLst>
          </p:cNvPr>
          <p:cNvSpPr txBox="1"/>
          <p:nvPr/>
        </p:nvSpPr>
        <p:spPr>
          <a:xfrm>
            <a:off x="159046" y="1824813"/>
            <a:ext cx="11275827" cy="6740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400"/>
              <a:t>The artist (or artists?) visualised and created an image within established social and cultural genres. Expensive high-status materials were used with unparalleled technical virtuosity to create an object of aesthetic excellence.  An almost textbook example of the enchantment of technology as proposed by Alfred Gell (1992: 43-44).  </a:t>
            </a:r>
            <a:endParaRPr lang="en-GB" sz="14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10876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5149B-A7A7-713E-0742-457FFDCDC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682" y="158522"/>
            <a:ext cx="7040839" cy="771525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rgbClr val="FFFF00"/>
                </a:solidFill>
                <a:ea typeface="Calibri Light"/>
                <a:cs typeface="Calibri Light"/>
              </a:rPr>
              <a:t>The Kouros in the Modern World</a:t>
            </a:r>
          </a:p>
        </p:txBody>
      </p:sp>
      <p:pic>
        <p:nvPicPr>
          <p:cNvPr id="3" name="Picture 4" descr="A picture containing tree, outdoor, plant&#10;&#10;Description automatically generated">
            <a:extLst>
              <a:ext uri="{FF2B5EF4-FFF2-40B4-BE49-F238E27FC236}">
                <a16:creationId xmlns:a16="http://schemas.microsoft.com/office/drawing/2014/main" id="{3C1B1D62-BBC9-7061-AB9D-15D576E4B4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265" y="3045987"/>
            <a:ext cx="1970319" cy="2852613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4E9FF93-542C-563F-11A4-11C602114FA0}"/>
              </a:ext>
            </a:extLst>
          </p:cNvPr>
          <p:cNvSpPr txBox="1"/>
          <p:nvPr/>
        </p:nvSpPr>
        <p:spPr>
          <a:xfrm>
            <a:off x="5767436" y="5950477"/>
            <a:ext cx="2021956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ea typeface="+mn-lt"/>
                <a:cs typeface="+mn-lt"/>
              </a:rPr>
              <a:t>Replica  Kouros outside </a:t>
            </a:r>
            <a:r>
              <a:rPr lang="en-GB" sz="1200" err="1">
                <a:ea typeface="+mn-lt"/>
                <a:cs typeface="+mn-lt"/>
              </a:rPr>
              <a:t>Sitea</a:t>
            </a:r>
            <a:r>
              <a:rPr lang="en-GB" sz="1200">
                <a:ea typeface="+mn-lt"/>
                <a:cs typeface="+mn-lt"/>
              </a:rPr>
              <a:t> Museum (Microsoft Bing images) </a:t>
            </a:r>
            <a:endParaRPr lang="en-GB">
              <a:cs typeface="Calibri"/>
            </a:endParaRPr>
          </a:p>
          <a:p>
            <a:endParaRPr lang="en-GB">
              <a:ea typeface="+mn-lt"/>
              <a:cs typeface="+mn-lt"/>
            </a:endParaRPr>
          </a:p>
          <a:p>
            <a:pPr algn="l"/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pic>
        <p:nvPicPr>
          <p:cNvPr id="8" name="Picture 8" descr="A picture containing sky, outdoor, stone&#10;&#10;Description automatically generated">
            <a:extLst>
              <a:ext uri="{FF2B5EF4-FFF2-40B4-BE49-F238E27FC236}">
                <a16:creationId xmlns:a16="http://schemas.microsoft.com/office/drawing/2014/main" id="{38340E8C-293E-9F94-C93B-8ED2E3DBD2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52578" y="3042816"/>
            <a:ext cx="2086157" cy="2902347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8173A9-E651-CF98-7998-3AA8F0D05FFF}"/>
              </a:ext>
            </a:extLst>
          </p:cNvPr>
          <p:cNvSpPr txBox="1"/>
          <p:nvPr/>
        </p:nvSpPr>
        <p:spPr>
          <a:xfrm>
            <a:off x="3186118" y="5995197"/>
            <a:ext cx="229997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cs typeface="Calibri"/>
              </a:rPr>
              <a:t>Replica Kouros in </a:t>
            </a:r>
            <a:r>
              <a:rPr lang="en-GB" sz="1200" err="1">
                <a:cs typeface="Calibri"/>
              </a:rPr>
              <a:t>Palaikastro</a:t>
            </a:r>
            <a:r>
              <a:rPr lang="en-GB" sz="1200">
                <a:cs typeface="Calibri"/>
              </a:rPr>
              <a:t> (Microsoft Bing images) </a:t>
            </a:r>
            <a:endParaRPr lang="en-GB" sz="1200">
              <a:ea typeface="+mn-lt"/>
              <a:cs typeface="+mn-lt"/>
            </a:endParaRPr>
          </a:p>
          <a:p>
            <a:endParaRPr lang="en-GB">
              <a:cs typeface="Calibri"/>
            </a:endParaRPr>
          </a:p>
        </p:txBody>
      </p:sp>
      <p:pic>
        <p:nvPicPr>
          <p:cNvPr id="10" name="Picture 10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6EE8854A-81E9-90E2-D2C3-153963BA9C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424" y="3047269"/>
            <a:ext cx="2023094" cy="2905295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71AD48A-E799-D244-DEE9-1FD3B68AC13D}"/>
              </a:ext>
            </a:extLst>
          </p:cNvPr>
          <p:cNvSpPr txBox="1"/>
          <p:nvPr/>
        </p:nvSpPr>
        <p:spPr>
          <a:xfrm>
            <a:off x="682567" y="5991134"/>
            <a:ext cx="209399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cs typeface="Calibri"/>
              </a:rPr>
              <a:t>195 page study of the Kouros by the British School in Athens (</a:t>
            </a:r>
            <a:r>
              <a:rPr lang="en-US" sz="1200">
                <a:ea typeface="+mn-lt"/>
                <a:cs typeface="+mn-lt"/>
              </a:rPr>
              <a:t>MacGillivray </a:t>
            </a:r>
            <a:r>
              <a:rPr lang="en-US" sz="1200" i="1">
                <a:ea typeface="+mn-lt"/>
                <a:cs typeface="+mn-lt"/>
              </a:rPr>
              <a:t>et al</a:t>
            </a:r>
            <a:r>
              <a:rPr lang="en-US" sz="1200">
                <a:ea typeface="+mn-lt"/>
                <a:cs typeface="+mn-lt"/>
              </a:rPr>
              <a:t>, 2000</a:t>
            </a:r>
            <a:r>
              <a:rPr lang="en-US" sz="1200">
                <a:cs typeface="Calibri"/>
              </a:rPr>
              <a:t>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15AFB3-40C9-B538-10E5-4F1A6E1C451F}"/>
              </a:ext>
            </a:extLst>
          </p:cNvPr>
          <p:cNvSpPr txBox="1"/>
          <p:nvPr/>
        </p:nvSpPr>
        <p:spPr>
          <a:xfrm>
            <a:off x="8425260" y="5996137"/>
            <a:ext cx="3577127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cs typeface="Calibri"/>
              </a:rPr>
              <a:t>The Kouros itself in </a:t>
            </a:r>
            <a:r>
              <a:rPr lang="en-GB" sz="1200" err="1">
                <a:cs typeface="Calibri"/>
              </a:rPr>
              <a:t>Sitea</a:t>
            </a:r>
            <a:r>
              <a:rPr lang="en-GB" sz="1200">
                <a:cs typeface="Calibri"/>
              </a:rPr>
              <a:t> Museum (Microsoft Bing images) </a:t>
            </a:r>
            <a:endParaRPr lang="en-GB" sz="1200">
              <a:ea typeface="+mn-lt"/>
              <a:cs typeface="+mn-lt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51DFE4-364C-DC44-F1E3-5BB260C61401}"/>
              </a:ext>
            </a:extLst>
          </p:cNvPr>
          <p:cNvSpPr txBox="1"/>
          <p:nvPr/>
        </p:nvSpPr>
        <p:spPr>
          <a:xfrm>
            <a:off x="304135" y="108385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endParaRPr lang="en-GB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AD0019-854A-BE1D-38EE-BAE1B0A03E6E}"/>
              </a:ext>
            </a:extLst>
          </p:cNvPr>
          <p:cNvSpPr txBox="1"/>
          <p:nvPr/>
        </p:nvSpPr>
        <p:spPr>
          <a:xfrm>
            <a:off x="340684" y="869136"/>
            <a:ext cx="645573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cs typeface="Calibri"/>
              </a:rPr>
              <a:t>Intense academic interest in such a unique object.</a:t>
            </a:r>
          </a:p>
        </p:txBody>
      </p:sp>
      <p:pic>
        <p:nvPicPr>
          <p:cNvPr id="11" name="Picture 12" descr="A picture containing indoor, floor, ceiling&#10;&#10;Description automatically generated">
            <a:extLst>
              <a:ext uri="{FF2B5EF4-FFF2-40B4-BE49-F238E27FC236}">
                <a16:creationId xmlns:a16="http://schemas.microsoft.com/office/drawing/2014/main" id="{2309B178-1D26-905E-1919-E8E1455D1D3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4000" r="-222"/>
          <a:stretch/>
        </p:blipFill>
        <p:spPr>
          <a:xfrm>
            <a:off x="8347183" y="491260"/>
            <a:ext cx="3123177" cy="5410677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C3F5F74-5422-3169-D636-B833A4269757}"/>
              </a:ext>
            </a:extLst>
          </p:cNvPr>
          <p:cNvSpPr txBox="1"/>
          <p:nvPr/>
        </p:nvSpPr>
        <p:spPr>
          <a:xfrm>
            <a:off x="309714" y="2376544"/>
            <a:ext cx="740380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 sz="1600">
                <a:ea typeface="+mn-lt"/>
                <a:cs typeface="+mn-lt"/>
              </a:rPr>
              <a:t>Perhaps a source of pride in modern Crete?  A minor tourist attraction?  Both? </a:t>
            </a:r>
            <a:endParaRPr lang="en-US" sz="1600">
              <a:ea typeface="+mn-lt"/>
              <a:cs typeface="+mn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D4507A8-6201-6FE6-21E4-A3B61462A87D}"/>
              </a:ext>
            </a:extLst>
          </p:cNvPr>
          <p:cNvSpPr txBox="1"/>
          <p:nvPr/>
        </p:nvSpPr>
        <p:spPr>
          <a:xfrm>
            <a:off x="304135" y="1275611"/>
            <a:ext cx="7031665" cy="13542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 sz="1600">
                <a:ea typeface="+mn-lt"/>
                <a:cs typeface="+mn-lt"/>
              </a:rPr>
              <a:t>On display In </a:t>
            </a:r>
            <a:r>
              <a:rPr lang="en-GB" sz="1600" err="1">
                <a:ea typeface="+mn-lt"/>
                <a:cs typeface="+mn-lt"/>
              </a:rPr>
              <a:t>Sitea</a:t>
            </a:r>
            <a:r>
              <a:rPr lang="en-GB" sz="1600">
                <a:ea typeface="+mn-lt"/>
                <a:cs typeface="+mn-lt"/>
              </a:rPr>
              <a:t> museum the Kouros is no longer a deity, it is now Minoan art.  Whether from curiosity or academic enquiry, today</a:t>
            </a:r>
            <a:r>
              <a:rPr lang="en-GB" sz="1600"/>
              <a:t> this is Guyer's “deliberately distant and disembodied form of attention” (quoted in Sonik, 2021: 530), </a:t>
            </a:r>
            <a:endParaRPr lang="en-GB" sz="1600">
              <a:ea typeface="+mn-lt"/>
              <a:cs typeface="+mn-lt"/>
            </a:endParaRPr>
          </a:p>
          <a:p>
            <a:pPr algn="l"/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00068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E22E2-8FB8-9269-B1A3-632AFF359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819" y="149541"/>
            <a:ext cx="4229100" cy="684056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rgbClr val="FFFF00"/>
                </a:solidFill>
                <a:ea typeface="Calibri Light"/>
                <a:cs typeface="Calibri Light"/>
              </a:rPr>
              <a:t>References </a:t>
            </a:r>
            <a:endParaRPr lang="en-GB" b="1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FD31F-388C-9C57-4861-E2C2AFF58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953" y="920226"/>
            <a:ext cx="5305425" cy="2749154"/>
          </a:xfrm>
        </p:spPr>
        <p:txBody>
          <a:bodyPr vert="horz" lIns="68580" tIns="34290" rIns="68580" bIns="34290" rtlCol="0" anchor="t">
            <a:noAutofit/>
          </a:bodyPr>
          <a:lstStyle/>
          <a:p>
            <a:r>
              <a:rPr lang="en-GB" sz="1000">
                <a:ea typeface="+mn-lt"/>
                <a:cs typeface="+mn-lt"/>
              </a:rPr>
              <a:t>Cunningham, T. F. and Sackett, L. H. (2009) "Does the Widespread Cult Activity at </a:t>
            </a:r>
            <a:r>
              <a:rPr lang="en-GB" sz="1000" err="1">
                <a:ea typeface="+mn-lt"/>
                <a:cs typeface="+mn-lt"/>
              </a:rPr>
              <a:t>Palaikastro</a:t>
            </a:r>
            <a:r>
              <a:rPr lang="en-GB" sz="1000">
                <a:ea typeface="+mn-lt"/>
                <a:cs typeface="+mn-lt"/>
              </a:rPr>
              <a:t> Call for Special Explanation?".  In D’Agata, A. L. and Van De </a:t>
            </a:r>
            <a:r>
              <a:rPr lang="en-GB" sz="1000" err="1">
                <a:ea typeface="+mn-lt"/>
                <a:cs typeface="+mn-lt"/>
              </a:rPr>
              <a:t>Moortel</a:t>
            </a:r>
            <a:r>
              <a:rPr lang="en-GB" sz="1000">
                <a:ea typeface="+mn-lt"/>
                <a:cs typeface="+mn-lt"/>
              </a:rPr>
              <a:t>, A. (eds) </a:t>
            </a:r>
            <a:r>
              <a:rPr lang="en-GB" sz="1000" i="1">
                <a:ea typeface="+mn-lt"/>
                <a:cs typeface="+mn-lt"/>
              </a:rPr>
              <a:t>Archaeologies of Cult: Essays on Ritual and Cult in Crete in honour of Geraldine C. Gesell</a:t>
            </a:r>
            <a:r>
              <a:rPr lang="en-GB" sz="1000">
                <a:ea typeface="+mn-lt"/>
                <a:cs typeface="+mn-lt"/>
              </a:rPr>
              <a:t>. Princeton: The American School of Classical Studies at Athens. Princeton: The American School of Classical Studies at Athens.</a:t>
            </a:r>
            <a:endParaRPr lang="en-US"/>
          </a:p>
          <a:p>
            <a:r>
              <a:rPr lang="en-GB" sz="1000">
                <a:ea typeface="+mn-lt"/>
                <a:cs typeface="+mn-lt"/>
              </a:rPr>
              <a:t>Driessen, J. And MacDonald, C. F. (1997) </a:t>
            </a:r>
            <a:r>
              <a:rPr lang="en-GB" sz="1000" i="1">
                <a:ea typeface="+mn-lt"/>
                <a:cs typeface="+mn-lt"/>
              </a:rPr>
              <a:t>The Troubled Island: Minoan Crete before and after the Santorini eruption. </a:t>
            </a:r>
            <a:r>
              <a:rPr lang="en-GB" sz="1000">
                <a:ea typeface="+mn-lt"/>
                <a:cs typeface="+mn-lt"/>
              </a:rPr>
              <a:t>Austin: University of Texas</a:t>
            </a:r>
            <a:r>
              <a:rPr lang="en-GB" sz="1000" i="1">
                <a:ea typeface="+mn-lt"/>
                <a:cs typeface="+mn-lt"/>
              </a:rPr>
              <a:t>.</a:t>
            </a:r>
            <a:endParaRPr lang="en-US" sz="1000">
              <a:cs typeface="Calibri"/>
            </a:endParaRPr>
          </a:p>
          <a:p>
            <a:r>
              <a:rPr lang="en-GB" sz="1000">
                <a:ea typeface="+mn-lt"/>
                <a:cs typeface="+mn-lt"/>
              </a:rPr>
              <a:t>Gell, A. (1992) “The Technology of Enhancement and the Enhancement of Technology”, in Coote, J. and Shelton, A. (eds) </a:t>
            </a:r>
            <a:r>
              <a:rPr lang="en-GB" sz="1000" i="1">
                <a:ea typeface="+mn-lt"/>
                <a:cs typeface="+mn-lt"/>
              </a:rPr>
              <a:t>“Anthropology, Art and Aesthetic”</a:t>
            </a:r>
            <a:r>
              <a:rPr lang="en-GB" sz="1000">
                <a:ea typeface="+mn-lt"/>
                <a:cs typeface="+mn-lt"/>
              </a:rPr>
              <a:t>. Oxford: Clarendon Press.</a:t>
            </a:r>
            <a:endParaRPr lang="en-GB" sz="1000" i="1">
              <a:ea typeface="+mn-lt"/>
              <a:cs typeface="+mn-lt"/>
            </a:endParaRPr>
          </a:p>
          <a:p>
            <a:r>
              <a:rPr lang="en-GB" sz="1000">
                <a:ea typeface="+mn-lt"/>
                <a:cs typeface="+mn-lt"/>
              </a:rPr>
              <a:t>Sonik, K. (2021) “The distant eye and the ekphrastic image: Thinking through aesthetics and art for the senses (Western / Non-Western)”, in Neumann, K. and Thomason, A. (eds) “</a:t>
            </a:r>
            <a:r>
              <a:rPr lang="en-GB" sz="1000" i="1">
                <a:ea typeface="+mn-lt"/>
                <a:cs typeface="+mn-lt"/>
              </a:rPr>
              <a:t>The Routledge Handbook of the Senses in the Ancient Near East</a:t>
            </a:r>
            <a:r>
              <a:rPr lang="en-GB" sz="1000">
                <a:ea typeface="+mn-lt"/>
                <a:cs typeface="+mn-lt"/>
              </a:rPr>
              <a:t>”. Accessed online on 3-4-2022 at: The Routledge Handbook of the Senses in the Ancient Near East (routledgehandbooks.com) </a:t>
            </a:r>
            <a:endParaRPr lang="en-GB" sz="1000" i="1">
              <a:ea typeface="+mn-lt"/>
              <a:cs typeface="+mn-lt"/>
            </a:endParaRPr>
          </a:p>
          <a:p>
            <a:r>
              <a:rPr lang="en-GB" sz="1000">
                <a:ea typeface="+mn-lt"/>
                <a:cs typeface="+mn-lt"/>
              </a:rPr>
              <a:t>MacGillivray, J. J. </a:t>
            </a:r>
            <a:r>
              <a:rPr lang="en-GB" sz="1000" i="1">
                <a:ea typeface="+mn-lt"/>
                <a:cs typeface="+mn-lt"/>
              </a:rPr>
              <a:t>et al</a:t>
            </a:r>
            <a:r>
              <a:rPr lang="en-GB" sz="1000">
                <a:ea typeface="+mn-lt"/>
                <a:cs typeface="+mn-lt"/>
              </a:rPr>
              <a:t>. (2000) </a:t>
            </a:r>
            <a:r>
              <a:rPr lang="en-GB" sz="1000" i="1">
                <a:ea typeface="+mn-lt"/>
                <a:cs typeface="+mn-lt"/>
              </a:rPr>
              <a:t>The </a:t>
            </a:r>
            <a:r>
              <a:rPr lang="en-GB" sz="1000" i="1" err="1">
                <a:ea typeface="+mn-lt"/>
                <a:cs typeface="+mn-lt"/>
              </a:rPr>
              <a:t>Palaikastro</a:t>
            </a:r>
            <a:r>
              <a:rPr lang="en-GB" sz="1000" i="1">
                <a:ea typeface="+mn-lt"/>
                <a:cs typeface="+mn-lt"/>
              </a:rPr>
              <a:t> Kouros: A Minoan Chryselephantine Statuette and its Aegean Bronze Age Context</a:t>
            </a:r>
            <a:r>
              <a:rPr lang="en-GB" sz="1000">
                <a:ea typeface="+mn-lt"/>
                <a:cs typeface="+mn-lt"/>
              </a:rPr>
              <a:t>. London: The British School at Athens.  Personal loan from Professor Steel – many thanks!</a:t>
            </a:r>
          </a:p>
          <a:p>
            <a:r>
              <a:rPr lang="en-GB" sz="1000">
                <a:cs typeface="Calibri"/>
              </a:rPr>
              <a:t>Perlman, P. (1995) "</a:t>
            </a:r>
            <a:r>
              <a:rPr lang="en-GB" sz="1000" err="1">
                <a:cs typeface="Calibri"/>
              </a:rPr>
              <a:t>Invocatio</a:t>
            </a:r>
            <a:r>
              <a:rPr lang="en-GB" sz="1000">
                <a:cs typeface="Calibri"/>
              </a:rPr>
              <a:t> and </a:t>
            </a:r>
            <a:r>
              <a:rPr lang="en-GB" sz="1000" err="1">
                <a:cs typeface="Calibri"/>
              </a:rPr>
              <a:t>Imprecatio</a:t>
            </a:r>
            <a:r>
              <a:rPr lang="en-GB" sz="1000">
                <a:cs typeface="Calibri"/>
              </a:rPr>
              <a:t>: The Hymn to the Greatest Kouros from </a:t>
            </a:r>
            <a:r>
              <a:rPr lang="en-GB" sz="1000" err="1">
                <a:cs typeface="Calibri"/>
              </a:rPr>
              <a:t>Palaikastro</a:t>
            </a:r>
            <a:r>
              <a:rPr lang="en-GB" sz="1000">
                <a:cs typeface="Calibri"/>
              </a:rPr>
              <a:t> and the oath in ancient Crete". In </a:t>
            </a:r>
            <a:r>
              <a:rPr lang="en-GB" sz="1000" i="1">
                <a:cs typeface="Calibri"/>
              </a:rPr>
              <a:t>"The Journal of Hellenic Studies" </a:t>
            </a:r>
            <a:r>
              <a:rPr lang="en-GB" sz="1000">
                <a:cs typeface="Calibri"/>
              </a:rPr>
              <a:t>1995-11, vol.115: 161-167</a:t>
            </a:r>
            <a:endParaRPr lang="en-GB" sz="1000"/>
          </a:p>
          <a:p>
            <a:pPr>
              <a:buNone/>
            </a:pPr>
            <a:endParaRPr lang="en-GB" sz="1500" b="1">
              <a:latin typeface="Calibri Light"/>
              <a:ea typeface="+mn-lt"/>
              <a:cs typeface="Calibri Light"/>
            </a:endParaRPr>
          </a:p>
          <a:p>
            <a:pPr marL="0" indent="0">
              <a:buNone/>
            </a:pPr>
            <a:endParaRPr lang="en-GB" sz="1500">
              <a:ea typeface="+mn-lt"/>
              <a:cs typeface="+mn-lt"/>
            </a:endParaRPr>
          </a:p>
          <a:p>
            <a:pPr marL="0" indent="0">
              <a:buNone/>
            </a:pPr>
            <a:endParaRPr lang="en-GB" sz="1500">
              <a:ea typeface="+mn-lt"/>
              <a:cs typeface="+mn-lt"/>
            </a:endParaRPr>
          </a:p>
          <a:p>
            <a:pPr marL="0" indent="0">
              <a:buNone/>
            </a:pPr>
            <a:endParaRPr lang="en-GB" sz="1500">
              <a:ea typeface="+mn-lt"/>
              <a:cs typeface="+mn-lt"/>
            </a:endParaRPr>
          </a:p>
          <a:p>
            <a:endParaRPr lang="en-GB" sz="1500">
              <a:ea typeface="+mn-lt"/>
              <a:cs typeface="+mn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55467A2-07CB-85C9-D60E-7BA941288D9D}"/>
              </a:ext>
            </a:extLst>
          </p:cNvPr>
          <p:cNvSpPr txBox="1"/>
          <p:nvPr/>
        </p:nvSpPr>
        <p:spPr>
          <a:xfrm>
            <a:off x="8620125" y="342900"/>
            <a:ext cx="25241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AC6210-615A-C604-A8C7-567E2766B80E}"/>
              </a:ext>
            </a:extLst>
          </p:cNvPr>
          <p:cNvSpPr txBox="1"/>
          <p:nvPr/>
        </p:nvSpPr>
        <p:spPr>
          <a:xfrm>
            <a:off x="8867775" y="4886325"/>
            <a:ext cx="41338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cs typeface="Calibri"/>
            </a:endParaRPr>
          </a:p>
        </p:txBody>
      </p:sp>
      <p:pic>
        <p:nvPicPr>
          <p:cNvPr id="10" name="Picture 10" descr="A picture containing outdoor, nature, sky, mountain&#10;&#10;Description automatically generated">
            <a:extLst>
              <a:ext uri="{FF2B5EF4-FFF2-40B4-BE49-F238E27FC236}">
                <a16:creationId xmlns:a16="http://schemas.microsoft.com/office/drawing/2014/main" id="{6F6821F6-9934-91AC-7DC6-1E8DF8257F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0321" y="315882"/>
            <a:ext cx="2496358" cy="1587575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95DC41B-0460-956A-6582-C3D0E2E3BBBB}"/>
              </a:ext>
            </a:extLst>
          </p:cNvPr>
          <p:cNvSpPr txBox="1"/>
          <p:nvPr/>
        </p:nvSpPr>
        <p:spPr>
          <a:xfrm>
            <a:off x="6849261" y="5940875"/>
            <a:ext cx="534700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/>
            <a:r>
              <a:rPr lang="en-GB" sz="1400" i="1" err="1"/>
              <a:t>Palaikastro</a:t>
            </a:r>
            <a:r>
              <a:rPr lang="en-GB" sz="1400" i="1"/>
              <a:t>, the </a:t>
            </a:r>
            <a:r>
              <a:rPr lang="en-GB" sz="1400" i="1" err="1"/>
              <a:t>Roussolakkos</a:t>
            </a:r>
            <a:r>
              <a:rPr lang="en-GB" sz="1400" i="1"/>
              <a:t> site, and </a:t>
            </a:r>
            <a:r>
              <a:rPr lang="en-GB" sz="1400" i="1" err="1"/>
              <a:t>Petsophas</a:t>
            </a:r>
            <a:r>
              <a:rPr lang="en-GB" sz="1400" i="1"/>
              <a:t> today.</a:t>
            </a:r>
            <a:endParaRPr lang="en-US" sz="1400" i="1">
              <a:cs typeface="Calibri"/>
            </a:endParaRPr>
          </a:p>
          <a:p>
            <a:pPr lvl="1"/>
            <a:r>
              <a:rPr lang="en-GB" sz="1400" i="1">
                <a:ea typeface="+mn-lt"/>
                <a:cs typeface="+mn-lt"/>
              </a:rPr>
              <a:t>       (all images above accessed via Microsoft Bing) </a:t>
            </a:r>
            <a:endParaRPr lang="en-US" sz="1400" i="1">
              <a:cs typeface="Calibri"/>
            </a:endParaRPr>
          </a:p>
        </p:txBody>
      </p:sp>
      <p:pic>
        <p:nvPicPr>
          <p:cNvPr id="12" name="Picture 12">
            <a:extLst>
              <a:ext uri="{FF2B5EF4-FFF2-40B4-BE49-F238E27FC236}">
                <a16:creationId xmlns:a16="http://schemas.microsoft.com/office/drawing/2014/main" id="{A3B0CF40-0F8C-452A-EF8E-CA43B0EEC1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5770" y="314755"/>
            <a:ext cx="2407650" cy="1585503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E70B826-12C6-A140-8542-9032B13F4885}"/>
              </a:ext>
            </a:extLst>
          </p:cNvPr>
          <p:cNvSpPr txBox="1"/>
          <p:nvPr/>
        </p:nvSpPr>
        <p:spPr>
          <a:xfrm>
            <a:off x="196703" y="4299097"/>
            <a:ext cx="3150781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400" b="1">
                <a:solidFill>
                  <a:srgbClr val="FFFF00"/>
                </a:solidFill>
                <a:latin typeface="Calibri Light"/>
                <a:ea typeface="Calibri Light"/>
                <a:cs typeface="Calibri Light"/>
              </a:rPr>
              <a:t>Illustrations</a:t>
            </a:r>
            <a:endParaRPr lang="en-GB" sz="4400" b="1">
              <a:solidFill>
                <a:srgbClr val="FFFF00"/>
              </a:solidFill>
              <a:latin typeface="Calibri" panose="020F0502020204030204"/>
              <a:ea typeface="Calibri" panose="020F0502020204030204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23B91F-4E56-9268-9A6C-B781FB935A58}"/>
              </a:ext>
            </a:extLst>
          </p:cNvPr>
          <p:cNvSpPr txBox="1"/>
          <p:nvPr/>
        </p:nvSpPr>
        <p:spPr>
          <a:xfrm>
            <a:off x="383880" y="5071065"/>
            <a:ext cx="5667153" cy="11746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 sz="1000">
                <a:cs typeface="Calibri"/>
              </a:rPr>
              <a:t>Microsoft Bing Images, accessed online within Microsoft Edge on 6-5-2022 at </a:t>
            </a:r>
            <a:r>
              <a:rPr lang="en-GB" sz="1000" b="1">
                <a:solidFill>
                  <a:srgbClr val="FF0000"/>
                </a:solidFill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https://www.bing.com/images/</a:t>
            </a:r>
            <a:endParaRPr lang="en-GB" sz="1000" b="1">
              <a:solidFill>
                <a:srgbClr val="FF0000"/>
              </a:solidFill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000">
                <a:cs typeface="Calibri"/>
              </a:rPr>
              <a:t>MacGillivray, J. J. </a:t>
            </a:r>
            <a:r>
              <a:rPr lang="en-GB" sz="1000" i="1">
                <a:cs typeface="Calibri"/>
              </a:rPr>
              <a:t>et al</a:t>
            </a:r>
            <a:r>
              <a:rPr lang="en-GB" sz="1000">
                <a:cs typeface="Calibri"/>
              </a:rPr>
              <a:t>. (2000) </a:t>
            </a:r>
            <a:r>
              <a:rPr lang="en-GB" sz="1000" i="1">
                <a:cs typeface="Calibri"/>
              </a:rPr>
              <a:t>The </a:t>
            </a:r>
            <a:r>
              <a:rPr lang="en-GB" sz="1000" i="1" err="1">
                <a:cs typeface="Calibri"/>
              </a:rPr>
              <a:t>Palaikastro</a:t>
            </a:r>
            <a:r>
              <a:rPr lang="en-GB" sz="1000" i="1">
                <a:cs typeface="Calibri"/>
              </a:rPr>
              <a:t> Kouros: A Minoan Chryselephantine Statuette and its Aegean Bronze Age Context</a:t>
            </a:r>
            <a:r>
              <a:rPr lang="en-GB" sz="1000">
                <a:cs typeface="Calibri"/>
              </a:rPr>
              <a:t>. London: The British School at Athens.  </a:t>
            </a:r>
          </a:p>
          <a:p>
            <a:pPr marL="285750" indent="-285750">
              <a:buFont typeface="Arial,Sans-Serif"/>
              <a:buChar char="•"/>
            </a:pPr>
            <a:endParaRPr lang="en-GB" sz="120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200">
              <a:cs typeface="Calibri"/>
            </a:endParaRPr>
          </a:p>
        </p:txBody>
      </p:sp>
      <p:pic>
        <p:nvPicPr>
          <p:cNvPr id="6" name="Picture 6" descr="A picture containing outdoor, sky, grass, mountain&#10;&#10;Description automatically generated">
            <a:extLst>
              <a:ext uri="{FF2B5EF4-FFF2-40B4-BE49-F238E27FC236}">
                <a16:creationId xmlns:a16="http://schemas.microsoft.com/office/drawing/2014/main" id="{E5700165-F6E1-F801-7AFE-626538DA05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8791" y="2089349"/>
            <a:ext cx="2487707" cy="1648153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12" descr="A picture containing diagram&#10;&#10;Description automatically generated">
            <a:extLst>
              <a:ext uri="{FF2B5EF4-FFF2-40B4-BE49-F238E27FC236}">
                <a16:creationId xmlns:a16="http://schemas.microsoft.com/office/drawing/2014/main" id="{ED2EB558-D067-4DE8-3A04-703CEE87BD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62458" y="2077257"/>
            <a:ext cx="2407024" cy="1657116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13" descr="A picture containing ground, outdoor, rock, area&#10;&#10;Description automatically generated">
            <a:extLst>
              <a:ext uri="{FF2B5EF4-FFF2-40B4-BE49-F238E27FC236}">
                <a16:creationId xmlns:a16="http://schemas.microsoft.com/office/drawing/2014/main" id="{B90344E4-2D70-9606-15E7-688C68941C1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4518" y="3923098"/>
            <a:ext cx="4880751" cy="1836935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578813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The Palaikastro Kouros</vt:lpstr>
      <vt:lpstr>  Appearance of  the Kouros</vt:lpstr>
      <vt:lpstr>                                                                                                                           </vt:lpstr>
      <vt:lpstr>Who was the Kouros?  </vt:lpstr>
      <vt:lpstr> A Late Bronze Age shrine? </vt:lpstr>
      <vt:lpstr>Destruction </vt:lpstr>
      <vt:lpstr>The life of the Kouros in the Late Bronze Age </vt:lpstr>
      <vt:lpstr>The Kouros in the Modern World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2013-07-15T20:26:40Z</dcterms:created>
  <dcterms:modified xsi:type="dcterms:W3CDTF">2022-05-12T14:48:17Z</dcterms:modified>
</cp:coreProperties>
</file>