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notesSlides/notesSlide2.xml" ContentType="application/vnd.openxmlformats-officedocument.presentationml.notesSlide+xml"/>
  <Override PartName="/ppt/diagrams/quickStyle4.xml" ContentType="application/vnd.openxmlformats-officedocument.drawingml.diagramStyle+xml"/>
  <Override PartName="/ppt/diagrams/drawing2.xml" ContentType="application/vnd.ms-office.drawingml.diagramDrawing+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diagrams/layout7.xml" ContentType="application/vnd.openxmlformats-officedocument.drawingml.diagramLayout+xml"/>
  <Override PartName="/ppt/diagrams/data8.xml" ContentType="application/vnd.openxmlformats-officedocument.drawingml.diagramData+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colors8.xml" ContentType="application/vnd.openxmlformats-officedocument.drawingml.diagramColors+xml"/>
  <Override PartName="/ppt/diagrams/layout1.xml" ContentType="application/vnd.openxmlformats-officedocument.drawingml.diagramLayout+xml"/>
  <Override PartName="/ppt/diagrams/data2.xml" ContentType="application/vnd.openxmlformats-officedocument.drawingml.diagramData+xml"/>
  <Override PartName="/ppt/diagrams/data3.xml" ContentType="application/vnd.openxmlformats-officedocument.drawingml.diagramData+xml"/>
  <Override PartName="/ppt/diagrams/colors5.xml" ContentType="application/vnd.openxmlformats-officedocument.drawingml.diagramColors+xml"/>
  <Override PartName="/ppt/notesSlides/notesSlide6.xml" ContentType="application/vnd.openxmlformats-officedocument.presentationml.notesSlide+xml"/>
  <Override PartName="/ppt/diagrams/colors6.xml" ContentType="application/vnd.openxmlformats-officedocument.drawingml.diagramColors+xml"/>
  <Override PartName="/ppt/notesSlides/notesSlide7.xml" ContentType="application/vnd.openxmlformats-officedocument.presentationml.notesSlide+xml"/>
  <Override PartName="/ppt/diagrams/quickStyle8.xml" ContentType="application/vnd.openxmlformats-officedocument.drawingml.diagramStyle+xml"/>
  <Override PartName="/ppt/diagrams/drawing7.xml" ContentType="application/vnd.ms-office.drawingml.diagramDrawing+xml"/>
  <Override PartName="/ppt/diagrams/drawing6.xml" ContentType="application/vnd.ms-office.drawingml.diagramDrawing+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ppt/diagrams/colors3.xml" ContentType="application/vnd.openxmlformats-officedocument.drawingml.diagramColors+xml"/>
  <Override PartName="/ppt/notesSlides/notesSlide4.xml" ContentType="application/vnd.openxmlformats-officedocument.presentationml.notesSlide+xml"/>
  <Override PartName="/ppt/diagrams/colors4.xml" ContentType="application/vnd.openxmlformats-officedocument.drawingml.diagramColors+xml"/>
  <Override PartName="/ppt/notesSlides/notesSlide5.xml" ContentType="application/vnd.openxmlformats-officedocument.presentationml.notesSlide+xml"/>
  <Override PartName="/ppt/diagrams/quickStyle6.xml" ContentType="application/vnd.openxmlformats-officedocument.drawingml.diagramStyle+xml"/>
  <Override PartName="/ppt/diagrams/quickStyle7.xml" ContentType="application/vnd.openxmlformats-officedocument.drawingml.diagramStyle+xml"/>
  <Override PartName="/docProps/core.xml" ContentType="application/vnd.openxmlformats-package.core-properties+xml"/>
  <Override PartName="/ppt/diagrams/drawing4.xml" ContentType="application/vnd.ms-office.drawingml.diagramDrawing+xml"/>
  <Override PartName="/ppt/diagrams/drawing5.xml" ContentType="application/vnd.ms-office.drawingml.diagramDrawing+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diagrams/colors2.xml" ContentType="application/vnd.openxmlformats-officedocument.drawingml.diagramColors+xml"/>
  <Override PartName="/ppt/notesSlides/notesSlide3.xml" ContentType="application/vnd.openxmlformats-officedocument.presentationml.notesSlide+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drawing1.xml" ContentType="application/vnd.ms-office.drawingml.diagramDrawing+xml"/>
  <Override PartName="/ppt/slides/slide1.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diagrams/layout8.xml" ContentType="application/vnd.openxmlformats-officedocument.drawingml.diagramLayout+xml"/>
  <Override PartName="/ppt/presentation.xml" ContentType="application/vnd.openxmlformats-officedocument.presentationml.presentation.main+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notesSlides/notesSlide8.xml" ContentType="application/vnd.openxmlformats-officedocument.presentationml.notesSlide+xml"/>
  <Override PartName="/ppt/diagrams/drawing8.xml" ContentType="application/vnd.ms-office.drawingml.diagramDrawing+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sldIdLst>
    <p:sldId id="265" r:id="rId2"/>
    <p:sldId id="256" r:id="rId3"/>
    <p:sldId id="257" r:id="rId4"/>
    <p:sldId id="258" r:id="rId5"/>
    <p:sldId id="259" r:id="rId6"/>
    <p:sldId id="260" r:id="rId7"/>
    <p:sldId id="261" r:id="rId8"/>
    <p:sldId id="262" r:id="rId9"/>
    <p:sldId id="263" r:id="rId10"/>
    <p:sldId id="266" r:id="rId11"/>
    <p:sldId id="264" r:id="rId12"/>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20"/>
    <p:restoredTop sz="88183" autoAdjust="0"/>
  </p:normalViewPr>
  <p:slideViewPr>
    <p:cSldViewPr>
      <p:cViewPr>
        <p:scale>
          <a:sx n="75" d="100"/>
          <a:sy n="75" d="100"/>
        </p:scale>
        <p:origin x="-1016" y="-576"/>
      </p:cViewPr>
      <p:guideLst>
        <p:guide orient="horz" pos="162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114DE4B-3902-4F8E-A30E-9D6994D0F5D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34D4F3C2-B969-4E80-B31E-41296EF2FED6}">
      <dgm:prSet phldrT="[Text]" custT="1"/>
      <dgm:spPr/>
      <dgm:t>
        <a:bodyPr/>
        <a:lstStyle/>
        <a:p>
          <a:r>
            <a:rPr lang="en-US" sz="1200" b="1" dirty="0" smtClean="0"/>
            <a:t>Chosen </a:t>
          </a:r>
          <a:r>
            <a:rPr lang="en-US" sz="1400" b="1" dirty="0" smtClean="0"/>
            <a:t>Contemporary</a:t>
          </a:r>
          <a:r>
            <a:rPr lang="en-US" sz="1200" b="1" dirty="0" smtClean="0"/>
            <a:t> Theme</a:t>
          </a:r>
          <a:endParaRPr lang="en-US" sz="1200" b="1" dirty="0"/>
        </a:p>
      </dgm:t>
    </dgm:pt>
    <dgm:pt modelId="{DE2244A3-B73B-4A54-9869-AED42DD4B7DC}" type="parTrans" cxnId="{7215AB24-5AA2-460F-B2F6-FC4B4A354630}">
      <dgm:prSet/>
      <dgm:spPr/>
      <dgm:t>
        <a:bodyPr/>
        <a:lstStyle/>
        <a:p>
          <a:endParaRPr lang="en-US"/>
        </a:p>
      </dgm:t>
    </dgm:pt>
    <dgm:pt modelId="{A31FE997-80C6-49DB-96FA-7DEE42B56FA4}" type="sibTrans" cxnId="{7215AB24-5AA2-460F-B2F6-FC4B4A354630}">
      <dgm:prSet/>
      <dgm:spPr/>
      <dgm:t>
        <a:bodyPr/>
        <a:lstStyle/>
        <a:p>
          <a:endParaRPr lang="en-US"/>
        </a:p>
      </dgm:t>
    </dgm:pt>
    <dgm:pt modelId="{AA822F52-EF2C-40C7-A036-620836490576}">
      <dgm:prSet phldrT="[Text]" custT="1"/>
      <dgm:spPr/>
      <dgm:t>
        <a:bodyPr/>
        <a:lstStyle/>
        <a:p>
          <a:r>
            <a:rPr lang="en-US" sz="1400" dirty="0" smtClean="0"/>
            <a:t>Staff shortages and labor challenges in the hospitality sector.</a:t>
          </a:r>
          <a:endParaRPr lang="en-US" sz="1400" dirty="0"/>
        </a:p>
      </dgm:t>
    </dgm:pt>
    <dgm:pt modelId="{4B12817F-F816-4830-961C-B72137ED1A6C}" type="parTrans" cxnId="{7BB66260-0B27-4E6A-9570-2CB60B60BAC3}">
      <dgm:prSet/>
      <dgm:spPr/>
      <dgm:t>
        <a:bodyPr/>
        <a:lstStyle/>
        <a:p>
          <a:endParaRPr lang="en-US"/>
        </a:p>
      </dgm:t>
    </dgm:pt>
    <dgm:pt modelId="{53BCCB99-3C09-48B0-A9E5-FFFC74148584}" type="sibTrans" cxnId="{7BB66260-0B27-4E6A-9570-2CB60B60BAC3}">
      <dgm:prSet/>
      <dgm:spPr/>
      <dgm:t>
        <a:bodyPr/>
        <a:lstStyle/>
        <a:p>
          <a:endParaRPr lang="en-US"/>
        </a:p>
      </dgm:t>
    </dgm:pt>
    <dgm:pt modelId="{7D419254-20CE-4790-A54B-EF9D1203ABB7}">
      <dgm:prSet phldrT="[Text]"/>
      <dgm:spPr/>
      <dgm:t>
        <a:bodyPr/>
        <a:lstStyle/>
        <a:p>
          <a:r>
            <a:rPr lang="en-US" dirty="0" smtClean="0"/>
            <a:t>Exploration</a:t>
          </a:r>
          <a:endParaRPr lang="en-US" dirty="0"/>
        </a:p>
      </dgm:t>
    </dgm:pt>
    <dgm:pt modelId="{4B17F767-980E-4EFE-AA76-F8D45A52F8E4}" type="parTrans" cxnId="{12D5BE43-296C-4AD3-890E-B4D03ED0B3EA}">
      <dgm:prSet/>
      <dgm:spPr/>
      <dgm:t>
        <a:bodyPr/>
        <a:lstStyle/>
        <a:p>
          <a:endParaRPr lang="en-US"/>
        </a:p>
      </dgm:t>
    </dgm:pt>
    <dgm:pt modelId="{DD45C93C-7B84-4AB4-9640-2D7AC8A56D01}" type="sibTrans" cxnId="{12D5BE43-296C-4AD3-890E-B4D03ED0B3EA}">
      <dgm:prSet/>
      <dgm:spPr/>
      <dgm:t>
        <a:bodyPr/>
        <a:lstStyle/>
        <a:p>
          <a:endParaRPr lang="en-US"/>
        </a:p>
      </dgm:t>
    </dgm:pt>
    <dgm:pt modelId="{B8ABADAD-2F06-4AA9-813E-12EB99D1F762}">
      <dgm:prSet phldrT="[Text]" custT="1"/>
      <dgm:spPr/>
      <dgm:t>
        <a:bodyPr/>
        <a:lstStyle/>
        <a:p>
          <a:r>
            <a:rPr lang="en-US" sz="1400" dirty="0" smtClean="0"/>
            <a:t>Analysis of the causes, impacts, and solutions related to staffing issues within the hospitality industry.</a:t>
          </a:r>
          <a:endParaRPr lang="en-US" sz="1400" dirty="0"/>
        </a:p>
      </dgm:t>
    </dgm:pt>
    <dgm:pt modelId="{89B96906-E943-49D7-86E1-22367410936C}" type="parTrans" cxnId="{B70F07A4-2425-4700-B183-80A17F006229}">
      <dgm:prSet/>
      <dgm:spPr/>
      <dgm:t>
        <a:bodyPr/>
        <a:lstStyle/>
        <a:p>
          <a:endParaRPr lang="en-US"/>
        </a:p>
      </dgm:t>
    </dgm:pt>
    <dgm:pt modelId="{4FCEF475-DEA8-4EDD-9923-BC38F9DFBBCC}" type="sibTrans" cxnId="{B70F07A4-2425-4700-B183-80A17F006229}">
      <dgm:prSet/>
      <dgm:spPr/>
      <dgm:t>
        <a:bodyPr/>
        <a:lstStyle/>
        <a:p>
          <a:endParaRPr lang="en-US"/>
        </a:p>
      </dgm:t>
    </dgm:pt>
    <dgm:pt modelId="{4C01917A-2560-4C3C-B00E-97EBFA59E35E}">
      <dgm:prSet phldrT="[Text]"/>
      <dgm:spPr/>
      <dgm:t>
        <a:bodyPr/>
        <a:lstStyle/>
        <a:p>
          <a:r>
            <a:rPr lang="en-US" dirty="0" smtClean="0"/>
            <a:t>Relevance</a:t>
          </a:r>
          <a:endParaRPr lang="en-US" dirty="0"/>
        </a:p>
      </dgm:t>
    </dgm:pt>
    <dgm:pt modelId="{DFFEA042-A7A3-4E5C-8C83-844EB087E4E9}" type="parTrans" cxnId="{2C4FED83-FBA7-4006-947C-ACA164C546DD}">
      <dgm:prSet/>
      <dgm:spPr/>
      <dgm:t>
        <a:bodyPr/>
        <a:lstStyle/>
        <a:p>
          <a:endParaRPr lang="en-US"/>
        </a:p>
      </dgm:t>
    </dgm:pt>
    <dgm:pt modelId="{428E704A-109C-4F41-9F1C-7F6327E5929B}" type="sibTrans" cxnId="{2C4FED83-FBA7-4006-947C-ACA164C546DD}">
      <dgm:prSet/>
      <dgm:spPr/>
      <dgm:t>
        <a:bodyPr/>
        <a:lstStyle/>
        <a:p>
          <a:endParaRPr lang="en-US"/>
        </a:p>
      </dgm:t>
    </dgm:pt>
    <dgm:pt modelId="{C2BEE155-B1FE-4DCE-AEC5-D2024C2492EE}">
      <dgm:prSet phldrT="[Text]" custT="1"/>
      <dgm:spPr/>
      <dgm:t>
        <a:bodyPr/>
        <a:lstStyle/>
        <a:p>
          <a:r>
            <a:rPr lang="en-US" sz="1400" dirty="0" smtClean="0"/>
            <a:t>Highlighting the critical importance of addressing these challenges for the sustainability and success of hospitality businesses.</a:t>
          </a:r>
          <a:endParaRPr lang="en-US" sz="1400" dirty="0"/>
        </a:p>
      </dgm:t>
    </dgm:pt>
    <dgm:pt modelId="{4EF7D5FB-D3D9-4D3D-8D6F-19D3B40D747E}" type="parTrans" cxnId="{59B3EA93-2E35-4F32-9746-1ED2C49BF6BD}">
      <dgm:prSet/>
      <dgm:spPr/>
      <dgm:t>
        <a:bodyPr/>
        <a:lstStyle/>
        <a:p>
          <a:endParaRPr lang="en-US"/>
        </a:p>
      </dgm:t>
    </dgm:pt>
    <dgm:pt modelId="{C46C314A-0871-4088-904F-88BC2AD7199B}" type="sibTrans" cxnId="{59B3EA93-2E35-4F32-9746-1ED2C49BF6BD}">
      <dgm:prSet/>
      <dgm:spPr/>
      <dgm:t>
        <a:bodyPr/>
        <a:lstStyle/>
        <a:p>
          <a:endParaRPr lang="en-US"/>
        </a:p>
      </dgm:t>
    </dgm:pt>
    <dgm:pt modelId="{E48E0943-CC6E-420F-B983-32DE4838D74E}" type="pres">
      <dgm:prSet presAssocID="{2114DE4B-3902-4F8E-A30E-9D6994D0F5D1}" presName="linearFlow" presStyleCnt="0">
        <dgm:presLayoutVars>
          <dgm:dir/>
          <dgm:animLvl val="lvl"/>
          <dgm:resizeHandles val="exact"/>
        </dgm:presLayoutVars>
      </dgm:prSet>
      <dgm:spPr/>
      <dgm:t>
        <a:bodyPr/>
        <a:lstStyle/>
        <a:p>
          <a:endParaRPr lang="en-GB"/>
        </a:p>
      </dgm:t>
    </dgm:pt>
    <dgm:pt modelId="{DB22177B-5E51-4B10-A543-3F6B70A39818}" type="pres">
      <dgm:prSet presAssocID="{34D4F3C2-B969-4E80-B31E-41296EF2FED6}" presName="composite" presStyleCnt="0"/>
      <dgm:spPr/>
    </dgm:pt>
    <dgm:pt modelId="{3B43C862-3E67-4CC7-86B9-29B9FF8E2ACD}" type="pres">
      <dgm:prSet presAssocID="{34D4F3C2-B969-4E80-B31E-41296EF2FED6}" presName="parentText" presStyleLbl="alignNode1" presStyleIdx="0" presStyleCnt="3">
        <dgm:presLayoutVars>
          <dgm:chMax val="1"/>
          <dgm:bulletEnabled val="1"/>
        </dgm:presLayoutVars>
      </dgm:prSet>
      <dgm:spPr/>
      <dgm:t>
        <a:bodyPr/>
        <a:lstStyle/>
        <a:p>
          <a:endParaRPr lang="en-US"/>
        </a:p>
      </dgm:t>
    </dgm:pt>
    <dgm:pt modelId="{3A07E78B-D7E8-49FC-A4F2-FB72442C0AFD}" type="pres">
      <dgm:prSet presAssocID="{34D4F3C2-B969-4E80-B31E-41296EF2FED6}" presName="descendantText" presStyleLbl="alignAcc1" presStyleIdx="0" presStyleCnt="3">
        <dgm:presLayoutVars>
          <dgm:bulletEnabled val="1"/>
        </dgm:presLayoutVars>
      </dgm:prSet>
      <dgm:spPr/>
      <dgm:t>
        <a:bodyPr/>
        <a:lstStyle/>
        <a:p>
          <a:endParaRPr lang="en-US"/>
        </a:p>
      </dgm:t>
    </dgm:pt>
    <dgm:pt modelId="{94D67AEB-1897-4FE5-8899-B2B50A88C038}" type="pres">
      <dgm:prSet presAssocID="{A31FE997-80C6-49DB-96FA-7DEE42B56FA4}" presName="sp" presStyleCnt="0"/>
      <dgm:spPr/>
    </dgm:pt>
    <dgm:pt modelId="{F76A6CAD-D9C8-4008-B031-D420CFC56F8B}" type="pres">
      <dgm:prSet presAssocID="{7D419254-20CE-4790-A54B-EF9D1203ABB7}" presName="composite" presStyleCnt="0"/>
      <dgm:spPr/>
    </dgm:pt>
    <dgm:pt modelId="{F4653AE4-EB1D-4476-8A6B-870C511A77C4}" type="pres">
      <dgm:prSet presAssocID="{7D419254-20CE-4790-A54B-EF9D1203ABB7}" presName="parentText" presStyleLbl="alignNode1" presStyleIdx="1" presStyleCnt="3">
        <dgm:presLayoutVars>
          <dgm:chMax val="1"/>
          <dgm:bulletEnabled val="1"/>
        </dgm:presLayoutVars>
      </dgm:prSet>
      <dgm:spPr/>
      <dgm:t>
        <a:bodyPr/>
        <a:lstStyle/>
        <a:p>
          <a:endParaRPr lang="en-US"/>
        </a:p>
      </dgm:t>
    </dgm:pt>
    <dgm:pt modelId="{0516CF7B-7710-45BA-A4EC-8BE6A1C77826}" type="pres">
      <dgm:prSet presAssocID="{7D419254-20CE-4790-A54B-EF9D1203ABB7}" presName="descendantText" presStyleLbl="alignAcc1" presStyleIdx="1" presStyleCnt="3">
        <dgm:presLayoutVars>
          <dgm:bulletEnabled val="1"/>
        </dgm:presLayoutVars>
      </dgm:prSet>
      <dgm:spPr/>
      <dgm:t>
        <a:bodyPr/>
        <a:lstStyle/>
        <a:p>
          <a:endParaRPr lang="en-US"/>
        </a:p>
      </dgm:t>
    </dgm:pt>
    <dgm:pt modelId="{799F8B62-CA04-4E7F-A778-B6ACA84383DB}" type="pres">
      <dgm:prSet presAssocID="{DD45C93C-7B84-4AB4-9640-2D7AC8A56D01}" presName="sp" presStyleCnt="0"/>
      <dgm:spPr/>
    </dgm:pt>
    <dgm:pt modelId="{7473D913-7377-47D3-A690-73ABF9FB6D7F}" type="pres">
      <dgm:prSet presAssocID="{4C01917A-2560-4C3C-B00E-97EBFA59E35E}" presName="composite" presStyleCnt="0"/>
      <dgm:spPr/>
    </dgm:pt>
    <dgm:pt modelId="{C8B3E3DF-8350-4FD3-B9AF-2F74F3597FC5}" type="pres">
      <dgm:prSet presAssocID="{4C01917A-2560-4C3C-B00E-97EBFA59E35E}" presName="parentText" presStyleLbl="alignNode1" presStyleIdx="2" presStyleCnt="3">
        <dgm:presLayoutVars>
          <dgm:chMax val="1"/>
          <dgm:bulletEnabled val="1"/>
        </dgm:presLayoutVars>
      </dgm:prSet>
      <dgm:spPr/>
      <dgm:t>
        <a:bodyPr/>
        <a:lstStyle/>
        <a:p>
          <a:endParaRPr lang="en-US"/>
        </a:p>
      </dgm:t>
    </dgm:pt>
    <dgm:pt modelId="{C9485A6C-36A0-4D1C-9603-A8E2C3F8F004}" type="pres">
      <dgm:prSet presAssocID="{4C01917A-2560-4C3C-B00E-97EBFA59E35E}" presName="descendantText" presStyleLbl="alignAcc1" presStyleIdx="2" presStyleCnt="3">
        <dgm:presLayoutVars>
          <dgm:bulletEnabled val="1"/>
        </dgm:presLayoutVars>
      </dgm:prSet>
      <dgm:spPr/>
      <dgm:t>
        <a:bodyPr/>
        <a:lstStyle/>
        <a:p>
          <a:endParaRPr lang="en-US"/>
        </a:p>
      </dgm:t>
    </dgm:pt>
  </dgm:ptLst>
  <dgm:cxnLst>
    <dgm:cxn modelId="{EBB045D7-4513-4BD8-B333-46D29D6BAED1}" type="presOf" srcId="{4C01917A-2560-4C3C-B00E-97EBFA59E35E}" destId="{C8B3E3DF-8350-4FD3-B9AF-2F74F3597FC5}" srcOrd="0" destOrd="0" presId="urn:microsoft.com/office/officeart/2005/8/layout/chevron2"/>
    <dgm:cxn modelId="{2C4FED83-FBA7-4006-947C-ACA164C546DD}" srcId="{2114DE4B-3902-4F8E-A30E-9D6994D0F5D1}" destId="{4C01917A-2560-4C3C-B00E-97EBFA59E35E}" srcOrd="2" destOrd="0" parTransId="{DFFEA042-A7A3-4E5C-8C83-844EB087E4E9}" sibTransId="{428E704A-109C-4F41-9F1C-7F6327E5929B}"/>
    <dgm:cxn modelId="{12D5BE43-296C-4AD3-890E-B4D03ED0B3EA}" srcId="{2114DE4B-3902-4F8E-A30E-9D6994D0F5D1}" destId="{7D419254-20CE-4790-A54B-EF9D1203ABB7}" srcOrd="1" destOrd="0" parTransId="{4B17F767-980E-4EFE-AA76-F8D45A52F8E4}" sibTransId="{DD45C93C-7B84-4AB4-9640-2D7AC8A56D01}"/>
    <dgm:cxn modelId="{8A663386-EAE3-4E77-BDD0-D689FDE9958F}" type="presOf" srcId="{B8ABADAD-2F06-4AA9-813E-12EB99D1F762}" destId="{0516CF7B-7710-45BA-A4EC-8BE6A1C77826}" srcOrd="0" destOrd="0" presId="urn:microsoft.com/office/officeart/2005/8/layout/chevron2"/>
    <dgm:cxn modelId="{59B3EA93-2E35-4F32-9746-1ED2C49BF6BD}" srcId="{4C01917A-2560-4C3C-B00E-97EBFA59E35E}" destId="{C2BEE155-B1FE-4DCE-AEC5-D2024C2492EE}" srcOrd="0" destOrd="0" parTransId="{4EF7D5FB-D3D9-4D3D-8D6F-19D3B40D747E}" sibTransId="{C46C314A-0871-4088-904F-88BC2AD7199B}"/>
    <dgm:cxn modelId="{7BB66260-0B27-4E6A-9570-2CB60B60BAC3}" srcId="{34D4F3C2-B969-4E80-B31E-41296EF2FED6}" destId="{AA822F52-EF2C-40C7-A036-620836490576}" srcOrd="0" destOrd="0" parTransId="{4B12817F-F816-4830-961C-B72137ED1A6C}" sibTransId="{53BCCB99-3C09-48B0-A9E5-FFFC74148584}"/>
    <dgm:cxn modelId="{67E7609B-39AB-4FAD-A53A-D0D69839E04D}" type="presOf" srcId="{7D419254-20CE-4790-A54B-EF9D1203ABB7}" destId="{F4653AE4-EB1D-4476-8A6B-870C511A77C4}" srcOrd="0" destOrd="0" presId="urn:microsoft.com/office/officeart/2005/8/layout/chevron2"/>
    <dgm:cxn modelId="{9A5EB355-73AA-49CA-BCC5-34821087082E}" type="presOf" srcId="{C2BEE155-B1FE-4DCE-AEC5-D2024C2492EE}" destId="{C9485A6C-36A0-4D1C-9603-A8E2C3F8F004}" srcOrd="0" destOrd="0" presId="urn:microsoft.com/office/officeart/2005/8/layout/chevron2"/>
    <dgm:cxn modelId="{C1AD734D-4B5D-4A2E-A58F-2F1476185C93}" type="presOf" srcId="{2114DE4B-3902-4F8E-A30E-9D6994D0F5D1}" destId="{E48E0943-CC6E-420F-B983-32DE4838D74E}" srcOrd="0" destOrd="0" presId="urn:microsoft.com/office/officeart/2005/8/layout/chevron2"/>
    <dgm:cxn modelId="{F7178CF0-DF25-462D-B781-771A7FC96683}" type="presOf" srcId="{AA822F52-EF2C-40C7-A036-620836490576}" destId="{3A07E78B-D7E8-49FC-A4F2-FB72442C0AFD}" srcOrd="0" destOrd="0" presId="urn:microsoft.com/office/officeart/2005/8/layout/chevron2"/>
    <dgm:cxn modelId="{B70F07A4-2425-4700-B183-80A17F006229}" srcId="{7D419254-20CE-4790-A54B-EF9D1203ABB7}" destId="{B8ABADAD-2F06-4AA9-813E-12EB99D1F762}" srcOrd="0" destOrd="0" parTransId="{89B96906-E943-49D7-86E1-22367410936C}" sibTransId="{4FCEF475-DEA8-4EDD-9923-BC38F9DFBBCC}"/>
    <dgm:cxn modelId="{2E2EF769-9A2D-4407-8EB1-9F978419B9CA}" type="presOf" srcId="{34D4F3C2-B969-4E80-B31E-41296EF2FED6}" destId="{3B43C862-3E67-4CC7-86B9-29B9FF8E2ACD}" srcOrd="0" destOrd="0" presId="urn:microsoft.com/office/officeart/2005/8/layout/chevron2"/>
    <dgm:cxn modelId="{7215AB24-5AA2-460F-B2F6-FC4B4A354630}" srcId="{2114DE4B-3902-4F8E-A30E-9D6994D0F5D1}" destId="{34D4F3C2-B969-4E80-B31E-41296EF2FED6}" srcOrd="0" destOrd="0" parTransId="{DE2244A3-B73B-4A54-9869-AED42DD4B7DC}" sibTransId="{A31FE997-80C6-49DB-96FA-7DEE42B56FA4}"/>
    <dgm:cxn modelId="{BAB5A95E-D01C-4563-AE59-48E2A33E9AC9}" type="presParOf" srcId="{E48E0943-CC6E-420F-B983-32DE4838D74E}" destId="{DB22177B-5E51-4B10-A543-3F6B70A39818}" srcOrd="0" destOrd="0" presId="urn:microsoft.com/office/officeart/2005/8/layout/chevron2"/>
    <dgm:cxn modelId="{F603AEAA-DBEA-4659-A10E-F60522939ACA}" type="presParOf" srcId="{DB22177B-5E51-4B10-A543-3F6B70A39818}" destId="{3B43C862-3E67-4CC7-86B9-29B9FF8E2ACD}" srcOrd="0" destOrd="0" presId="urn:microsoft.com/office/officeart/2005/8/layout/chevron2"/>
    <dgm:cxn modelId="{94C53F4D-58EE-4E29-8ED1-B3050AAF9F8A}" type="presParOf" srcId="{DB22177B-5E51-4B10-A543-3F6B70A39818}" destId="{3A07E78B-D7E8-49FC-A4F2-FB72442C0AFD}" srcOrd="1" destOrd="0" presId="urn:microsoft.com/office/officeart/2005/8/layout/chevron2"/>
    <dgm:cxn modelId="{37B364F2-F5E4-4EE9-B5F1-11DDDDAEA4D9}" type="presParOf" srcId="{E48E0943-CC6E-420F-B983-32DE4838D74E}" destId="{94D67AEB-1897-4FE5-8899-B2B50A88C038}" srcOrd="1" destOrd="0" presId="urn:microsoft.com/office/officeart/2005/8/layout/chevron2"/>
    <dgm:cxn modelId="{C1F813BF-D72D-4EE1-AD8B-7E301528A9E6}" type="presParOf" srcId="{E48E0943-CC6E-420F-B983-32DE4838D74E}" destId="{F76A6CAD-D9C8-4008-B031-D420CFC56F8B}" srcOrd="2" destOrd="0" presId="urn:microsoft.com/office/officeart/2005/8/layout/chevron2"/>
    <dgm:cxn modelId="{2E15F741-509D-4AB0-BB4D-6369AE4F8816}" type="presParOf" srcId="{F76A6CAD-D9C8-4008-B031-D420CFC56F8B}" destId="{F4653AE4-EB1D-4476-8A6B-870C511A77C4}" srcOrd="0" destOrd="0" presId="urn:microsoft.com/office/officeart/2005/8/layout/chevron2"/>
    <dgm:cxn modelId="{43366CCF-AA3E-4BCA-909C-6029ED4272FF}" type="presParOf" srcId="{F76A6CAD-D9C8-4008-B031-D420CFC56F8B}" destId="{0516CF7B-7710-45BA-A4EC-8BE6A1C77826}" srcOrd="1" destOrd="0" presId="urn:microsoft.com/office/officeart/2005/8/layout/chevron2"/>
    <dgm:cxn modelId="{51DDF38E-F6CF-4201-8F15-9A5ECB6CD00C}" type="presParOf" srcId="{E48E0943-CC6E-420F-B983-32DE4838D74E}" destId="{799F8B62-CA04-4E7F-A778-B6ACA84383DB}" srcOrd="3" destOrd="0" presId="urn:microsoft.com/office/officeart/2005/8/layout/chevron2"/>
    <dgm:cxn modelId="{D8C3D2DD-215B-45FD-BED9-290BAC736DF1}" type="presParOf" srcId="{E48E0943-CC6E-420F-B983-32DE4838D74E}" destId="{7473D913-7377-47D3-A690-73ABF9FB6D7F}" srcOrd="4" destOrd="0" presId="urn:microsoft.com/office/officeart/2005/8/layout/chevron2"/>
    <dgm:cxn modelId="{ECF78830-8428-41AD-AD7C-81A1CAC8BBAE}" type="presParOf" srcId="{7473D913-7377-47D3-A690-73ABF9FB6D7F}" destId="{C8B3E3DF-8350-4FD3-B9AF-2F74F3597FC5}" srcOrd="0" destOrd="0" presId="urn:microsoft.com/office/officeart/2005/8/layout/chevron2"/>
    <dgm:cxn modelId="{9C3DADB0-1A70-44F8-AECD-679EEB1A1C21}" type="presParOf" srcId="{7473D913-7377-47D3-A690-73ABF9FB6D7F}" destId="{C9485A6C-36A0-4D1C-9603-A8E2C3F8F004}" srcOrd="1" destOrd="0" presId="urn:microsoft.com/office/officeart/2005/8/layout/chevron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597FE61-E688-41D9-88D8-D4DCC8AF6761}" type="doc">
      <dgm:prSet loTypeId="urn:microsoft.com/office/officeart/2005/8/layout/default#1" loCatId="list" qsTypeId="urn:microsoft.com/office/officeart/2005/8/quickstyle/simple1" qsCatId="simple" csTypeId="urn:microsoft.com/office/officeart/2005/8/colors/accent1_2" csCatId="accent1" phldr="1"/>
      <dgm:spPr/>
      <dgm:t>
        <a:bodyPr/>
        <a:lstStyle/>
        <a:p>
          <a:endParaRPr lang="en-US"/>
        </a:p>
      </dgm:t>
    </dgm:pt>
    <dgm:pt modelId="{E88E5A46-321D-4181-8DEF-FD58368EEC61}">
      <dgm:prSet phldrT="[Text]"/>
      <dgm:spPr/>
      <dgm:t>
        <a:bodyPr/>
        <a:lstStyle/>
        <a:p>
          <a:r>
            <a:rPr lang="en-US" b="1" u="sng" dirty="0" smtClean="0"/>
            <a:t>Analysis: </a:t>
          </a:r>
        </a:p>
        <a:p>
          <a:r>
            <a:rPr lang="en-US" dirty="0" smtClean="0"/>
            <a:t>Review of key theoretical concepts and empirical findings related to staff shortages and labor challenges in the hospitality sector.</a:t>
          </a:r>
          <a:endParaRPr lang="en-US" dirty="0"/>
        </a:p>
      </dgm:t>
    </dgm:pt>
    <dgm:pt modelId="{3F1E3CF6-76C0-428C-B31B-317F39CFBA31}" type="parTrans" cxnId="{D0B01111-FDB5-4260-A86D-2A1569CE9461}">
      <dgm:prSet/>
      <dgm:spPr/>
      <dgm:t>
        <a:bodyPr/>
        <a:lstStyle/>
        <a:p>
          <a:endParaRPr lang="en-US"/>
        </a:p>
      </dgm:t>
    </dgm:pt>
    <dgm:pt modelId="{0B618500-FBAE-497A-8039-5388A9C19DEC}" type="sibTrans" cxnId="{D0B01111-FDB5-4260-A86D-2A1569CE9461}">
      <dgm:prSet/>
      <dgm:spPr/>
      <dgm:t>
        <a:bodyPr/>
        <a:lstStyle/>
        <a:p>
          <a:endParaRPr lang="en-US"/>
        </a:p>
      </dgm:t>
    </dgm:pt>
    <dgm:pt modelId="{64EF6389-339D-48A8-9A76-EE36A61A7224}">
      <dgm:prSet phldrT="[Text]"/>
      <dgm:spPr/>
      <dgm:t>
        <a:bodyPr/>
        <a:lstStyle/>
        <a:p>
          <a:r>
            <a:rPr lang="en-US" b="1" u="sng" dirty="0" smtClean="0"/>
            <a:t>Insight: </a:t>
          </a:r>
        </a:p>
        <a:p>
          <a:r>
            <a:rPr lang="en-US" dirty="0" smtClean="0"/>
            <a:t>Understanding the real-world impacts of staffing issues on various facets of the hospitality industry, from operational efficiency to strategic management (Robinson &amp; Brown, 2020).</a:t>
          </a:r>
          <a:endParaRPr lang="en-US" dirty="0"/>
        </a:p>
      </dgm:t>
    </dgm:pt>
    <dgm:pt modelId="{029B3CA6-6109-4F2C-B9CF-B46D9971F2A0}" type="parTrans" cxnId="{7CA5DA71-C3BD-49EE-84B1-7E48C49E771B}">
      <dgm:prSet/>
      <dgm:spPr/>
      <dgm:t>
        <a:bodyPr/>
        <a:lstStyle/>
        <a:p>
          <a:endParaRPr lang="en-US"/>
        </a:p>
      </dgm:t>
    </dgm:pt>
    <dgm:pt modelId="{560B026C-4A85-48CE-94C1-FA550F6B8E71}" type="sibTrans" cxnId="{7CA5DA71-C3BD-49EE-84B1-7E48C49E771B}">
      <dgm:prSet/>
      <dgm:spPr/>
      <dgm:t>
        <a:bodyPr/>
        <a:lstStyle/>
        <a:p>
          <a:endParaRPr lang="en-US"/>
        </a:p>
      </dgm:t>
    </dgm:pt>
    <dgm:pt modelId="{605E4FCE-1F5F-45A4-BFC9-957A50D610A6}">
      <dgm:prSet phldrT="[Text]"/>
      <dgm:spPr/>
      <dgm:t>
        <a:bodyPr/>
        <a:lstStyle/>
        <a:p>
          <a:r>
            <a:rPr lang="en-US" b="1" u="sng" dirty="0" smtClean="0"/>
            <a:t>Application: </a:t>
          </a:r>
        </a:p>
        <a:p>
          <a:r>
            <a:rPr lang="en-US" dirty="0" smtClean="0"/>
            <a:t>Drawing upon recent academic research and industry reports to elucidate the complexities of the contemporary theme.</a:t>
          </a:r>
          <a:endParaRPr lang="en-US" dirty="0"/>
        </a:p>
      </dgm:t>
    </dgm:pt>
    <dgm:pt modelId="{BDAEF3B3-AD81-495B-9287-F41A5A541D07}" type="parTrans" cxnId="{ACAFBF59-8A48-4568-A03D-CE5613C0A84E}">
      <dgm:prSet/>
      <dgm:spPr/>
      <dgm:t>
        <a:bodyPr/>
        <a:lstStyle/>
        <a:p>
          <a:endParaRPr lang="en-US"/>
        </a:p>
      </dgm:t>
    </dgm:pt>
    <dgm:pt modelId="{6B76614E-C102-4BEB-BE6B-425FE77EEBBE}" type="sibTrans" cxnId="{ACAFBF59-8A48-4568-A03D-CE5613C0A84E}">
      <dgm:prSet/>
      <dgm:spPr/>
      <dgm:t>
        <a:bodyPr/>
        <a:lstStyle/>
        <a:p>
          <a:endParaRPr lang="en-US"/>
        </a:p>
      </dgm:t>
    </dgm:pt>
    <dgm:pt modelId="{FDBC0696-13BC-49BB-A891-956F67DA6E9C}" type="pres">
      <dgm:prSet presAssocID="{5597FE61-E688-41D9-88D8-D4DCC8AF6761}" presName="diagram" presStyleCnt="0">
        <dgm:presLayoutVars>
          <dgm:dir/>
          <dgm:resizeHandles val="exact"/>
        </dgm:presLayoutVars>
      </dgm:prSet>
      <dgm:spPr/>
      <dgm:t>
        <a:bodyPr/>
        <a:lstStyle/>
        <a:p>
          <a:endParaRPr lang="en-GB"/>
        </a:p>
      </dgm:t>
    </dgm:pt>
    <dgm:pt modelId="{316499DC-E3D9-408C-9E9C-55740017545D}" type="pres">
      <dgm:prSet presAssocID="{E88E5A46-321D-4181-8DEF-FD58368EEC61}" presName="node" presStyleLbl="node1" presStyleIdx="0" presStyleCnt="3">
        <dgm:presLayoutVars>
          <dgm:bulletEnabled val="1"/>
        </dgm:presLayoutVars>
      </dgm:prSet>
      <dgm:spPr/>
      <dgm:t>
        <a:bodyPr/>
        <a:lstStyle/>
        <a:p>
          <a:endParaRPr lang="en-US"/>
        </a:p>
      </dgm:t>
    </dgm:pt>
    <dgm:pt modelId="{6AE11C1E-128D-4B50-8688-9C3B0207C530}" type="pres">
      <dgm:prSet presAssocID="{0B618500-FBAE-497A-8039-5388A9C19DEC}" presName="sibTrans" presStyleCnt="0"/>
      <dgm:spPr/>
    </dgm:pt>
    <dgm:pt modelId="{E05A6E75-1833-4946-83D9-8909C974C493}" type="pres">
      <dgm:prSet presAssocID="{64EF6389-339D-48A8-9A76-EE36A61A7224}" presName="node" presStyleLbl="node1" presStyleIdx="1" presStyleCnt="3">
        <dgm:presLayoutVars>
          <dgm:bulletEnabled val="1"/>
        </dgm:presLayoutVars>
      </dgm:prSet>
      <dgm:spPr/>
      <dgm:t>
        <a:bodyPr/>
        <a:lstStyle/>
        <a:p>
          <a:endParaRPr lang="en-US"/>
        </a:p>
      </dgm:t>
    </dgm:pt>
    <dgm:pt modelId="{7BB5903E-D07F-40F0-8393-B1FAE36B878C}" type="pres">
      <dgm:prSet presAssocID="{560B026C-4A85-48CE-94C1-FA550F6B8E71}" presName="sibTrans" presStyleCnt="0"/>
      <dgm:spPr/>
    </dgm:pt>
    <dgm:pt modelId="{00FC2EA7-44E6-444F-A0EE-2F6DB165D091}" type="pres">
      <dgm:prSet presAssocID="{605E4FCE-1F5F-45A4-BFC9-957A50D610A6}" presName="node" presStyleLbl="node1" presStyleIdx="2" presStyleCnt="3">
        <dgm:presLayoutVars>
          <dgm:bulletEnabled val="1"/>
        </dgm:presLayoutVars>
      </dgm:prSet>
      <dgm:spPr/>
      <dgm:t>
        <a:bodyPr/>
        <a:lstStyle/>
        <a:p>
          <a:endParaRPr lang="en-US"/>
        </a:p>
      </dgm:t>
    </dgm:pt>
  </dgm:ptLst>
  <dgm:cxnLst>
    <dgm:cxn modelId="{D0B01111-FDB5-4260-A86D-2A1569CE9461}" srcId="{5597FE61-E688-41D9-88D8-D4DCC8AF6761}" destId="{E88E5A46-321D-4181-8DEF-FD58368EEC61}" srcOrd="0" destOrd="0" parTransId="{3F1E3CF6-76C0-428C-B31B-317F39CFBA31}" sibTransId="{0B618500-FBAE-497A-8039-5388A9C19DEC}"/>
    <dgm:cxn modelId="{EFC141F0-1EC0-4626-A6B4-486F293CED86}" type="presOf" srcId="{5597FE61-E688-41D9-88D8-D4DCC8AF6761}" destId="{FDBC0696-13BC-49BB-A891-956F67DA6E9C}" srcOrd="0" destOrd="0" presId="urn:microsoft.com/office/officeart/2005/8/layout/default#1"/>
    <dgm:cxn modelId="{ACAFBF59-8A48-4568-A03D-CE5613C0A84E}" srcId="{5597FE61-E688-41D9-88D8-D4DCC8AF6761}" destId="{605E4FCE-1F5F-45A4-BFC9-957A50D610A6}" srcOrd="2" destOrd="0" parTransId="{BDAEF3B3-AD81-495B-9287-F41A5A541D07}" sibTransId="{6B76614E-C102-4BEB-BE6B-425FE77EEBBE}"/>
    <dgm:cxn modelId="{7F33AB5B-5010-4DD8-8383-961EFDC1D170}" type="presOf" srcId="{605E4FCE-1F5F-45A4-BFC9-957A50D610A6}" destId="{00FC2EA7-44E6-444F-A0EE-2F6DB165D091}" srcOrd="0" destOrd="0" presId="urn:microsoft.com/office/officeart/2005/8/layout/default#1"/>
    <dgm:cxn modelId="{441171FF-3DE3-43A6-8AA3-5970E2D9DEEF}" type="presOf" srcId="{E88E5A46-321D-4181-8DEF-FD58368EEC61}" destId="{316499DC-E3D9-408C-9E9C-55740017545D}" srcOrd="0" destOrd="0" presId="urn:microsoft.com/office/officeart/2005/8/layout/default#1"/>
    <dgm:cxn modelId="{7CA5DA71-C3BD-49EE-84B1-7E48C49E771B}" srcId="{5597FE61-E688-41D9-88D8-D4DCC8AF6761}" destId="{64EF6389-339D-48A8-9A76-EE36A61A7224}" srcOrd="1" destOrd="0" parTransId="{029B3CA6-6109-4F2C-B9CF-B46D9971F2A0}" sibTransId="{560B026C-4A85-48CE-94C1-FA550F6B8E71}"/>
    <dgm:cxn modelId="{CF626367-C9C7-4441-BB86-7062F48BF28A}" type="presOf" srcId="{64EF6389-339D-48A8-9A76-EE36A61A7224}" destId="{E05A6E75-1833-4946-83D9-8909C974C493}" srcOrd="0" destOrd="0" presId="urn:microsoft.com/office/officeart/2005/8/layout/default#1"/>
    <dgm:cxn modelId="{CACBB55E-8EC6-4D80-BFD7-4E0ECA1DE991}" type="presParOf" srcId="{FDBC0696-13BC-49BB-A891-956F67DA6E9C}" destId="{316499DC-E3D9-408C-9E9C-55740017545D}" srcOrd="0" destOrd="0" presId="urn:microsoft.com/office/officeart/2005/8/layout/default#1"/>
    <dgm:cxn modelId="{334F1629-2B0C-49ED-A974-E185892E5029}" type="presParOf" srcId="{FDBC0696-13BC-49BB-A891-956F67DA6E9C}" destId="{6AE11C1E-128D-4B50-8688-9C3B0207C530}" srcOrd="1" destOrd="0" presId="urn:microsoft.com/office/officeart/2005/8/layout/default#1"/>
    <dgm:cxn modelId="{45928B86-0233-47BD-AF64-1D75329CDDC2}" type="presParOf" srcId="{FDBC0696-13BC-49BB-A891-956F67DA6E9C}" destId="{E05A6E75-1833-4946-83D9-8909C974C493}" srcOrd="2" destOrd="0" presId="urn:microsoft.com/office/officeart/2005/8/layout/default#1"/>
    <dgm:cxn modelId="{732477D2-7C52-4AB3-ADAB-6F3F877D8ECC}" type="presParOf" srcId="{FDBC0696-13BC-49BB-A891-956F67DA6E9C}" destId="{7BB5903E-D07F-40F0-8393-B1FAE36B878C}" srcOrd="3" destOrd="0" presId="urn:microsoft.com/office/officeart/2005/8/layout/default#1"/>
    <dgm:cxn modelId="{EA7F8B34-93CE-47A4-B66B-368A7575B8AB}" type="presParOf" srcId="{FDBC0696-13BC-49BB-A891-956F67DA6E9C}" destId="{00FC2EA7-44E6-444F-A0EE-2F6DB165D091}" srcOrd="4" destOrd="0" presId="urn:microsoft.com/office/officeart/2005/8/layout/default#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AE6A86E-CFF7-46A1-8390-69C4553A0988}" type="doc">
      <dgm:prSet loTypeId="urn:microsoft.com/office/officeart/2005/8/layout/hProcess7#1" loCatId="list" qsTypeId="urn:microsoft.com/office/officeart/2005/8/quickstyle/simple1" qsCatId="simple" csTypeId="urn:microsoft.com/office/officeart/2005/8/colors/accent1_2" csCatId="accent1" phldr="1"/>
      <dgm:spPr/>
      <dgm:t>
        <a:bodyPr/>
        <a:lstStyle/>
        <a:p>
          <a:endParaRPr lang="en-US"/>
        </a:p>
      </dgm:t>
    </dgm:pt>
    <dgm:pt modelId="{228D7A6B-BE6F-4DEC-A3E8-90BE820BE632}">
      <dgm:prSet phldrT="[Text]"/>
      <dgm:spPr>
        <a:solidFill>
          <a:schemeClr val="tx2">
            <a:lumMod val="50000"/>
          </a:schemeClr>
        </a:solidFill>
      </dgm:spPr>
      <dgm:t>
        <a:bodyPr/>
        <a:lstStyle/>
        <a:p>
          <a:r>
            <a:rPr lang="en-US" dirty="0" smtClean="0"/>
            <a:t>Impact Analysis</a:t>
          </a:r>
          <a:endParaRPr lang="en-US" dirty="0"/>
        </a:p>
      </dgm:t>
    </dgm:pt>
    <dgm:pt modelId="{B673772F-7615-48A9-92FD-884037899825}" type="parTrans" cxnId="{2BD64BA1-063D-49D4-A079-7E0D8A4530FD}">
      <dgm:prSet/>
      <dgm:spPr/>
      <dgm:t>
        <a:bodyPr/>
        <a:lstStyle/>
        <a:p>
          <a:endParaRPr lang="en-US"/>
        </a:p>
      </dgm:t>
    </dgm:pt>
    <dgm:pt modelId="{0330E960-8A46-4AEF-867A-FBB73E6DB901}" type="sibTrans" cxnId="{2BD64BA1-063D-49D4-A079-7E0D8A4530FD}">
      <dgm:prSet/>
      <dgm:spPr/>
      <dgm:t>
        <a:bodyPr/>
        <a:lstStyle/>
        <a:p>
          <a:endParaRPr lang="en-US"/>
        </a:p>
      </dgm:t>
    </dgm:pt>
    <dgm:pt modelId="{4B37773E-1671-4968-989F-30BB2FDDF19F}">
      <dgm:prSet phldrT="[Text]"/>
      <dgm:spPr/>
      <dgm:t>
        <a:bodyPr/>
        <a:lstStyle/>
        <a:p>
          <a:r>
            <a:rPr lang="en-US" dirty="0" smtClean="0"/>
            <a:t>Utilizing PESTEL framework to assess the implications of staff shortages on the hospitality industry.</a:t>
          </a:r>
          <a:endParaRPr lang="en-US" dirty="0"/>
        </a:p>
      </dgm:t>
    </dgm:pt>
    <dgm:pt modelId="{ECB6F39B-8530-49E4-B73D-8AC2016C2992}" type="parTrans" cxnId="{32B3DACE-6202-46DF-83A2-D0FCB46D556C}">
      <dgm:prSet/>
      <dgm:spPr/>
      <dgm:t>
        <a:bodyPr/>
        <a:lstStyle/>
        <a:p>
          <a:endParaRPr lang="en-US"/>
        </a:p>
      </dgm:t>
    </dgm:pt>
    <dgm:pt modelId="{EDDE18B9-06F6-4B31-93C8-8483FDCC1EEC}" type="sibTrans" cxnId="{32B3DACE-6202-46DF-83A2-D0FCB46D556C}">
      <dgm:prSet/>
      <dgm:spPr/>
      <dgm:t>
        <a:bodyPr/>
        <a:lstStyle/>
        <a:p>
          <a:endParaRPr lang="en-US"/>
        </a:p>
      </dgm:t>
    </dgm:pt>
    <dgm:pt modelId="{3F9F743A-E05B-40B6-B11C-EB867999621B}">
      <dgm:prSet phldrT="[Text]"/>
      <dgm:spPr>
        <a:solidFill>
          <a:schemeClr val="accent3">
            <a:lumMod val="75000"/>
          </a:schemeClr>
        </a:solidFill>
      </dgm:spPr>
      <dgm:t>
        <a:bodyPr/>
        <a:lstStyle/>
        <a:p>
          <a:r>
            <a:rPr lang="en-US" dirty="0" smtClean="0"/>
            <a:t>Theoretical Perspective</a:t>
          </a:r>
          <a:endParaRPr lang="en-US" dirty="0"/>
        </a:p>
      </dgm:t>
    </dgm:pt>
    <dgm:pt modelId="{FAC91F0C-5F5E-4025-9AF2-769DD23DE7E0}" type="parTrans" cxnId="{3AB83C98-1E64-4883-8906-F4F79D18A3AC}">
      <dgm:prSet/>
      <dgm:spPr/>
      <dgm:t>
        <a:bodyPr/>
        <a:lstStyle/>
        <a:p>
          <a:endParaRPr lang="en-US"/>
        </a:p>
      </dgm:t>
    </dgm:pt>
    <dgm:pt modelId="{BB1D8264-9177-43AA-96E9-62D572F5D6AA}" type="sibTrans" cxnId="{3AB83C98-1E64-4883-8906-F4F79D18A3AC}">
      <dgm:prSet/>
      <dgm:spPr/>
      <dgm:t>
        <a:bodyPr/>
        <a:lstStyle/>
        <a:p>
          <a:endParaRPr lang="en-US"/>
        </a:p>
      </dgm:t>
    </dgm:pt>
    <dgm:pt modelId="{00062E17-16B6-47B6-B434-822D9A0A040E}">
      <dgm:prSet phldrT="[Text]"/>
      <dgm:spPr/>
      <dgm:t>
        <a:bodyPr/>
        <a:lstStyle/>
        <a:p>
          <a:r>
            <a:rPr lang="en-US" dirty="0" smtClean="0"/>
            <a:t>Analyzing how the chosen contemporary theme influences workforce dynamics and organizational resilience.</a:t>
          </a:r>
          <a:endParaRPr lang="en-US" dirty="0"/>
        </a:p>
      </dgm:t>
    </dgm:pt>
    <dgm:pt modelId="{BC7789A0-A41F-452E-A926-708580793380}" type="parTrans" cxnId="{F79FE837-34A0-4729-BB59-C6F4E5383BA0}">
      <dgm:prSet/>
      <dgm:spPr/>
      <dgm:t>
        <a:bodyPr/>
        <a:lstStyle/>
        <a:p>
          <a:endParaRPr lang="en-US"/>
        </a:p>
      </dgm:t>
    </dgm:pt>
    <dgm:pt modelId="{2D5B6A85-52E3-4C7A-A73C-0B1E52FC65C0}" type="sibTrans" cxnId="{F79FE837-34A0-4729-BB59-C6F4E5383BA0}">
      <dgm:prSet/>
      <dgm:spPr/>
      <dgm:t>
        <a:bodyPr/>
        <a:lstStyle/>
        <a:p>
          <a:endParaRPr lang="en-US"/>
        </a:p>
      </dgm:t>
    </dgm:pt>
    <dgm:pt modelId="{8027CF51-1FC1-4403-AF6C-7842D899971E}">
      <dgm:prSet phldrT="[Text]"/>
      <dgm:spPr/>
      <dgm:t>
        <a:bodyPr/>
        <a:lstStyle/>
        <a:p>
          <a:r>
            <a:rPr lang="en-US" dirty="0" smtClean="0"/>
            <a:t>Industry Responses</a:t>
          </a:r>
          <a:endParaRPr lang="en-US" dirty="0"/>
        </a:p>
      </dgm:t>
    </dgm:pt>
    <dgm:pt modelId="{ADD9AAE8-BF36-4867-85B3-8D8840E00833}" type="parTrans" cxnId="{172D96A8-4B53-4357-81CB-A26F16959D81}">
      <dgm:prSet/>
      <dgm:spPr/>
      <dgm:t>
        <a:bodyPr/>
        <a:lstStyle/>
        <a:p>
          <a:endParaRPr lang="en-US"/>
        </a:p>
      </dgm:t>
    </dgm:pt>
    <dgm:pt modelId="{5FB1BE8E-608C-4DCA-918C-29EFB0BA9E1C}" type="sibTrans" cxnId="{172D96A8-4B53-4357-81CB-A26F16959D81}">
      <dgm:prSet/>
      <dgm:spPr/>
      <dgm:t>
        <a:bodyPr/>
        <a:lstStyle/>
        <a:p>
          <a:endParaRPr lang="en-US"/>
        </a:p>
      </dgm:t>
    </dgm:pt>
    <dgm:pt modelId="{8E3796D1-FB54-41DB-92EC-15DE14E8EA6E}">
      <dgm:prSet phldrT="[Text]"/>
      <dgm:spPr>
        <a:solidFill>
          <a:schemeClr val="accent2">
            <a:lumMod val="60000"/>
            <a:lumOff val="40000"/>
          </a:schemeClr>
        </a:solidFill>
      </dgm:spPr>
      <dgm:t>
        <a:bodyPr/>
        <a:lstStyle/>
        <a:p>
          <a:r>
            <a:rPr lang="en-US" dirty="0" smtClean="0"/>
            <a:t>Providing examples of proactive measures and innovative strategies adopted by hospitality businesses to address staffing challenges.</a:t>
          </a:r>
          <a:endParaRPr lang="en-US" dirty="0"/>
        </a:p>
      </dgm:t>
    </dgm:pt>
    <dgm:pt modelId="{07B866CF-1D50-4923-A794-566D1A929F5B}" type="parTrans" cxnId="{C63BD362-FC76-4A4E-A89F-97393746CDAC}">
      <dgm:prSet/>
      <dgm:spPr/>
      <dgm:t>
        <a:bodyPr/>
        <a:lstStyle/>
        <a:p>
          <a:endParaRPr lang="en-US"/>
        </a:p>
      </dgm:t>
    </dgm:pt>
    <dgm:pt modelId="{3AB9A60B-789D-4BBB-A39D-4C25307EF2D2}" type="sibTrans" cxnId="{C63BD362-FC76-4A4E-A89F-97393746CDAC}">
      <dgm:prSet/>
      <dgm:spPr/>
      <dgm:t>
        <a:bodyPr/>
        <a:lstStyle/>
        <a:p>
          <a:endParaRPr lang="en-US"/>
        </a:p>
      </dgm:t>
    </dgm:pt>
    <dgm:pt modelId="{BCC46902-6EA5-4E6D-8A89-4384C7CA01AA}" type="pres">
      <dgm:prSet presAssocID="{DAE6A86E-CFF7-46A1-8390-69C4553A0988}" presName="Name0" presStyleCnt="0">
        <dgm:presLayoutVars>
          <dgm:dir/>
          <dgm:animLvl val="lvl"/>
          <dgm:resizeHandles val="exact"/>
        </dgm:presLayoutVars>
      </dgm:prSet>
      <dgm:spPr/>
      <dgm:t>
        <a:bodyPr/>
        <a:lstStyle/>
        <a:p>
          <a:endParaRPr lang="en-GB"/>
        </a:p>
      </dgm:t>
    </dgm:pt>
    <dgm:pt modelId="{A10227A4-2995-4119-AB76-FD87D846E525}" type="pres">
      <dgm:prSet presAssocID="{228D7A6B-BE6F-4DEC-A3E8-90BE820BE632}" presName="compositeNode" presStyleCnt="0">
        <dgm:presLayoutVars>
          <dgm:bulletEnabled val="1"/>
        </dgm:presLayoutVars>
      </dgm:prSet>
      <dgm:spPr/>
    </dgm:pt>
    <dgm:pt modelId="{0235EDA3-6F30-452F-81A6-29E702F677E8}" type="pres">
      <dgm:prSet presAssocID="{228D7A6B-BE6F-4DEC-A3E8-90BE820BE632}" presName="bgRect" presStyleLbl="node1" presStyleIdx="0" presStyleCnt="3"/>
      <dgm:spPr/>
      <dgm:t>
        <a:bodyPr/>
        <a:lstStyle/>
        <a:p>
          <a:endParaRPr lang="en-US"/>
        </a:p>
      </dgm:t>
    </dgm:pt>
    <dgm:pt modelId="{F00C7093-F4DB-4512-8F97-81FE7DBC6930}" type="pres">
      <dgm:prSet presAssocID="{228D7A6B-BE6F-4DEC-A3E8-90BE820BE632}" presName="parentNode" presStyleLbl="node1" presStyleIdx="0" presStyleCnt="3">
        <dgm:presLayoutVars>
          <dgm:chMax val="0"/>
          <dgm:bulletEnabled val="1"/>
        </dgm:presLayoutVars>
      </dgm:prSet>
      <dgm:spPr/>
      <dgm:t>
        <a:bodyPr/>
        <a:lstStyle/>
        <a:p>
          <a:endParaRPr lang="en-US"/>
        </a:p>
      </dgm:t>
    </dgm:pt>
    <dgm:pt modelId="{F8970BD9-46B2-4B50-8CCB-EA7A12E67407}" type="pres">
      <dgm:prSet presAssocID="{228D7A6B-BE6F-4DEC-A3E8-90BE820BE632}" presName="childNode" presStyleLbl="node1" presStyleIdx="0" presStyleCnt="3">
        <dgm:presLayoutVars>
          <dgm:bulletEnabled val="1"/>
        </dgm:presLayoutVars>
      </dgm:prSet>
      <dgm:spPr/>
      <dgm:t>
        <a:bodyPr/>
        <a:lstStyle/>
        <a:p>
          <a:endParaRPr lang="en-US"/>
        </a:p>
      </dgm:t>
    </dgm:pt>
    <dgm:pt modelId="{5B88E4CB-D0D0-484F-B713-699DEA2A1C80}" type="pres">
      <dgm:prSet presAssocID="{0330E960-8A46-4AEF-867A-FBB73E6DB901}" presName="hSp" presStyleCnt="0"/>
      <dgm:spPr/>
    </dgm:pt>
    <dgm:pt modelId="{3F1B3D4E-8472-4451-B1CD-2B8AB686B2A2}" type="pres">
      <dgm:prSet presAssocID="{0330E960-8A46-4AEF-867A-FBB73E6DB901}" presName="vProcSp" presStyleCnt="0"/>
      <dgm:spPr/>
    </dgm:pt>
    <dgm:pt modelId="{9762D1E6-7A42-48E6-8247-86C1B90AAE31}" type="pres">
      <dgm:prSet presAssocID="{0330E960-8A46-4AEF-867A-FBB73E6DB901}" presName="vSp1" presStyleCnt="0"/>
      <dgm:spPr/>
    </dgm:pt>
    <dgm:pt modelId="{09E04B00-5CAA-4FB4-9C1E-7C7049B85A8F}" type="pres">
      <dgm:prSet presAssocID="{0330E960-8A46-4AEF-867A-FBB73E6DB901}" presName="simulatedConn" presStyleLbl="solidFgAcc1" presStyleIdx="0" presStyleCnt="2"/>
      <dgm:spPr/>
    </dgm:pt>
    <dgm:pt modelId="{62498FA1-F3CE-49BB-9ACB-0EA0ABCB9B59}" type="pres">
      <dgm:prSet presAssocID="{0330E960-8A46-4AEF-867A-FBB73E6DB901}" presName="vSp2" presStyleCnt="0"/>
      <dgm:spPr/>
    </dgm:pt>
    <dgm:pt modelId="{99EBF36A-FC59-44F2-9B45-7B514D043FFB}" type="pres">
      <dgm:prSet presAssocID="{0330E960-8A46-4AEF-867A-FBB73E6DB901}" presName="sibTrans" presStyleCnt="0"/>
      <dgm:spPr/>
    </dgm:pt>
    <dgm:pt modelId="{30DB56FB-FD73-4A3A-A3A7-11DD81E6F2E0}" type="pres">
      <dgm:prSet presAssocID="{3F9F743A-E05B-40B6-B11C-EB867999621B}" presName="compositeNode" presStyleCnt="0">
        <dgm:presLayoutVars>
          <dgm:bulletEnabled val="1"/>
        </dgm:presLayoutVars>
      </dgm:prSet>
      <dgm:spPr/>
    </dgm:pt>
    <dgm:pt modelId="{10635B13-1FB6-4463-B164-4E26723BAD1C}" type="pres">
      <dgm:prSet presAssocID="{3F9F743A-E05B-40B6-B11C-EB867999621B}" presName="bgRect" presStyleLbl="node1" presStyleIdx="1" presStyleCnt="3"/>
      <dgm:spPr/>
      <dgm:t>
        <a:bodyPr/>
        <a:lstStyle/>
        <a:p>
          <a:endParaRPr lang="en-US"/>
        </a:p>
      </dgm:t>
    </dgm:pt>
    <dgm:pt modelId="{250A5472-1C1A-451F-9F4D-0B1E92AA960B}" type="pres">
      <dgm:prSet presAssocID="{3F9F743A-E05B-40B6-B11C-EB867999621B}" presName="parentNode" presStyleLbl="node1" presStyleIdx="1" presStyleCnt="3">
        <dgm:presLayoutVars>
          <dgm:chMax val="0"/>
          <dgm:bulletEnabled val="1"/>
        </dgm:presLayoutVars>
      </dgm:prSet>
      <dgm:spPr/>
      <dgm:t>
        <a:bodyPr/>
        <a:lstStyle/>
        <a:p>
          <a:endParaRPr lang="en-US"/>
        </a:p>
      </dgm:t>
    </dgm:pt>
    <dgm:pt modelId="{A825487A-8F69-4333-81B4-D166BCC9FC9B}" type="pres">
      <dgm:prSet presAssocID="{3F9F743A-E05B-40B6-B11C-EB867999621B}" presName="childNode" presStyleLbl="node1" presStyleIdx="1" presStyleCnt="3">
        <dgm:presLayoutVars>
          <dgm:bulletEnabled val="1"/>
        </dgm:presLayoutVars>
      </dgm:prSet>
      <dgm:spPr/>
      <dgm:t>
        <a:bodyPr/>
        <a:lstStyle/>
        <a:p>
          <a:endParaRPr lang="en-US"/>
        </a:p>
      </dgm:t>
    </dgm:pt>
    <dgm:pt modelId="{18140666-CD61-449F-8E5A-CDDF55E22671}" type="pres">
      <dgm:prSet presAssocID="{BB1D8264-9177-43AA-96E9-62D572F5D6AA}" presName="hSp" presStyleCnt="0"/>
      <dgm:spPr/>
    </dgm:pt>
    <dgm:pt modelId="{E0CAD0AB-AD6B-4040-975F-7E5C86DC0B89}" type="pres">
      <dgm:prSet presAssocID="{BB1D8264-9177-43AA-96E9-62D572F5D6AA}" presName="vProcSp" presStyleCnt="0"/>
      <dgm:spPr/>
    </dgm:pt>
    <dgm:pt modelId="{1AB89471-5D51-42B6-AAE5-259C736A4835}" type="pres">
      <dgm:prSet presAssocID="{BB1D8264-9177-43AA-96E9-62D572F5D6AA}" presName="vSp1" presStyleCnt="0"/>
      <dgm:spPr/>
    </dgm:pt>
    <dgm:pt modelId="{DE7DBF77-A210-4D14-BC08-D1A00BC49394}" type="pres">
      <dgm:prSet presAssocID="{BB1D8264-9177-43AA-96E9-62D572F5D6AA}" presName="simulatedConn" presStyleLbl="solidFgAcc1" presStyleIdx="1" presStyleCnt="2"/>
      <dgm:spPr/>
    </dgm:pt>
    <dgm:pt modelId="{02596C95-D0A8-4DB6-BE59-15FFBF6F161A}" type="pres">
      <dgm:prSet presAssocID="{BB1D8264-9177-43AA-96E9-62D572F5D6AA}" presName="vSp2" presStyleCnt="0"/>
      <dgm:spPr/>
    </dgm:pt>
    <dgm:pt modelId="{28FBAAA7-48D7-4EB4-A78D-6C33EE4BF7DF}" type="pres">
      <dgm:prSet presAssocID="{BB1D8264-9177-43AA-96E9-62D572F5D6AA}" presName="sibTrans" presStyleCnt="0"/>
      <dgm:spPr/>
    </dgm:pt>
    <dgm:pt modelId="{5B09A02A-A3B3-4857-B3F5-CFCECCD22774}" type="pres">
      <dgm:prSet presAssocID="{8027CF51-1FC1-4403-AF6C-7842D899971E}" presName="compositeNode" presStyleCnt="0">
        <dgm:presLayoutVars>
          <dgm:bulletEnabled val="1"/>
        </dgm:presLayoutVars>
      </dgm:prSet>
      <dgm:spPr/>
    </dgm:pt>
    <dgm:pt modelId="{1EACFAC8-8A3D-4E17-911A-B85A917DDD12}" type="pres">
      <dgm:prSet presAssocID="{8027CF51-1FC1-4403-AF6C-7842D899971E}" presName="bgRect" presStyleLbl="node1" presStyleIdx="2" presStyleCnt="3"/>
      <dgm:spPr/>
      <dgm:t>
        <a:bodyPr/>
        <a:lstStyle/>
        <a:p>
          <a:endParaRPr lang="en-US"/>
        </a:p>
      </dgm:t>
    </dgm:pt>
    <dgm:pt modelId="{1DB4494A-F46B-44F4-A296-AB55ADE091E5}" type="pres">
      <dgm:prSet presAssocID="{8027CF51-1FC1-4403-AF6C-7842D899971E}" presName="parentNode" presStyleLbl="node1" presStyleIdx="2" presStyleCnt="3">
        <dgm:presLayoutVars>
          <dgm:chMax val="0"/>
          <dgm:bulletEnabled val="1"/>
        </dgm:presLayoutVars>
      </dgm:prSet>
      <dgm:spPr/>
      <dgm:t>
        <a:bodyPr/>
        <a:lstStyle/>
        <a:p>
          <a:endParaRPr lang="en-US"/>
        </a:p>
      </dgm:t>
    </dgm:pt>
    <dgm:pt modelId="{D1205E37-835E-4FB9-964E-C1C0F099F3AC}" type="pres">
      <dgm:prSet presAssocID="{8027CF51-1FC1-4403-AF6C-7842D899971E}" presName="childNode" presStyleLbl="node1" presStyleIdx="2" presStyleCnt="3">
        <dgm:presLayoutVars>
          <dgm:bulletEnabled val="1"/>
        </dgm:presLayoutVars>
      </dgm:prSet>
      <dgm:spPr/>
      <dgm:t>
        <a:bodyPr/>
        <a:lstStyle/>
        <a:p>
          <a:endParaRPr lang="en-US"/>
        </a:p>
      </dgm:t>
    </dgm:pt>
  </dgm:ptLst>
  <dgm:cxnLst>
    <dgm:cxn modelId="{79D8D886-75F6-4397-AE8B-4A91108A0F7B}" type="presOf" srcId="{DAE6A86E-CFF7-46A1-8390-69C4553A0988}" destId="{BCC46902-6EA5-4E6D-8A89-4384C7CA01AA}" srcOrd="0" destOrd="0" presId="urn:microsoft.com/office/officeart/2005/8/layout/hProcess7#1"/>
    <dgm:cxn modelId="{C63BD362-FC76-4A4E-A89F-97393746CDAC}" srcId="{8027CF51-1FC1-4403-AF6C-7842D899971E}" destId="{8E3796D1-FB54-41DB-92EC-15DE14E8EA6E}" srcOrd="0" destOrd="0" parTransId="{07B866CF-1D50-4923-A794-566D1A929F5B}" sibTransId="{3AB9A60B-789D-4BBB-A39D-4C25307EF2D2}"/>
    <dgm:cxn modelId="{85631116-0298-46A8-B2DC-81365518C54E}" type="presOf" srcId="{228D7A6B-BE6F-4DEC-A3E8-90BE820BE632}" destId="{F00C7093-F4DB-4512-8F97-81FE7DBC6930}" srcOrd="1" destOrd="0" presId="urn:microsoft.com/office/officeart/2005/8/layout/hProcess7#1"/>
    <dgm:cxn modelId="{42DB2410-B006-419B-9B31-58F6981D0E86}" type="presOf" srcId="{8E3796D1-FB54-41DB-92EC-15DE14E8EA6E}" destId="{D1205E37-835E-4FB9-964E-C1C0F099F3AC}" srcOrd="0" destOrd="0" presId="urn:microsoft.com/office/officeart/2005/8/layout/hProcess7#1"/>
    <dgm:cxn modelId="{035D2FBE-293B-449F-821C-AEE37A5DCF19}" type="presOf" srcId="{3F9F743A-E05B-40B6-B11C-EB867999621B}" destId="{10635B13-1FB6-4463-B164-4E26723BAD1C}" srcOrd="0" destOrd="0" presId="urn:microsoft.com/office/officeart/2005/8/layout/hProcess7#1"/>
    <dgm:cxn modelId="{256D4EC4-566E-4EB8-9FA4-93224A18CF53}" type="presOf" srcId="{8027CF51-1FC1-4403-AF6C-7842D899971E}" destId="{1DB4494A-F46B-44F4-A296-AB55ADE091E5}" srcOrd="1" destOrd="0" presId="urn:microsoft.com/office/officeart/2005/8/layout/hProcess7#1"/>
    <dgm:cxn modelId="{F79FE837-34A0-4729-BB59-C6F4E5383BA0}" srcId="{3F9F743A-E05B-40B6-B11C-EB867999621B}" destId="{00062E17-16B6-47B6-B434-822D9A0A040E}" srcOrd="0" destOrd="0" parTransId="{BC7789A0-A41F-452E-A926-708580793380}" sibTransId="{2D5B6A85-52E3-4C7A-A73C-0B1E52FC65C0}"/>
    <dgm:cxn modelId="{3E1B954D-4B23-4ADB-A284-C74CF8AB0C77}" type="presOf" srcId="{4B37773E-1671-4968-989F-30BB2FDDF19F}" destId="{F8970BD9-46B2-4B50-8CCB-EA7A12E67407}" srcOrd="0" destOrd="0" presId="urn:microsoft.com/office/officeart/2005/8/layout/hProcess7#1"/>
    <dgm:cxn modelId="{32B3DACE-6202-46DF-83A2-D0FCB46D556C}" srcId="{228D7A6B-BE6F-4DEC-A3E8-90BE820BE632}" destId="{4B37773E-1671-4968-989F-30BB2FDDF19F}" srcOrd="0" destOrd="0" parTransId="{ECB6F39B-8530-49E4-B73D-8AC2016C2992}" sibTransId="{EDDE18B9-06F6-4B31-93C8-8483FDCC1EEC}"/>
    <dgm:cxn modelId="{172D96A8-4B53-4357-81CB-A26F16959D81}" srcId="{DAE6A86E-CFF7-46A1-8390-69C4553A0988}" destId="{8027CF51-1FC1-4403-AF6C-7842D899971E}" srcOrd="2" destOrd="0" parTransId="{ADD9AAE8-BF36-4867-85B3-8D8840E00833}" sibTransId="{5FB1BE8E-608C-4DCA-918C-29EFB0BA9E1C}"/>
    <dgm:cxn modelId="{E7946267-A51B-4A02-B615-0C88C108C3B9}" type="presOf" srcId="{8027CF51-1FC1-4403-AF6C-7842D899971E}" destId="{1EACFAC8-8A3D-4E17-911A-B85A917DDD12}" srcOrd="0" destOrd="0" presId="urn:microsoft.com/office/officeart/2005/8/layout/hProcess7#1"/>
    <dgm:cxn modelId="{9E61C911-1141-49E4-A5A2-70A5DD07F8E7}" type="presOf" srcId="{00062E17-16B6-47B6-B434-822D9A0A040E}" destId="{A825487A-8F69-4333-81B4-D166BCC9FC9B}" srcOrd="0" destOrd="0" presId="urn:microsoft.com/office/officeart/2005/8/layout/hProcess7#1"/>
    <dgm:cxn modelId="{3AB83C98-1E64-4883-8906-F4F79D18A3AC}" srcId="{DAE6A86E-CFF7-46A1-8390-69C4553A0988}" destId="{3F9F743A-E05B-40B6-B11C-EB867999621B}" srcOrd="1" destOrd="0" parTransId="{FAC91F0C-5F5E-4025-9AF2-769DD23DE7E0}" sibTransId="{BB1D8264-9177-43AA-96E9-62D572F5D6AA}"/>
    <dgm:cxn modelId="{0E168DB4-0989-4A02-8EBC-2F3C305B6F4C}" type="presOf" srcId="{228D7A6B-BE6F-4DEC-A3E8-90BE820BE632}" destId="{0235EDA3-6F30-452F-81A6-29E702F677E8}" srcOrd="0" destOrd="0" presId="urn:microsoft.com/office/officeart/2005/8/layout/hProcess7#1"/>
    <dgm:cxn modelId="{2BD64BA1-063D-49D4-A079-7E0D8A4530FD}" srcId="{DAE6A86E-CFF7-46A1-8390-69C4553A0988}" destId="{228D7A6B-BE6F-4DEC-A3E8-90BE820BE632}" srcOrd="0" destOrd="0" parTransId="{B673772F-7615-48A9-92FD-884037899825}" sibTransId="{0330E960-8A46-4AEF-867A-FBB73E6DB901}"/>
    <dgm:cxn modelId="{79B82A98-CF74-4299-AB7B-E9D2E8B002F3}" type="presOf" srcId="{3F9F743A-E05B-40B6-B11C-EB867999621B}" destId="{250A5472-1C1A-451F-9F4D-0B1E92AA960B}" srcOrd="1" destOrd="0" presId="urn:microsoft.com/office/officeart/2005/8/layout/hProcess7#1"/>
    <dgm:cxn modelId="{46F32E5F-21D5-4C0A-9547-B3CECC8F04C0}" type="presParOf" srcId="{BCC46902-6EA5-4E6D-8A89-4384C7CA01AA}" destId="{A10227A4-2995-4119-AB76-FD87D846E525}" srcOrd="0" destOrd="0" presId="urn:microsoft.com/office/officeart/2005/8/layout/hProcess7#1"/>
    <dgm:cxn modelId="{D06FBB0C-C48F-44DC-9E5F-34196B87D8E9}" type="presParOf" srcId="{A10227A4-2995-4119-AB76-FD87D846E525}" destId="{0235EDA3-6F30-452F-81A6-29E702F677E8}" srcOrd="0" destOrd="0" presId="urn:microsoft.com/office/officeart/2005/8/layout/hProcess7#1"/>
    <dgm:cxn modelId="{136F237A-EF4E-45BA-8FE2-FB39BC90795D}" type="presParOf" srcId="{A10227A4-2995-4119-AB76-FD87D846E525}" destId="{F00C7093-F4DB-4512-8F97-81FE7DBC6930}" srcOrd="1" destOrd="0" presId="urn:microsoft.com/office/officeart/2005/8/layout/hProcess7#1"/>
    <dgm:cxn modelId="{2AB7E0CE-6041-4A90-ACD8-6B532E9AAF50}" type="presParOf" srcId="{A10227A4-2995-4119-AB76-FD87D846E525}" destId="{F8970BD9-46B2-4B50-8CCB-EA7A12E67407}" srcOrd="2" destOrd="0" presId="urn:microsoft.com/office/officeart/2005/8/layout/hProcess7#1"/>
    <dgm:cxn modelId="{B57E93ED-A8F7-48A9-8814-4634BFCA4988}" type="presParOf" srcId="{BCC46902-6EA5-4E6D-8A89-4384C7CA01AA}" destId="{5B88E4CB-D0D0-484F-B713-699DEA2A1C80}" srcOrd="1" destOrd="0" presId="urn:microsoft.com/office/officeart/2005/8/layout/hProcess7#1"/>
    <dgm:cxn modelId="{88C4349E-4608-4B3C-AFE2-08F4D051532E}" type="presParOf" srcId="{BCC46902-6EA5-4E6D-8A89-4384C7CA01AA}" destId="{3F1B3D4E-8472-4451-B1CD-2B8AB686B2A2}" srcOrd="2" destOrd="0" presId="urn:microsoft.com/office/officeart/2005/8/layout/hProcess7#1"/>
    <dgm:cxn modelId="{E78D839D-95C1-47F1-BB74-1CEE1EAC781A}" type="presParOf" srcId="{3F1B3D4E-8472-4451-B1CD-2B8AB686B2A2}" destId="{9762D1E6-7A42-48E6-8247-86C1B90AAE31}" srcOrd="0" destOrd="0" presId="urn:microsoft.com/office/officeart/2005/8/layout/hProcess7#1"/>
    <dgm:cxn modelId="{AEFB03E0-983C-4010-9B85-AE78483BAFF0}" type="presParOf" srcId="{3F1B3D4E-8472-4451-B1CD-2B8AB686B2A2}" destId="{09E04B00-5CAA-4FB4-9C1E-7C7049B85A8F}" srcOrd="1" destOrd="0" presId="urn:microsoft.com/office/officeart/2005/8/layout/hProcess7#1"/>
    <dgm:cxn modelId="{D8474897-96C4-485F-8834-2129D1DF282E}" type="presParOf" srcId="{3F1B3D4E-8472-4451-B1CD-2B8AB686B2A2}" destId="{62498FA1-F3CE-49BB-9ACB-0EA0ABCB9B59}" srcOrd="2" destOrd="0" presId="urn:microsoft.com/office/officeart/2005/8/layout/hProcess7#1"/>
    <dgm:cxn modelId="{8EEF8D09-99BE-4375-9D80-043C70D47AF8}" type="presParOf" srcId="{BCC46902-6EA5-4E6D-8A89-4384C7CA01AA}" destId="{99EBF36A-FC59-44F2-9B45-7B514D043FFB}" srcOrd="3" destOrd="0" presId="urn:microsoft.com/office/officeart/2005/8/layout/hProcess7#1"/>
    <dgm:cxn modelId="{682EB845-0AF5-4C7E-90AB-060E72E40461}" type="presParOf" srcId="{BCC46902-6EA5-4E6D-8A89-4384C7CA01AA}" destId="{30DB56FB-FD73-4A3A-A3A7-11DD81E6F2E0}" srcOrd="4" destOrd="0" presId="urn:microsoft.com/office/officeart/2005/8/layout/hProcess7#1"/>
    <dgm:cxn modelId="{BE4A00B1-167B-4862-929F-C12D0F5B89AF}" type="presParOf" srcId="{30DB56FB-FD73-4A3A-A3A7-11DD81E6F2E0}" destId="{10635B13-1FB6-4463-B164-4E26723BAD1C}" srcOrd="0" destOrd="0" presId="urn:microsoft.com/office/officeart/2005/8/layout/hProcess7#1"/>
    <dgm:cxn modelId="{B0B9ACCF-66E1-4591-8D40-FD01A67E8559}" type="presParOf" srcId="{30DB56FB-FD73-4A3A-A3A7-11DD81E6F2E0}" destId="{250A5472-1C1A-451F-9F4D-0B1E92AA960B}" srcOrd="1" destOrd="0" presId="urn:microsoft.com/office/officeart/2005/8/layout/hProcess7#1"/>
    <dgm:cxn modelId="{99829D5E-629C-47C8-A1CB-3CD9C83AA818}" type="presParOf" srcId="{30DB56FB-FD73-4A3A-A3A7-11DD81E6F2E0}" destId="{A825487A-8F69-4333-81B4-D166BCC9FC9B}" srcOrd="2" destOrd="0" presId="urn:microsoft.com/office/officeart/2005/8/layout/hProcess7#1"/>
    <dgm:cxn modelId="{BB5CAF05-5E64-4E07-860C-80D59CAD888F}" type="presParOf" srcId="{BCC46902-6EA5-4E6D-8A89-4384C7CA01AA}" destId="{18140666-CD61-449F-8E5A-CDDF55E22671}" srcOrd="5" destOrd="0" presId="urn:microsoft.com/office/officeart/2005/8/layout/hProcess7#1"/>
    <dgm:cxn modelId="{6922F112-428F-4AA4-86AF-93C690FA0447}" type="presParOf" srcId="{BCC46902-6EA5-4E6D-8A89-4384C7CA01AA}" destId="{E0CAD0AB-AD6B-4040-975F-7E5C86DC0B89}" srcOrd="6" destOrd="0" presId="urn:microsoft.com/office/officeart/2005/8/layout/hProcess7#1"/>
    <dgm:cxn modelId="{F779DBAD-AAC7-43CA-A712-974B7B0A8956}" type="presParOf" srcId="{E0CAD0AB-AD6B-4040-975F-7E5C86DC0B89}" destId="{1AB89471-5D51-42B6-AAE5-259C736A4835}" srcOrd="0" destOrd="0" presId="urn:microsoft.com/office/officeart/2005/8/layout/hProcess7#1"/>
    <dgm:cxn modelId="{7D27C105-4500-4BA6-8ED5-D52E5D0EF2C0}" type="presParOf" srcId="{E0CAD0AB-AD6B-4040-975F-7E5C86DC0B89}" destId="{DE7DBF77-A210-4D14-BC08-D1A00BC49394}" srcOrd="1" destOrd="0" presId="urn:microsoft.com/office/officeart/2005/8/layout/hProcess7#1"/>
    <dgm:cxn modelId="{8CAA8AA4-FF64-413E-ABBF-E1E8A4D48196}" type="presParOf" srcId="{E0CAD0AB-AD6B-4040-975F-7E5C86DC0B89}" destId="{02596C95-D0A8-4DB6-BE59-15FFBF6F161A}" srcOrd="2" destOrd="0" presId="urn:microsoft.com/office/officeart/2005/8/layout/hProcess7#1"/>
    <dgm:cxn modelId="{E6D3BFC7-5C1F-4DC7-877F-78C3F456DF59}" type="presParOf" srcId="{BCC46902-6EA5-4E6D-8A89-4384C7CA01AA}" destId="{28FBAAA7-48D7-4EB4-A78D-6C33EE4BF7DF}" srcOrd="7" destOrd="0" presId="urn:microsoft.com/office/officeart/2005/8/layout/hProcess7#1"/>
    <dgm:cxn modelId="{862066F4-C90B-4148-9023-E683D1310B33}" type="presParOf" srcId="{BCC46902-6EA5-4E6D-8A89-4384C7CA01AA}" destId="{5B09A02A-A3B3-4857-B3F5-CFCECCD22774}" srcOrd="8" destOrd="0" presId="urn:microsoft.com/office/officeart/2005/8/layout/hProcess7#1"/>
    <dgm:cxn modelId="{9A3C72FB-CDB6-4C03-9D7B-1F194E5166FB}" type="presParOf" srcId="{5B09A02A-A3B3-4857-B3F5-CFCECCD22774}" destId="{1EACFAC8-8A3D-4E17-911A-B85A917DDD12}" srcOrd="0" destOrd="0" presId="urn:microsoft.com/office/officeart/2005/8/layout/hProcess7#1"/>
    <dgm:cxn modelId="{DA6C62FE-4C4D-4DEE-84DD-A6DD903CE5AD}" type="presParOf" srcId="{5B09A02A-A3B3-4857-B3F5-CFCECCD22774}" destId="{1DB4494A-F46B-44F4-A296-AB55ADE091E5}" srcOrd="1" destOrd="0" presId="urn:microsoft.com/office/officeart/2005/8/layout/hProcess7#1"/>
    <dgm:cxn modelId="{F9540678-0A19-4C72-B475-959BA9698760}" type="presParOf" srcId="{5B09A02A-A3B3-4857-B3F5-CFCECCD22774}" destId="{D1205E37-835E-4FB9-964E-C1C0F099F3AC}" srcOrd="2" destOrd="0" presId="urn:microsoft.com/office/officeart/2005/8/layout/hProcess7#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14DE4B-3902-4F8E-A30E-9D6994D0F5D1}"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34D4F3C2-B969-4E80-B31E-41296EF2FED6}">
      <dgm:prSet phldrT="[Text]" custT="1"/>
      <dgm:spPr>
        <a:solidFill>
          <a:schemeClr val="accent1">
            <a:lumMod val="50000"/>
          </a:schemeClr>
        </a:solidFill>
      </dgm:spPr>
      <dgm:t>
        <a:bodyPr/>
        <a:lstStyle/>
        <a:p>
          <a:r>
            <a:rPr lang="en-US" sz="1200" dirty="0" smtClean="0"/>
            <a:t>Influence of Labor Regulations</a:t>
          </a:r>
          <a:endParaRPr lang="en-US" sz="1200" b="1" dirty="0"/>
        </a:p>
      </dgm:t>
    </dgm:pt>
    <dgm:pt modelId="{DE2244A3-B73B-4A54-9869-AED42DD4B7DC}" type="parTrans" cxnId="{7215AB24-5AA2-460F-B2F6-FC4B4A354630}">
      <dgm:prSet/>
      <dgm:spPr/>
      <dgm:t>
        <a:bodyPr/>
        <a:lstStyle/>
        <a:p>
          <a:endParaRPr lang="en-US"/>
        </a:p>
      </dgm:t>
    </dgm:pt>
    <dgm:pt modelId="{A31FE997-80C6-49DB-96FA-7DEE42B56FA4}" type="sibTrans" cxnId="{7215AB24-5AA2-460F-B2F6-FC4B4A354630}">
      <dgm:prSet/>
      <dgm:spPr/>
      <dgm:t>
        <a:bodyPr/>
        <a:lstStyle/>
        <a:p>
          <a:endParaRPr lang="en-US"/>
        </a:p>
      </dgm:t>
    </dgm:pt>
    <dgm:pt modelId="{AA822F52-EF2C-40C7-A036-620836490576}">
      <dgm:prSet phldrT="[Text]" custT="1"/>
      <dgm:spPr/>
      <dgm:t>
        <a:bodyPr/>
        <a:lstStyle/>
        <a:p>
          <a:r>
            <a:rPr lang="en-US" sz="1400" dirty="0" smtClean="0"/>
            <a:t>Impact of government policies and labor laws on workforce management practices within the hospitality sector.</a:t>
          </a:r>
          <a:endParaRPr lang="en-US" sz="1400" dirty="0"/>
        </a:p>
      </dgm:t>
    </dgm:pt>
    <dgm:pt modelId="{4B12817F-F816-4830-961C-B72137ED1A6C}" type="parTrans" cxnId="{7BB66260-0B27-4E6A-9570-2CB60B60BAC3}">
      <dgm:prSet/>
      <dgm:spPr/>
      <dgm:t>
        <a:bodyPr/>
        <a:lstStyle/>
        <a:p>
          <a:endParaRPr lang="en-US"/>
        </a:p>
      </dgm:t>
    </dgm:pt>
    <dgm:pt modelId="{53BCCB99-3C09-48B0-A9E5-FFFC74148584}" type="sibTrans" cxnId="{7BB66260-0B27-4E6A-9570-2CB60B60BAC3}">
      <dgm:prSet/>
      <dgm:spPr/>
      <dgm:t>
        <a:bodyPr/>
        <a:lstStyle/>
        <a:p>
          <a:endParaRPr lang="en-US"/>
        </a:p>
      </dgm:t>
    </dgm:pt>
    <dgm:pt modelId="{7D419254-20CE-4790-A54B-EF9D1203ABB7}">
      <dgm:prSet phldrT="[Text]"/>
      <dgm:spPr/>
      <dgm:t>
        <a:bodyPr/>
        <a:lstStyle/>
        <a:p>
          <a:r>
            <a:rPr lang="en-US" dirty="0" smtClean="0"/>
            <a:t>Immigration Policies</a:t>
          </a:r>
          <a:endParaRPr lang="en-US" dirty="0"/>
        </a:p>
      </dgm:t>
    </dgm:pt>
    <dgm:pt modelId="{4B17F767-980E-4EFE-AA76-F8D45A52F8E4}" type="parTrans" cxnId="{12D5BE43-296C-4AD3-890E-B4D03ED0B3EA}">
      <dgm:prSet/>
      <dgm:spPr/>
      <dgm:t>
        <a:bodyPr/>
        <a:lstStyle/>
        <a:p>
          <a:endParaRPr lang="en-US"/>
        </a:p>
      </dgm:t>
    </dgm:pt>
    <dgm:pt modelId="{DD45C93C-7B84-4AB4-9640-2D7AC8A56D01}" type="sibTrans" cxnId="{12D5BE43-296C-4AD3-890E-B4D03ED0B3EA}">
      <dgm:prSet/>
      <dgm:spPr/>
      <dgm:t>
        <a:bodyPr/>
        <a:lstStyle/>
        <a:p>
          <a:endParaRPr lang="en-US"/>
        </a:p>
      </dgm:t>
    </dgm:pt>
    <dgm:pt modelId="{B8ABADAD-2F06-4AA9-813E-12EB99D1F762}">
      <dgm:prSet phldrT="[Text]" custT="1"/>
      <dgm:spPr/>
      <dgm:t>
        <a:bodyPr/>
        <a:lstStyle/>
        <a:p>
          <a:r>
            <a:rPr lang="en-US" sz="1400" dirty="0" smtClean="0"/>
            <a:t>Examination of how visa requirements and immigration laws affect access to foreign talent and staffing strategies (Wang &amp; Kim, 2017).</a:t>
          </a:r>
          <a:endParaRPr lang="en-US" sz="1400" dirty="0"/>
        </a:p>
      </dgm:t>
    </dgm:pt>
    <dgm:pt modelId="{89B96906-E943-49D7-86E1-22367410936C}" type="parTrans" cxnId="{B70F07A4-2425-4700-B183-80A17F006229}">
      <dgm:prSet/>
      <dgm:spPr/>
      <dgm:t>
        <a:bodyPr/>
        <a:lstStyle/>
        <a:p>
          <a:endParaRPr lang="en-US"/>
        </a:p>
      </dgm:t>
    </dgm:pt>
    <dgm:pt modelId="{4FCEF475-DEA8-4EDD-9923-BC38F9DFBBCC}" type="sibTrans" cxnId="{B70F07A4-2425-4700-B183-80A17F006229}">
      <dgm:prSet/>
      <dgm:spPr/>
      <dgm:t>
        <a:bodyPr/>
        <a:lstStyle/>
        <a:p>
          <a:endParaRPr lang="en-US"/>
        </a:p>
      </dgm:t>
    </dgm:pt>
    <dgm:pt modelId="{C2BEE155-B1FE-4DCE-AEC5-D2024C2492EE}">
      <dgm:prSet phldrT="[Text]" custT="1"/>
      <dgm:spPr/>
      <dgm:t>
        <a:bodyPr/>
        <a:lstStyle/>
        <a:p>
          <a:r>
            <a:rPr lang="en-US" sz="1400" dirty="0" smtClean="0"/>
            <a:t>Evaluation of workforce development programs and vocational training incentives aimed at alleviating labor shortages.</a:t>
          </a:r>
          <a:endParaRPr lang="en-US" sz="1400" dirty="0"/>
        </a:p>
      </dgm:t>
    </dgm:pt>
    <dgm:pt modelId="{4EF7D5FB-D3D9-4D3D-8D6F-19D3B40D747E}" type="parTrans" cxnId="{59B3EA93-2E35-4F32-9746-1ED2C49BF6BD}">
      <dgm:prSet/>
      <dgm:spPr/>
      <dgm:t>
        <a:bodyPr/>
        <a:lstStyle/>
        <a:p>
          <a:endParaRPr lang="en-US"/>
        </a:p>
      </dgm:t>
    </dgm:pt>
    <dgm:pt modelId="{C46C314A-0871-4088-904F-88BC2AD7199B}" type="sibTrans" cxnId="{59B3EA93-2E35-4F32-9746-1ED2C49BF6BD}">
      <dgm:prSet/>
      <dgm:spPr/>
      <dgm:t>
        <a:bodyPr/>
        <a:lstStyle/>
        <a:p>
          <a:endParaRPr lang="en-US"/>
        </a:p>
      </dgm:t>
    </dgm:pt>
    <dgm:pt modelId="{4C01917A-2560-4C3C-B00E-97EBFA59E35E}">
      <dgm:prSet phldrT="[Text]"/>
      <dgm:spPr>
        <a:solidFill>
          <a:schemeClr val="accent4">
            <a:lumMod val="50000"/>
          </a:schemeClr>
        </a:solidFill>
      </dgm:spPr>
      <dgm:t>
        <a:bodyPr/>
        <a:lstStyle/>
        <a:p>
          <a:r>
            <a:rPr lang="en-US" dirty="0" smtClean="0"/>
            <a:t>Government Initiatives</a:t>
          </a:r>
          <a:endParaRPr lang="en-US" dirty="0"/>
        </a:p>
      </dgm:t>
    </dgm:pt>
    <dgm:pt modelId="{428E704A-109C-4F41-9F1C-7F6327E5929B}" type="sibTrans" cxnId="{2C4FED83-FBA7-4006-947C-ACA164C546DD}">
      <dgm:prSet/>
      <dgm:spPr/>
      <dgm:t>
        <a:bodyPr/>
        <a:lstStyle/>
        <a:p>
          <a:endParaRPr lang="en-US"/>
        </a:p>
      </dgm:t>
    </dgm:pt>
    <dgm:pt modelId="{DFFEA042-A7A3-4E5C-8C83-844EB087E4E9}" type="parTrans" cxnId="{2C4FED83-FBA7-4006-947C-ACA164C546DD}">
      <dgm:prSet/>
      <dgm:spPr/>
      <dgm:t>
        <a:bodyPr/>
        <a:lstStyle/>
        <a:p>
          <a:endParaRPr lang="en-US"/>
        </a:p>
      </dgm:t>
    </dgm:pt>
    <dgm:pt modelId="{E48E0943-CC6E-420F-B983-32DE4838D74E}" type="pres">
      <dgm:prSet presAssocID="{2114DE4B-3902-4F8E-A30E-9D6994D0F5D1}" presName="linearFlow" presStyleCnt="0">
        <dgm:presLayoutVars>
          <dgm:dir/>
          <dgm:animLvl val="lvl"/>
          <dgm:resizeHandles val="exact"/>
        </dgm:presLayoutVars>
      </dgm:prSet>
      <dgm:spPr/>
      <dgm:t>
        <a:bodyPr/>
        <a:lstStyle/>
        <a:p>
          <a:endParaRPr lang="en-GB"/>
        </a:p>
      </dgm:t>
    </dgm:pt>
    <dgm:pt modelId="{DB22177B-5E51-4B10-A543-3F6B70A39818}" type="pres">
      <dgm:prSet presAssocID="{34D4F3C2-B969-4E80-B31E-41296EF2FED6}" presName="composite" presStyleCnt="0"/>
      <dgm:spPr/>
    </dgm:pt>
    <dgm:pt modelId="{3B43C862-3E67-4CC7-86B9-29B9FF8E2ACD}" type="pres">
      <dgm:prSet presAssocID="{34D4F3C2-B969-4E80-B31E-41296EF2FED6}" presName="parentText" presStyleLbl="alignNode1" presStyleIdx="0" presStyleCnt="3">
        <dgm:presLayoutVars>
          <dgm:chMax val="1"/>
          <dgm:bulletEnabled val="1"/>
        </dgm:presLayoutVars>
      </dgm:prSet>
      <dgm:spPr/>
      <dgm:t>
        <a:bodyPr/>
        <a:lstStyle/>
        <a:p>
          <a:endParaRPr lang="en-US"/>
        </a:p>
      </dgm:t>
    </dgm:pt>
    <dgm:pt modelId="{3A07E78B-D7E8-49FC-A4F2-FB72442C0AFD}" type="pres">
      <dgm:prSet presAssocID="{34D4F3C2-B969-4E80-B31E-41296EF2FED6}" presName="descendantText" presStyleLbl="alignAcc1" presStyleIdx="0" presStyleCnt="3">
        <dgm:presLayoutVars>
          <dgm:bulletEnabled val="1"/>
        </dgm:presLayoutVars>
      </dgm:prSet>
      <dgm:spPr/>
      <dgm:t>
        <a:bodyPr/>
        <a:lstStyle/>
        <a:p>
          <a:endParaRPr lang="en-US"/>
        </a:p>
      </dgm:t>
    </dgm:pt>
    <dgm:pt modelId="{94D67AEB-1897-4FE5-8899-B2B50A88C038}" type="pres">
      <dgm:prSet presAssocID="{A31FE997-80C6-49DB-96FA-7DEE42B56FA4}" presName="sp" presStyleCnt="0"/>
      <dgm:spPr/>
    </dgm:pt>
    <dgm:pt modelId="{F76A6CAD-D9C8-4008-B031-D420CFC56F8B}" type="pres">
      <dgm:prSet presAssocID="{7D419254-20CE-4790-A54B-EF9D1203ABB7}" presName="composite" presStyleCnt="0"/>
      <dgm:spPr/>
    </dgm:pt>
    <dgm:pt modelId="{F4653AE4-EB1D-4476-8A6B-870C511A77C4}" type="pres">
      <dgm:prSet presAssocID="{7D419254-20CE-4790-A54B-EF9D1203ABB7}" presName="parentText" presStyleLbl="alignNode1" presStyleIdx="1" presStyleCnt="3">
        <dgm:presLayoutVars>
          <dgm:chMax val="1"/>
          <dgm:bulletEnabled val="1"/>
        </dgm:presLayoutVars>
      </dgm:prSet>
      <dgm:spPr/>
      <dgm:t>
        <a:bodyPr/>
        <a:lstStyle/>
        <a:p>
          <a:endParaRPr lang="en-US"/>
        </a:p>
      </dgm:t>
    </dgm:pt>
    <dgm:pt modelId="{0516CF7B-7710-45BA-A4EC-8BE6A1C77826}" type="pres">
      <dgm:prSet presAssocID="{7D419254-20CE-4790-A54B-EF9D1203ABB7}" presName="descendantText" presStyleLbl="alignAcc1" presStyleIdx="1" presStyleCnt="3">
        <dgm:presLayoutVars>
          <dgm:bulletEnabled val="1"/>
        </dgm:presLayoutVars>
      </dgm:prSet>
      <dgm:spPr/>
      <dgm:t>
        <a:bodyPr/>
        <a:lstStyle/>
        <a:p>
          <a:endParaRPr lang="en-US"/>
        </a:p>
      </dgm:t>
    </dgm:pt>
    <dgm:pt modelId="{799F8B62-CA04-4E7F-A778-B6ACA84383DB}" type="pres">
      <dgm:prSet presAssocID="{DD45C93C-7B84-4AB4-9640-2D7AC8A56D01}" presName="sp" presStyleCnt="0"/>
      <dgm:spPr/>
    </dgm:pt>
    <dgm:pt modelId="{7473D913-7377-47D3-A690-73ABF9FB6D7F}" type="pres">
      <dgm:prSet presAssocID="{4C01917A-2560-4C3C-B00E-97EBFA59E35E}" presName="composite" presStyleCnt="0"/>
      <dgm:spPr/>
    </dgm:pt>
    <dgm:pt modelId="{C8B3E3DF-8350-4FD3-B9AF-2F74F3597FC5}" type="pres">
      <dgm:prSet presAssocID="{4C01917A-2560-4C3C-B00E-97EBFA59E35E}" presName="parentText" presStyleLbl="alignNode1" presStyleIdx="2" presStyleCnt="3">
        <dgm:presLayoutVars>
          <dgm:chMax val="1"/>
          <dgm:bulletEnabled val="1"/>
        </dgm:presLayoutVars>
      </dgm:prSet>
      <dgm:spPr/>
      <dgm:t>
        <a:bodyPr/>
        <a:lstStyle/>
        <a:p>
          <a:endParaRPr lang="en-US"/>
        </a:p>
      </dgm:t>
    </dgm:pt>
    <dgm:pt modelId="{C9485A6C-36A0-4D1C-9603-A8E2C3F8F004}" type="pres">
      <dgm:prSet presAssocID="{4C01917A-2560-4C3C-B00E-97EBFA59E35E}" presName="descendantText" presStyleLbl="alignAcc1" presStyleIdx="2" presStyleCnt="3">
        <dgm:presLayoutVars>
          <dgm:bulletEnabled val="1"/>
        </dgm:presLayoutVars>
      </dgm:prSet>
      <dgm:spPr/>
      <dgm:t>
        <a:bodyPr/>
        <a:lstStyle/>
        <a:p>
          <a:endParaRPr lang="en-US"/>
        </a:p>
      </dgm:t>
    </dgm:pt>
  </dgm:ptLst>
  <dgm:cxnLst>
    <dgm:cxn modelId="{87E9EC91-A2EC-41CE-BCBB-FA05D2AC28A8}" type="presOf" srcId="{B8ABADAD-2F06-4AA9-813E-12EB99D1F762}" destId="{0516CF7B-7710-45BA-A4EC-8BE6A1C77826}" srcOrd="0" destOrd="0" presId="urn:microsoft.com/office/officeart/2005/8/layout/chevron2"/>
    <dgm:cxn modelId="{A48693B4-1B95-4A07-9752-EE992431E01B}" type="presOf" srcId="{4C01917A-2560-4C3C-B00E-97EBFA59E35E}" destId="{C8B3E3DF-8350-4FD3-B9AF-2F74F3597FC5}" srcOrd="0" destOrd="0" presId="urn:microsoft.com/office/officeart/2005/8/layout/chevron2"/>
    <dgm:cxn modelId="{DEEA2FB1-EDE7-41F1-B368-6AA4890724B0}" type="presOf" srcId="{2114DE4B-3902-4F8E-A30E-9D6994D0F5D1}" destId="{E48E0943-CC6E-420F-B983-32DE4838D74E}" srcOrd="0" destOrd="0" presId="urn:microsoft.com/office/officeart/2005/8/layout/chevron2"/>
    <dgm:cxn modelId="{7BB66260-0B27-4E6A-9570-2CB60B60BAC3}" srcId="{34D4F3C2-B969-4E80-B31E-41296EF2FED6}" destId="{AA822F52-EF2C-40C7-A036-620836490576}" srcOrd="0" destOrd="0" parTransId="{4B12817F-F816-4830-961C-B72137ED1A6C}" sibTransId="{53BCCB99-3C09-48B0-A9E5-FFFC74148584}"/>
    <dgm:cxn modelId="{1AA7B195-1717-4859-B3C6-7DBE2E1991DB}" type="presOf" srcId="{34D4F3C2-B969-4E80-B31E-41296EF2FED6}" destId="{3B43C862-3E67-4CC7-86B9-29B9FF8E2ACD}" srcOrd="0" destOrd="0" presId="urn:microsoft.com/office/officeart/2005/8/layout/chevron2"/>
    <dgm:cxn modelId="{45484125-FB47-4B6B-A696-44E70791770D}" type="presOf" srcId="{C2BEE155-B1FE-4DCE-AEC5-D2024C2492EE}" destId="{C9485A6C-36A0-4D1C-9603-A8E2C3F8F004}" srcOrd="0" destOrd="0" presId="urn:microsoft.com/office/officeart/2005/8/layout/chevron2"/>
    <dgm:cxn modelId="{7215AB24-5AA2-460F-B2F6-FC4B4A354630}" srcId="{2114DE4B-3902-4F8E-A30E-9D6994D0F5D1}" destId="{34D4F3C2-B969-4E80-B31E-41296EF2FED6}" srcOrd="0" destOrd="0" parTransId="{DE2244A3-B73B-4A54-9869-AED42DD4B7DC}" sibTransId="{A31FE997-80C6-49DB-96FA-7DEE42B56FA4}"/>
    <dgm:cxn modelId="{12D5BE43-296C-4AD3-890E-B4D03ED0B3EA}" srcId="{2114DE4B-3902-4F8E-A30E-9D6994D0F5D1}" destId="{7D419254-20CE-4790-A54B-EF9D1203ABB7}" srcOrd="1" destOrd="0" parTransId="{4B17F767-980E-4EFE-AA76-F8D45A52F8E4}" sibTransId="{DD45C93C-7B84-4AB4-9640-2D7AC8A56D01}"/>
    <dgm:cxn modelId="{B70F07A4-2425-4700-B183-80A17F006229}" srcId="{7D419254-20CE-4790-A54B-EF9D1203ABB7}" destId="{B8ABADAD-2F06-4AA9-813E-12EB99D1F762}" srcOrd="0" destOrd="0" parTransId="{89B96906-E943-49D7-86E1-22367410936C}" sibTransId="{4FCEF475-DEA8-4EDD-9923-BC38F9DFBBCC}"/>
    <dgm:cxn modelId="{368F8ED8-01D2-4AA2-A192-A722138D6DAD}" type="presOf" srcId="{AA822F52-EF2C-40C7-A036-620836490576}" destId="{3A07E78B-D7E8-49FC-A4F2-FB72442C0AFD}" srcOrd="0" destOrd="0" presId="urn:microsoft.com/office/officeart/2005/8/layout/chevron2"/>
    <dgm:cxn modelId="{2C4FED83-FBA7-4006-947C-ACA164C546DD}" srcId="{2114DE4B-3902-4F8E-A30E-9D6994D0F5D1}" destId="{4C01917A-2560-4C3C-B00E-97EBFA59E35E}" srcOrd="2" destOrd="0" parTransId="{DFFEA042-A7A3-4E5C-8C83-844EB087E4E9}" sibTransId="{428E704A-109C-4F41-9F1C-7F6327E5929B}"/>
    <dgm:cxn modelId="{0CD9B762-19CB-4955-8BA7-EF56A3AB9964}" type="presOf" srcId="{7D419254-20CE-4790-A54B-EF9D1203ABB7}" destId="{F4653AE4-EB1D-4476-8A6B-870C511A77C4}" srcOrd="0" destOrd="0" presId="urn:microsoft.com/office/officeart/2005/8/layout/chevron2"/>
    <dgm:cxn modelId="{59B3EA93-2E35-4F32-9746-1ED2C49BF6BD}" srcId="{4C01917A-2560-4C3C-B00E-97EBFA59E35E}" destId="{C2BEE155-B1FE-4DCE-AEC5-D2024C2492EE}" srcOrd="0" destOrd="0" parTransId="{4EF7D5FB-D3D9-4D3D-8D6F-19D3B40D747E}" sibTransId="{C46C314A-0871-4088-904F-88BC2AD7199B}"/>
    <dgm:cxn modelId="{869FE5D4-2544-4A28-83BF-EE5A4E5A2845}" type="presParOf" srcId="{E48E0943-CC6E-420F-B983-32DE4838D74E}" destId="{DB22177B-5E51-4B10-A543-3F6B70A39818}" srcOrd="0" destOrd="0" presId="urn:microsoft.com/office/officeart/2005/8/layout/chevron2"/>
    <dgm:cxn modelId="{480095AB-FE93-44C3-8686-7BAA92EA7218}" type="presParOf" srcId="{DB22177B-5E51-4B10-A543-3F6B70A39818}" destId="{3B43C862-3E67-4CC7-86B9-29B9FF8E2ACD}" srcOrd="0" destOrd="0" presId="urn:microsoft.com/office/officeart/2005/8/layout/chevron2"/>
    <dgm:cxn modelId="{869BE7E7-E17E-4F51-9880-AB6AD68E4582}" type="presParOf" srcId="{DB22177B-5E51-4B10-A543-3F6B70A39818}" destId="{3A07E78B-D7E8-49FC-A4F2-FB72442C0AFD}" srcOrd="1" destOrd="0" presId="urn:microsoft.com/office/officeart/2005/8/layout/chevron2"/>
    <dgm:cxn modelId="{A2A1E9BB-2CC0-45FA-9B33-D320861B4C0D}" type="presParOf" srcId="{E48E0943-CC6E-420F-B983-32DE4838D74E}" destId="{94D67AEB-1897-4FE5-8899-B2B50A88C038}" srcOrd="1" destOrd="0" presId="urn:microsoft.com/office/officeart/2005/8/layout/chevron2"/>
    <dgm:cxn modelId="{4DCFBD75-87EF-4CAE-B4A9-40AA81EFD752}" type="presParOf" srcId="{E48E0943-CC6E-420F-B983-32DE4838D74E}" destId="{F76A6CAD-D9C8-4008-B031-D420CFC56F8B}" srcOrd="2" destOrd="0" presId="urn:microsoft.com/office/officeart/2005/8/layout/chevron2"/>
    <dgm:cxn modelId="{9012B52E-B951-46B2-A871-0325CD74A6CF}" type="presParOf" srcId="{F76A6CAD-D9C8-4008-B031-D420CFC56F8B}" destId="{F4653AE4-EB1D-4476-8A6B-870C511A77C4}" srcOrd="0" destOrd="0" presId="urn:microsoft.com/office/officeart/2005/8/layout/chevron2"/>
    <dgm:cxn modelId="{548C640D-6C4F-4A99-A3EB-9BAB18C67794}" type="presParOf" srcId="{F76A6CAD-D9C8-4008-B031-D420CFC56F8B}" destId="{0516CF7B-7710-45BA-A4EC-8BE6A1C77826}" srcOrd="1" destOrd="0" presId="urn:microsoft.com/office/officeart/2005/8/layout/chevron2"/>
    <dgm:cxn modelId="{F8643C39-ACB9-4173-B2F0-B4959F14A7A7}" type="presParOf" srcId="{E48E0943-CC6E-420F-B983-32DE4838D74E}" destId="{799F8B62-CA04-4E7F-A778-B6ACA84383DB}" srcOrd="3" destOrd="0" presId="urn:microsoft.com/office/officeart/2005/8/layout/chevron2"/>
    <dgm:cxn modelId="{973E580E-B231-4D4A-8EEC-06787A121AF4}" type="presParOf" srcId="{E48E0943-CC6E-420F-B983-32DE4838D74E}" destId="{7473D913-7377-47D3-A690-73ABF9FB6D7F}" srcOrd="4" destOrd="0" presId="urn:microsoft.com/office/officeart/2005/8/layout/chevron2"/>
    <dgm:cxn modelId="{8353E0EC-C702-494E-A1F8-8A6948AA8D65}" type="presParOf" srcId="{7473D913-7377-47D3-A690-73ABF9FB6D7F}" destId="{C8B3E3DF-8350-4FD3-B9AF-2F74F3597FC5}" srcOrd="0" destOrd="0" presId="urn:microsoft.com/office/officeart/2005/8/layout/chevron2"/>
    <dgm:cxn modelId="{7A2C009E-2331-42C0-8C4F-1AF58F8CE064}" type="presParOf" srcId="{7473D913-7377-47D3-A690-73ABF9FB6D7F}" destId="{C9485A6C-36A0-4D1C-9603-A8E2C3F8F004}" srcOrd="1" destOrd="0" presId="urn:microsoft.com/office/officeart/2005/8/layout/chevron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597FE61-E688-41D9-88D8-D4DCC8AF6761}" type="doc">
      <dgm:prSet loTypeId="urn:microsoft.com/office/officeart/2005/8/layout/default#2" loCatId="list" qsTypeId="urn:microsoft.com/office/officeart/2005/8/quickstyle/simple1" qsCatId="simple" csTypeId="urn:microsoft.com/office/officeart/2005/8/colors/accent1_2" csCatId="accent1" phldr="1"/>
      <dgm:spPr/>
      <dgm:t>
        <a:bodyPr/>
        <a:lstStyle/>
        <a:p>
          <a:endParaRPr lang="en-US"/>
        </a:p>
      </dgm:t>
    </dgm:pt>
    <dgm:pt modelId="{E88E5A46-321D-4181-8DEF-FD58368EEC61}">
      <dgm:prSet phldrT="[Text]"/>
      <dgm:spPr/>
      <dgm:t>
        <a:bodyPr/>
        <a:lstStyle/>
        <a:p>
          <a:r>
            <a:rPr lang="en-US" b="1" u="sng" dirty="0" smtClean="0"/>
            <a:t>Economic Conditions</a:t>
          </a:r>
        </a:p>
        <a:p>
          <a:r>
            <a:rPr lang="en-US" b="0" u="none" dirty="0" smtClean="0"/>
            <a:t>Analysis of how economic fluctuations influence labor supply and demand dynamics in the hospitality industry.</a:t>
          </a:r>
          <a:endParaRPr lang="en-US" b="0" u="none" dirty="0"/>
        </a:p>
      </dgm:t>
    </dgm:pt>
    <dgm:pt modelId="{3F1E3CF6-76C0-428C-B31B-317F39CFBA31}" type="parTrans" cxnId="{D0B01111-FDB5-4260-A86D-2A1569CE9461}">
      <dgm:prSet/>
      <dgm:spPr/>
      <dgm:t>
        <a:bodyPr/>
        <a:lstStyle/>
        <a:p>
          <a:endParaRPr lang="en-US"/>
        </a:p>
      </dgm:t>
    </dgm:pt>
    <dgm:pt modelId="{0B618500-FBAE-497A-8039-5388A9C19DEC}" type="sibTrans" cxnId="{D0B01111-FDB5-4260-A86D-2A1569CE9461}">
      <dgm:prSet/>
      <dgm:spPr/>
      <dgm:t>
        <a:bodyPr/>
        <a:lstStyle/>
        <a:p>
          <a:endParaRPr lang="en-US"/>
        </a:p>
      </dgm:t>
    </dgm:pt>
    <dgm:pt modelId="{64EF6389-339D-48A8-9A76-EE36A61A7224}">
      <dgm:prSet phldrT="[Text]"/>
      <dgm:spPr/>
      <dgm:t>
        <a:bodyPr/>
        <a:lstStyle/>
        <a:p>
          <a:r>
            <a:rPr lang="en-US" b="1" u="sng" dirty="0" smtClean="0"/>
            <a:t>Operational Responses </a:t>
          </a:r>
        </a:p>
        <a:p>
          <a:r>
            <a:rPr lang="en-US" dirty="0" smtClean="0"/>
            <a:t>Strategies adopted by businesses during economic downturns to mitigate staffing challenges and maintain operational efficiency.</a:t>
          </a:r>
          <a:endParaRPr lang="en-US" dirty="0"/>
        </a:p>
      </dgm:t>
    </dgm:pt>
    <dgm:pt modelId="{029B3CA6-6109-4F2C-B9CF-B46D9971F2A0}" type="parTrans" cxnId="{7CA5DA71-C3BD-49EE-84B1-7E48C49E771B}">
      <dgm:prSet/>
      <dgm:spPr/>
      <dgm:t>
        <a:bodyPr/>
        <a:lstStyle/>
        <a:p>
          <a:endParaRPr lang="en-US"/>
        </a:p>
      </dgm:t>
    </dgm:pt>
    <dgm:pt modelId="{560B026C-4A85-48CE-94C1-FA550F6B8E71}" type="sibTrans" cxnId="{7CA5DA71-C3BD-49EE-84B1-7E48C49E771B}">
      <dgm:prSet/>
      <dgm:spPr/>
      <dgm:t>
        <a:bodyPr/>
        <a:lstStyle/>
        <a:p>
          <a:endParaRPr lang="en-US"/>
        </a:p>
      </dgm:t>
    </dgm:pt>
    <dgm:pt modelId="{605E4FCE-1F5F-45A4-BFC9-957A50D610A6}">
      <dgm:prSet phldrT="[Text]"/>
      <dgm:spPr/>
      <dgm:t>
        <a:bodyPr/>
        <a:lstStyle/>
        <a:p>
          <a:r>
            <a:rPr lang="en-US" b="1" u="sng" dirty="0" smtClean="0"/>
            <a:t>Market Competition </a:t>
          </a:r>
        </a:p>
        <a:p>
          <a:r>
            <a:rPr lang="en-US" b="0" u="none" dirty="0" smtClean="0"/>
            <a:t>Impact of rising wages and increased job opportunities on staffing difficulties and talent retention efforts within the hospitality sector.</a:t>
          </a:r>
          <a:endParaRPr lang="en-US" b="0" u="none" dirty="0"/>
        </a:p>
      </dgm:t>
    </dgm:pt>
    <dgm:pt modelId="{BDAEF3B3-AD81-495B-9287-F41A5A541D07}" type="parTrans" cxnId="{ACAFBF59-8A48-4568-A03D-CE5613C0A84E}">
      <dgm:prSet/>
      <dgm:spPr/>
      <dgm:t>
        <a:bodyPr/>
        <a:lstStyle/>
        <a:p>
          <a:endParaRPr lang="en-US"/>
        </a:p>
      </dgm:t>
    </dgm:pt>
    <dgm:pt modelId="{6B76614E-C102-4BEB-BE6B-425FE77EEBBE}" type="sibTrans" cxnId="{ACAFBF59-8A48-4568-A03D-CE5613C0A84E}">
      <dgm:prSet/>
      <dgm:spPr/>
      <dgm:t>
        <a:bodyPr/>
        <a:lstStyle/>
        <a:p>
          <a:endParaRPr lang="en-US"/>
        </a:p>
      </dgm:t>
    </dgm:pt>
    <dgm:pt modelId="{FDBC0696-13BC-49BB-A891-956F67DA6E9C}" type="pres">
      <dgm:prSet presAssocID="{5597FE61-E688-41D9-88D8-D4DCC8AF6761}" presName="diagram" presStyleCnt="0">
        <dgm:presLayoutVars>
          <dgm:dir/>
          <dgm:resizeHandles val="exact"/>
        </dgm:presLayoutVars>
      </dgm:prSet>
      <dgm:spPr/>
      <dgm:t>
        <a:bodyPr/>
        <a:lstStyle/>
        <a:p>
          <a:endParaRPr lang="en-GB"/>
        </a:p>
      </dgm:t>
    </dgm:pt>
    <dgm:pt modelId="{316499DC-E3D9-408C-9E9C-55740017545D}" type="pres">
      <dgm:prSet presAssocID="{E88E5A46-321D-4181-8DEF-FD58368EEC61}" presName="node" presStyleLbl="node1" presStyleIdx="0" presStyleCnt="3">
        <dgm:presLayoutVars>
          <dgm:bulletEnabled val="1"/>
        </dgm:presLayoutVars>
      </dgm:prSet>
      <dgm:spPr/>
      <dgm:t>
        <a:bodyPr/>
        <a:lstStyle/>
        <a:p>
          <a:endParaRPr lang="en-US"/>
        </a:p>
      </dgm:t>
    </dgm:pt>
    <dgm:pt modelId="{6AE11C1E-128D-4B50-8688-9C3B0207C530}" type="pres">
      <dgm:prSet presAssocID="{0B618500-FBAE-497A-8039-5388A9C19DEC}" presName="sibTrans" presStyleCnt="0"/>
      <dgm:spPr/>
    </dgm:pt>
    <dgm:pt modelId="{E05A6E75-1833-4946-83D9-8909C974C493}" type="pres">
      <dgm:prSet presAssocID="{64EF6389-339D-48A8-9A76-EE36A61A7224}" presName="node" presStyleLbl="node1" presStyleIdx="1" presStyleCnt="3">
        <dgm:presLayoutVars>
          <dgm:bulletEnabled val="1"/>
        </dgm:presLayoutVars>
      </dgm:prSet>
      <dgm:spPr/>
      <dgm:t>
        <a:bodyPr/>
        <a:lstStyle/>
        <a:p>
          <a:endParaRPr lang="en-US"/>
        </a:p>
      </dgm:t>
    </dgm:pt>
    <dgm:pt modelId="{7BB5903E-D07F-40F0-8393-B1FAE36B878C}" type="pres">
      <dgm:prSet presAssocID="{560B026C-4A85-48CE-94C1-FA550F6B8E71}" presName="sibTrans" presStyleCnt="0"/>
      <dgm:spPr/>
    </dgm:pt>
    <dgm:pt modelId="{00FC2EA7-44E6-444F-A0EE-2F6DB165D091}" type="pres">
      <dgm:prSet presAssocID="{605E4FCE-1F5F-45A4-BFC9-957A50D610A6}" presName="node" presStyleLbl="node1" presStyleIdx="2" presStyleCnt="3">
        <dgm:presLayoutVars>
          <dgm:bulletEnabled val="1"/>
        </dgm:presLayoutVars>
      </dgm:prSet>
      <dgm:spPr/>
      <dgm:t>
        <a:bodyPr/>
        <a:lstStyle/>
        <a:p>
          <a:endParaRPr lang="en-US"/>
        </a:p>
      </dgm:t>
    </dgm:pt>
  </dgm:ptLst>
  <dgm:cxnLst>
    <dgm:cxn modelId="{D0B01111-FDB5-4260-A86D-2A1569CE9461}" srcId="{5597FE61-E688-41D9-88D8-D4DCC8AF6761}" destId="{E88E5A46-321D-4181-8DEF-FD58368EEC61}" srcOrd="0" destOrd="0" parTransId="{3F1E3CF6-76C0-428C-B31B-317F39CFBA31}" sibTransId="{0B618500-FBAE-497A-8039-5388A9C19DEC}"/>
    <dgm:cxn modelId="{21F496EF-8556-4484-9F1F-7D42DDD412BB}" type="presOf" srcId="{605E4FCE-1F5F-45A4-BFC9-957A50D610A6}" destId="{00FC2EA7-44E6-444F-A0EE-2F6DB165D091}" srcOrd="0" destOrd="0" presId="urn:microsoft.com/office/officeart/2005/8/layout/default#2"/>
    <dgm:cxn modelId="{ACAFBF59-8A48-4568-A03D-CE5613C0A84E}" srcId="{5597FE61-E688-41D9-88D8-D4DCC8AF6761}" destId="{605E4FCE-1F5F-45A4-BFC9-957A50D610A6}" srcOrd="2" destOrd="0" parTransId="{BDAEF3B3-AD81-495B-9287-F41A5A541D07}" sibTransId="{6B76614E-C102-4BEB-BE6B-425FE77EEBBE}"/>
    <dgm:cxn modelId="{FA1FF725-D27F-4586-BA1E-F801ACCBEE22}" type="presOf" srcId="{E88E5A46-321D-4181-8DEF-FD58368EEC61}" destId="{316499DC-E3D9-408C-9E9C-55740017545D}" srcOrd="0" destOrd="0" presId="urn:microsoft.com/office/officeart/2005/8/layout/default#2"/>
    <dgm:cxn modelId="{55856ACA-5395-4504-A255-594D1F182623}" type="presOf" srcId="{64EF6389-339D-48A8-9A76-EE36A61A7224}" destId="{E05A6E75-1833-4946-83D9-8909C974C493}" srcOrd="0" destOrd="0" presId="urn:microsoft.com/office/officeart/2005/8/layout/default#2"/>
    <dgm:cxn modelId="{7CA5DA71-C3BD-49EE-84B1-7E48C49E771B}" srcId="{5597FE61-E688-41D9-88D8-D4DCC8AF6761}" destId="{64EF6389-339D-48A8-9A76-EE36A61A7224}" srcOrd="1" destOrd="0" parTransId="{029B3CA6-6109-4F2C-B9CF-B46D9971F2A0}" sibTransId="{560B026C-4A85-48CE-94C1-FA550F6B8E71}"/>
    <dgm:cxn modelId="{D73423A6-ACED-42FA-9967-69F2DA0B53C8}" type="presOf" srcId="{5597FE61-E688-41D9-88D8-D4DCC8AF6761}" destId="{FDBC0696-13BC-49BB-A891-956F67DA6E9C}" srcOrd="0" destOrd="0" presId="urn:microsoft.com/office/officeart/2005/8/layout/default#2"/>
    <dgm:cxn modelId="{9BDDC95B-5D36-4D46-9BA8-E9C09EC822CB}" type="presParOf" srcId="{FDBC0696-13BC-49BB-A891-956F67DA6E9C}" destId="{316499DC-E3D9-408C-9E9C-55740017545D}" srcOrd="0" destOrd="0" presId="urn:microsoft.com/office/officeart/2005/8/layout/default#2"/>
    <dgm:cxn modelId="{6EB2E9AE-11C3-4469-89E2-50784A44F407}" type="presParOf" srcId="{FDBC0696-13BC-49BB-A891-956F67DA6E9C}" destId="{6AE11C1E-128D-4B50-8688-9C3B0207C530}" srcOrd="1" destOrd="0" presId="urn:microsoft.com/office/officeart/2005/8/layout/default#2"/>
    <dgm:cxn modelId="{17A57E71-6183-4568-A702-759F549E5423}" type="presParOf" srcId="{FDBC0696-13BC-49BB-A891-956F67DA6E9C}" destId="{E05A6E75-1833-4946-83D9-8909C974C493}" srcOrd="2" destOrd="0" presId="urn:microsoft.com/office/officeart/2005/8/layout/default#2"/>
    <dgm:cxn modelId="{A9D61363-A2E5-4A74-B650-8953093D46F4}" type="presParOf" srcId="{FDBC0696-13BC-49BB-A891-956F67DA6E9C}" destId="{7BB5903E-D07F-40F0-8393-B1FAE36B878C}" srcOrd="3" destOrd="0" presId="urn:microsoft.com/office/officeart/2005/8/layout/default#2"/>
    <dgm:cxn modelId="{AA5D265C-A70B-4B24-B4BA-A85F87BEAC0B}" type="presParOf" srcId="{FDBC0696-13BC-49BB-A891-956F67DA6E9C}" destId="{00FC2EA7-44E6-444F-A0EE-2F6DB165D091}" srcOrd="4" destOrd="0" presId="urn:microsoft.com/office/officeart/2005/8/layout/default#2"/>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748BAAA-D6DC-437B-9B15-AFDD753D937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1CF147EC-BF3D-4BB3-8F26-F98A9467E3EC}">
      <dgm:prSet phldrT="[Text]"/>
      <dgm:spPr/>
      <dgm:t>
        <a:bodyPr/>
        <a:lstStyle/>
        <a:p>
          <a:r>
            <a:rPr lang="en-US" dirty="0" smtClean="0"/>
            <a:t>Demographic Shifts</a:t>
          </a:r>
          <a:endParaRPr lang="en-US" dirty="0"/>
        </a:p>
      </dgm:t>
    </dgm:pt>
    <dgm:pt modelId="{013E91C3-BF35-4C46-B54C-CB6904B68A8B}" type="parTrans" cxnId="{0A558693-2698-426A-8012-3C9BE2AF06DE}">
      <dgm:prSet/>
      <dgm:spPr/>
      <dgm:t>
        <a:bodyPr/>
        <a:lstStyle/>
        <a:p>
          <a:endParaRPr lang="en-US"/>
        </a:p>
      </dgm:t>
    </dgm:pt>
    <dgm:pt modelId="{50016C6D-0BA7-4EDE-8177-0FAB562A3BC1}" type="sibTrans" cxnId="{0A558693-2698-426A-8012-3C9BE2AF06DE}">
      <dgm:prSet/>
      <dgm:spPr/>
      <dgm:t>
        <a:bodyPr/>
        <a:lstStyle/>
        <a:p>
          <a:endParaRPr lang="en-US"/>
        </a:p>
      </dgm:t>
    </dgm:pt>
    <dgm:pt modelId="{D3AA588C-1544-4C07-9898-C6BF3069A770}">
      <dgm:prSet phldrT="[Text]"/>
      <dgm:spPr/>
      <dgm:t>
        <a:bodyPr/>
        <a:lstStyle/>
        <a:p>
          <a:r>
            <a:rPr lang="en-US" dirty="0" smtClean="0"/>
            <a:t>Examination of how changing demographics, such as generational preferences and cultural norms, influence workforce trends in hospitality.</a:t>
          </a:r>
          <a:endParaRPr lang="en-US" dirty="0"/>
        </a:p>
      </dgm:t>
    </dgm:pt>
    <dgm:pt modelId="{CF308E88-E3AE-4326-97FD-BAFC56BC7FCC}" type="parTrans" cxnId="{6F4D95B6-2BFB-4DF0-B2EA-1EF4F0A1FB85}">
      <dgm:prSet/>
      <dgm:spPr/>
      <dgm:t>
        <a:bodyPr/>
        <a:lstStyle/>
        <a:p>
          <a:endParaRPr lang="en-US"/>
        </a:p>
      </dgm:t>
    </dgm:pt>
    <dgm:pt modelId="{DB168BD5-12FB-4D45-B053-0738D0613661}" type="sibTrans" cxnId="{6F4D95B6-2BFB-4DF0-B2EA-1EF4F0A1FB85}">
      <dgm:prSet/>
      <dgm:spPr/>
      <dgm:t>
        <a:bodyPr/>
        <a:lstStyle/>
        <a:p>
          <a:endParaRPr lang="en-US"/>
        </a:p>
      </dgm:t>
    </dgm:pt>
    <dgm:pt modelId="{4CF960D8-02BC-4B18-8009-02E5D7CDD82B}">
      <dgm:prSet phldrT="[Text]"/>
      <dgm:spPr/>
      <dgm:t>
        <a:bodyPr/>
        <a:lstStyle/>
        <a:p>
          <a:r>
            <a:rPr lang="en-US" dirty="0" smtClean="0"/>
            <a:t>Workforce Expectations</a:t>
          </a:r>
          <a:endParaRPr lang="en-US" dirty="0"/>
        </a:p>
      </dgm:t>
    </dgm:pt>
    <dgm:pt modelId="{82D9BA4B-F3B7-4CFE-A0C7-708E6A94C21A}" type="parTrans" cxnId="{EBDD42E2-AC94-41C8-8F21-43FB44D8982C}">
      <dgm:prSet/>
      <dgm:spPr/>
      <dgm:t>
        <a:bodyPr/>
        <a:lstStyle/>
        <a:p>
          <a:endParaRPr lang="en-US"/>
        </a:p>
      </dgm:t>
    </dgm:pt>
    <dgm:pt modelId="{2E9C731E-15B1-4855-9353-F96AE04A8B10}" type="sibTrans" cxnId="{EBDD42E2-AC94-41C8-8F21-43FB44D8982C}">
      <dgm:prSet/>
      <dgm:spPr/>
      <dgm:t>
        <a:bodyPr/>
        <a:lstStyle/>
        <a:p>
          <a:endParaRPr lang="en-US"/>
        </a:p>
      </dgm:t>
    </dgm:pt>
    <dgm:pt modelId="{17D9E9C2-AB14-4F18-A689-8F3908F406E7}">
      <dgm:prSet phldrT="[Text]"/>
      <dgm:spPr/>
      <dgm:t>
        <a:bodyPr/>
        <a:lstStyle/>
        <a:p>
          <a:r>
            <a:rPr lang="en-US" dirty="0" smtClean="0"/>
            <a:t>Understanding the evolving expectations of employees regarding work-life balance, career advancement, and organizational culture (Morgan &amp; Turner, 2018).</a:t>
          </a:r>
          <a:endParaRPr lang="en-US" dirty="0"/>
        </a:p>
      </dgm:t>
    </dgm:pt>
    <dgm:pt modelId="{9182395A-61CC-4E55-AA8C-A2537C133C44}" type="parTrans" cxnId="{9A45D3C5-9C37-4CE6-9D1D-AD770385B383}">
      <dgm:prSet/>
      <dgm:spPr/>
      <dgm:t>
        <a:bodyPr/>
        <a:lstStyle/>
        <a:p>
          <a:endParaRPr lang="en-US"/>
        </a:p>
      </dgm:t>
    </dgm:pt>
    <dgm:pt modelId="{DCD5CA97-2848-4030-986F-3CEC1D0BE3C6}" type="sibTrans" cxnId="{9A45D3C5-9C37-4CE6-9D1D-AD770385B383}">
      <dgm:prSet/>
      <dgm:spPr/>
      <dgm:t>
        <a:bodyPr/>
        <a:lstStyle/>
        <a:p>
          <a:endParaRPr lang="en-US"/>
        </a:p>
      </dgm:t>
    </dgm:pt>
    <dgm:pt modelId="{0B7592D0-9E7F-4CA5-BB63-EB6D5A7F8911}">
      <dgm:prSet phldrT="[Text]"/>
      <dgm:spPr/>
      <dgm:t>
        <a:bodyPr/>
        <a:lstStyle/>
        <a:p>
          <a:r>
            <a:rPr lang="en-US" dirty="0" smtClean="0"/>
            <a:t>Diversity and Inclusion</a:t>
          </a:r>
          <a:endParaRPr lang="en-US" dirty="0"/>
        </a:p>
      </dgm:t>
    </dgm:pt>
    <dgm:pt modelId="{A8DA27B1-0099-4674-9FF9-D56E211E8E51}" type="parTrans" cxnId="{2C213E19-FE14-4D66-914D-AF7DEDAE7257}">
      <dgm:prSet/>
      <dgm:spPr/>
      <dgm:t>
        <a:bodyPr/>
        <a:lstStyle/>
        <a:p>
          <a:endParaRPr lang="en-US"/>
        </a:p>
      </dgm:t>
    </dgm:pt>
    <dgm:pt modelId="{8A491F84-A403-44E7-8697-EBF593C56713}" type="sibTrans" cxnId="{2C213E19-FE14-4D66-914D-AF7DEDAE7257}">
      <dgm:prSet/>
      <dgm:spPr/>
      <dgm:t>
        <a:bodyPr/>
        <a:lstStyle/>
        <a:p>
          <a:endParaRPr lang="en-US"/>
        </a:p>
      </dgm:t>
    </dgm:pt>
    <dgm:pt modelId="{9B871897-94CF-41EA-8401-E63C5F076D7E}">
      <dgm:prSet phldrT="[Text]"/>
      <dgm:spPr/>
      <dgm:t>
        <a:bodyPr/>
        <a:lstStyle/>
        <a:p>
          <a:r>
            <a:rPr lang="en-US" dirty="0" smtClean="0"/>
            <a:t>Importance of embracing diversity and fostering an inclusive workplace culture to attract and retain talent in the hospitality industry.</a:t>
          </a:r>
          <a:endParaRPr lang="en-US" dirty="0"/>
        </a:p>
      </dgm:t>
    </dgm:pt>
    <dgm:pt modelId="{B73B7720-D2D2-4CA6-BF22-095068A3BF23}" type="parTrans" cxnId="{F90B4FA7-086D-45F7-900A-021CA7B9383F}">
      <dgm:prSet/>
      <dgm:spPr/>
      <dgm:t>
        <a:bodyPr/>
        <a:lstStyle/>
        <a:p>
          <a:endParaRPr lang="en-US"/>
        </a:p>
      </dgm:t>
    </dgm:pt>
    <dgm:pt modelId="{F8F6B414-6E79-480B-8C56-B942A72038E1}" type="sibTrans" cxnId="{F90B4FA7-086D-45F7-900A-021CA7B9383F}">
      <dgm:prSet/>
      <dgm:spPr/>
      <dgm:t>
        <a:bodyPr/>
        <a:lstStyle/>
        <a:p>
          <a:endParaRPr lang="en-US"/>
        </a:p>
      </dgm:t>
    </dgm:pt>
    <dgm:pt modelId="{A703052D-E6AB-4297-A125-181723E076BA}" type="pres">
      <dgm:prSet presAssocID="{A748BAAA-D6DC-437B-9B15-AFDD753D937A}" presName="linearFlow" presStyleCnt="0">
        <dgm:presLayoutVars>
          <dgm:dir/>
          <dgm:animLvl val="lvl"/>
          <dgm:resizeHandles val="exact"/>
        </dgm:presLayoutVars>
      </dgm:prSet>
      <dgm:spPr/>
      <dgm:t>
        <a:bodyPr/>
        <a:lstStyle/>
        <a:p>
          <a:endParaRPr lang="en-GB"/>
        </a:p>
      </dgm:t>
    </dgm:pt>
    <dgm:pt modelId="{1B5E8C49-7F2D-4613-A18E-BCF3B96EF651}" type="pres">
      <dgm:prSet presAssocID="{1CF147EC-BF3D-4BB3-8F26-F98A9467E3EC}" presName="composite" presStyleCnt="0"/>
      <dgm:spPr/>
    </dgm:pt>
    <dgm:pt modelId="{FFE2929B-8E4F-4264-B13A-7944A0AA69F5}" type="pres">
      <dgm:prSet presAssocID="{1CF147EC-BF3D-4BB3-8F26-F98A9467E3EC}" presName="parentText" presStyleLbl="alignNode1" presStyleIdx="0" presStyleCnt="3">
        <dgm:presLayoutVars>
          <dgm:chMax val="1"/>
          <dgm:bulletEnabled val="1"/>
        </dgm:presLayoutVars>
      </dgm:prSet>
      <dgm:spPr/>
      <dgm:t>
        <a:bodyPr/>
        <a:lstStyle/>
        <a:p>
          <a:endParaRPr lang="en-US"/>
        </a:p>
      </dgm:t>
    </dgm:pt>
    <dgm:pt modelId="{D3B9BF89-3D1D-4A44-886B-E178CE3171F3}" type="pres">
      <dgm:prSet presAssocID="{1CF147EC-BF3D-4BB3-8F26-F98A9467E3EC}" presName="descendantText" presStyleLbl="alignAcc1" presStyleIdx="0" presStyleCnt="3">
        <dgm:presLayoutVars>
          <dgm:bulletEnabled val="1"/>
        </dgm:presLayoutVars>
      </dgm:prSet>
      <dgm:spPr/>
      <dgm:t>
        <a:bodyPr/>
        <a:lstStyle/>
        <a:p>
          <a:endParaRPr lang="en-US"/>
        </a:p>
      </dgm:t>
    </dgm:pt>
    <dgm:pt modelId="{DB3B3064-ACEC-4F5B-A8B8-670C9EE48638}" type="pres">
      <dgm:prSet presAssocID="{50016C6D-0BA7-4EDE-8177-0FAB562A3BC1}" presName="sp" presStyleCnt="0"/>
      <dgm:spPr/>
    </dgm:pt>
    <dgm:pt modelId="{F5A73B76-D759-4BC8-831D-369498CBA8D6}" type="pres">
      <dgm:prSet presAssocID="{4CF960D8-02BC-4B18-8009-02E5D7CDD82B}" presName="composite" presStyleCnt="0"/>
      <dgm:spPr/>
    </dgm:pt>
    <dgm:pt modelId="{20843552-F766-4C47-A84B-4CDC92C3C656}" type="pres">
      <dgm:prSet presAssocID="{4CF960D8-02BC-4B18-8009-02E5D7CDD82B}" presName="parentText" presStyleLbl="alignNode1" presStyleIdx="1" presStyleCnt="3">
        <dgm:presLayoutVars>
          <dgm:chMax val="1"/>
          <dgm:bulletEnabled val="1"/>
        </dgm:presLayoutVars>
      </dgm:prSet>
      <dgm:spPr/>
      <dgm:t>
        <a:bodyPr/>
        <a:lstStyle/>
        <a:p>
          <a:endParaRPr lang="en-US"/>
        </a:p>
      </dgm:t>
    </dgm:pt>
    <dgm:pt modelId="{5D5B6003-249C-4E86-9A00-43346D10C93D}" type="pres">
      <dgm:prSet presAssocID="{4CF960D8-02BC-4B18-8009-02E5D7CDD82B}" presName="descendantText" presStyleLbl="alignAcc1" presStyleIdx="1" presStyleCnt="3">
        <dgm:presLayoutVars>
          <dgm:bulletEnabled val="1"/>
        </dgm:presLayoutVars>
      </dgm:prSet>
      <dgm:spPr/>
      <dgm:t>
        <a:bodyPr/>
        <a:lstStyle/>
        <a:p>
          <a:endParaRPr lang="en-US"/>
        </a:p>
      </dgm:t>
    </dgm:pt>
    <dgm:pt modelId="{83CCF7C1-B500-4BD3-B02F-4224F34F330F}" type="pres">
      <dgm:prSet presAssocID="{2E9C731E-15B1-4855-9353-F96AE04A8B10}" presName="sp" presStyleCnt="0"/>
      <dgm:spPr/>
    </dgm:pt>
    <dgm:pt modelId="{6DCE7A2A-6513-4A94-92EE-DC7D4C7E8539}" type="pres">
      <dgm:prSet presAssocID="{0B7592D0-9E7F-4CA5-BB63-EB6D5A7F8911}" presName="composite" presStyleCnt="0"/>
      <dgm:spPr/>
    </dgm:pt>
    <dgm:pt modelId="{5F48E09B-CAB3-4A33-AF36-008AFC21D375}" type="pres">
      <dgm:prSet presAssocID="{0B7592D0-9E7F-4CA5-BB63-EB6D5A7F8911}" presName="parentText" presStyleLbl="alignNode1" presStyleIdx="2" presStyleCnt="3">
        <dgm:presLayoutVars>
          <dgm:chMax val="1"/>
          <dgm:bulletEnabled val="1"/>
        </dgm:presLayoutVars>
      </dgm:prSet>
      <dgm:spPr/>
      <dgm:t>
        <a:bodyPr/>
        <a:lstStyle/>
        <a:p>
          <a:endParaRPr lang="en-US"/>
        </a:p>
      </dgm:t>
    </dgm:pt>
    <dgm:pt modelId="{FEA2B8AA-97E5-4673-BF11-4FE3C3D750E1}" type="pres">
      <dgm:prSet presAssocID="{0B7592D0-9E7F-4CA5-BB63-EB6D5A7F8911}" presName="descendantText" presStyleLbl="alignAcc1" presStyleIdx="2" presStyleCnt="3">
        <dgm:presLayoutVars>
          <dgm:bulletEnabled val="1"/>
        </dgm:presLayoutVars>
      </dgm:prSet>
      <dgm:spPr/>
      <dgm:t>
        <a:bodyPr/>
        <a:lstStyle/>
        <a:p>
          <a:endParaRPr lang="en-US"/>
        </a:p>
      </dgm:t>
    </dgm:pt>
  </dgm:ptLst>
  <dgm:cxnLst>
    <dgm:cxn modelId="{F90B4FA7-086D-45F7-900A-021CA7B9383F}" srcId="{0B7592D0-9E7F-4CA5-BB63-EB6D5A7F8911}" destId="{9B871897-94CF-41EA-8401-E63C5F076D7E}" srcOrd="0" destOrd="0" parTransId="{B73B7720-D2D2-4CA6-BF22-095068A3BF23}" sibTransId="{F8F6B414-6E79-480B-8C56-B942A72038E1}"/>
    <dgm:cxn modelId="{3A7DD538-8959-4B9C-8281-2EECBCD574A2}" type="presOf" srcId="{17D9E9C2-AB14-4F18-A689-8F3908F406E7}" destId="{5D5B6003-249C-4E86-9A00-43346D10C93D}" srcOrd="0" destOrd="0" presId="urn:microsoft.com/office/officeart/2005/8/layout/chevron2"/>
    <dgm:cxn modelId="{65362E52-5699-4EFD-A210-D94A39449346}" type="presOf" srcId="{4CF960D8-02BC-4B18-8009-02E5D7CDD82B}" destId="{20843552-F766-4C47-A84B-4CDC92C3C656}" srcOrd="0" destOrd="0" presId="urn:microsoft.com/office/officeart/2005/8/layout/chevron2"/>
    <dgm:cxn modelId="{8768410F-5C80-4573-8853-2C4E4E512AC0}" type="presOf" srcId="{0B7592D0-9E7F-4CA5-BB63-EB6D5A7F8911}" destId="{5F48E09B-CAB3-4A33-AF36-008AFC21D375}" srcOrd="0" destOrd="0" presId="urn:microsoft.com/office/officeart/2005/8/layout/chevron2"/>
    <dgm:cxn modelId="{FA138CD3-DE40-49AC-B549-BD931B10DA54}" type="presOf" srcId="{D3AA588C-1544-4C07-9898-C6BF3069A770}" destId="{D3B9BF89-3D1D-4A44-886B-E178CE3171F3}" srcOrd="0" destOrd="0" presId="urn:microsoft.com/office/officeart/2005/8/layout/chevron2"/>
    <dgm:cxn modelId="{3369C5F8-9166-4090-B3CC-363A26A69B19}" type="presOf" srcId="{A748BAAA-D6DC-437B-9B15-AFDD753D937A}" destId="{A703052D-E6AB-4297-A125-181723E076BA}" srcOrd="0" destOrd="0" presId="urn:microsoft.com/office/officeart/2005/8/layout/chevron2"/>
    <dgm:cxn modelId="{6424AFD4-0B35-4515-B026-107BF49E26B5}" type="presOf" srcId="{9B871897-94CF-41EA-8401-E63C5F076D7E}" destId="{FEA2B8AA-97E5-4673-BF11-4FE3C3D750E1}" srcOrd="0" destOrd="0" presId="urn:microsoft.com/office/officeart/2005/8/layout/chevron2"/>
    <dgm:cxn modelId="{75F3351F-12E8-4E25-8078-BA34C440C2B0}" type="presOf" srcId="{1CF147EC-BF3D-4BB3-8F26-F98A9467E3EC}" destId="{FFE2929B-8E4F-4264-B13A-7944A0AA69F5}" srcOrd="0" destOrd="0" presId="urn:microsoft.com/office/officeart/2005/8/layout/chevron2"/>
    <dgm:cxn modelId="{2C213E19-FE14-4D66-914D-AF7DEDAE7257}" srcId="{A748BAAA-D6DC-437B-9B15-AFDD753D937A}" destId="{0B7592D0-9E7F-4CA5-BB63-EB6D5A7F8911}" srcOrd="2" destOrd="0" parTransId="{A8DA27B1-0099-4674-9FF9-D56E211E8E51}" sibTransId="{8A491F84-A403-44E7-8697-EBF593C56713}"/>
    <dgm:cxn modelId="{EBDD42E2-AC94-41C8-8F21-43FB44D8982C}" srcId="{A748BAAA-D6DC-437B-9B15-AFDD753D937A}" destId="{4CF960D8-02BC-4B18-8009-02E5D7CDD82B}" srcOrd="1" destOrd="0" parTransId="{82D9BA4B-F3B7-4CFE-A0C7-708E6A94C21A}" sibTransId="{2E9C731E-15B1-4855-9353-F96AE04A8B10}"/>
    <dgm:cxn modelId="{6F4D95B6-2BFB-4DF0-B2EA-1EF4F0A1FB85}" srcId="{1CF147EC-BF3D-4BB3-8F26-F98A9467E3EC}" destId="{D3AA588C-1544-4C07-9898-C6BF3069A770}" srcOrd="0" destOrd="0" parTransId="{CF308E88-E3AE-4326-97FD-BAFC56BC7FCC}" sibTransId="{DB168BD5-12FB-4D45-B053-0738D0613661}"/>
    <dgm:cxn modelId="{0A558693-2698-426A-8012-3C9BE2AF06DE}" srcId="{A748BAAA-D6DC-437B-9B15-AFDD753D937A}" destId="{1CF147EC-BF3D-4BB3-8F26-F98A9467E3EC}" srcOrd="0" destOrd="0" parTransId="{013E91C3-BF35-4C46-B54C-CB6904B68A8B}" sibTransId="{50016C6D-0BA7-4EDE-8177-0FAB562A3BC1}"/>
    <dgm:cxn modelId="{9A45D3C5-9C37-4CE6-9D1D-AD770385B383}" srcId="{4CF960D8-02BC-4B18-8009-02E5D7CDD82B}" destId="{17D9E9C2-AB14-4F18-A689-8F3908F406E7}" srcOrd="0" destOrd="0" parTransId="{9182395A-61CC-4E55-AA8C-A2537C133C44}" sibTransId="{DCD5CA97-2848-4030-986F-3CEC1D0BE3C6}"/>
    <dgm:cxn modelId="{AB5F3098-32D4-4169-9399-B34BE3EA6E85}" type="presParOf" srcId="{A703052D-E6AB-4297-A125-181723E076BA}" destId="{1B5E8C49-7F2D-4613-A18E-BCF3B96EF651}" srcOrd="0" destOrd="0" presId="urn:microsoft.com/office/officeart/2005/8/layout/chevron2"/>
    <dgm:cxn modelId="{69B9C2EF-8EAD-482E-83FC-9B7EA191C173}" type="presParOf" srcId="{1B5E8C49-7F2D-4613-A18E-BCF3B96EF651}" destId="{FFE2929B-8E4F-4264-B13A-7944A0AA69F5}" srcOrd="0" destOrd="0" presId="urn:microsoft.com/office/officeart/2005/8/layout/chevron2"/>
    <dgm:cxn modelId="{A526D6B9-1273-444F-84BB-B9DCDC863D10}" type="presParOf" srcId="{1B5E8C49-7F2D-4613-A18E-BCF3B96EF651}" destId="{D3B9BF89-3D1D-4A44-886B-E178CE3171F3}" srcOrd="1" destOrd="0" presId="urn:microsoft.com/office/officeart/2005/8/layout/chevron2"/>
    <dgm:cxn modelId="{C9C147AF-2EE6-4740-9269-2DA674506B01}" type="presParOf" srcId="{A703052D-E6AB-4297-A125-181723E076BA}" destId="{DB3B3064-ACEC-4F5B-A8B8-670C9EE48638}" srcOrd="1" destOrd="0" presId="urn:microsoft.com/office/officeart/2005/8/layout/chevron2"/>
    <dgm:cxn modelId="{67237DFD-E1A3-4945-86F8-0682556C9FAD}" type="presParOf" srcId="{A703052D-E6AB-4297-A125-181723E076BA}" destId="{F5A73B76-D759-4BC8-831D-369498CBA8D6}" srcOrd="2" destOrd="0" presId="urn:microsoft.com/office/officeart/2005/8/layout/chevron2"/>
    <dgm:cxn modelId="{1BCF9684-1EC1-4790-A6F4-A95CCF74150F}" type="presParOf" srcId="{F5A73B76-D759-4BC8-831D-369498CBA8D6}" destId="{20843552-F766-4C47-A84B-4CDC92C3C656}" srcOrd="0" destOrd="0" presId="urn:microsoft.com/office/officeart/2005/8/layout/chevron2"/>
    <dgm:cxn modelId="{0ACAFDA0-6761-4B38-8436-5C5DCC63B8AD}" type="presParOf" srcId="{F5A73B76-D759-4BC8-831D-369498CBA8D6}" destId="{5D5B6003-249C-4E86-9A00-43346D10C93D}" srcOrd="1" destOrd="0" presId="urn:microsoft.com/office/officeart/2005/8/layout/chevron2"/>
    <dgm:cxn modelId="{CBC8237E-5E89-4503-BB85-AB953E8F9D3E}" type="presParOf" srcId="{A703052D-E6AB-4297-A125-181723E076BA}" destId="{83CCF7C1-B500-4BD3-B02F-4224F34F330F}" srcOrd="3" destOrd="0" presId="urn:microsoft.com/office/officeart/2005/8/layout/chevron2"/>
    <dgm:cxn modelId="{A649E781-404A-4D3F-AFF7-D2D355D6E0FB}" type="presParOf" srcId="{A703052D-E6AB-4297-A125-181723E076BA}" destId="{6DCE7A2A-6513-4A94-92EE-DC7D4C7E8539}" srcOrd="4" destOrd="0" presId="urn:microsoft.com/office/officeart/2005/8/layout/chevron2"/>
    <dgm:cxn modelId="{17640367-0793-4AF0-900D-5E57D5D481F5}" type="presParOf" srcId="{6DCE7A2A-6513-4A94-92EE-DC7D4C7E8539}" destId="{5F48E09B-CAB3-4A33-AF36-008AFC21D375}" srcOrd="0" destOrd="0" presId="urn:microsoft.com/office/officeart/2005/8/layout/chevron2"/>
    <dgm:cxn modelId="{5806AD53-591D-4437-83AF-5015BF92C2EC}" type="presParOf" srcId="{6DCE7A2A-6513-4A94-92EE-DC7D4C7E8539}" destId="{FEA2B8AA-97E5-4673-BF11-4FE3C3D750E1}" srcOrd="1" destOrd="0" presId="urn:microsoft.com/office/officeart/2005/8/layout/chevron2"/>
  </dgm:cxnLst>
  <dgm:bg>
    <a:solidFill>
      <a:schemeClr val="accent5">
        <a:lumMod val="50000"/>
      </a:schemeClr>
    </a:solidFill>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748BAAA-D6DC-437B-9B15-AFDD753D937A}"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1CF147EC-BF3D-4BB3-8F26-F98A9467E3EC}">
      <dgm:prSet phldrT="[Text]"/>
      <dgm:spPr/>
      <dgm:t>
        <a:bodyPr/>
        <a:lstStyle/>
        <a:p>
          <a:r>
            <a:rPr lang="en-US" dirty="0" smtClean="0"/>
            <a:t>Adoption of Technology</a:t>
          </a:r>
          <a:endParaRPr lang="en-US" dirty="0"/>
        </a:p>
      </dgm:t>
    </dgm:pt>
    <dgm:pt modelId="{013E91C3-BF35-4C46-B54C-CB6904B68A8B}" type="parTrans" cxnId="{0A558693-2698-426A-8012-3C9BE2AF06DE}">
      <dgm:prSet/>
      <dgm:spPr/>
      <dgm:t>
        <a:bodyPr/>
        <a:lstStyle/>
        <a:p>
          <a:endParaRPr lang="en-US"/>
        </a:p>
      </dgm:t>
    </dgm:pt>
    <dgm:pt modelId="{50016C6D-0BA7-4EDE-8177-0FAB562A3BC1}" type="sibTrans" cxnId="{0A558693-2698-426A-8012-3C9BE2AF06DE}">
      <dgm:prSet/>
      <dgm:spPr/>
      <dgm:t>
        <a:bodyPr/>
        <a:lstStyle/>
        <a:p>
          <a:endParaRPr lang="en-US"/>
        </a:p>
      </dgm:t>
    </dgm:pt>
    <dgm:pt modelId="{D3AA588C-1544-4C07-9898-C6BF3069A770}">
      <dgm:prSet phldrT="[Text]"/>
      <dgm:spPr/>
      <dgm:t>
        <a:bodyPr/>
        <a:lstStyle/>
        <a:p>
          <a:r>
            <a:rPr lang="en-US" dirty="0" smtClean="0"/>
            <a:t>Assessment of how automation, artificial intelligence, and digital innovations impact labor practices and workforce productivity in hospitality.</a:t>
          </a:r>
          <a:endParaRPr lang="en-US" dirty="0"/>
        </a:p>
      </dgm:t>
    </dgm:pt>
    <dgm:pt modelId="{CF308E88-E3AE-4326-97FD-BAFC56BC7FCC}" type="parTrans" cxnId="{6F4D95B6-2BFB-4DF0-B2EA-1EF4F0A1FB85}">
      <dgm:prSet/>
      <dgm:spPr/>
      <dgm:t>
        <a:bodyPr/>
        <a:lstStyle/>
        <a:p>
          <a:endParaRPr lang="en-US"/>
        </a:p>
      </dgm:t>
    </dgm:pt>
    <dgm:pt modelId="{DB168BD5-12FB-4D45-B053-0738D0613661}" type="sibTrans" cxnId="{6F4D95B6-2BFB-4DF0-B2EA-1EF4F0A1FB85}">
      <dgm:prSet/>
      <dgm:spPr/>
      <dgm:t>
        <a:bodyPr/>
        <a:lstStyle/>
        <a:p>
          <a:endParaRPr lang="en-US"/>
        </a:p>
      </dgm:t>
    </dgm:pt>
    <dgm:pt modelId="{4CF960D8-02BC-4B18-8009-02E5D7CDD82B}">
      <dgm:prSet phldrT="[Text]"/>
      <dgm:spPr/>
      <dgm:t>
        <a:bodyPr/>
        <a:lstStyle/>
        <a:p>
          <a:r>
            <a:rPr lang="en-US" dirty="0" smtClean="0"/>
            <a:t>Ethical Considerations</a:t>
          </a:r>
          <a:endParaRPr lang="en-US" dirty="0"/>
        </a:p>
      </dgm:t>
    </dgm:pt>
    <dgm:pt modelId="{82D9BA4B-F3B7-4CFE-A0C7-708E6A94C21A}" type="parTrans" cxnId="{EBDD42E2-AC94-41C8-8F21-43FB44D8982C}">
      <dgm:prSet/>
      <dgm:spPr/>
      <dgm:t>
        <a:bodyPr/>
        <a:lstStyle/>
        <a:p>
          <a:endParaRPr lang="en-US"/>
        </a:p>
      </dgm:t>
    </dgm:pt>
    <dgm:pt modelId="{2E9C731E-15B1-4855-9353-F96AE04A8B10}" type="sibTrans" cxnId="{EBDD42E2-AC94-41C8-8F21-43FB44D8982C}">
      <dgm:prSet/>
      <dgm:spPr/>
      <dgm:t>
        <a:bodyPr/>
        <a:lstStyle/>
        <a:p>
          <a:endParaRPr lang="en-US"/>
        </a:p>
      </dgm:t>
    </dgm:pt>
    <dgm:pt modelId="{17D9E9C2-AB14-4F18-A689-8F3908F406E7}">
      <dgm:prSet phldrT="[Text]"/>
      <dgm:spPr/>
      <dgm:t>
        <a:bodyPr/>
        <a:lstStyle/>
        <a:p>
          <a:r>
            <a:rPr lang="en-US" dirty="0" smtClean="0"/>
            <a:t>Exploration of the ethical dilemmas associated with technological solutions for addressing staffing challenges in the hospitality sector.</a:t>
          </a:r>
          <a:endParaRPr lang="en-US" dirty="0"/>
        </a:p>
      </dgm:t>
    </dgm:pt>
    <dgm:pt modelId="{9182395A-61CC-4E55-AA8C-A2537C133C44}" type="parTrans" cxnId="{9A45D3C5-9C37-4CE6-9D1D-AD770385B383}">
      <dgm:prSet/>
      <dgm:spPr/>
      <dgm:t>
        <a:bodyPr/>
        <a:lstStyle/>
        <a:p>
          <a:endParaRPr lang="en-US"/>
        </a:p>
      </dgm:t>
    </dgm:pt>
    <dgm:pt modelId="{DCD5CA97-2848-4030-986F-3CEC1D0BE3C6}" type="sibTrans" cxnId="{9A45D3C5-9C37-4CE6-9D1D-AD770385B383}">
      <dgm:prSet/>
      <dgm:spPr/>
      <dgm:t>
        <a:bodyPr/>
        <a:lstStyle/>
        <a:p>
          <a:endParaRPr lang="en-US"/>
        </a:p>
      </dgm:t>
    </dgm:pt>
    <dgm:pt modelId="{0B7592D0-9E7F-4CA5-BB63-EB6D5A7F8911}">
      <dgm:prSet phldrT="[Text]"/>
      <dgm:spPr/>
      <dgm:t>
        <a:bodyPr/>
        <a:lstStyle/>
        <a:p>
          <a:r>
            <a:rPr lang="en-US" dirty="0" smtClean="0"/>
            <a:t>Training and </a:t>
          </a:r>
          <a:r>
            <a:rPr lang="en-US" dirty="0" err="1" smtClean="0"/>
            <a:t>Upskilling</a:t>
          </a:r>
          <a:endParaRPr lang="en-US" dirty="0"/>
        </a:p>
      </dgm:t>
    </dgm:pt>
    <dgm:pt modelId="{A8DA27B1-0099-4674-9FF9-D56E211E8E51}" type="parTrans" cxnId="{2C213E19-FE14-4D66-914D-AF7DEDAE7257}">
      <dgm:prSet/>
      <dgm:spPr/>
      <dgm:t>
        <a:bodyPr/>
        <a:lstStyle/>
        <a:p>
          <a:endParaRPr lang="en-US"/>
        </a:p>
      </dgm:t>
    </dgm:pt>
    <dgm:pt modelId="{8A491F84-A403-44E7-8697-EBF593C56713}" type="sibTrans" cxnId="{2C213E19-FE14-4D66-914D-AF7DEDAE7257}">
      <dgm:prSet/>
      <dgm:spPr/>
      <dgm:t>
        <a:bodyPr/>
        <a:lstStyle/>
        <a:p>
          <a:endParaRPr lang="en-US"/>
        </a:p>
      </dgm:t>
    </dgm:pt>
    <dgm:pt modelId="{9B871897-94CF-41EA-8401-E63C5F076D7E}">
      <dgm:prSet phldrT="[Text]"/>
      <dgm:spPr/>
      <dgm:t>
        <a:bodyPr/>
        <a:lstStyle/>
        <a:p>
          <a:r>
            <a:rPr lang="en-US" dirty="0" smtClean="0"/>
            <a:t>Importance of providing training programs to equip hospitality employees with the necessary skills to adapt to technological advancements.</a:t>
          </a:r>
          <a:endParaRPr lang="en-US" dirty="0"/>
        </a:p>
      </dgm:t>
    </dgm:pt>
    <dgm:pt modelId="{B73B7720-D2D2-4CA6-BF22-095068A3BF23}" type="parTrans" cxnId="{F90B4FA7-086D-45F7-900A-021CA7B9383F}">
      <dgm:prSet/>
      <dgm:spPr/>
      <dgm:t>
        <a:bodyPr/>
        <a:lstStyle/>
        <a:p>
          <a:endParaRPr lang="en-US"/>
        </a:p>
      </dgm:t>
    </dgm:pt>
    <dgm:pt modelId="{F8F6B414-6E79-480B-8C56-B942A72038E1}" type="sibTrans" cxnId="{F90B4FA7-086D-45F7-900A-021CA7B9383F}">
      <dgm:prSet/>
      <dgm:spPr/>
      <dgm:t>
        <a:bodyPr/>
        <a:lstStyle/>
        <a:p>
          <a:endParaRPr lang="en-US"/>
        </a:p>
      </dgm:t>
    </dgm:pt>
    <dgm:pt modelId="{A703052D-E6AB-4297-A125-181723E076BA}" type="pres">
      <dgm:prSet presAssocID="{A748BAAA-D6DC-437B-9B15-AFDD753D937A}" presName="linearFlow" presStyleCnt="0">
        <dgm:presLayoutVars>
          <dgm:dir/>
          <dgm:animLvl val="lvl"/>
          <dgm:resizeHandles val="exact"/>
        </dgm:presLayoutVars>
      </dgm:prSet>
      <dgm:spPr/>
      <dgm:t>
        <a:bodyPr/>
        <a:lstStyle/>
        <a:p>
          <a:endParaRPr lang="en-GB"/>
        </a:p>
      </dgm:t>
    </dgm:pt>
    <dgm:pt modelId="{1B5E8C49-7F2D-4613-A18E-BCF3B96EF651}" type="pres">
      <dgm:prSet presAssocID="{1CF147EC-BF3D-4BB3-8F26-F98A9467E3EC}" presName="composite" presStyleCnt="0"/>
      <dgm:spPr/>
    </dgm:pt>
    <dgm:pt modelId="{FFE2929B-8E4F-4264-B13A-7944A0AA69F5}" type="pres">
      <dgm:prSet presAssocID="{1CF147EC-BF3D-4BB3-8F26-F98A9467E3EC}" presName="parentText" presStyleLbl="alignNode1" presStyleIdx="0" presStyleCnt="3">
        <dgm:presLayoutVars>
          <dgm:chMax val="1"/>
          <dgm:bulletEnabled val="1"/>
        </dgm:presLayoutVars>
      </dgm:prSet>
      <dgm:spPr/>
      <dgm:t>
        <a:bodyPr/>
        <a:lstStyle/>
        <a:p>
          <a:endParaRPr lang="en-US"/>
        </a:p>
      </dgm:t>
    </dgm:pt>
    <dgm:pt modelId="{D3B9BF89-3D1D-4A44-886B-E178CE3171F3}" type="pres">
      <dgm:prSet presAssocID="{1CF147EC-BF3D-4BB3-8F26-F98A9467E3EC}" presName="descendantText" presStyleLbl="alignAcc1" presStyleIdx="0" presStyleCnt="3">
        <dgm:presLayoutVars>
          <dgm:bulletEnabled val="1"/>
        </dgm:presLayoutVars>
      </dgm:prSet>
      <dgm:spPr/>
      <dgm:t>
        <a:bodyPr/>
        <a:lstStyle/>
        <a:p>
          <a:endParaRPr lang="en-US"/>
        </a:p>
      </dgm:t>
    </dgm:pt>
    <dgm:pt modelId="{DB3B3064-ACEC-4F5B-A8B8-670C9EE48638}" type="pres">
      <dgm:prSet presAssocID="{50016C6D-0BA7-4EDE-8177-0FAB562A3BC1}" presName="sp" presStyleCnt="0"/>
      <dgm:spPr/>
    </dgm:pt>
    <dgm:pt modelId="{F5A73B76-D759-4BC8-831D-369498CBA8D6}" type="pres">
      <dgm:prSet presAssocID="{4CF960D8-02BC-4B18-8009-02E5D7CDD82B}" presName="composite" presStyleCnt="0"/>
      <dgm:spPr/>
    </dgm:pt>
    <dgm:pt modelId="{20843552-F766-4C47-A84B-4CDC92C3C656}" type="pres">
      <dgm:prSet presAssocID="{4CF960D8-02BC-4B18-8009-02E5D7CDD82B}" presName="parentText" presStyleLbl="alignNode1" presStyleIdx="1" presStyleCnt="3">
        <dgm:presLayoutVars>
          <dgm:chMax val="1"/>
          <dgm:bulletEnabled val="1"/>
        </dgm:presLayoutVars>
      </dgm:prSet>
      <dgm:spPr/>
      <dgm:t>
        <a:bodyPr/>
        <a:lstStyle/>
        <a:p>
          <a:endParaRPr lang="en-US"/>
        </a:p>
      </dgm:t>
    </dgm:pt>
    <dgm:pt modelId="{5D5B6003-249C-4E86-9A00-43346D10C93D}" type="pres">
      <dgm:prSet presAssocID="{4CF960D8-02BC-4B18-8009-02E5D7CDD82B}" presName="descendantText" presStyleLbl="alignAcc1" presStyleIdx="1" presStyleCnt="3">
        <dgm:presLayoutVars>
          <dgm:bulletEnabled val="1"/>
        </dgm:presLayoutVars>
      </dgm:prSet>
      <dgm:spPr/>
      <dgm:t>
        <a:bodyPr/>
        <a:lstStyle/>
        <a:p>
          <a:endParaRPr lang="en-US"/>
        </a:p>
      </dgm:t>
    </dgm:pt>
    <dgm:pt modelId="{83CCF7C1-B500-4BD3-B02F-4224F34F330F}" type="pres">
      <dgm:prSet presAssocID="{2E9C731E-15B1-4855-9353-F96AE04A8B10}" presName="sp" presStyleCnt="0"/>
      <dgm:spPr/>
    </dgm:pt>
    <dgm:pt modelId="{6DCE7A2A-6513-4A94-92EE-DC7D4C7E8539}" type="pres">
      <dgm:prSet presAssocID="{0B7592D0-9E7F-4CA5-BB63-EB6D5A7F8911}" presName="composite" presStyleCnt="0"/>
      <dgm:spPr/>
    </dgm:pt>
    <dgm:pt modelId="{5F48E09B-CAB3-4A33-AF36-008AFC21D375}" type="pres">
      <dgm:prSet presAssocID="{0B7592D0-9E7F-4CA5-BB63-EB6D5A7F8911}" presName="parentText" presStyleLbl="alignNode1" presStyleIdx="2" presStyleCnt="3">
        <dgm:presLayoutVars>
          <dgm:chMax val="1"/>
          <dgm:bulletEnabled val="1"/>
        </dgm:presLayoutVars>
      </dgm:prSet>
      <dgm:spPr/>
      <dgm:t>
        <a:bodyPr/>
        <a:lstStyle/>
        <a:p>
          <a:endParaRPr lang="en-US"/>
        </a:p>
      </dgm:t>
    </dgm:pt>
    <dgm:pt modelId="{FEA2B8AA-97E5-4673-BF11-4FE3C3D750E1}" type="pres">
      <dgm:prSet presAssocID="{0B7592D0-9E7F-4CA5-BB63-EB6D5A7F8911}" presName="descendantText" presStyleLbl="alignAcc1" presStyleIdx="2" presStyleCnt="3">
        <dgm:presLayoutVars>
          <dgm:bulletEnabled val="1"/>
        </dgm:presLayoutVars>
      </dgm:prSet>
      <dgm:spPr/>
      <dgm:t>
        <a:bodyPr/>
        <a:lstStyle/>
        <a:p>
          <a:endParaRPr lang="en-US"/>
        </a:p>
      </dgm:t>
    </dgm:pt>
  </dgm:ptLst>
  <dgm:cxnLst>
    <dgm:cxn modelId="{F90B4FA7-086D-45F7-900A-021CA7B9383F}" srcId="{0B7592D0-9E7F-4CA5-BB63-EB6D5A7F8911}" destId="{9B871897-94CF-41EA-8401-E63C5F076D7E}" srcOrd="0" destOrd="0" parTransId="{B73B7720-D2D2-4CA6-BF22-095068A3BF23}" sibTransId="{F8F6B414-6E79-480B-8C56-B942A72038E1}"/>
    <dgm:cxn modelId="{EBDD42E2-AC94-41C8-8F21-43FB44D8982C}" srcId="{A748BAAA-D6DC-437B-9B15-AFDD753D937A}" destId="{4CF960D8-02BC-4B18-8009-02E5D7CDD82B}" srcOrd="1" destOrd="0" parTransId="{82D9BA4B-F3B7-4CFE-A0C7-708E6A94C21A}" sibTransId="{2E9C731E-15B1-4855-9353-F96AE04A8B10}"/>
    <dgm:cxn modelId="{2C213E19-FE14-4D66-914D-AF7DEDAE7257}" srcId="{A748BAAA-D6DC-437B-9B15-AFDD753D937A}" destId="{0B7592D0-9E7F-4CA5-BB63-EB6D5A7F8911}" srcOrd="2" destOrd="0" parTransId="{A8DA27B1-0099-4674-9FF9-D56E211E8E51}" sibTransId="{8A491F84-A403-44E7-8697-EBF593C56713}"/>
    <dgm:cxn modelId="{4BB4E43E-63B4-414A-B55A-19DB8E12E2D0}" type="presOf" srcId="{0B7592D0-9E7F-4CA5-BB63-EB6D5A7F8911}" destId="{5F48E09B-CAB3-4A33-AF36-008AFC21D375}" srcOrd="0" destOrd="0" presId="urn:microsoft.com/office/officeart/2005/8/layout/chevron2"/>
    <dgm:cxn modelId="{C5D54E2A-1B90-481E-A3F0-9AC17001525C}" type="presOf" srcId="{D3AA588C-1544-4C07-9898-C6BF3069A770}" destId="{D3B9BF89-3D1D-4A44-886B-E178CE3171F3}" srcOrd="0" destOrd="0" presId="urn:microsoft.com/office/officeart/2005/8/layout/chevron2"/>
    <dgm:cxn modelId="{0A558693-2698-426A-8012-3C9BE2AF06DE}" srcId="{A748BAAA-D6DC-437B-9B15-AFDD753D937A}" destId="{1CF147EC-BF3D-4BB3-8F26-F98A9467E3EC}" srcOrd="0" destOrd="0" parTransId="{013E91C3-BF35-4C46-B54C-CB6904B68A8B}" sibTransId="{50016C6D-0BA7-4EDE-8177-0FAB562A3BC1}"/>
    <dgm:cxn modelId="{CF277F20-5719-455C-B3EF-95212BC23CCD}" type="presOf" srcId="{4CF960D8-02BC-4B18-8009-02E5D7CDD82B}" destId="{20843552-F766-4C47-A84B-4CDC92C3C656}" srcOrd="0" destOrd="0" presId="urn:microsoft.com/office/officeart/2005/8/layout/chevron2"/>
    <dgm:cxn modelId="{9A45D3C5-9C37-4CE6-9D1D-AD770385B383}" srcId="{4CF960D8-02BC-4B18-8009-02E5D7CDD82B}" destId="{17D9E9C2-AB14-4F18-A689-8F3908F406E7}" srcOrd="0" destOrd="0" parTransId="{9182395A-61CC-4E55-AA8C-A2537C133C44}" sibTransId="{DCD5CA97-2848-4030-986F-3CEC1D0BE3C6}"/>
    <dgm:cxn modelId="{DA30E8F8-4318-4128-8B08-0D48A125AE00}" type="presOf" srcId="{A748BAAA-D6DC-437B-9B15-AFDD753D937A}" destId="{A703052D-E6AB-4297-A125-181723E076BA}" srcOrd="0" destOrd="0" presId="urn:microsoft.com/office/officeart/2005/8/layout/chevron2"/>
    <dgm:cxn modelId="{26129C05-A237-4ABA-AB74-EBA5E1FA92C5}" type="presOf" srcId="{1CF147EC-BF3D-4BB3-8F26-F98A9467E3EC}" destId="{FFE2929B-8E4F-4264-B13A-7944A0AA69F5}" srcOrd="0" destOrd="0" presId="urn:microsoft.com/office/officeart/2005/8/layout/chevron2"/>
    <dgm:cxn modelId="{6F4D95B6-2BFB-4DF0-B2EA-1EF4F0A1FB85}" srcId="{1CF147EC-BF3D-4BB3-8F26-F98A9467E3EC}" destId="{D3AA588C-1544-4C07-9898-C6BF3069A770}" srcOrd="0" destOrd="0" parTransId="{CF308E88-E3AE-4326-97FD-BAFC56BC7FCC}" sibTransId="{DB168BD5-12FB-4D45-B053-0738D0613661}"/>
    <dgm:cxn modelId="{EB2ECD7D-C423-4EB7-A776-A6362C5EED20}" type="presOf" srcId="{17D9E9C2-AB14-4F18-A689-8F3908F406E7}" destId="{5D5B6003-249C-4E86-9A00-43346D10C93D}" srcOrd="0" destOrd="0" presId="urn:microsoft.com/office/officeart/2005/8/layout/chevron2"/>
    <dgm:cxn modelId="{65D07613-5880-4A1A-902E-577EB9111BC6}" type="presOf" srcId="{9B871897-94CF-41EA-8401-E63C5F076D7E}" destId="{FEA2B8AA-97E5-4673-BF11-4FE3C3D750E1}" srcOrd="0" destOrd="0" presId="urn:microsoft.com/office/officeart/2005/8/layout/chevron2"/>
    <dgm:cxn modelId="{426E2DBB-D630-4976-A815-149BAB5AEC72}" type="presParOf" srcId="{A703052D-E6AB-4297-A125-181723E076BA}" destId="{1B5E8C49-7F2D-4613-A18E-BCF3B96EF651}" srcOrd="0" destOrd="0" presId="urn:microsoft.com/office/officeart/2005/8/layout/chevron2"/>
    <dgm:cxn modelId="{DB2B0786-AC60-4F64-950B-5DC887AC048C}" type="presParOf" srcId="{1B5E8C49-7F2D-4613-A18E-BCF3B96EF651}" destId="{FFE2929B-8E4F-4264-B13A-7944A0AA69F5}" srcOrd="0" destOrd="0" presId="urn:microsoft.com/office/officeart/2005/8/layout/chevron2"/>
    <dgm:cxn modelId="{056F98B0-5420-4E26-9A23-6DF77AEDEF09}" type="presParOf" srcId="{1B5E8C49-7F2D-4613-A18E-BCF3B96EF651}" destId="{D3B9BF89-3D1D-4A44-886B-E178CE3171F3}" srcOrd="1" destOrd="0" presId="urn:microsoft.com/office/officeart/2005/8/layout/chevron2"/>
    <dgm:cxn modelId="{2C51451E-4F50-42B0-A430-F2B8EF545281}" type="presParOf" srcId="{A703052D-E6AB-4297-A125-181723E076BA}" destId="{DB3B3064-ACEC-4F5B-A8B8-670C9EE48638}" srcOrd="1" destOrd="0" presId="urn:microsoft.com/office/officeart/2005/8/layout/chevron2"/>
    <dgm:cxn modelId="{DD2B30F2-6689-4B6C-9D6F-CE83D2C2DFC8}" type="presParOf" srcId="{A703052D-E6AB-4297-A125-181723E076BA}" destId="{F5A73B76-D759-4BC8-831D-369498CBA8D6}" srcOrd="2" destOrd="0" presId="urn:microsoft.com/office/officeart/2005/8/layout/chevron2"/>
    <dgm:cxn modelId="{4D93C3E4-358B-4FF4-8C32-B81B9C2EDB4D}" type="presParOf" srcId="{F5A73B76-D759-4BC8-831D-369498CBA8D6}" destId="{20843552-F766-4C47-A84B-4CDC92C3C656}" srcOrd="0" destOrd="0" presId="urn:microsoft.com/office/officeart/2005/8/layout/chevron2"/>
    <dgm:cxn modelId="{9F932EF6-07CB-4E37-8CD5-20E26CE70CCE}" type="presParOf" srcId="{F5A73B76-D759-4BC8-831D-369498CBA8D6}" destId="{5D5B6003-249C-4E86-9A00-43346D10C93D}" srcOrd="1" destOrd="0" presId="urn:microsoft.com/office/officeart/2005/8/layout/chevron2"/>
    <dgm:cxn modelId="{476D9280-ED68-45D4-968A-6C01719201E9}" type="presParOf" srcId="{A703052D-E6AB-4297-A125-181723E076BA}" destId="{83CCF7C1-B500-4BD3-B02F-4224F34F330F}" srcOrd="3" destOrd="0" presId="urn:microsoft.com/office/officeart/2005/8/layout/chevron2"/>
    <dgm:cxn modelId="{23CBE198-4D2A-4CD5-A6C0-DE8891ACA182}" type="presParOf" srcId="{A703052D-E6AB-4297-A125-181723E076BA}" destId="{6DCE7A2A-6513-4A94-92EE-DC7D4C7E8539}" srcOrd="4" destOrd="0" presId="urn:microsoft.com/office/officeart/2005/8/layout/chevron2"/>
    <dgm:cxn modelId="{D17BE35C-7547-4227-A6AA-E27A52632DFC}" type="presParOf" srcId="{6DCE7A2A-6513-4A94-92EE-DC7D4C7E8539}" destId="{5F48E09B-CAB3-4A33-AF36-008AFC21D375}" srcOrd="0" destOrd="0" presId="urn:microsoft.com/office/officeart/2005/8/layout/chevron2"/>
    <dgm:cxn modelId="{A9282064-881D-497A-95E6-C34BB46812E0}" type="presParOf" srcId="{6DCE7A2A-6513-4A94-92EE-DC7D4C7E8539}" destId="{FEA2B8AA-97E5-4673-BF11-4FE3C3D750E1}" srcOrd="1" destOrd="0" presId="urn:microsoft.com/office/officeart/2005/8/layout/chevron2"/>
  </dgm:cxnLst>
  <dgm:bg>
    <a:solidFill>
      <a:schemeClr val="accent3">
        <a:lumMod val="60000"/>
        <a:lumOff val="40000"/>
      </a:schemeClr>
    </a:solidFill>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BD9DE19-ACFF-4F8D-B5F3-A9A3DB6452A3}"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C5FD06FA-C814-4E1B-B913-471E3FA0F431}">
      <dgm:prSet phldrT="[Text]"/>
      <dgm:spPr>
        <a:solidFill>
          <a:schemeClr val="accent4">
            <a:lumMod val="40000"/>
            <a:lumOff val="60000"/>
          </a:schemeClr>
        </a:solidFill>
      </dgm:spPr>
      <dgm:t>
        <a:bodyPr/>
        <a:lstStyle/>
        <a:p>
          <a:r>
            <a:rPr lang="en-US" b="1" u="sng" dirty="0" smtClean="0">
              <a:solidFill>
                <a:schemeClr val="bg1"/>
              </a:solidFill>
            </a:rPr>
            <a:t>Summary: </a:t>
          </a:r>
          <a:r>
            <a:rPr lang="en-US" dirty="0" smtClean="0">
              <a:solidFill>
                <a:schemeClr val="bg1"/>
              </a:solidFill>
            </a:rPr>
            <a:t>The presentation highlighted the pervasive challenges of staff shortages and labor issues in the hospitality sector, emphasizing their critical implications for operational efficiency and long-term viability.</a:t>
          </a:r>
          <a:endParaRPr lang="en-US" dirty="0">
            <a:solidFill>
              <a:schemeClr val="bg1"/>
            </a:solidFill>
          </a:endParaRPr>
        </a:p>
      </dgm:t>
    </dgm:pt>
    <dgm:pt modelId="{058D82D9-B3C5-4D72-A242-CB61C91C8CD2}" type="parTrans" cxnId="{73FC1F28-78AA-4102-813F-8EC805CBE3A7}">
      <dgm:prSet/>
      <dgm:spPr/>
      <dgm:t>
        <a:bodyPr/>
        <a:lstStyle/>
        <a:p>
          <a:endParaRPr lang="en-US"/>
        </a:p>
      </dgm:t>
    </dgm:pt>
    <dgm:pt modelId="{53B236B1-5D85-40CB-AE48-3BA500EBB480}" type="sibTrans" cxnId="{73FC1F28-78AA-4102-813F-8EC805CBE3A7}">
      <dgm:prSet/>
      <dgm:spPr/>
      <dgm:t>
        <a:bodyPr/>
        <a:lstStyle/>
        <a:p>
          <a:endParaRPr lang="en-US"/>
        </a:p>
      </dgm:t>
    </dgm:pt>
    <dgm:pt modelId="{B3413119-A3EA-40DB-982A-7778C63C9EC4}">
      <dgm:prSet phldrT="[Text]"/>
      <dgm:spPr>
        <a:solidFill>
          <a:schemeClr val="accent4">
            <a:lumMod val="40000"/>
            <a:lumOff val="60000"/>
          </a:schemeClr>
        </a:solidFill>
      </dgm:spPr>
      <dgm:t>
        <a:bodyPr/>
        <a:lstStyle/>
        <a:p>
          <a:r>
            <a:rPr lang="en-US" b="1" u="sng" dirty="0" smtClean="0">
              <a:solidFill>
                <a:schemeClr val="bg1"/>
              </a:solidFill>
            </a:rPr>
            <a:t>Urgency:</a:t>
          </a:r>
          <a:r>
            <a:rPr lang="en-US" dirty="0" smtClean="0">
              <a:solidFill>
                <a:schemeClr val="bg1"/>
              </a:solidFill>
            </a:rPr>
            <a:t> Addressing these challenges requires proactive measures and innovative strategies to attract, retain, and develop talent, ensuring the industry's resilience amidst dynamic market conditions.</a:t>
          </a:r>
          <a:endParaRPr lang="en-US" dirty="0">
            <a:solidFill>
              <a:schemeClr val="bg1"/>
            </a:solidFill>
          </a:endParaRPr>
        </a:p>
      </dgm:t>
    </dgm:pt>
    <dgm:pt modelId="{41D079F9-8824-426A-A8CC-1B879AB50A04}" type="parTrans" cxnId="{D33ACD8A-294C-4CFB-AD0B-78B7E1D758B4}">
      <dgm:prSet/>
      <dgm:spPr/>
      <dgm:t>
        <a:bodyPr/>
        <a:lstStyle/>
        <a:p>
          <a:endParaRPr lang="en-US"/>
        </a:p>
      </dgm:t>
    </dgm:pt>
    <dgm:pt modelId="{76EE23B9-4285-45D2-AE67-86A45258DA20}" type="sibTrans" cxnId="{D33ACD8A-294C-4CFB-AD0B-78B7E1D758B4}">
      <dgm:prSet/>
      <dgm:spPr/>
      <dgm:t>
        <a:bodyPr/>
        <a:lstStyle/>
        <a:p>
          <a:endParaRPr lang="en-US"/>
        </a:p>
      </dgm:t>
    </dgm:pt>
    <dgm:pt modelId="{C2CB0CC5-9A37-45F3-8F84-66FA7638E473}">
      <dgm:prSet phldrT="[Text]"/>
      <dgm:spPr>
        <a:solidFill>
          <a:schemeClr val="accent4">
            <a:lumMod val="40000"/>
            <a:lumOff val="60000"/>
          </a:schemeClr>
        </a:solidFill>
      </dgm:spPr>
      <dgm:t>
        <a:bodyPr/>
        <a:lstStyle/>
        <a:p>
          <a:r>
            <a:rPr lang="en-US" b="1" u="sng" dirty="0" smtClean="0">
              <a:solidFill>
                <a:schemeClr val="bg1"/>
              </a:solidFill>
            </a:rPr>
            <a:t>Future Outlook: </a:t>
          </a:r>
          <a:r>
            <a:rPr lang="en-US" dirty="0" smtClean="0">
              <a:solidFill>
                <a:schemeClr val="bg1"/>
              </a:solidFill>
            </a:rPr>
            <a:t>By embracing change, fostering a people-centric approach, and leveraging emerging opportunities, hospitality businesses can navigate uncertainties and position themselves for sustained success in the evolving landscape.</a:t>
          </a:r>
          <a:endParaRPr lang="en-US" dirty="0">
            <a:solidFill>
              <a:schemeClr val="bg1"/>
            </a:solidFill>
          </a:endParaRPr>
        </a:p>
      </dgm:t>
    </dgm:pt>
    <dgm:pt modelId="{0BB28E9F-1BC4-4BEC-8EEB-462B871A32B0}" type="parTrans" cxnId="{B56618BB-D0E4-45C5-92BD-3E36A93A1402}">
      <dgm:prSet/>
      <dgm:spPr/>
      <dgm:t>
        <a:bodyPr/>
        <a:lstStyle/>
        <a:p>
          <a:endParaRPr lang="en-US"/>
        </a:p>
      </dgm:t>
    </dgm:pt>
    <dgm:pt modelId="{5511348F-821F-4266-A5F7-762D520F3AD9}" type="sibTrans" cxnId="{B56618BB-D0E4-45C5-92BD-3E36A93A1402}">
      <dgm:prSet/>
      <dgm:spPr/>
      <dgm:t>
        <a:bodyPr/>
        <a:lstStyle/>
        <a:p>
          <a:endParaRPr lang="en-US"/>
        </a:p>
      </dgm:t>
    </dgm:pt>
    <dgm:pt modelId="{39126C40-D898-4761-96D7-DFBC87E709A6}" type="pres">
      <dgm:prSet presAssocID="{2BD9DE19-ACFF-4F8D-B5F3-A9A3DB6452A3}" presName="Name0" presStyleCnt="0">
        <dgm:presLayoutVars>
          <dgm:chMax val="7"/>
          <dgm:chPref val="7"/>
          <dgm:dir/>
        </dgm:presLayoutVars>
      </dgm:prSet>
      <dgm:spPr/>
      <dgm:t>
        <a:bodyPr/>
        <a:lstStyle/>
        <a:p>
          <a:endParaRPr lang="en-GB"/>
        </a:p>
      </dgm:t>
    </dgm:pt>
    <dgm:pt modelId="{34D48688-16D9-4B52-B707-EE2F2E63A803}" type="pres">
      <dgm:prSet presAssocID="{2BD9DE19-ACFF-4F8D-B5F3-A9A3DB6452A3}" presName="Name1" presStyleCnt="0"/>
      <dgm:spPr/>
    </dgm:pt>
    <dgm:pt modelId="{A28FF9E6-B81E-47E6-AC5C-5964B4A08329}" type="pres">
      <dgm:prSet presAssocID="{2BD9DE19-ACFF-4F8D-B5F3-A9A3DB6452A3}" presName="cycle" presStyleCnt="0"/>
      <dgm:spPr/>
    </dgm:pt>
    <dgm:pt modelId="{E1470AAC-D66A-4E7E-92CA-FC05A074B68D}" type="pres">
      <dgm:prSet presAssocID="{2BD9DE19-ACFF-4F8D-B5F3-A9A3DB6452A3}" presName="srcNode" presStyleLbl="node1" presStyleIdx="0" presStyleCnt="3"/>
      <dgm:spPr/>
    </dgm:pt>
    <dgm:pt modelId="{8A6FA2A6-75E6-4B66-90F8-306F4183F22E}" type="pres">
      <dgm:prSet presAssocID="{2BD9DE19-ACFF-4F8D-B5F3-A9A3DB6452A3}" presName="conn" presStyleLbl="parChTrans1D2" presStyleIdx="0" presStyleCnt="1"/>
      <dgm:spPr/>
      <dgm:t>
        <a:bodyPr/>
        <a:lstStyle/>
        <a:p>
          <a:endParaRPr lang="en-GB"/>
        </a:p>
      </dgm:t>
    </dgm:pt>
    <dgm:pt modelId="{675656C9-73E6-44FC-969D-E920A9C02043}" type="pres">
      <dgm:prSet presAssocID="{2BD9DE19-ACFF-4F8D-B5F3-A9A3DB6452A3}" presName="extraNode" presStyleLbl="node1" presStyleIdx="0" presStyleCnt="3"/>
      <dgm:spPr/>
    </dgm:pt>
    <dgm:pt modelId="{DE1B92CC-EBAB-4F79-84B0-DCBC2DE50E81}" type="pres">
      <dgm:prSet presAssocID="{2BD9DE19-ACFF-4F8D-B5F3-A9A3DB6452A3}" presName="dstNode" presStyleLbl="node1" presStyleIdx="0" presStyleCnt="3"/>
      <dgm:spPr/>
    </dgm:pt>
    <dgm:pt modelId="{5219CF12-7911-4143-96A5-77DDF9AEF9AE}" type="pres">
      <dgm:prSet presAssocID="{C5FD06FA-C814-4E1B-B913-471E3FA0F431}" presName="text_1" presStyleLbl="node1" presStyleIdx="0" presStyleCnt="3">
        <dgm:presLayoutVars>
          <dgm:bulletEnabled val="1"/>
        </dgm:presLayoutVars>
      </dgm:prSet>
      <dgm:spPr/>
      <dgm:t>
        <a:bodyPr/>
        <a:lstStyle/>
        <a:p>
          <a:endParaRPr lang="en-US"/>
        </a:p>
      </dgm:t>
    </dgm:pt>
    <dgm:pt modelId="{BD1991DD-0936-47B9-972A-4E533928305E}" type="pres">
      <dgm:prSet presAssocID="{C5FD06FA-C814-4E1B-B913-471E3FA0F431}" presName="accent_1" presStyleCnt="0"/>
      <dgm:spPr/>
    </dgm:pt>
    <dgm:pt modelId="{40C94D1D-D04C-4E12-8635-52D6F627B33E}" type="pres">
      <dgm:prSet presAssocID="{C5FD06FA-C814-4E1B-B913-471E3FA0F431}" presName="accentRepeatNode" presStyleLbl="solidFgAcc1" presStyleIdx="0" presStyleCnt="3"/>
      <dgm:spPr/>
    </dgm:pt>
    <dgm:pt modelId="{54F4C0C8-5F6E-4890-BCFD-3D3435F4689B}" type="pres">
      <dgm:prSet presAssocID="{B3413119-A3EA-40DB-982A-7778C63C9EC4}" presName="text_2" presStyleLbl="node1" presStyleIdx="1" presStyleCnt="3">
        <dgm:presLayoutVars>
          <dgm:bulletEnabled val="1"/>
        </dgm:presLayoutVars>
      </dgm:prSet>
      <dgm:spPr/>
      <dgm:t>
        <a:bodyPr/>
        <a:lstStyle/>
        <a:p>
          <a:endParaRPr lang="en-US"/>
        </a:p>
      </dgm:t>
    </dgm:pt>
    <dgm:pt modelId="{6550CFA7-5C8C-4D7E-B355-5C4E89EF2192}" type="pres">
      <dgm:prSet presAssocID="{B3413119-A3EA-40DB-982A-7778C63C9EC4}" presName="accent_2" presStyleCnt="0"/>
      <dgm:spPr/>
    </dgm:pt>
    <dgm:pt modelId="{1D5FCF05-4813-4EA2-B287-B952D3527737}" type="pres">
      <dgm:prSet presAssocID="{B3413119-A3EA-40DB-982A-7778C63C9EC4}" presName="accentRepeatNode" presStyleLbl="solidFgAcc1" presStyleIdx="1" presStyleCnt="3"/>
      <dgm:spPr/>
      <dgm:t>
        <a:bodyPr/>
        <a:lstStyle/>
        <a:p>
          <a:endParaRPr lang="en-US"/>
        </a:p>
      </dgm:t>
    </dgm:pt>
    <dgm:pt modelId="{371AA1F0-DE8C-490C-869B-D319C240CCB9}" type="pres">
      <dgm:prSet presAssocID="{C2CB0CC5-9A37-45F3-8F84-66FA7638E473}" presName="text_3" presStyleLbl="node1" presStyleIdx="2" presStyleCnt="3">
        <dgm:presLayoutVars>
          <dgm:bulletEnabled val="1"/>
        </dgm:presLayoutVars>
      </dgm:prSet>
      <dgm:spPr/>
      <dgm:t>
        <a:bodyPr/>
        <a:lstStyle/>
        <a:p>
          <a:endParaRPr lang="en-US"/>
        </a:p>
      </dgm:t>
    </dgm:pt>
    <dgm:pt modelId="{966F15AC-5ABB-40ED-9891-D4A66CB05EB6}" type="pres">
      <dgm:prSet presAssocID="{C2CB0CC5-9A37-45F3-8F84-66FA7638E473}" presName="accent_3" presStyleCnt="0"/>
      <dgm:spPr/>
    </dgm:pt>
    <dgm:pt modelId="{EB4F5214-6E5B-4050-BFAF-DBDFDE892EB0}" type="pres">
      <dgm:prSet presAssocID="{C2CB0CC5-9A37-45F3-8F84-66FA7638E473}" presName="accentRepeatNode" presStyleLbl="solidFgAcc1" presStyleIdx="2" presStyleCnt="3"/>
      <dgm:spPr/>
    </dgm:pt>
  </dgm:ptLst>
  <dgm:cxnLst>
    <dgm:cxn modelId="{73FC1F28-78AA-4102-813F-8EC805CBE3A7}" srcId="{2BD9DE19-ACFF-4F8D-B5F3-A9A3DB6452A3}" destId="{C5FD06FA-C814-4E1B-B913-471E3FA0F431}" srcOrd="0" destOrd="0" parTransId="{058D82D9-B3C5-4D72-A242-CB61C91C8CD2}" sibTransId="{53B236B1-5D85-40CB-AE48-3BA500EBB480}"/>
    <dgm:cxn modelId="{D33ACD8A-294C-4CFB-AD0B-78B7E1D758B4}" srcId="{2BD9DE19-ACFF-4F8D-B5F3-A9A3DB6452A3}" destId="{B3413119-A3EA-40DB-982A-7778C63C9EC4}" srcOrd="1" destOrd="0" parTransId="{41D079F9-8824-426A-A8CC-1B879AB50A04}" sibTransId="{76EE23B9-4285-45D2-AE67-86A45258DA20}"/>
    <dgm:cxn modelId="{50EDA1F0-DD33-419E-BE76-4FCBB713396B}" type="presOf" srcId="{C2CB0CC5-9A37-45F3-8F84-66FA7638E473}" destId="{371AA1F0-DE8C-490C-869B-D319C240CCB9}" srcOrd="0" destOrd="0" presId="urn:microsoft.com/office/officeart/2008/layout/VerticalCurvedList"/>
    <dgm:cxn modelId="{24552B76-506A-4C5D-B01F-2D198C3AA677}" type="presOf" srcId="{C5FD06FA-C814-4E1B-B913-471E3FA0F431}" destId="{5219CF12-7911-4143-96A5-77DDF9AEF9AE}" srcOrd="0" destOrd="0" presId="urn:microsoft.com/office/officeart/2008/layout/VerticalCurvedList"/>
    <dgm:cxn modelId="{0F62D831-96BF-4B73-A781-7CF90D8F9BF6}" type="presOf" srcId="{B3413119-A3EA-40DB-982A-7778C63C9EC4}" destId="{54F4C0C8-5F6E-4890-BCFD-3D3435F4689B}" srcOrd="0" destOrd="0" presId="urn:microsoft.com/office/officeart/2008/layout/VerticalCurvedList"/>
    <dgm:cxn modelId="{31A4A93A-CC14-40C2-97A8-6128557D2B5E}" type="presOf" srcId="{53B236B1-5D85-40CB-AE48-3BA500EBB480}" destId="{8A6FA2A6-75E6-4B66-90F8-306F4183F22E}" srcOrd="0" destOrd="0" presId="urn:microsoft.com/office/officeart/2008/layout/VerticalCurvedList"/>
    <dgm:cxn modelId="{B56618BB-D0E4-45C5-92BD-3E36A93A1402}" srcId="{2BD9DE19-ACFF-4F8D-B5F3-A9A3DB6452A3}" destId="{C2CB0CC5-9A37-45F3-8F84-66FA7638E473}" srcOrd="2" destOrd="0" parTransId="{0BB28E9F-1BC4-4BEC-8EEB-462B871A32B0}" sibTransId="{5511348F-821F-4266-A5F7-762D520F3AD9}"/>
    <dgm:cxn modelId="{53D7D934-A9E9-4A03-A0A6-F3C0EFAE293F}" type="presOf" srcId="{2BD9DE19-ACFF-4F8D-B5F3-A9A3DB6452A3}" destId="{39126C40-D898-4761-96D7-DFBC87E709A6}" srcOrd="0" destOrd="0" presId="urn:microsoft.com/office/officeart/2008/layout/VerticalCurvedList"/>
    <dgm:cxn modelId="{F7B9D603-9955-43CD-B26C-D36A950C5D6D}" type="presParOf" srcId="{39126C40-D898-4761-96D7-DFBC87E709A6}" destId="{34D48688-16D9-4B52-B707-EE2F2E63A803}" srcOrd="0" destOrd="0" presId="urn:microsoft.com/office/officeart/2008/layout/VerticalCurvedList"/>
    <dgm:cxn modelId="{DCDE754B-C955-4FCB-B433-EEFCB2969E16}" type="presParOf" srcId="{34D48688-16D9-4B52-B707-EE2F2E63A803}" destId="{A28FF9E6-B81E-47E6-AC5C-5964B4A08329}" srcOrd="0" destOrd="0" presId="urn:microsoft.com/office/officeart/2008/layout/VerticalCurvedList"/>
    <dgm:cxn modelId="{9A80AC3C-62C1-42C6-B4C2-EDEF16C4C8B7}" type="presParOf" srcId="{A28FF9E6-B81E-47E6-AC5C-5964B4A08329}" destId="{E1470AAC-D66A-4E7E-92CA-FC05A074B68D}" srcOrd="0" destOrd="0" presId="urn:microsoft.com/office/officeart/2008/layout/VerticalCurvedList"/>
    <dgm:cxn modelId="{FDE95132-7A36-4305-9377-912ADCD7EB2D}" type="presParOf" srcId="{A28FF9E6-B81E-47E6-AC5C-5964B4A08329}" destId="{8A6FA2A6-75E6-4B66-90F8-306F4183F22E}" srcOrd="1" destOrd="0" presId="urn:microsoft.com/office/officeart/2008/layout/VerticalCurvedList"/>
    <dgm:cxn modelId="{C521D089-3894-49EE-B274-037788256B0D}" type="presParOf" srcId="{A28FF9E6-B81E-47E6-AC5C-5964B4A08329}" destId="{675656C9-73E6-44FC-969D-E920A9C02043}" srcOrd="2" destOrd="0" presId="urn:microsoft.com/office/officeart/2008/layout/VerticalCurvedList"/>
    <dgm:cxn modelId="{C8D842B7-03DC-4E99-9BBC-68BFA6C0DF8D}" type="presParOf" srcId="{A28FF9E6-B81E-47E6-AC5C-5964B4A08329}" destId="{DE1B92CC-EBAB-4F79-84B0-DCBC2DE50E81}" srcOrd="3" destOrd="0" presId="urn:microsoft.com/office/officeart/2008/layout/VerticalCurvedList"/>
    <dgm:cxn modelId="{C668ADA7-A6D3-4E93-9130-12AF6A457BFC}" type="presParOf" srcId="{34D48688-16D9-4B52-B707-EE2F2E63A803}" destId="{5219CF12-7911-4143-96A5-77DDF9AEF9AE}" srcOrd="1" destOrd="0" presId="urn:microsoft.com/office/officeart/2008/layout/VerticalCurvedList"/>
    <dgm:cxn modelId="{DFED9798-04E5-4BA4-8AEB-30EF407FC7EF}" type="presParOf" srcId="{34D48688-16D9-4B52-B707-EE2F2E63A803}" destId="{BD1991DD-0936-47B9-972A-4E533928305E}" srcOrd="2" destOrd="0" presId="urn:microsoft.com/office/officeart/2008/layout/VerticalCurvedList"/>
    <dgm:cxn modelId="{B4897E8E-9ABD-4995-9720-24CB3EBB82F0}" type="presParOf" srcId="{BD1991DD-0936-47B9-972A-4E533928305E}" destId="{40C94D1D-D04C-4E12-8635-52D6F627B33E}" srcOrd="0" destOrd="0" presId="urn:microsoft.com/office/officeart/2008/layout/VerticalCurvedList"/>
    <dgm:cxn modelId="{77558B6A-C276-47E7-9D75-43F27F31DD9A}" type="presParOf" srcId="{34D48688-16D9-4B52-B707-EE2F2E63A803}" destId="{54F4C0C8-5F6E-4890-BCFD-3D3435F4689B}" srcOrd="3" destOrd="0" presId="urn:microsoft.com/office/officeart/2008/layout/VerticalCurvedList"/>
    <dgm:cxn modelId="{2FC77792-CD50-4619-B6D3-E709AD2D7708}" type="presParOf" srcId="{34D48688-16D9-4B52-B707-EE2F2E63A803}" destId="{6550CFA7-5C8C-4D7E-B355-5C4E89EF2192}" srcOrd="4" destOrd="0" presId="urn:microsoft.com/office/officeart/2008/layout/VerticalCurvedList"/>
    <dgm:cxn modelId="{7EEB73A6-54E2-4A57-8ABC-A18BBACF0BF3}" type="presParOf" srcId="{6550CFA7-5C8C-4D7E-B355-5C4E89EF2192}" destId="{1D5FCF05-4813-4EA2-B287-B952D3527737}" srcOrd="0" destOrd="0" presId="urn:microsoft.com/office/officeart/2008/layout/VerticalCurvedList"/>
    <dgm:cxn modelId="{DAAE41C1-BC0E-4F5F-99E8-5061DD02C0CC}" type="presParOf" srcId="{34D48688-16D9-4B52-B707-EE2F2E63A803}" destId="{371AA1F0-DE8C-490C-869B-D319C240CCB9}" srcOrd="5" destOrd="0" presId="urn:microsoft.com/office/officeart/2008/layout/VerticalCurvedList"/>
    <dgm:cxn modelId="{E7FBE876-1FBE-4A3F-B9B1-5283869F26A6}" type="presParOf" srcId="{34D48688-16D9-4B52-B707-EE2F2E63A803}" destId="{966F15AC-5ABB-40ED-9891-D4A66CB05EB6}" srcOrd="6" destOrd="0" presId="urn:microsoft.com/office/officeart/2008/layout/VerticalCurvedList"/>
    <dgm:cxn modelId="{EBD34BBC-A1FA-4677-A6CA-AFB0686B440E}" type="presParOf" srcId="{966F15AC-5ABB-40ED-9891-D4A66CB05EB6}" destId="{EB4F5214-6E5B-4050-BFAF-DBDFDE892EB0}" srcOrd="0" destOrd="0" presId="urn:microsoft.com/office/officeart/2008/layout/VerticalCurvedList"/>
  </dgm:cxnLst>
  <dgm:bg>
    <a:solidFill>
      <a:schemeClr val="accent1">
        <a:lumMod val="60000"/>
        <a:lumOff val="40000"/>
      </a:schemeClr>
    </a:solidFill>
  </dgm:bg>
  <dgm:whole/>
  <dgm:extLst>
    <a:ext uri="http://schemas.microsoft.com/office/drawing/2008/diagram">
      <dsp:dataModelExt xmlns=""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3C862-3E67-4CC7-86B9-29B9FF8E2ACD}">
      <dsp:nvSpPr>
        <dsp:cNvPr id="0" name=""/>
        <dsp:cNvSpPr/>
      </dsp:nvSpPr>
      <dsp:spPr>
        <a:xfrm rot="5400000">
          <a:off x="-222429" y="225592"/>
          <a:ext cx="1482862" cy="103800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b="1" kern="1200" dirty="0" smtClean="0"/>
            <a:t>Chosen </a:t>
          </a:r>
          <a:r>
            <a:rPr lang="en-US" sz="1400" b="1" kern="1200" dirty="0" smtClean="0"/>
            <a:t>Contemporary</a:t>
          </a:r>
          <a:r>
            <a:rPr lang="en-US" sz="1200" b="1" kern="1200" dirty="0" smtClean="0"/>
            <a:t> Theme</a:t>
          </a:r>
          <a:endParaRPr lang="en-US" sz="1200" b="1" kern="1200" dirty="0"/>
        </a:p>
      </dsp:txBody>
      <dsp:txXfrm rot="-5400000">
        <a:off x="0" y="522165"/>
        <a:ext cx="1038004" cy="444858"/>
      </dsp:txXfrm>
    </dsp:sp>
    <dsp:sp modelId="{3A07E78B-D7E8-49FC-A4F2-FB72442C0AFD}">
      <dsp:nvSpPr>
        <dsp:cNvPr id="0" name=""/>
        <dsp:cNvSpPr/>
      </dsp:nvSpPr>
      <dsp:spPr>
        <a:xfrm rot="5400000">
          <a:off x="3084818" y="-2043650"/>
          <a:ext cx="964367"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Staff shortages and labor challenges in the hospitality sector.</a:t>
          </a:r>
          <a:endParaRPr lang="en-US" sz="1400" kern="1200" dirty="0"/>
        </a:p>
      </dsp:txBody>
      <dsp:txXfrm rot="-5400000">
        <a:off x="1038005" y="50240"/>
        <a:ext cx="5010918" cy="870213"/>
      </dsp:txXfrm>
    </dsp:sp>
    <dsp:sp modelId="{F4653AE4-EB1D-4476-8A6B-870C511A77C4}">
      <dsp:nvSpPr>
        <dsp:cNvPr id="0" name=""/>
        <dsp:cNvSpPr/>
      </dsp:nvSpPr>
      <dsp:spPr>
        <a:xfrm rot="5400000">
          <a:off x="-222429" y="1512997"/>
          <a:ext cx="1482862" cy="103800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smtClean="0"/>
            <a:t>Exploration</a:t>
          </a:r>
          <a:endParaRPr lang="en-US" sz="1500" kern="1200" dirty="0"/>
        </a:p>
      </dsp:txBody>
      <dsp:txXfrm rot="-5400000">
        <a:off x="0" y="1809570"/>
        <a:ext cx="1038004" cy="444858"/>
      </dsp:txXfrm>
    </dsp:sp>
    <dsp:sp modelId="{0516CF7B-7710-45BA-A4EC-8BE6A1C77826}">
      <dsp:nvSpPr>
        <dsp:cNvPr id="0" name=""/>
        <dsp:cNvSpPr/>
      </dsp:nvSpPr>
      <dsp:spPr>
        <a:xfrm rot="5400000">
          <a:off x="3085071" y="-756498"/>
          <a:ext cx="963860"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Analysis of the causes, impacts, and solutions related to staffing issues within the hospitality industry.</a:t>
          </a:r>
          <a:endParaRPr lang="en-US" sz="1400" kern="1200" dirty="0"/>
        </a:p>
      </dsp:txBody>
      <dsp:txXfrm rot="-5400000">
        <a:off x="1038004" y="1337621"/>
        <a:ext cx="5010943" cy="869756"/>
      </dsp:txXfrm>
    </dsp:sp>
    <dsp:sp modelId="{C8B3E3DF-8350-4FD3-B9AF-2F74F3597FC5}">
      <dsp:nvSpPr>
        <dsp:cNvPr id="0" name=""/>
        <dsp:cNvSpPr/>
      </dsp:nvSpPr>
      <dsp:spPr>
        <a:xfrm rot="5400000">
          <a:off x="-222429" y="2800403"/>
          <a:ext cx="1482862" cy="103800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lvl="0" algn="ctr" defTabSz="666750">
            <a:lnSpc>
              <a:spcPct val="90000"/>
            </a:lnSpc>
            <a:spcBef>
              <a:spcPct val="0"/>
            </a:spcBef>
            <a:spcAft>
              <a:spcPct val="35000"/>
            </a:spcAft>
          </a:pPr>
          <a:r>
            <a:rPr lang="en-US" sz="1500" kern="1200" dirty="0" smtClean="0"/>
            <a:t>Relevance</a:t>
          </a:r>
          <a:endParaRPr lang="en-US" sz="1500" kern="1200" dirty="0"/>
        </a:p>
      </dsp:txBody>
      <dsp:txXfrm rot="-5400000">
        <a:off x="0" y="3096976"/>
        <a:ext cx="1038004" cy="444858"/>
      </dsp:txXfrm>
    </dsp:sp>
    <dsp:sp modelId="{C9485A6C-36A0-4D1C-9603-A8E2C3F8F004}">
      <dsp:nvSpPr>
        <dsp:cNvPr id="0" name=""/>
        <dsp:cNvSpPr/>
      </dsp:nvSpPr>
      <dsp:spPr>
        <a:xfrm rot="5400000">
          <a:off x="3085071" y="530906"/>
          <a:ext cx="963860"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Highlighting the critical importance of addressing these challenges for the sustainability and success of hospitality businesses.</a:t>
          </a:r>
          <a:endParaRPr lang="en-US" sz="1400" kern="1200" dirty="0"/>
        </a:p>
      </dsp:txBody>
      <dsp:txXfrm rot="-5400000">
        <a:off x="1038004" y="2625025"/>
        <a:ext cx="5010943" cy="86975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499DC-E3D9-408C-9E9C-55740017545D}">
      <dsp:nvSpPr>
        <dsp:cNvPr id="0" name=""/>
        <dsp:cNvSpPr/>
      </dsp:nvSpPr>
      <dsp:spPr>
        <a:xfrm>
          <a:off x="799" y="4123"/>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u="sng" kern="1200" dirty="0" smtClean="0"/>
            <a:t>Analysis: </a:t>
          </a:r>
        </a:p>
        <a:p>
          <a:pPr lvl="0" algn="ctr" defTabSz="666750">
            <a:lnSpc>
              <a:spcPct val="90000"/>
            </a:lnSpc>
            <a:spcBef>
              <a:spcPct val="0"/>
            </a:spcBef>
            <a:spcAft>
              <a:spcPct val="35000"/>
            </a:spcAft>
          </a:pPr>
          <a:r>
            <a:rPr lang="en-US" sz="1500" kern="1200" dirty="0" smtClean="0"/>
            <a:t>Review of key theoretical concepts and empirical findings related to staff shortages and labor challenges in the hospitality sector.</a:t>
          </a:r>
          <a:endParaRPr lang="en-US" sz="1500" kern="1200" dirty="0"/>
        </a:p>
      </dsp:txBody>
      <dsp:txXfrm>
        <a:off x="799" y="4123"/>
        <a:ext cx="3119809" cy="1871885"/>
      </dsp:txXfrm>
    </dsp:sp>
    <dsp:sp modelId="{E05A6E75-1833-4946-83D9-8909C974C493}">
      <dsp:nvSpPr>
        <dsp:cNvPr id="0" name=""/>
        <dsp:cNvSpPr/>
      </dsp:nvSpPr>
      <dsp:spPr>
        <a:xfrm>
          <a:off x="3432590" y="4123"/>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u="sng" kern="1200" dirty="0" smtClean="0"/>
            <a:t>Insight: </a:t>
          </a:r>
        </a:p>
        <a:p>
          <a:pPr lvl="0" algn="ctr" defTabSz="666750">
            <a:lnSpc>
              <a:spcPct val="90000"/>
            </a:lnSpc>
            <a:spcBef>
              <a:spcPct val="0"/>
            </a:spcBef>
            <a:spcAft>
              <a:spcPct val="35000"/>
            </a:spcAft>
          </a:pPr>
          <a:r>
            <a:rPr lang="en-US" sz="1500" kern="1200" dirty="0" smtClean="0"/>
            <a:t>Understanding the real-world impacts of staffing issues on various facets of the hospitality industry, from operational efficiency to strategic management (Robinson &amp; Brown, 2020).</a:t>
          </a:r>
          <a:endParaRPr lang="en-US" sz="1500" kern="1200" dirty="0"/>
        </a:p>
      </dsp:txBody>
      <dsp:txXfrm>
        <a:off x="3432590" y="4123"/>
        <a:ext cx="3119809" cy="1871885"/>
      </dsp:txXfrm>
    </dsp:sp>
    <dsp:sp modelId="{00FC2EA7-44E6-444F-A0EE-2F6DB165D091}">
      <dsp:nvSpPr>
        <dsp:cNvPr id="0" name=""/>
        <dsp:cNvSpPr/>
      </dsp:nvSpPr>
      <dsp:spPr>
        <a:xfrm>
          <a:off x="1716695" y="2187990"/>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US" sz="1500" b="1" u="sng" kern="1200" dirty="0" smtClean="0"/>
            <a:t>Application: </a:t>
          </a:r>
        </a:p>
        <a:p>
          <a:pPr lvl="0" algn="ctr" defTabSz="666750">
            <a:lnSpc>
              <a:spcPct val="90000"/>
            </a:lnSpc>
            <a:spcBef>
              <a:spcPct val="0"/>
            </a:spcBef>
            <a:spcAft>
              <a:spcPct val="35000"/>
            </a:spcAft>
          </a:pPr>
          <a:r>
            <a:rPr lang="en-US" sz="1500" kern="1200" dirty="0" smtClean="0"/>
            <a:t>Drawing upon recent academic research and industry reports to elucidate the complexities of the contemporary theme.</a:t>
          </a:r>
          <a:endParaRPr lang="en-US" sz="1500" kern="1200" dirty="0"/>
        </a:p>
      </dsp:txBody>
      <dsp:txXfrm>
        <a:off x="1716695" y="2187990"/>
        <a:ext cx="3119809" cy="18718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35EDA3-6F30-452F-81A6-29E702F677E8}">
      <dsp:nvSpPr>
        <dsp:cNvPr id="0" name=""/>
        <dsp:cNvSpPr/>
      </dsp:nvSpPr>
      <dsp:spPr>
        <a:xfrm>
          <a:off x="622" y="157946"/>
          <a:ext cx="2680245" cy="3216294"/>
        </a:xfrm>
        <a:prstGeom prst="roundRect">
          <a:avLst>
            <a:gd name="adj" fmla="val 5000"/>
          </a:avLst>
        </a:prstGeom>
        <a:solidFill>
          <a:schemeClr val="tx2">
            <a:lumMod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lvl="0" algn="r" defTabSz="844550">
            <a:lnSpc>
              <a:spcPct val="90000"/>
            </a:lnSpc>
            <a:spcBef>
              <a:spcPct val="0"/>
            </a:spcBef>
            <a:spcAft>
              <a:spcPct val="35000"/>
            </a:spcAft>
          </a:pPr>
          <a:r>
            <a:rPr lang="en-US" sz="1900" kern="1200" dirty="0" smtClean="0"/>
            <a:t>Impact Analysis</a:t>
          </a:r>
          <a:endParaRPr lang="en-US" sz="1900" kern="1200" dirty="0"/>
        </a:p>
      </dsp:txBody>
      <dsp:txXfrm rot="16200000">
        <a:off x="-1050033" y="1208602"/>
        <a:ext cx="2637361" cy="536049"/>
      </dsp:txXfrm>
    </dsp:sp>
    <dsp:sp modelId="{F8970BD9-46B2-4B50-8CCB-EA7A12E67407}">
      <dsp:nvSpPr>
        <dsp:cNvPr id="0" name=""/>
        <dsp:cNvSpPr/>
      </dsp:nvSpPr>
      <dsp:spPr>
        <a:xfrm>
          <a:off x="536671" y="15794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r>
            <a:rPr lang="en-US" sz="2000" kern="1200" dirty="0" smtClean="0"/>
            <a:t>Utilizing PESTEL framework to assess the implications of staff shortages on the hospitality industry.</a:t>
          </a:r>
          <a:endParaRPr lang="en-US" sz="2000" kern="1200" dirty="0"/>
        </a:p>
      </dsp:txBody>
      <dsp:txXfrm>
        <a:off x="536671" y="157946"/>
        <a:ext cx="1996783" cy="3216294"/>
      </dsp:txXfrm>
    </dsp:sp>
    <dsp:sp modelId="{10635B13-1FB6-4463-B164-4E26723BAD1C}">
      <dsp:nvSpPr>
        <dsp:cNvPr id="0" name=""/>
        <dsp:cNvSpPr/>
      </dsp:nvSpPr>
      <dsp:spPr>
        <a:xfrm>
          <a:off x="2774677" y="157946"/>
          <a:ext cx="2680245" cy="3216294"/>
        </a:xfrm>
        <a:prstGeom prst="roundRect">
          <a:avLst>
            <a:gd name="adj" fmla="val 5000"/>
          </a:avLst>
        </a:prstGeom>
        <a:solidFill>
          <a:schemeClr val="accent3">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lvl="0" algn="r" defTabSz="844550">
            <a:lnSpc>
              <a:spcPct val="90000"/>
            </a:lnSpc>
            <a:spcBef>
              <a:spcPct val="0"/>
            </a:spcBef>
            <a:spcAft>
              <a:spcPct val="35000"/>
            </a:spcAft>
          </a:pPr>
          <a:r>
            <a:rPr lang="en-US" sz="1900" kern="1200" dirty="0" smtClean="0"/>
            <a:t>Theoretical Perspective</a:t>
          </a:r>
          <a:endParaRPr lang="en-US" sz="1900" kern="1200" dirty="0"/>
        </a:p>
      </dsp:txBody>
      <dsp:txXfrm rot="16200000">
        <a:off x="1724020" y="1208602"/>
        <a:ext cx="2637361" cy="536049"/>
      </dsp:txXfrm>
    </dsp:sp>
    <dsp:sp modelId="{09E04B00-5CAA-4FB4-9C1E-7C7049B85A8F}">
      <dsp:nvSpPr>
        <dsp:cNvPr id="0" name=""/>
        <dsp:cNvSpPr/>
      </dsp:nvSpPr>
      <dsp:spPr>
        <a:xfrm rot="5400000">
          <a:off x="2551652" y="2715229"/>
          <a:ext cx="472851"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825487A-8F69-4333-81B4-D166BCC9FC9B}">
      <dsp:nvSpPr>
        <dsp:cNvPr id="0" name=""/>
        <dsp:cNvSpPr/>
      </dsp:nvSpPr>
      <dsp:spPr>
        <a:xfrm>
          <a:off x="3310726" y="15794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r>
            <a:rPr lang="en-US" sz="2000" kern="1200" dirty="0" smtClean="0"/>
            <a:t>Analyzing how the chosen contemporary theme influences workforce dynamics and organizational resilience.</a:t>
          </a:r>
          <a:endParaRPr lang="en-US" sz="2000" kern="1200" dirty="0"/>
        </a:p>
      </dsp:txBody>
      <dsp:txXfrm>
        <a:off x="3310726" y="157946"/>
        <a:ext cx="1996783" cy="3216294"/>
      </dsp:txXfrm>
    </dsp:sp>
    <dsp:sp modelId="{1EACFAC8-8A3D-4E17-911A-B85A917DDD12}">
      <dsp:nvSpPr>
        <dsp:cNvPr id="0" name=""/>
        <dsp:cNvSpPr/>
      </dsp:nvSpPr>
      <dsp:spPr>
        <a:xfrm>
          <a:off x="5548731" y="157946"/>
          <a:ext cx="2680245" cy="3216294"/>
        </a:xfrm>
        <a:prstGeom prst="roundRect">
          <a:avLst>
            <a:gd name="adj" fmla="val 5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0" tIns="65151" rIns="84455" bIns="0" numCol="1" spcCol="1270" anchor="t" anchorCtr="0">
          <a:noAutofit/>
        </a:bodyPr>
        <a:lstStyle/>
        <a:p>
          <a:pPr lvl="0" algn="r" defTabSz="844550">
            <a:lnSpc>
              <a:spcPct val="90000"/>
            </a:lnSpc>
            <a:spcBef>
              <a:spcPct val="0"/>
            </a:spcBef>
            <a:spcAft>
              <a:spcPct val="35000"/>
            </a:spcAft>
          </a:pPr>
          <a:r>
            <a:rPr lang="en-US" sz="1900" kern="1200" dirty="0" smtClean="0"/>
            <a:t>Industry Responses</a:t>
          </a:r>
          <a:endParaRPr lang="en-US" sz="1900" kern="1200" dirty="0"/>
        </a:p>
      </dsp:txBody>
      <dsp:txXfrm rot="16200000">
        <a:off x="4498075" y="1208602"/>
        <a:ext cx="2637361" cy="536049"/>
      </dsp:txXfrm>
    </dsp:sp>
    <dsp:sp modelId="{DE7DBF77-A210-4D14-BC08-D1A00BC49394}">
      <dsp:nvSpPr>
        <dsp:cNvPr id="0" name=""/>
        <dsp:cNvSpPr/>
      </dsp:nvSpPr>
      <dsp:spPr>
        <a:xfrm rot="5400000">
          <a:off x="5325706" y="2715229"/>
          <a:ext cx="472851" cy="402036"/>
        </a:xfrm>
        <a:prstGeom prst="flowChartExtract">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D1205E37-835E-4FB9-964E-C1C0F099F3AC}">
      <dsp:nvSpPr>
        <dsp:cNvPr id="0" name=""/>
        <dsp:cNvSpPr/>
      </dsp:nvSpPr>
      <dsp:spPr>
        <a:xfrm>
          <a:off x="6084780" y="157946"/>
          <a:ext cx="1996783" cy="3216294"/>
        </a:xfrm>
        <a:prstGeom prst="rect">
          <a:avLst/>
        </a:prstGeom>
        <a:noFill/>
        <a:ln w="25400" cap="flat" cmpd="sng" algn="ctr">
          <a:noFill/>
          <a:prstDash val="solid"/>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lvl="0" algn="l" defTabSz="889000">
            <a:lnSpc>
              <a:spcPct val="90000"/>
            </a:lnSpc>
            <a:spcBef>
              <a:spcPct val="0"/>
            </a:spcBef>
            <a:spcAft>
              <a:spcPct val="35000"/>
            </a:spcAft>
          </a:pPr>
          <a:r>
            <a:rPr lang="en-US" sz="2000" kern="1200" dirty="0" smtClean="0"/>
            <a:t>Providing examples of proactive measures and innovative strategies adopted by hospitality businesses to address staffing challenges.</a:t>
          </a:r>
          <a:endParaRPr lang="en-US" sz="2000" kern="1200" dirty="0"/>
        </a:p>
      </dsp:txBody>
      <dsp:txXfrm>
        <a:off x="6084780" y="157946"/>
        <a:ext cx="1996783" cy="321629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3C862-3E67-4CC7-86B9-29B9FF8E2ACD}">
      <dsp:nvSpPr>
        <dsp:cNvPr id="0" name=""/>
        <dsp:cNvSpPr/>
      </dsp:nvSpPr>
      <dsp:spPr>
        <a:xfrm rot="5400000">
          <a:off x="-222429" y="225592"/>
          <a:ext cx="1482862" cy="1038004"/>
        </a:xfrm>
        <a:prstGeom prst="chevron">
          <a:avLst/>
        </a:prstGeom>
        <a:solidFill>
          <a:schemeClr val="accent1">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t>Influence of Labor Regulations</a:t>
          </a:r>
          <a:endParaRPr lang="en-US" sz="1200" b="1" kern="1200" dirty="0"/>
        </a:p>
      </dsp:txBody>
      <dsp:txXfrm rot="-5400000">
        <a:off x="0" y="522165"/>
        <a:ext cx="1038004" cy="444858"/>
      </dsp:txXfrm>
    </dsp:sp>
    <dsp:sp modelId="{3A07E78B-D7E8-49FC-A4F2-FB72442C0AFD}">
      <dsp:nvSpPr>
        <dsp:cNvPr id="0" name=""/>
        <dsp:cNvSpPr/>
      </dsp:nvSpPr>
      <dsp:spPr>
        <a:xfrm rot="5400000">
          <a:off x="3084818" y="-2043650"/>
          <a:ext cx="964367"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Impact of government policies and labor laws on workforce management practices within the hospitality sector.</a:t>
          </a:r>
          <a:endParaRPr lang="en-US" sz="1400" kern="1200" dirty="0"/>
        </a:p>
      </dsp:txBody>
      <dsp:txXfrm rot="-5400000">
        <a:off x="1038005" y="50240"/>
        <a:ext cx="5010918" cy="870213"/>
      </dsp:txXfrm>
    </dsp:sp>
    <dsp:sp modelId="{F4653AE4-EB1D-4476-8A6B-870C511A77C4}">
      <dsp:nvSpPr>
        <dsp:cNvPr id="0" name=""/>
        <dsp:cNvSpPr/>
      </dsp:nvSpPr>
      <dsp:spPr>
        <a:xfrm rot="5400000">
          <a:off x="-222429" y="1512997"/>
          <a:ext cx="1482862" cy="1038004"/>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Immigration Policies</a:t>
          </a:r>
          <a:endParaRPr lang="en-US" sz="1400" kern="1200" dirty="0"/>
        </a:p>
      </dsp:txBody>
      <dsp:txXfrm rot="-5400000">
        <a:off x="0" y="1809570"/>
        <a:ext cx="1038004" cy="444858"/>
      </dsp:txXfrm>
    </dsp:sp>
    <dsp:sp modelId="{0516CF7B-7710-45BA-A4EC-8BE6A1C77826}">
      <dsp:nvSpPr>
        <dsp:cNvPr id="0" name=""/>
        <dsp:cNvSpPr/>
      </dsp:nvSpPr>
      <dsp:spPr>
        <a:xfrm rot="5400000">
          <a:off x="3085071" y="-756498"/>
          <a:ext cx="963860"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Examination of how visa requirements and immigration laws affect access to foreign talent and staffing strategies (Wang &amp; Kim, 2017).</a:t>
          </a:r>
          <a:endParaRPr lang="en-US" sz="1400" kern="1200" dirty="0"/>
        </a:p>
      </dsp:txBody>
      <dsp:txXfrm rot="-5400000">
        <a:off x="1038004" y="1337621"/>
        <a:ext cx="5010943" cy="869756"/>
      </dsp:txXfrm>
    </dsp:sp>
    <dsp:sp modelId="{C8B3E3DF-8350-4FD3-B9AF-2F74F3597FC5}">
      <dsp:nvSpPr>
        <dsp:cNvPr id="0" name=""/>
        <dsp:cNvSpPr/>
      </dsp:nvSpPr>
      <dsp:spPr>
        <a:xfrm rot="5400000">
          <a:off x="-222429" y="2800403"/>
          <a:ext cx="1482862" cy="1038004"/>
        </a:xfrm>
        <a:prstGeom prst="chevron">
          <a:avLst/>
        </a:prstGeom>
        <a:solidFill>
          <a:schemeClr val="accent4">
            <a:lumMod val="5000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Government Initiatives</a:t>
          </a:r>
          <a:endParaRPr lang="en-US" sz="1400" kern="1200" dirty="0"/>
        </a:p>
      </dsp:txBody>
      <dsp:txXfrm rot="-5400000">
        <a:off x="0" y="3096976"/>
        <a:ext cx="1038004" cy="444858"/>
      </dsp:txXfrm>
    </dsp:sp>
    <dsp:sp modelId="{C9485A6C-36A0-4D1C-9603-A8E2C3F8F004}">
      <dsp:nvSpPr>
        <dsp:cNvPr id="0" name=""/>
        <dsp:cNvSpPr/>
      </dsp:nvSpPr>
      <dsp:spPr>
        <a:xfrm rot="5400000">
          <a:off x="3085071" y="530906"/>
          <a:ext cx="963860" cy="5057995"/>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9568" tIns="8890" rIns="8890" bIns="8890" numCol="1" spcCol="1270" anchor="ctr" anchorCtr="0">
          <a:noAutofit/>
        </a:bodyPr>
        <a:lstStyle/>
        <a:p>
          <a:pPr marL="114300" lvl="1" indent="-114300" algn="l" defTabSz="622300">
            <a:lnSpc>
              <a:spcPct val="90000"/>
            </a:lnSpc>
            <a:spcBef>
              <a:spcPct val="0"/>
            </a:spcBef>
            <a:spcAft>
              <a:spcPct val="15000"/>
            </a:spcAft>
            <a:buChar char="••"/>
          </a:pPr>
          <a:r>
            <a:rPr lang="en-US" sz="1400" kern="1200" dirty="0" smtClean="0"/>
            <a:t>Evaluation of workforce development programs and vocational training incentives aimed at alleviating labor shortages.</a:t>
          </a:r>
          <a:endParaRPr lang="en-US" sz="1400" kern="1200" dirty="0"/>
        </a:p>
      </dsp:txBody>
      <dsp:txXfrm rot="-5400000">
        <a:off x="1038004" y="2625025"/>
        <a:ext cx="5010943" cy="86975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6499DC-E3D9-408C-9E9C-55740017545D}">
      <dsp:nvSpPr>
        <dsp:cNvPr id="0" name=""/>
        <dsp:cNvSpPr/>
      </dsp:nvSpPr>
      <dsp:spPr>
        <a:xfrm>
          <a:off x="799" y="4123"/>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u="sng" kern="1200" dirty="0" smtClean="0"/>
            <a:t>Economic Conditions</a:t>
          </a:r>
        </a:p>
        <a:p>
          <a:pPr lvl="0" algn="ctr" defTabSz="755650">
            <a:lnSpc>
              <a:spcPct val="90000"/>
            </a:lnSpc>
            <a:spcBef>
              <a:spcPct val="0"/>
            </a:spcBef>
            <a:spcAft>
              <a:spcPct val="35000"/>
            </a:spcAft>
          </a:pPr>
          <a:r>
            <a:rPr lang="en-US" sz="1700" b="0" u="none" kern="1200" dirty="0" smtClean="0"/>
            <a:t>Analysis of how economic fluctuations influence labor supply and demand dynamics in the hospitality industry.</a:t>
          </a:r>
          <a:endParaRPr lang="en-US" sz="1700" b="0" u="none" kern="1200" dirty="0"/>
        </a:p>
      </dsp:txBody>
      <dsp:txXfrm>
        <a:off x="799" y="4123"/>
        <a:ext cx="3119809" cy="1871885"/>
      </dsp:txXfrm>
    </dsp:sp>
    <dsp:sp modelId="{E05A6E75-1833-4946-83D9-8909C974C493}">
      <dsp:nvSpPr>
        <dsp:cNvPr id="0" name=""/>
        <dsp:cNvSpPr/>
      </dsp:nvSpPr>
      <dsp:spPr>
        <a:xfrm>
          <a:off x="3432590" y="4123"/>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u="sng" kern="1200" dirty="0" smtClean="0"/>
            <a:t>Operational Responses </a:t>
          </a:r>
        </a:p>
        <a:p>
          <a:pPr lvl="0" algn="ctr" defTabSz="755650">
            <a:lnSpc>
              <a:spcPct val="90000"/>
            </a:lnSpc>
            <a:spcBef>
              <a:spcPct val="0"/>
            </a:spcBef>
            <a:spcAft>
              <a:spcPct val="35000"/>
            </a:spcAft>
          </a:pPr>
          <a:r>
            <a:rPr lang="en-US" sz="1700" kern="1200" dirty="0" smtClean="0"/>
            <a:t>Strategies adopted by businesses during economic downturns to mitigate staffing challenges and maintain operational efficiency.</a:t>
          </a:r>
          <a:endParaRPr lang="en-US" sz="1700" kern="1200" dirty="0"/>
        </a:p>
      </dsp:txBody>
      <dsp:txXfrm>
        <a:off x="3432590" y="4123"/>
        <a:ext cx="3119809" cy="1871885"/>
      </dsp:txXfrm>
    </dsp:sp>
    <dsp:sp modelId="{00FC2EA7-44E6-444F-A0EE-2F6DB165D091}">
      <dsp:nvSpPr>
        <dsp:cNvPr id="0" name=""/>
        <dsp:cNvSpPr/>
      </dsp:nvSpPr>
      <dsp:spPr>
        <a:xfrm>
          <a:off x="1716695" y="2187990"/>
          <a:ext cx="3119809" cy="1871885"/>
        </a:xfrm>
        <a:prstGeom prst="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u="sng" kern="1200" dirty="0" smtClean="0"/>
            <a:t>Market Competition </a:t>
          </a:r>
        </a:p>
        <a:p>
          <a:pPr lvl="0" algn="ctr" defTabSz="755650">
            <a:lnSpc>
              <a:spcPct val="90000"/>
            </a:lnSpc>
            <a:spcBef>
              <a:spcPct val="0"/>
            </a:spcBef>
            <a:spcAft>
              <a:spcPct val="35000"/>
            </a:spcAft>
          </a:pPr>
          <a:r>
            <a:rPr lang="en-US" sz="1700" b="0" u="none" kern="1200" dirty="0" smtClean="0"/>
            <a:t>Impact of rising wages and increased job opportunities on staffing difficulties and talent retention efforts within the hospitality sector.</a:t>
          </a:r>
          <a:endParaRPr lang="en-US" sz="1700" b="0" u="none" kern="1200" dirty="0"/>
        </a:p>
      </dsp:txBody>
      <dsp:txXfrm>
        <a:off x="1716695" y="2187990"/>
        <a:ext cx="3119809" cy="187188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2929B-8E4F-4264-B13A-7944A0AA69F5}">
      <dsp:nvSpPr>
        <dsp:cNvPr id="0" name=""/>
        <dsp:cNvSpPr/>
      </dsp:nvSpPr>
      <dsp:spPr>
        <a:xfrm rot="5400000">
          <a:off x="-222646" y="223826"/>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Demographic Shifts</a:t>
          </a:r>
          <a:endParaRPr lang="en-US" sz="1300" kern="1200" dirty="0"/>
        </a:p>
      </dsp:txBody>
      <dsp:txXfrm rot="-5400000">
        <a:off x="1" y="520688"/>
        <a:ext cx="1039018" cy="445294"/>
      </dsp:txXfrm>
    </dsp:sp>
    <dsp:sp modelId="{D3B9BF89-3D1D-4A44-886B-E178CE3171F3}">
      <dsp:nvSpPr>
        <dsp:cNvPr id="0" name=""/>
        <dsp:cNvSpPr/>
      </dsp:nvSpPr>
      <dsp:spPr>
        <a:xfrm rot="5400000">
          <a:off x="3085107" y="-2044909"/>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smtClean="0"/>
            <a:t>Examination of how changing demographics, such as generational preferences and cultural norms, influence workforce trends in hospitality.</a:t>
          </a:r>
          <a:endParaRPr lang="en-US" sz="1500" kern="1200" dirty="0"/>
        </a:p>
      </dsp:txBody>
      <dsp:txXfrm rot="-5400000">
        <a:off x="1039018" y="48278"/>
        <a:ext cx="5009883" cy="870607"/>
      </dsp:txXfrm>
    </dsp:sp>
    <dsp:sp modelId="{20843552-F766-4C47-A84B-4CDC92C3C656}">
      <dsp:nvSpPr>
        <dsp:cNvPr id="0" name=""/>
        <dsp:cNvSpPr/>
      </dsp:nvSpPr>
      <dsp:spPr>
        <a:xfrm rot="5400000">
          <a:off x="-222646" y="1512490"/>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Workforce Expectations</a:t>
          </a:r>
          <a:endParaRPr lang="en-US" sz="1300" kern="1200" dirty="0"/>
        </a:p>
      </dsp:txBody>
      <dsp:txXfrm rot="-5400000">
        <a:off x="1" y="1809352"/>
        <a:ext cx="1039018" cy="445294"/>
      </dsp:txXfrm>
    </dsp:sp>
    <dsp:sp modelId="{5D5B6003-249C-4E86-9A00-43346D10C93D}">
      <dsp:nvSpPr>
        <dsp:cNvPr id="0" name=""/>
        <dsp:cNvSpPr/>
      </dsp:nvSpPr>
      <dsp:spPr>
        <a:xfrm rot="5400000">
          <a:off x="3085107" y="-756245"/>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smtClean="0"/>
            <a:t>Understanding the evolving expectations of employees regarding work-life balance, career advancement, and organizational culture (Morgan &amp; Turner, 2018).</a:t>
          </a:r>
          <a:endParaRPr lang="en-US" sz="1500" kern="1200" dirty="0"/>
        </a:p>
      </dsp:txBody>
      <dsp:txXfrm rot="-5400000">
        <a:off x="1039018" y="1336942"/>
        <a:ext cx="5009883" cy="870607"/>
      </dsp:txXfrm>
    </dsp:sp>
    <dsp:sp modelId="{5F48E09B-CAB3-4A33-AF36-008AFC21D375}">
      <dsp:nvSpPr>
        <dsp:cNvPr id="0" name=""/>
        <dsp:cNvSpPr/>
      </dsp:nvSpPr>
      <dsp:spPr>
        <a:xfrm rot="5400000">
          <a:off x="-222646" y="2801154"/>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255" tIns="8255" rIns="8255" bIns="8255" numCol="1" spcCol="1270" anchor="ctr" anchorCtr="0">
          <a:noAutofit/>
        </a:bodyPr>
        <a:lstStyle/>
        <a:p>
          <a:pPr lvl="0" algn="ctr" defTabSz="577850">
            <a:lnSpc>
              <a:spcPct val="90000"/>
            </a:lnSpc>
            <a:spcBef>
              <a:spcPct val="0"/>
            </a:spcBef>
            <a:spcAft>
              <a:spcPct val="35000"/>
            </a:spcAft>
          </a:pPr>
          <a:r>
            <a:rPr lang="en-US" sz="1300" kern="1200" dirty="0" smtClean="0"/>
            <a:t>Diversity and Inclusion</a:t>
          </a:r>
          <a:endParaRPr lang="en-US" sz="1300" kern="1200" dirty="0"/>
        </a:p>
      </dsp:txBody>
      <dsp:txXfrm rot="-5400000">
        <a:off x="1" y="3098016"/>
        <a:ext cx="1039018" cy="445294"/>
      </dsp:txXfrm>
    </dsp:sp>
    <dsp:sp modelId="{FEA2B8AA-97E5-4673-BF11-4FE3C3D750E1}">
      <dsp:nvSpPr>
        <dsp:cNvPr id="0" name=""/>
        <dsp:cNvSpPr/>
      </dsp:nvSpPr>
      <dsp:spPr>
        <a:xfrm rot="5400000">
          <a:off x="3085107" y="532418"/>
          <a:ext cx="964803" cy="50569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06680" tIns="9525" rIns="9525" bIns="9525" numCol="1" spcCol="1270" anchor="ctr" anchorCtr="0">
          <a:noAutofit/>
        </a:bodyPr>
        <a:lstStyle/>
        <a:p>
          <a:pPr marL="114300" lvl="1" indent="-114300" algn="l" defTabSz="666750">
            <a:lnSpc>
              <a:spcPct val="90000"/>
            </a:lnSpc>
            <a:spcBef>
              <a:spcPct val="0"/>
            </a:spcBef>
            <a:spcAft>
              <a:spcPct val="15000"/>
            </a:spcAft>
            <a:buChar char="••"/>
          </a:pPr>
          <a:r>
            <a:rPr lang="en-US" sz="1500" kern="1200" dirty="0" smtClean="0"/>
            <a:t>Importance of embracing diversity and fostering an inclusive workplace culture to attract and retain talent in the hospitality industry.</a:t>
          </a:r>
          <a:endParaRPr lang="en-US" sz="1500" kern="1200" dirty="0"/>
        </a:p>
      </dsp:txBody>
      <dsp:txXfrm rot="-5400000">
        <a:off x="1039018" y="2625605"/>
        <a:ext cx="5009883" cy="87060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E2929B-8E4F-4264-B13A-7944A0AA69F5}">
      <dsp:nvSpPr>
        <dsp:cNvPr id="0" name=""/>
        <dsp:cNvSpPr/>
      </dsp:nvSpPr>
      <dsp:spPr>
        <a:xfrm rot="5400000">
          <a:off x="-222646" y="223826"/>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t>Adoption of Technology</a:t>
          </a:r>
          <a:endParaRPr lang="en-US" sz="1200" kern="1200" dirty="0"/>
        </a:p>
      </dsp:txBody>
      <dsp:txXfrm rot="-5400000">
        <a:off x="1" y="520688"/>
        <a:ext cx="1039018" cy="445294"/>
      </dsp:txXfrm>
    </dsp:sp>
    <dsp:sp modelId="{D3B9BF89-3D1D-4A44-886B-E178CE3171F3}">
      <dsp:nvSpPr>
        <dsp:cNvPr id="0" name=""/>
        <dsp:cNvSpPr/>
      </dsp:nvSpPr>
      <dsp:spPr>
        <a:xfrm rot="5400000">
          <a:off x="3389907" y="-2349709"/>
          <a:ext cx="964803" cy="56665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smtClean="0"/>
            <a:t>Assessment of how automation, artificial intelligence, and digital innovations impact labor practices and workforce productivity in hospitality.</a:t>
          </a:r>
          <a:endParaRPr lang="en-US" sz="1800" kern="1200" dirty="0"/>
        </a:p>
      </dsp:txBody>
      <dsp:txXfrm rot="-5400000">
        <a:off x="1039018" y="48278"/>
        <a:ext cx="5619483" cy="870607"/>
      </dsp:txXfrm>
    </dsp:sp>
    <dsp:sp modelId="{20843552-F766-4C47-A84B-4CDC92C3C656}">
      <dsp:nvSpPr>
        <dsp:cNvPr id="0" name=""/>
        <dsp:cNvSpPr/>
      </dsp:nvSpPr>
      <dsp:spPr>
        <a:xfrm rot="5400000">
          <a:off x="-222646" y="1512490"/>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t>Ethical Considerations</a:t>
          </a:r>
          <a:endParaRPr lang="en-US" sz="1200" kern="1200" dirty="0"/>
        </a:p>
      </dsp:txBody>
      <dsp:txXfrm rot="-5400000">
        <a:off x="1" y="1809352"/>
        <a:ext cx="1039018" cy="445294"/>
      </dsp:txXfrm>
    </dsp:sp>
    <dsp:sp modelId="{5D5B6003-249C-4E86-9A00-43346D10C93D}">
      <dsp:nvSpPr>
        <dsp:cNvPr id="0" name=""/>
        <dsp:cNvSpPr/>
      </dsp:nvSpPr>
      <dsp:spPr>
        <a:xfrm rot="5400000">
          <a:off x="3389907" y="-1061045"/>
          <a:ext cx="964803" cy="56665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smtClean="0"/>
            <a:t>Exploration of the ethical dilemmas associated with technological solutions for addressing staffing challenges in the hospitality sector.</a:t>
          </a:r>
          <a:endParaRPr lang="en-US" sz="1800" kern="1200" dirty="0"/>
        </a:p>
      </dsp:txBody>
      <dsp:txXfrm rot="-5400000">
        <a:off x="1039018" y="1336942"/>
        <a:ext cx="5619483" cy="870607"/>
      </dsp:txXfrm>
    </dsp:sp>
    <dsp:sp modelId="{5F48E09B-CAB3-4A33-AF36-008AFC21D375}">
      <dsp:nvSpPr>
        <dsp:cNvPr id="0" name=""/>
        <dsp:cNvSpPr/>
      </dsp:nvSpPr>
      <dsp:spPr>
        <a:xfrm rot="5400000">
          <a:off x="-222646" y="2801154"/>
          <a:ext cx="1484312" cy="1039018"/>
        </a:xfrm>
        <a:prstGeom prst="chevron">
          <a:avLst/>
        </a:prstGeom>
        <a:solidFill>
          <a:schemeClr val="accen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n-US" sz="1200" kern="1200" dirty="0" smtClean="0"/>
            <a:t>Training and </a:t>
          </a:r>
          <a:r>
            <a:rPr lang="en-US" sz="1200" kern="1200" dirty="0" err="1" smtClean="0"/>
            <a:t>Upskilling</a:t>
          </a:r>
          <a:endParaRPr lang="en-US" sz="1200" kern="1200" dirty="0"/>
        </a:p>
      </dsp:txBody>
      <dsp:txXfrm rot="-5400000">
        <a:off x="1" y="3098016"/>
        <a:ext cx="1039018" cy="445294"/>
      </dsp:txXfrm>
    </dsp:sp>
    <dsp:sp modelId="{FEA2B8AA-97E5-4673-BF11-4FE3C3D750E1}">
      <dsp:nvSpPr>
        <dsp:cNvPr id="0" name=""/>
        <dsp:cNvSpPr/>
      </dsp:nvSpPr>
      <dsp:spPr>
        <a:xfrm rot="5400000">
          <a:off x="3389907" y="227618"/>
          <a:ext cx="964803" cy="5666581"/>
        </a:xfrm>
        <a:prstGeom prst="round2SameRect">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8016" tIns="11430" rIns="11430" bIns="11430" numCol="1" spcCol="1270" anchor="ctr" anchorCtr="0">
          <a:noAutofit/>
        </a:bodyPr>
        <a:lstStyle/>
        <a:p>
          <a:pPr marL="171450" lvl="1" indent="-171450" algn="l" defTabSz="800100">
            <a:lnSpc>
              <a:spcPct val="90000"/>
            </a:lnSpc>
            <a:spcBef>
              <a:spcPct val="0"/>
            </a:spcBef>
            <a:spcAft>
              <a:spcPct val="15000"/>
            </a:spcAft>
            <a:buChar char="••"/>
          </a:pPr>
          <a:r>
            <a:rPr lang="en-US" sz="1800" kern="1200" dirty="0" smtClean="0"/>
            <a:t>Importance of providing training programs to equip hospitality employees with the necessary skills to adapt to technological advancements.</a:t>
          </a:r>
          <a:endParaRPr lang="en-US" sz="1800" kern="1200" dirty="0"/>
        </a:p>
      </dsp:txBody>
      <dsp:txXfrm rot="-5400000">
        <a:off x="1039018" y="2625605"/>
        <a:ext cx="5619483" cy="87060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6FA2A6-75E6-4B66-90F8-306F4183F22E}">
      <dsp:nvSpPr>
        <dsp:cNvPr id="0" name=""/>
        <dsp:cNvSpPr/>
      </dsp:nvSpPr>
      <dsp:spPr>
        <a:xfrm>
          <a:off x="-4594335" y="-704407"/>
          <a:ext cx="5472816" cy="5472816"/>
        </a:xfrm>
        <a:prstGeom prst="blockArc">
          <a:avLst>
            <a:gd name="adj1" fmla="val 18900000"/>
            <a:gd name="adj2" fmla="val 2700000"/>
            <a:gd name="adj3" fmla="val 395"/>
          </a:avLst>
        </a:pr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219CF12-7911-4143-96A5-77DDF9AEF9AE}">
      <dsp:nvSpPr>
        <dsp:cNvPr id="0" name=""/>
        <dsp:cNvSpPr/>
      </dsp:nvSpPr>
      <dsp:spPr>
        <a:xfrm>
          <a:off x="564979" y="406400"/>
          <a:ext cx="5475833" cy="812800"/>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5160" tIns="33020" rIns="33020" bIns="33020" numCol="1" spcCol="1270" anchor="ctr" anchorCtr="0">
          <a:noAutofit/>
        </a:bodyPr>
        <a:lstStyle/>
        <a:p>
          <a:pPr lvl="0" algn="l" defTabSz="577850">
            <a:lnSpc>
              <a:spcPct val="90000"/>
            </a:lnSpc>
            <a:spcBef>
              <a:spcPct val="0"/>
            </a:spcBef>
            <a:spcAft>
              <a:spcPct val="35000"/>
            </a:spcAft>
          </a:pPr>
          <a:r>
            <a:rPr lang="en-US" sz="1300" b="1" u="sng" kern="1200" dirty="0" smtClean="0">
              <a:solidFill>
                <a:schemeClr val="bg1"/>
              </a:solidFill>
            </a:rPr>
            <a:t>Summary: </a:t>
          </a:r>
          <a:r>
            <a:rPr lang="en-US" sz="1300" kern="1200" dirty="0" smtClean="0">
              <a:solidFill>
                <a:schemeClr val="bg1"/>
              </a:solidFill>
            </a:rPr>
            <a:t>The presentation highlighted the pervasive challenges of staff shortages and labor issues in the hospitality sector, emphasizing their critical implications for operational efficiency and long-term viability.</a:t>
          </a:r>
          <a:endParaRPr lang="en-US" sz="1300" kern="1200" dirty="0">
            <a:solidFill>
              <a:schemeClr val="bg1"/>
            </a:solidFill>
          </a:endParaRPr>
        </a:p>
      </dsp:txBody>
      <dsp:txXfrm>
        <a:off x="564979" y="406400"/>
        <a:ext cx="5475833" cy="812800"/>
      </dsp:txXfrm>
    </dsp:sp>
    <dsp:sp modelId="{40C94D1D-D04C-4E12-8635-52D6F627B33E}">
      <dsp:nvSpPr>
        <dsp:cNvPr id="0" name=""/>
        <dsp:cNvSpPr/>
      </dsp:nvSpPr>
      <dsp:spPr>
        <a:xfrm>
          <a:off x="56979" y="304800"/>
          <a:ext cx="1015999" cy="101599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54F4C0C8-5F6E-4890-BCFD-3D3435F4689B}">
      <dsp:nvSpPr>
        <dsp:cNvPr id="0" name=""/>
        <dsp:cNvSpPr/>
      </dsp:nvSpPr>
      <dsp:spPr>
        <a:xfrm>
          <a:off x="860432" y="1625599"/>
          <a:ext cx="5180380" cy="812800"/>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5160" tIns="33020" rIns="33020" bIns="33020" numCol="1" spcCol="1270" anchor="ctr" anchorCtr="0">
          <a:noAutofit/>
        </a:bodyPr>
        <a:lstStyle/>
        <a:p>
          <a:pPr lvl="0" algn="l" defTabSz="577850">
            <a:lnSpc>
              <a:spcPct val="90000"/>
            </a:lnSpc>
            <a:spcBef>
              <a:spcPct val="0"/>
            </a:spcBef>
            <a:spcAft>
              <a:spcPct val="35000"/>
            </a:spcAft>
          </a:pPr>
          <a:r>
            <a:rPr lang="en-US" sz="1300" b="1" u="sng" kern="1200" dirty="0" smtClean="0">
              <a:solidFill>
                <a:schemeClr val="bg1"/>
              </a:solidFill>
            </a:rPr>
            <a:t>Urgency:</a:t>
          </a:r>
          <a:r>
            <a:rPr lang="en-US" sz="1300" kern="1200" dirty="0" smtClean="0">
              <a:solidFill>
                <a:schemeClr val="bg1"/>
              </a:solidFill>
            </a:rPr>
            <a:t> Addressing these challenges requires proactive measures and innovative strategies to attract, retain, and develop talent, ensuring the industry's resilience amidst dynamic market conditions.</a:t>
          </a:r>
          <a:endParaRPr lang="en-US" sz="1300" kern="1200" dirty="0">
            <a:solidFill>
              <a:schemeClr val="bg1"/>
            </a:solidFill>
          </a:endParaRPr>
        </a:p>
      </dsp:txBody>
      <dsp:txXfrm>
        <a:off x="860432" y="1625599"/>
        <a:ext cx="5180380" cy="812800"/>
      </dsp:txXfrm>
    </dsp:sp>
    <dsp:sp modelId="{1D5FCF05-4813-4EA2-B287-B952D3527737}">
      <dsp:nvSpPr>
        <dsp:cNvPr id="0" name=""/>
        <dsp:cNvSpPr/>
      </dsp:nvSpPr>
      <dsp:spPr>
        <a:xfrm>
          <a:off x="352432" y="1523999"/>
          <a:ext cx="1015999" cy="101599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1AA1F0-DE8C-490C-869B-D319C240CCB9}">
      <dsp:nvSpPr>
        <dsp:cNvPr id="0" name=""/>
        <dsp:cNvSpPr/>
      </dsp:nvSpPr>
      <dsp:spPr>
        <a:xfrm>
          <a:off x="564979" y="2844800"/>
          <a:ext cx="5475833" cy="812800"/>
        </a:xfrm>
        <a:prstGeom prst="rect">
          <a:avLst/>
        </a:prstGeom>
        <a:solidFill>
          <a:schemeClr val="accent4">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5160" tIns="33020" rIns="33020" bIns="33020" numCol="1" spcCol="1270" anchor="ctr" anchorCtr="0">
          <a:noAutofit/>
        </a:bodyPr>
        <a:lstStyle/>
        <a:p>
          <a:pPr lvl="0" algn="l" defTabSz="577850">
            <a:lnSpc>
              <a:spcPct val="90000"/>
            </a:lnSpc>
            <a:spcBef>
              <a:spcPct val="0"/>
            </a:spcBef>
            <a:spcAft>
              <a:spcPct val="35000"/>
            </a:spcAft>
          </a:pPr>
          <a:r>
            <a:rPr lang="en-US" sz="1300" b="1" u="sng" kern="1200" dirty="0" smtClean="0">
              <a:solidFill>
                <a:schemeClr val="bg1"/>
              </a:solidFill>
            </a:rPr>
            <a:t>Future Outlook: </a:t>
          </a:r>
          <a:r>
            <a:rPr lang="en-US" sz="1300" kern="1200" dirty="0" smtClean="0">
              <a:solidFill>
                <a:schemeClr val="bg1"/>
              </a:solidFill>
            </a:rPr>
            <a:t>By embracing change, fostering a people-centric approach, and leveraging emerging opportunities, hospitality businesses can navigate uncertainties and position themselves for sustained success in the evolving landscape.</a:t>
          </a:r>
          <a:endParaRPr lang="en-US" sz="1300" kern="1200" dirty="0">
            <a:solidFill>
              <a:schemeClr val="bg1"/>
            </a:solidFill>
          </a:endParaRPr>
        </a:p>
      </dsp:txBody>
      <dsp:txXfrm>
        <a:off x="564979" y="2844800"/>
        <a:ext cx="5475833" cy="812800"/>
      </dsp:txXfrm>
    </dsp:sp>
    <dsp:sp modelId="{EB4F5214-6E5B-4050-BFAF-DBDFDE892EB0}">
      <dsp:nvSpPr>
        <dsp:cNvPr id="0" name=""/>
        <dsp:cNvSpPr/>
      </dsp:nvSpPr>
      <dsp:spPr>
        <a:xfrm>
          <a:off x="56979" y="2743200"/>
          <a:ext cx="1015999" cy="1015999"/>
        </a:xfrm>
        <a:prstGeom prst="ellipse">
          <a:avLst/>
        </a:prstGeom>
        <a:solidFill>
          <a:schemeClr val="lt1">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1">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1">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default#2">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BC2B8A-B8FE-4722-ACCB-5F19A1E69599}" type="datetimeFigureOut">
              <a:rPr lang="en-US" smtClean="0"/>
              <a:pPr/>
              <a:t>5/28/2024</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470B688-2849-4A59-A47B-B1D8141B1FB1}" type="slidenum">
              <a:rPr lang="en-US" smtClean="0"/>
              <a:pPr/>
              <a:t>‹#›</a:t>
            </a:fld>
            <a:endParaRPr lang="en-US"/>
          </a:p>
        </p:txBody>
      </p:sp>
    </p:spTree>
    <p:extLst>
      <p:ext uri="{BB962C8B-B14F-4D97-AF65-F5344CB8AC3E}">
        <p14:creationId xmlns="" xmlns:p14="http://schemas.microsoft.com/office/powerpoint/2010/main" val="42730490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principal matter of today's presentation is the critical problem of staff shortages and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issues that the hospitality industry is currently facing. The research explains the causes of the problems, the results, and the potential ways to solve the problems of staffing in this constantly changing industry. The argument on the intricate landscape of the hotel industry will reveal the different facets of staffing problems and their extensive consequences for the businesses that are in this field. The essence of the problems should be stressed, because, besides the operational efficiency, they are also responsible for the long-term sustainability and success of the hospitality businesses.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2</a:t>
            </a:fld>
            <a:endParaRPr lang="en-US"/>
          </a:p>
        </p:txBody>
      </p:sp>
    </p:spTree>
    <p:extLst>
      <p:ext uri="{BB962C8B-B14F-4D97-AF65-F5344CB8AC3E}">
        <p14:creationId xmlns="" xmlns:p14="http://schemas.microsoft.com/office/powerpoint/2010/main" val="25863271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this part, we deal with the extensive literature on staff shortages and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problems in the hospitality industry. The presentation is supposed to be based on a thorough analysis of the theoretical backgrounds and the current evidence, which will then give a complete description of the causes of staffing problems. With the help of the latest academic research as well as industry reports, we are going to present to you the many aspects of this contemporary issue and the great impact it has on the hospitality industry. Through the research on the actual effects of staff problems, we can grasp the intricacy of the workforce dynamics and thus we can make better choices for the industry. </a:t>
            </a:r>
          </a:p>
          <a:p>
            <a:pPr algn="just"/>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3</a:t>
            </a:fld>
            <a:endParaRPr lang="en-US"/>
          </a:p>
        </p:txBody>
      </p:sp>
    </p:spTree>
    <p:extLst>
      <p:ext uri="{BB962C8B-B14F-4D97-AF65-F5344CB8AC3E}">
        <p14:creationId xmlns="" xmlns:p14="http://schemas.microsoft.com/office/powerpoint/2010/main" val="32586979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section is the part where the theoretical frameworks are applied to the real world to understand the actual effects of staff shortages in the hospitality industry. The PESTEL framework is a tool for examining the political, economic, sociological, technological, environmental and legal factors that are shaping the workforce. The analysis of the industry reactions allows us to indicate the steps taken by the hospitality businesses to cope with the staffing problems. This research talks about the main lines of the strategies that were designed to strengthen organizational resilience and thus the long-term success in the future of the complex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market.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4</a:t>
            </a:fld>
            <a:endParaRPr lang="en-US"/>
          </a:p>
        </p:txBody>
      </p:sp>
    </p:spTree>
    <p:extLst>
      <p:ext uri="{BB962C8B-B14F-4D97-AF65-F5344CB8AC3E}">
        <p14:creationId xmlns="" xmlns:p14="http://schemas.microsoft.com/office/powerpoint/2010/main" val="28340654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is the part that deals with the political issues of staffing problems in the hospitality industry. We study the effect of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regulations, for instance, the minimum wage laws and the employment standards on workforce management practices. Apart from that, we also study the effects of immigration policies, for example, visa restrictions, on the availability of foreign talent and staffing procedures. Moreover, we examine the role of the government in such issues as workforce development programs and vocational training incentives in the solving of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shortage and the creation of a skilled local workforce. The political factors are the foundations for designing suitable workforce management strategies in the hospitality industry.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5</a:t>
            </a:fld>
            <a:endParaRPr lang="en-US"/>
          </a:p>
        </p:txBody>
      </p:sp>
    </p:spTree>
    <p:extLst>
      <p:ext uri="{BB962C8B-B14F-4D97-AF65-F5344CB8AC3E}">
        <p14:creationId xmlns="" xmlns:p14="http://schemas.microsoft.com/office/powerpoint/2010/main" val="262742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This section deals with the economic consequences of staffing problems in the hospitality industry. We talk about how economic situations, for instance, recessions or financial crises, influence the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supply and demand and consequently, staffing problems. As well, we analyze the operational responses employed by the businesses to solve staffing issues and keep the operations running smoothly during economic downtimes. Besides, we analyze the impact of the market competition on staffing problems and talent retention in the hospitality industry. The economic consequences of these problems are very significant to be comprehended to develop the strategies that will solve the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deficiencies and the business operations in the hospitality industry.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6</a:t>
            </a:fld>
            <a:endParaRPr lang="en-US"/>
          </a:p>
        </p:txBody>
      </p:sp>
    </p:spTree>
    <p:extLst>
      <p:ext uri="{BB962C8B-B14F-4D97-AF65-F5344CB8AC3E}">
        <p14:creationId xmlns="" xmlns:p14="http://schemas.microsoft.com/office/powerpoint/2010/main" val="1884324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this section, we discuss the social factors which are the causes of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relations in the hospitality industry. We explore the demographic changes and their impacts on workforce patterns, for instance, generational tastes and cultural standards. Besides, we also focus on the transformation of workforce expectations, particularly in the areas of work-life balance, career advancement, and organizational culture. In addition, we emphasize the need for diversity and inclusion programs in the hospitality industry for the reasons of recruiting and retaining the workforce. The understanding of these societal factors is very vital for the establishment of strategies that will be integrated into the workforce and will create a supportive and inclusive environment where talent retention and organizational success will thrive.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7</a:t>
            </a:fld>
            <a:endParaRPr lang="en-US"/>
          </a:p>
        </p:txBody>
      </p:sp>
    </p:spTree>
    <p:extLst>
      <p:ext uri="{BB962C8B-B14F-4D97-AF65-F5344CB8AC3E}">
        <p14:creationId xmlns="" xmlns:p14="http://schemas.microsoft.com/office/powerpoint/2010/main" val="32925686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this section, we look at the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practices in the hospitality industry that are being changed by technological progress. We analyze the usage of technologies like automation, artificial intelligence and digital innovations, and we discuss the impact of these technologies on workforce productivity and operational efficiency. Besides, we weigh the ethical issues of using technology to deal with staffing problems and underline the need for ethical frameworks to direct the implementation. Besides, we emphasize the need for training and </a:t>
            </a:r>
            <a:r>
              <a:rPr lang="en-US" sz="1200" kern="1200" dirty="0" err="1" smtClean="0">
                <a:solidFill>
                  <a:schemeClr val="tx1"/>
                </a:solidFill>
                <a:effectLst/>
                <a:latin typeface="+mn-lt"/>
                <a:ea typeface="+mn-ea"/>
                <a:cs typeface="+mn-cs"/>
              </a:rPr>
              <a:t>upskilling</a:t>
            </a:r>
            <a:r>
              <a:rPr lang="en-US" sz="1200" kern="1200" dirty="0" smtClean="0">
                <a:solidFill>
                  <a:schemeClr val="tx1"/>
                </a:solidFill>
                <a:effectLst/>
                <a:latin typeface="+mn-lt"/>
                <a:ea typeface="+mn-ea"/>
                <a:cs typeface="+mn-cs"/>
              </a:rPr>
              <a:t> programs that would equip the hospitality employees with the skills required to deal with and use the technological advancements successfully.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8</a:t>
            </a:fld>
            <a:endParaRPr lang="en-US"/>
          </a:p>
        </p:txBody>
      </p:sp>
    </p:spTree>
    <p:extLst>
      <p:ext uri="{BB962C8B-B14F-4D97-AF65-F5344CB8AC3E}">
        <p14:creationId xmlns="" xmlns:p14="http://schemas.microsoft.com/office/powerpoint/2010/main" val="24363767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sz="1200" kern="1200" dirty="0" smtClean="0">
                <a:solidFill>
                  <a:schemeClr val="tx1"/>
                </a:solidFill>
                <a:effectLst/>
                <a:latin typeface="+mn-lt"/>
                <a:ea typeface="+mn-ea"/>
                <a:cs typeface="+mn-cs"/>
              </a:rPr>
              <a:t>In conclusion, we have stressed the urgent staff shortage and </a:t>
            </a:r>
            <a:r>
              <a:rPr lang="en-US" sz="1200" kern="1200" dirty="0" err="1" smtClean="0">
                <a:solidFill>
                  <a:schemeClr val="tx1"/>
                </a:solidFill>
                <a:effectLst/>
                <a:latin typeface="+mn-lt"/>
                <a:ea typeface="+mn-ea"/>
                <a:cs typeface="+mn-cs"/>
              </a:rPr>
              <a:t>labour</a:t>
            </a:r>
            <a:r>
              <a:rPr lang="en-US" sz="1200" kern="1200" dirty="0" smtClean="0">
                <a:solidFill>
                  <a:schemeClr val="tx1"/>
                </a:solidFill>
                <a:effectLst/>
                <a:latin typeface="+mn-lt"/>
                <a:ea typeface="+mn-ea"/>
                <a:cs typeface="+mn-cs"/>
              </a:rPr>
              <a:t> issues in the hospitality industry and their effects on the operations and the industry's long-term survival. Immediate action is necessary, which is why proactive steps and innovative strategies should be taken to attract, retain and develop talent, thus the industry will be able to survive even in the changing market conditions. In the future, the hospitality businesses will survive the uncertainty and be successful in the changing landscape, by accepting change, focusing on a people-centric approach and taking advantage of the emerging opportunities. Top of Form</a:t>
            </a:r>
          </a:p>
          <a:p>
            <a:r>
              <a:rPr lang="en-US" sz="1200" kern="1200" dirty="0" smtClean="0">
                <a:solidFill>
                  <a:schemeClr val="tx1"/>
                </a:solidFill>
                <a:effectLst/>
                <a:latin typeface="+mn-lt"/>
                <a:ea typeface="+mn-ea"/>
                <a:cs typeface="+mn-cs"/>
              </a:rPr>
              <a:t>Bottom of Form</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3470B688-2849-4A59-A47B-B1D8141B1FB1}" type="slidenum">
              <a:rPr lang="en-US" smtClean="0"/>
              <a:pPr/>
              <a:t>9</a:t>
            </a:fld>
            <a:endParaRPr lang="en-US"/>
          </a:p>
        </p:txBody>
      </p:sp>
    </p:spTree>
    <p:extLst>
      <p:ext uri="{BB962C8B-B14F-4D97-AF65-F5344CB8AC3E}">
        <p14:creationId xmlns="" xmlns:p14="http://schemas.microsoft.com/office/powerpoint/2010/main" val="15456140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1" y="1028700"/>
            <a:ext cx="8229600" cy="13716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smtClean="0"/>
              <a:t>Click to edit Master title style</a:t>
            </a:r>
            <a:endParaRPr kumimoji="0" lang="en-US"/>
          </a:p>
        </p:txBody>
      </p:sp>
      <p:sp>
        <p:nvSpPr>
          <p:cNvPr id="28" name="Date Placeholder 27"/>
          <p:cNvSpPr>
            <a:spLocks noGrp="1"/>
          </p:cNvSpPr>
          <p:nvPr>
            <p:ph type="dt" sz="half" idx="10"/>
          </p:nvPr>
        </p:nvSpPr>
        <p:spPr/>
        <p:txBody>
          <a:bodyPr/>
          <a:lstStyle/>
          <a:p>
            <a:fld id="{49F82AED-9200-4A49-A326-3D9DE23CE2A6}" type="datetimeFigureOut">
              <a:rPr lang="en-US" smtClean="0"/>
              <a:pPr/>
              <a:t>5/28/2024</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a:lstStyle/>
          <a:p>
            <a:fld id="{49E3E725-C827-407B-91AF-F982AD7E5AC6}" type="slidenum">
              <a:rPr lang="en-US" smtClean="0"/>
              <a:pPr/>
              <a:t>‹#›</a:t>
            </a:fld>
            <a:endParaRPr lang="en-US"/>
          </a:p>
        </p:txBody>
      </p:sp>
      <p:sp>
        <p:nvSpPr>
          <p:cNvPr id="9" name="Subtitle 8"/>
          <p:cNvSpPr>
            <a:spLocks noGrp="1"/>
          </p:cNvSpPr>
          <p:nvPr>
            <p:ph type="subTitle" idx="1"/>
          </p:nvPr>
        </p:nvSpPr>
        <p:spPr>
          <a:xfrm>
            <a:off x="1371600" y="2498774"/>
            <a:ext cx="6400800" cy="131445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F82AED-9200-4A49-A326-3D9DE23CE2A6}" type="datetimeFigureOut">
              <a:rPr lang="en-US" smtClean="0"/>
              <a:pPr/>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00200" y="457200"/>
            <a:ext cx="7086600" cy="13716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1600200" y="1880840"/>
            <a:ext cx="7086600" cy="1132284"/>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49F82AED-9200-4A49-A326-3D9DE23CE2A6}" type="datetimeFigureOut">
              <a:rPr lang="en-US" smtClean="0"/>
              <a:pPr/>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7924800" y="4812507"/>
            <a:ext cx="762000" cy="273844"/>
          </a:xfrm>
        </p:spPr>
        <p:txBody>
          <a:bodyPr/>
          <a:lstStyle/>
          <a:p>
            <a:fld id="{49E3E725-C827-407B-91AF-F982AD7E5AC6}"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200151"/>
            <a:ext cx="4038600" cy="3394472"/>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F82AED-9200-4A49-A326-3D9DE23CE2A6}" type="datetimeFigureOut">
              <a:rPr lang="en-US" smtClean="0"/>
              <a:pPr/>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4788"/>
            <a:ext cx="8229600" cy="857250"/>
          </a:xfrm>
        </p:spPr>
        <p:txBody>
          <a:bodyPr anchor="ctr"/>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1" y="1151335"/>
            <a:ext cx="4040188"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7" y="1151335"/>
            <a:ext cx="4041775" cy="563165"/>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1" y="1771651"/>
            <a:ext cx="4040188"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7" y="1771651"/>
            <a:ext cx="4041775" cy="2822972"/>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49F82AED-9200-4A49-A326-3D9DE23CE2A6}" type="datetimeFigureOut">
              <a:rPr lang="en-US" smtClean="0"/>
              <a:pPr/>
              <a:t>5/28/2024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49F82AED-9200-4A49-A326-3D9DE23CE2A6}" type="datetimeFigureOut">
              <a:rPr lang="en-US" smtClean="0"/>
              <a:pPr/>
              <a:t>5/28/2024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F82AED-9200-4A49-A326-3D9DE23CE2A6}" type="datetimeFigureOut">
              <a:rPr lang="en-US" smtClean="0"/>
              <a:pPr/>
              <a:t>5/28/2024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04787"/>
            <a:ext cx="3008313" cy="871538"/>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2" y="1143001"/>
            <a:ext cx="3008313" cy="3451622"/>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1" y="204789"/>
            <a:ext cx="5111751" cy="4389835"/>
          </a:xfrm>
        </p:spPr>
        <p:txBody>
          <a:bodyPr/>
          <a:lstStyle>
            <a:lvl1pPr>
              <a:defRPr sz="2600"/>
            </a:lvl1pPr>
            <a:lvl2pPr>
              <a:defRPr sz="2400"/>
            </a:lvl2pPr>
            <a:lvl3pPr>
              <a:defRPr sz="22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49F82AED-9200-4A49-A326-3D9DE23CE2A6}" type="datetimeFigureOut">
              <a:rPr lang="en-US" smtClean="0"/>
              <a:pPr/>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457200"/>
            <a:ext cx="5486400" cy="391716"/>
          </a:xfrm>
        </p:spPr>
        <p:txBody>
          <a:bodyPr lIns="45720" rIns="45720" bIns="0" anchor="b">
            <a:sp3d prstMaterial="softEdge"/>
          </a:bodyPr>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1828800" y="1373981"/>
            <a:ext cx="5486400" cy="29718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smtClean="0">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875090"/>
            <a:ext cx="5486400" cy="397764"/>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49F82AED-9200-4A49-A326-3D9DE23CE2A6}" type="datetimeFigureOut">
              <a:rPr lang="en-US" smtClean="0"/>
              <a:pPr/>
              <a:t>5/28/2024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F82AED-9200-4A49-A326-3D9DE23CE2A6}" type="datetimeFigureOut">
              <a:rPr lang="en-US" smtClean="0"/>
              <a:pPr/>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80"/>
            <a:ext cx="2057400" cy="4388644"/>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05980"/>
            <a:ext cx="6019800" cy="438864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49F82AED-9200-4A49-A326-3D9DE23CE2A6}" type="datetimeFigureOut">
              <a:rPr lang="en-US" smtClean="0"/>
              <a:pPr/>
              <a:t>5/28/2024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9E3E725-C827-407B-91AF-F982AD7E5AC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05979"/>
            <a:ext cx="8229600" cy="85725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200150"/>
            <a:ext cx="8229600" cy="353187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457200" y="4812507"/>
            <a:ext cx="2133600" cy="273844"/>
          </a:xfrm>
          <a:prstGeom prst="rect">
            <a:avLst/>
          </a:prstGeom>
        </p:spPr>
        <p:txBody>
          <a:bodyPr vert="horz" anchor="b"/>
          <a:lstStyle>
            <a:lvl1pPr algn="l" eaLnBrk="1" latinLnBrk="0" hangingPunct="1">
              <a:defRPr kumimoji="0" sz="1200">
                <a:solidFill>
                  <a:schemeClr val="tx1">
                    <a:shade val="50000"/>
                  </a:schemeClr>
                </a:solidFill>
              </a:defRPr>
            </a:lvl1pPr>
          </a:lstStyle>
          <a:p>
            <a:fld id="{49F82AED-9200-4A49-A326-3D9DE23CE2A6}" type="datetimeFigureOut">
              <a:rPr lang="en-US" smtClean="0"/>
              <a:pPr/>
              <a:t>5/28/2024</a:t>
            </a:fld>
            <a:endParaRPr lang="en-US"/>
          </a:p>
        </p:txBody>
      </p:sp>
      <p:sp>
        <p:nvSpPr>
          <p:cNvPr id="3" name="Footer Placeholder 2"/>
          <p:cNvSpPr>
            <a:spLocks noGrp="1"/>
          </p:cNvSpPr>
          <p:nvPr>
            <p:ph type="ftr" sz="quarter" idx="3"/>
          </p:nvPr>
        </p:nvSpPr>
        <p:spPr>
          <a:xfrm>
            <a:off x="3124200" y="4812507"/>
            <a:ext cx="2895600" cy="273844"/>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US"/>
          </a:p>
        </p:txBody>
      </p:sp>
      <p:sp>
        <p:nvSpPr>
          <p:cNvPr id="23" name="Slide Number Placeholder 22"/>
          <p:cNvSpPr>
            <a:spLocks noGrp="1"/>
          </p:cNvSpPr>
          <p:nvPr>
            <p:ph type="sldNum" sz="quarter" idx="4"/>
          </p:nvPr>
        </p:nvSpPr>
        <p:spPr>
          <a:xfrm>
            <a:off x="7924800" y="4812507"/>
            <a:ext cx="762000" cy="273844"/>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49E3E725-C827-407B-91AF-F982AD7E5AC6}"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3000" y="591820"/>
            <a:ext cx="6934200" cy="461665"/>
          </a:xfrm>
          <a:prstGeom prst="rect">
            <a:avLst/>
          </a:prstGeom>
          <a:noFill/>
        </p:spPr>
        <p:txBody>
          <a:bodyPr wrap="square" rtlCol="0">
            <a:spAutoFit/>
          </a:bodyPr>
          <a:lstStyle/>
          <a:p>
            <a:pPr algn="ctr"/>
            <a:r>
              <a:rPr lang="en-US" sz="2400" b="1" dirty="0" smtClean="0"/>
              <a:t>Presentation of a Conference Research paper</a:t>
            </a:r>
            <a:endParaRPr lang="en-US" sz="2400" b="1" dirty="0"/>
          </a:p>
        </p:txBody>
      </p:sp>
      <p:sp>
        <p:nvSpPr>
          <p:cNvPr id="5" name="TextBox 4"/>
          <p:cNvSpPr txBox="1"/>
          <p:nvPr/>
        </p:nvSpPr>
        <p:spPr>
          <a:xfrm>
            <a:off x="1524000" y="1352550"/>
            <a:ext cx="5638800" cy="3416320"/>
          </a:xfrm>
          <a:prstGeom prst="rect">
            <a:avLst/>
          </a:prstGeom>
          <a:noFill/>
        </p:spPr>
        <p:txBody>
          <a:bodyPr wrap="square" rtlCol="0">
            <a:spAutoFit/>
          </a:bodyPr>
          <a:lstStyle/>
          <a:p>
            <a:pPr algn="ctr">
              <a:lnSpc>
                <a:spcPct val="150000"/>
              </a:lnSpc>
            </a:pPr>
            <a:r>
              <a:rPr lang="en-US" b="1" dirty="0" smtClean="0"/>
              <a:t>Student Name: </a:t>
            </a:r>
            <a:r>
              <a:rPr lang="en-US" b="1" dirty="0" err="1" smtClean="0"/>
              <a:t>Shahin</a:t>
            </a:r>
            <a:r>
              <a:rPr lang="en-US" b="1" dirty="0" smtClean="0"/>
              <a:t> Reza</a:t>
            </a:r>
          </a:p>
          <a:p>
            <a:pPr algn="ctr">
              <a:lnSpc>
                <a:spcPct val="150000"/>
              </a:lnSpc>
            </a:pPr>
            <a:r>
              <a:rPr lang="en-US" b="1" smtClean="0"/>
              <a:t>Student ID:2115814</a:t>
            </a:r>
            <a:endParaRPr lang="en-US" b="1" dirty="0" smtClean="0"/>
          </a:p>
          <a:p>
            <a:pPr algn="ctr">
              <a:lnSpc>
                <a:spcPct val="150000"/>
              </a:lnSpc>
            </a:pPr>
            <a:r>
              <a:rPr lang="en-US" b="1" dirty="0" err="1" smtClean="0"/>
              <a:t>Programme</a:t>
            </a:r>
            <a:r>
              <a:rPr lang="en-US" b="1" dirty="0" smtClean="0"/>
              <a:t>: International Hotel Management (BA)</a:t>
            </a:r>
          </a:p>
          <a:p>
            <a:pPr algn="ctr">
              <a:lnSpc>
                <a:spcPct val="150000"/>
              </a:lnSpc>
            </a:pPr>
            <a:r>
              <a:rPr lang="en-US" b="1" dirty="0" smtClean="0"/>
              <a:t>Module: Contemporary Themes in the Hotel and Hospitality Sector.</a:t>
            </a:r>
          </a:p>
          <a:p>
            <a:pPr algn="ctr">
              <a:lnSpc>
                <a:spcPct val="150000"/>
              </a:lnSpc>
            </a:pPr>
            <a:r>
              <a:rPr lang="en-US" b="1" dirty="0" smtClean="0"/>
              <a:t>Module code: BMIH6001</a:t>
            </a:r>
          </a:p>
          <a:p>
            <a:pPr algn="ctr">
              <a:lnSpc>
                <a:spcPct val="150000"/>
              </a:lnSpc>
            </a:pPr>
            <a:r>
              <a:rPr lang="en-US" b="1" dirty="0" smtClean="0"/>
              <a:t>Submission deadline: Friday 31st May 202423:59</a:t>
            </a:r>
          </a:p>
          <a:p>
            <a:pPr algn="ctr">
              <a:lnSpc>
                <a:spcPct val="150000"/>
              </a:lnSpc>
            </a:pPr>
            <a:endParaRPr lang="en-US" b="1" dirty="0"/>
          </a:p>
        </p:txBody>
      </p:sp>
    </p:spTree>
    <p:extLst>
      <p:ext uri="{BB962C8B-B14F-4D97-AF65-F5344CB8AC3E}">
        <p14:creationId xmlns="" xmlns:p14="http://schemas.microsoft.com/office/powerpoint/2010/main" val="16620797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348846690"/>
              </p:ext>
            </p:extLst>
          </p:nvPr>
        </p:nvGraphicFramePr>
        <p:xfrm>
          <a:off x="1524000" y="81915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ounded Rectangle 4"/>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Introduction</a:t>
            </a:r>
            <a:endParaRPr lang="en-US" b="1" dirty="0">
              <a:solidFill>
                <a:schemeClr val="bg1"/>
              </a:solidFill>
            </a:endParaRPr>
          </a:p>
        </p:txBody>
      </p:sp>
    </p:spTree>
    <p:extLst>
      <p:ext uri="{BB962C8B-B14F-4D97-AF65-F5344CB8AC3E}">
        <p14:creationId xmlns="" xmlns:p14="http://schemas.microsoft.com/office/powerpoint/2010/main" val="42760520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Overview of Literature</a:t>
            </a:r>
            <a:endParaRPr lang="en-US" b="1" dirty="0">
              <a:solidFill>
                <a:schemeClr val="bg1"/>
              </a:solidFill>
            </a:endParaRPr>
          </a:p>
        </p:txBody>
      </p:sp>
      <p:graphicFrame>
        <p:nvGraphicFramePr>
          <p:cNvPr id="6" name="Diagram 5"/>
          <p:cNvGraphicFramePr/>
          <p:nvPr>
            <p:extLst>
              <p:ext uri="{D42A27DB-BD31-4B8C-83A1-F6EECF244321}">
                <p14:modId xmlns="" xmlns:p14="http://schemas.microsoft.com/office/powerpoint/2010/main" val="4241141665"/>
              </p:ext>
            </p:extLst>
          </p:nvPr>
        </p:nvGraphicFramePr>
        <p:xfrm>
          <a:off x="1219200" y="742950"/>
          <a:ext cx="65532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264073560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 xmlns:p14="http://schemas.microsoft.com/office/powerpoint/2010/main" val="3650612391"/>
              </p:ext>
            </p:extLst>
          </p:nvPr>
        </p:nvGraphicFramePr>
        <p:xfrm>
          <a:off x="457200" y="1200150"/>
          <a:ext cx="8229600" cy="35321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ounded Rectangle 4"/>
          <p:cNvSpPr/>
          <p:nvPr/>
        </p:nvSpPr>
        <p:spPr>
          <a:xfrm>
            <a:off x="2057400" y="0"/>
            <a:ext cx="51054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Application to the Hotel and Hospitality Sector</a:t>
            </a:r>
            <a:endParaRPr lang="en-US" b="1" dirty="0">
              <a:solidFill>
                <a:schemeClr val="bg1"/>
              </a:solidFill>
            </a:endParaRPr>
          </a:p>
        </p:txBody>
      </p:sp>
    </p:spTree>
    <p:extLst>
      <p:ext uri="{BB962C8B-B14F-4D97-AF65-F5344CB8AC3E}">
        <p14:creationId xmlns="" xmlns:p14="http://schemas.microsoft.com/office/powerpoint/2010/main" val="38326979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2896905838"/>
              </p:ext>
            </p:extLst>
          </p:nvPr>
        </p:nvGraphicFramePr>
        <p:xfrm>
          <a:off x="1524000" y="81915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ounded Rectangle 4"/>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Political Impact</a:t>
            </a:r>
            <a:endParaRPr lang="en-US" b="1" dirty="0">
              <a:solidFill>
                <a:schemeClr val="bg1"/>
              </a:solidFill>
            </a:endParaRPr>
          </a:p>
        </p:txBody>
      </p:sp>
    </p:spTree>
    <p:extLst>
      <p:ext uri="{BB962C8B-B14F-4D97-AF65-F5344CB8AC3E}">
        <p14:creationId xmlns="" xmlns:p14="http://schemas.microsoft.com/office/powerpoint/2010/main" val="8802140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667000" y="0"/>
            <a:ext cx="3886200" cy="590550"/>
          </a:xfrm>
          <a:prstGeom prst="round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Economic Implications</a:t>
            </a:r>
            <a:endParaRPr lang="en-US" b="1" dirty="0">
              <a:solidFill>
                <a:schemeClr val="tx1"/>
              </a:solidFill>
            </a:endParaRPr>
          </a:p>
        </p:txBody>
      </p:sp>
      <p:graphicFrame>
        <p:nvGraphicFramePr>
          <p:cNvPr id="6" name="Diagram 5"/>
          <p:cNvGraphicFramePr/>
          <p:nvPr>
            <p:extLst>
              <p:ext uri="{D42A27DB-BD31-4B8C-83A1-F6EECF244321}">
                <p14:modId xmlns="" xmlns:p14="http://schemas.microsoft.com/office/powerpoint/2010/main" val="3812364807"/>
              </p:ext>
            </p:extLst>
          </p:nvPr>
        </p:nvGraphicFramePr>
        <p:xfrm>
          <a:off x="1219200" y="742950"/>
          <a:ext cx="65532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101071734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1121459027"/>
              </p:ext>
            </p:extLst>
          </p:nvPr>
        </p:nvGraphicFramePr>
        <p:xfrm>
          <a:off x="1562100" y="89535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Rounded Rectangle 4"/>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Societal Influence</a:t>
            </a:r>
            <a:endParaRPr lang="en-US" b="1" dirty="0">
              <a:solidFill>
                <a:schemeClr val="bg1"/>
              </a:solidFill>
            </a:endParaRPr>
          </a:p>
        </p:txBody>
      </p:sp>
    </p:spTree>
    <p:extLst>
      <p:ext uri="{BB962C8B-B14F-4D97-AF65-F5344CB8AC3E}">
        <p14:creationId xmlns="" xmlns:p14="http://schemas.microsoft.com/office/powerpoint/2010/main" val="23387721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p:cNvGraphicFramePr/>
          <p:nvPr>
            <p:extLst>
              <p:ext uri="{D42A27DB-BD31-4B8C-83A1-F6EECF244321}">
                <p14:modId xmlns="" xmlns:p14="http://schemas.microsoft.com/office/powerpoint/2010/main" val="3754918751"/>
              </p:ext>
            </p:extLst>
          </p:nvPr>
        </p:nvGraphicFramePr>
        <p:xfrm>
          <a:off x="1219200" y="895350"/>
          <a:ext cx="67056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ounded Rectangle 2"/>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Technological Advancements</a:t>
            </a:r>
            <a:endParaRPr lang="en-US" b="1" dirty="0">
              <a:solidFill>
                <a:schemeClr val="bg1"/>
              </a:solidFill>
            </a:endParaRPr>
          </a:p>
        </p:txBody>
      </p:sp>
    </p:spTree>
    <p:extLst>
      <p:ext uri="{BB962C8B-B14F-4D97-AF65-F5344CB8AC3E}">
        <p14:creationId xmlns="" xmlns:p14="http://schemas.microsoft.com/office/powerpoint/2010/main" val="938730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667000" y="0"/>
            <a:ext cx="3886200" cy="590550"/>
          </a:xfrm>
          <a:prstGeom prst="roundRect">
            <a:avLst/>
          </a:prstGeom>
          <a:solidFill>
            <a:schemeClr val="accent4">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tx1"/>
                </a:solidFill>
              </a:rPr>
              <a:t>Conclusion</a:t>
            </a:r>
            <a:endParaRPr lang="en-US" b="1" dirty="0">
              <a:solidFill>
                <a:schemeClr val="tx1"/>
              </a:solidFill>
            </a:endParaRPr>
          </a:p>
        </p:txBody>
      </p:sp>
      <p:graphicFrame>
        <p:nvGraphicFramePr>
          <p:cNvPr id="8" name="Diagram 7"/>
          <p:cNvGraphicFramePr/>
          <p:nvPr>
            <p:extLst>
              <p:ext uri="{D42A27DB-BD31-4B8C-83A1-F6EECF244321}">
                <p14:modId xmlns="" xmlns:p14="http://schemas.microsoft.com/office/powerpoint/2010/main" val="2746461186"/>
              </p:ext>
            </p:extLst>
          </p:nvPr>
        </p:nvGraphicFramePr>
        <p:xfrm>
          <a:off x="1524000" y="869950"/>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 xmlns:p14="http://schemas.microsoft.com/office/powerpoint/2010/main" val="37119412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3000" y="895350"/>
            <a:ext cx="6858000" cy="3785652"/>
          </a:xfrm>
          <a:prstGeom prst="rect">
            <a:avLst/>
          </a:prstGeom>
          <a:noFill/>
          <a:ln>
            <a:solidFill>
              <a:schemeClr val="bg2">
                <a:lumMod val="75000"/>
              </a:schemeClr>
            </a:solidFill>
          </a:ln>
        </p:spPr>
        <p:txBody>
          <a:bodyPr wrap="square" rtlCol="0">
            <a:spAutoFit/>
          </a:bodyPr>
          <a:lstStyle/>
          <a:p>
            <a:pPr algn="just">
              <a:lnSpc>
                <a:spcPct val="150000"/>
              </a:lnSpc>
            </a:pPr>
            <a:r>
              <a:rPr lang="en-US" sz="1600" dirty="0" smtClean="0"/>
              <a:t>Morgan, S., &amp; Turner, L. (2018). Addressing </a:t>
            </a:r>
            <a:r>
              <a:rPr lang="en-US" sz="1600" dirty="0" err="1" smtClean="0"/>
              <a:t>labour</a:t>
            </a:r>
            <a:r>
              <a:rPr lang="en-US" sz="1600" dirty="0" smtClean="0"/>
              <a:t> shortages through innovative recruitment and retention strategies: Lessons from UK luxury hotels. International Journal of Contemporary Hospitality Management, 30(10), 3246-3263.</a:t>
            </a:r>
          </a:p>
          <a:p>
            <a:pPr algn="just">
              <a:lnSpc>
                <a:spcPct val="150000"/>
              </a:lnSpc>
            </a:pPr>
            <a:r>
              <a:rPr lang="en-US" sz="1600" dirty="0" smtClean="0"/>
              <a:t>Robinson, M., &amp; Brown, D. (2020). The impact of demographic changes on workforce planning in the UK hospitality sector. Journal of Hospitality &amp; Tourism Management, 43, 123-132.</a:t>
            </a:r>
          </a:p>
          <a:p>
            <a:pPr algn="just">
              <a:lnSpc>
                <a:spcPct val="150000"/>
              </a:lnSpc>
            </a:pPr>
            <a:r>
              <a:rPr lang="en-US" sz="1600" dirty="0" smtClean="0"/>
              <a:t>Wang, X., &amp; Kim, S. (2017). Employee wellness programs as a strategy for mitigating staff shortages in the hospitality industry. International Journal of Contemporary Hospitality Management, 29(4), 1093-1110.</a:t>
            </a:r>
            <a:endParaRPr lang="en-US" sz="1600" dirty="0"/>
          </a:p>
        </p:txBody>
      </p:sp>
      <p:sp>
        <p:nvSpPr>
          <p:cNvPr id="5" name="Rounded Rectangle 4"/>
          <p:cNvSpPr/>
          <p:nvPr/>
        </p:nvSpPr>
        <p:spPr>
          <a:xfrm>
            <a:off x="2667000" y="0"/>
            <a:ext cx="3886200" cy="59055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solidFill>
                  <a:schemeClr val="bg1"/>
                </a:solidFill>
              </a:rPr>
              <a:t>References</a:t>
            </a:r>
            <a:endParaRPr lang="en-US" b="1" dirty="0">
              <a:solidFill>
                <a:schemeClr val="bg1"/>
              </a:solidFill>
            </a:endParaRPr>
          </a:p>
        </p:txBody>
      </p:sp>
    </p:spTree>
    <p:extLst>
      <p:ext uri="{BB962C8B-B14F-4D97-AF65-F5344CB8AC3E}">
        <p14:creationId xmlns="" xmlns:p14="http://schemas.microsoft.com/office/powerpoint/2010/main" val="49948527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219200" y="1276350"/>
            <a:ext cx="6248400" cy="2308324"/>
          </a:xfrm>
          <a:prstGeom prst="rect">
            <a:avLst/>
          </a:prstGeom>
          <a:noFill/>
        </p:spPr>
        <p:txBody>
          <a:bodyPr wrap="square" rtlCol="0">
            <a:spAutoFit/>
          </a:bodyPr>
          <a:lstStyle/>
          <a:p>
            <a:pPr algn="ctr"/>
            <a:r>
              <a:rPr lang="en-US" sz="7200" b="1" i="1" dirty="0" smtClean="0">
                <a:solidFill>
                  <a:schemeClr val="bg1"/>
                </a:solidFill>
                <a:latin typeface="Algerian" pitchFamily="82" charset="0"/>
              </a:rPr>
              <a:t>Thank </a:t>
            </a:r>
          </a:p>
          <a:p>
            <a:pPr algn="ctr"/>
            <a:r>
              <a:rPr lang="en-US" sz="7200" b="1" i="1" dirty="0" smtClean="0">
                <a:solidFill>
                  <a:schemeClr val="bg1"/>
                </a:solidFill>
                <a:latin typeface="Algerian" pitchFamily="82" charset="0"/>
              </a:rPr>
              <a:t>You</a:t>
            </a:r>
            <a:endParaRPr lang="en-US" sz="7200" b="1" i="1" dirty="0">
              <a:solidFill>
                <a:schemeClr val="bg1"/>
              </a:solidFill>
              <a:latin typeface="Algerian" pitchFamily="82" charset="0"/>
            </a:endParaRPr>
          </a:p>
        </p:txBody>
      </p:sp>
    </p:spTree>
    <p:extLst>
      <p:ext uri="{BB962C8B-B14F-4D97-AF65-F5344CB8AC3E}">
        <p14:creationId xmlns="" xmlns:p14="http://schemas.microsoft.com/office/powerpoint/2010/main" val="7501630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TotalTime>
  <Words>1652</Words>
  <PresentationFormat>On-screen Show (16:9)</PresentationFormat>
  <Paragraphs>84</Paragraphs>
  <Slides>11</Slides>
  <Notes>8</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Apex</vt:lpstr>
      <vt:lpstr>Slide 1</vt:lpstr>
      <vt:lpstr>Slide 2</vt:lpstr>
      <vt:lpstr>Slide 3</vt:lpstr>
      <vt:lpstr>Slide 4</vt:lpstr>
      <vt:lpstr>Slide 5</vt:lpstr>
      <vt:lpstr>Slide 6</vt:lpstr>
      <vt:lpstr>Slide 7</vt:lpstr>
      <vt:lpstr>Slide 8</vt:lpstr>
      <vt:lpstr>Slide 9</vt:lpstr>
      <vt:lpstr>Slide 10</vt:lpstr>
      <vt:lpstr>Slide 11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Shahin Reza</dc:creator>
  <cp:lastModifiedBy>Shahin Reza</cp:lastModifiedBy>
  <cp:revision>2</cp:revision>
  <dcterms:created xsi:type="dcterms:W3CDTF">2024-05-15T08:02:22Z</dcterms:created>
  <dcterms:modified xsi:type="dcterms:W3CDTF">2024-05-28T13:35:19Z</dcterms:modified>
</cp:coreProperties>
</file>