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9" r:id="rId5"/>
    <p:sldId id="265" r:id="rId6"/>
    <p:sldId id="260" r:id="rId7"/>
    <p:sldId id="261" r:id="rId8"/>
    <p:sldId id="262" r:id="rId9"/>
    <p:sldId id="263" r:id="rId10"/>
    <p:sldId id="258"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108"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5658-37A5-4DDE-9986-A2BC8F639D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9F6503-BD3D-402B-883C-0232899CAA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15183-1F39-47EF-8C86-FB14D5CF31A7}"/>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9B959064-116E-44AC-BDE1-088B5B875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8B413-3122-4439-8DD1-AF3E14F5AEF7}"/>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62807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8EE25-B00B-43E7-B18A-2CC31EBE3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7209E-CBFF-4C7A-AF8A-FCAA253F3D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A6329-8310-41F3-8BBC-749F8DF0F964}"/>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0D7DA99B-9E57-463E-844B-0A6C63F4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1B6C1-0F03-472C-B9C7-3AE41B775819}"/>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551779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C5DB-9015-4202-A883-F5A57B4A66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3F55C3-31A7-489B-8567-2C7EA90244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6DA3881-55A5-4FCC-B2FC-370B417959AF}"/>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AD7A2731-991A-4DE9-8922-058EBDCBE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86953E-B53F-435A-BF0D-69619E3A2B5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862606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9B938-9583-40DA-89C4-0E934E27C6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7CF764-B2C8-4C9E-B208-2D0C435208D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B8C7A-26F5-4AFD-BF45-0E36D4F625D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6E7F47-A31E-493C-9C2C-73CF02D55113}"/>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6" name="Footer Placeholder 5">
            <a:extLst>
              <a:ext uri="{FF2B5EF4-FFF2-40B4-BE49-F238E27FC236}">
                <a16:creationId xmlns:a16="http://schemas.microsoft.com/office/drawing/2014/main" id="{C300F974-7067-4ADC-BD2F-99A6CD1CDA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C13C5E-065C-4983-96A4-CFE8CD956BB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410107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E282F-E821-4274-984F-BC0269839E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91ABA-A9B8-4C66-B9AB-760C8E753D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4F0ED0B-A829-49EB-81B1-F84E8A50E17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99268B-BE79-4637-B38C-03454FA3D8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F2C1C68-066A-4EEE-AB56-42C6977898E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93942B-999C-40CA-81AE-95AEEAE07B7B}"/>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8" name="Footer Placeholder 7">
            <a:extLst>
              <a:ext uri="{FF2B5EF4-FFF2-40B4-BE49-F238E27FC236}">
                <a16:creationId xmlns:a16="http://schemas.microsoft.com/office/drawing/2014/main" id="{592C9DFA-E57A-4B10-8CAE-8670D0C685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A9BE86-916F-4C6E-A231-BDC0E41B6AE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2810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4B2E-CC22-439B-A1FA-9C42FFC71A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325753-68D2-4E3D-9F88-B14FDCE79328}"/>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4" name="Footer Placeholder 3">
            <a:extLst>
              <a:ext uri="{FF2B5EF4-FFF2-40B4-BE49-F238E27FC236}">
                <a16:creationId xmlns:a16="http://schemas.microsoft.com/office/drawing/2014/main" id="{547B83EA-2FE0-4B0E-931D-15F88D453C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6412E8-5109-41F6-8E63-8A165C7BEF95}"/>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21651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219F2-83C8-4C1C-B169-1831CF920800}"/>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3" name="Footer Placeholder 2">
            <a:extLst>
              <a:ext uri="{FF2B5EF4-FFF2-40B4-BE49-F238E27FC236}">
                <a16:creationId xmlns:a16="http://schemas.microsoft.com/office/drawing/2014/main" id="{7E242E79-C1FF-41CF-8D97-AAD09D1895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7EBD77-C9C8-4896-B4F0-98F0D41B0D81}"/>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47418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19BB-867A-4A24-AC8B-C17DEF565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721060-FD86-4CE3-9F4A-212CDD031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B24DFF-06C4-421F-85D3-BEE79913F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A1B8216-DACD-497C-B92A-CF57EA4983B6}"/>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6" name="Footer Placeholder 5">
            <a:extLst>
              <a:ext uri="{FF2B5EF4-FFF2-40B4-BE49-F238E27FC236}">
                <a16:creationId xmlns:a16="http://schemas.microsoft.com/office/drawing/2014/main" id="{78C93B14-2BEF-46FC-9C24-3E9BFACF9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D1287-8410-4B40-BFE7-9845E5495D92}"/>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99749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9D44-7D1E-4391-BAD4-2497B28DEE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36B186-BCF2-4908-BDDC-569A748774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90C73B-4252-45BA-B665-B60BC9A01D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C60990B-CB12-4315-A43F-C525E9FE730A}"/>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6" name="Footer Placeholder 5">
            <a:extLst>
              <a:ext uri="{FF2B5EF4-FFF2-40B4-BE49-F238E27FC236}">
                <a16:creationId xmlns:a16="http://schemas.microsoft.com/office/drawing/2014/main" id="{F5B49767-6214-4EE6-A905-A908B96E5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34557B-0D36-4734-B7A7-BB7620A4A076}"/>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50441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764B-AE1A-4ADA-A46F-C205B95AE0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D8ACBD-9948-449D-9C9D-2F347817F6C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C664DB-ACD4-465D-88F1-A71780AAB2F1}"/>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990A28CC-FAA1-408D-9C2A-015640A33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92BF4-93B2-423C-9E86-91A234787004}"/>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1648922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CE6BD3-A93E-4E52-9193-B14F93497C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430430-E4AA-4D86-A445-2689952055E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8EBEF3-C88A-40AB-B6D2-9AF073AE297E}"/>
              </a:ext>
            </a:extLst>
          </p:cNvPr>
          <p:cNvSpPr>
            <a:spLocks noGrp="1"/>
          </p:cNvSpPr>
          <p:nvPr>
            <p:ph type="dt" sz="half" idx="10"/>
          </p:nvPr>
        </p:nvSpPr>
        <p:spPr/>
        <p:txBody>
          <a:body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9B41C1F8-1ABC-4EB7-A50D-EE30CE715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E8D91-7028-460F-ACFD-5B47E1E3BC7A}"/>
              </a:ext>
            </a:extLst>
          </p:cNvPr>
          <p:cNvSpPr>
            <a:spLocks noGrp="1"/>
          </p:cNvSpPr>
          <p:nvPr>
            <p:ph type="sldNum" sz="quarter" idx="12"/>
          </p:nvPr>
        </p:nvSpPr>
        <p:spPr/>
        <p:txBody>
          <a:bodyPr/>
          <a:lstStyle/>
          <a:p>
            <a:fld id="{D0E91D52-E6B0-49C6-BF5D-F5B7C94C0113}" type="slidenum">
              <a:rPr lang="en-GB" smtClean="0"/>
              <a:t>‹#›</a:t>
            </a:fld>
            <a:endParaRPr lang="en-GB"/>
          </a:p>
        </p:txBody>
      </p:sp>
    </p:spTree>
    <p:extLst>
      <p:ext uri="{BB962C8B-B14F-4D97-AF65-F5344CB8AC3E}">
        <p14:creationId xmlns:p14="http://schemas.microsoft.com/office/powerpoint/2010/main" val="3378799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80CD5-9594-4FAF-AA2C-113AE79B7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13D-40A2-4CA2-876B-2663DFF263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51E76-CCB6-460C-B523-52EC8A5670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C64835-32D9-4A5C-9873-192BFCC588A9}" type="datetimeFigureOut">
              <a:rPr lang="en-GB" smtClean="0"/>
              <a:t>24/09/2020</a:t>
            </a:fld>
            <a:endParaRPr lang="en-GB"/>
          </a:p>
        </p:txBody>
      </p:sp>
      <p:sp>
        <p:nvSpPr>
          <p:cNvPr id="5" name="Footer Placeholder 4">
            <a:extLst>
              <a:ext uri="{FF2B5EF4-FFF2-40B4-BE49-F238E27FC236}">
                <a16:creationId xmlns:a16="http://schemas.microsoft.com/office/drawing/2014/main" id="{F8EA1AA9-C6B2-408E-80BE-D51C1DA1BD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436253-623E-45B1-9464-94B238D99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91D52-E6B0-49C6-BF5D-F5B7C94C0113}" type="slidenum">
              <a:rPr lang="en-GB" smtClean="0"/>
              <a:t>‹#›</a:t>
            </a:fld>
            <a:endParaRPr lang="en-GB"/>
          </a:p>
        </p:txBody>
      </p:sp>
    </p:spTree>
    <p:extLst>
      <p:ext uri="{BB962C8B-B14F-4D97-AF65-F5344CB8AC3E}">
        <p14:creationId xmlns:p14="http://schemas.microsoft.com/office/powerpoint/2010/main" val="533055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hyperlink" Target="http://theconversation.com/how-parents-can-help-their-kids-understand-and-enjoy-maths-34698" TargetMode="External"/><Relationship Id="rId3" Type="http://schemas.openxmlformats.org/officeDocument/2006/relationships/hyperlink" Target="https://pursuit.unimelb.edu.au/articles/homeless-why-making-it-a-crime-won-t-fix-the-problem" TargetMode="External"/><Relationship Id="rId7" Type="http://schemas.openxmlformats.org/officeDocument/2006/relationships/hyperlink" Target="https://creativecommons.org/licenses/by-nc-nd/3.0/" TargetMode="External"/><Relationship Id="rId12" Type="http://schemas.openxmlformats.org/officeDocument/2006/relationships/image" Target="../media/image6.jp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hyperlink" Target="https://renovatingyourmind.com/2014/06/17/fda-approval-of-new-painkiller-called-zohydro-is-insane/" TargetMode="External"/><Relationship Id="rId11" Type="http://schemas.openxmlformats.org/officeDocument/2006/relationships/hyperlink" Target="https://www.talkingdrugs.org/pt-br/usu%C3%A1rio-de-drogas-prender-ou-tratar" TargetMode="External"/><Relationship Id="rId5" Type="http://schemas.openxmlformats.org/officeDocument/2006/relationships/image" Target="../media/image3.jpg"/><Relationship Id="rId10" Type="http://schemas.openxmlformats.org/officeDocument/2006/relationships/image" Target="../media/image5.jpg"/><Relationship Id="rId4" Type="http://schemas.openxmlformats.org/officeDocument/2006/relationships/hyperlink" Target="https://creativecommons.org/licenses/by-nd/3.0/" TargetMode="External"/><Relationship Id="rId9" Type="http://schemas.openxmlformats.org/officeDocument/2006/relationships/hyperlink" Target="https://en.wikipedia.org/wiki/Beer_in_Slovakia" TargetMode="External"/><Relationship Id="rId1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aboutkidshealth.ca/Article?contentid=341&amp;language=English"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rdtc.nhs.uk/services/teratology"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eaweb.org/articles?id=10.1257/jep.25.3.15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ncbi.nlm.nih.gov/pubmed/252793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B20D9A-C1B3-4E89-B832-8E5DCD97F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B5EB73E-EBDE-45EA-BF02-72B8F8F46A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E64A793D-7249-4CB5-AD0F-876C4C84E6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ACAC1A4-DD3E-4A3B-B378-F3015033D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A59479C1-D1AF-4013-BF6F-DE26C9258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BD237676-F1B1-417A-9A1B-2A3FE6D92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08C73C19-EF36-4934-8DA5-5B16806BD3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0FBA0CB7-70C6-4152-92AB-8D402CD7B8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9CD4EC36-D914-43FE-8694-4786BB7FC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93ECD4C7-449F-4FF5-A0FD-2E0D218992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147E398C-2919-4957-8C28-9A61023D99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6F7DECF-952F-4F32-AEF3-526D4AA34F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4B499AD4-C290-43FF-A526-CD63C728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3CBA4C1-DE20-4404-A4AA-87DEDB7CC1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CEBDE26-EB1A-4FA7-9E77-4C5A126C4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A668CFAE-0D77-4FD1-91A9-83657A93D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E4216F2B-14AF-4D35-8AE0-DADB28A9C7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EAD1617F-F3A6-49DF-9E1C-48832732EA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9A6ACE0E-C722-4218-BB25-A2D4205E6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7860F307-09EA-458C-93F9-3FAA694582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DA58AD25-4D0D-4938-A2E0-B98160340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A62A5604-AE13-4B16-800F-323406787451}"/>
              </a:ext>
            </a:extLst>
          </p:cNvPr>
          <p:cNvPicPr>
            <a:picLocks noChangeAspect="1"/>
          </p:cNvPicPr>
          <p:nvPr/>
        </p:nvPicPr>
        <p:blipFill rotWithShape="1">
          <a:blip r:embed="rId2">
            <a:extLst>
              <a:ext uri="{28A0092B-C50C-407E-A947-70E740481C1C}">
                <a14:useLocalDpi xmlns:a14="http://schemas.microsoft.com/office/drawing/2010/main" val="0"/>
              </a:ext>
            </a:extLst>
          </a:blip>
          <a:srcRect t="8366" r="1" b="8955"/>
          <a:stretch/>
        </p:blipFill>
        <p:spPr>
          <a:xfrm>
            <a:off x="20" y="227"/>
            <a:ext cx="6096591" cy="6858000"/>
          </a:xfrm>
          <a:prstGeom prst="rect">
            <a:avLst/>
          </a:prstGeom>
          <a:ln w="9525">
            <a:noFill/>
          </a:ln>
        </p:spPr>
      </p:pic>
      <p:grpSp>
        <p:nvGrpSpPr>
          <p:cNvPr id="33" name="Group 32">
            <a:extLst>
              <a:ext uri="{FF2B5EF4-FFF2-40B4-BE49-F238E27FC236}">
                <a16:creationId xmlns:a16="http://schemas.microsoft.com/office/drawing/2014/main" id="{FFCAAA02-349E-47B0-ADD0-A1E963E4D1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12791" y="1186483"/>
            <a:ext cx="4473771" cy="4477933"/>
            <a:chOff x="807084" y="1186483"/>
            <a:chExt cx="4473771" cy="4477933"/>
          </a:xfrm>
        </p:grpSpPr>
        <p:sp>
          <p:nvSpPr>
            <p:cNvPr id="34" name="Rectangle 33">
              <a:extLst>
                <a:ext uri="{FF2B5EF4-FFF2-40B4-BE49-F238E27FC236}">
                  <a16:creationId xmlns:a16="http://schemas.microsoft.com/office/drawing/2014/main" id="{248640F6-61D3-4DFB-BDDD-40BD6A2FB1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607" y="1186483"/>
              <a:ext cx="4472724"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9">
              <a:extLst>
                <a:ext uri="{FF2B5EF4-FFF2-40B4-BE49-F238E27FC236}">
                  <a16:creationId xmlns:a16="http://schemas.microsoft.com/office/drawing/2014/main" id="{2EFFC065-778F-4FEE-B2B5-9FCFCADEB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840353"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387267-6B9D-4028-8C08-25B95DAC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4473771"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757742C-C004-4B13-B50D-CA420DD614BE}"/>
              </a:ext>
            </a:extLst>
          </p:cNvPr>
          <p:cNvSpPr>
            <a:spLocks noGrp="1"/>
          </p:cNvSpPr>
          <p:nvPr>
            <p:ph type="ctrTitle"/>
          </p:nvPr>
        </p:nvSpPr>
        <p:spPr>
          <a:xfrm>
            <a:off x="6872058" y="1962043"/>
            <a:ext cx="4513980" cy="2166609"/>
          </a:xfrm>
        </p:spPr>
        <p:txBody>
          <a:bodyPr>
            <a:normAutofit/>
          </a:bodyPr>
          <a:lstStyle/>
          <a:p>
            <a:r>
              <a:rPr lang="en-GB" sz="6600" dirty="0">
                <a:solidFill>
                  <a:srgbClr val="FFFFFF"/>
                </a:solidFill>
              </a:rPr>
              <a:t>Foetal origins</a:t>
            </a:r>
          </a:p>
        </p:txBody>
      </p:sp>
      <p:sp>
        <p:nvSpPr>
          <p:cNvPr id="3" name="Subtitle 2">
            <a:extLst>
              <a:ext uri="{FF2B5EF4-FFF2-40B4-BE49-F238E27FC236}">
                <a16:creationId xmlns:a16="http://schemas.microsoft.com/office/drawing/2014/main" id="{1A0E53B0-4A08-4E08-8BB5-A07CC269098E}"/>
              </a:ext>
            </a:extLst>
          </p:cNvPr>
          <p:cNvSpPr>
            <a:spLocks noGrp="1"/>
          </p:cNvSpPr>
          <p:nvPr>
            <p:ph type="subTitle" idx="1"/>
          </p:nvPr>
        </p:nvSpPr>
        <p:spPr>
          <a:xfrm>
            <a:off x="7001123" y="4210684"/>
            <a:ext cx="4299455" cy="1019937"/>
          </a:xfrm>
        </p:spPr>
        <p:txBody>
          <a:bodyPr>
            <a:normAutofit/>
          </a:bodyPr>
          <a:lstStyle/>
          <a:p>
            <a:endParaRPr lang="en-GB">
              <a:solidFill>
                <a:srgbClr val="FFFFFF"/>
              </a:solidFill>
            </a:endParaRPr>
          </a:p>
        </p:txBody>
      </p:sp>
      <p:sp>
        <p:nvSpPr>
          <p:cNvPr id="4" name="TextBox 3"/>
          <p:cNvSpPr txBox="1"/>
          <p:nvPr/>
        </p:nvSpPr>
        <p:spPr>
          <a:xfrm>
            <a:off x="1031594" y="4944020"/>
            <a:ext cx="2422353" cy="461665"/>
          </a:xfrm>
          <a:prstGeom prst="rect">
            <a:avLst/>
          </a:prstGeom>
          <a:noFill/>
        </p:spPr>
        <p:txBody>
          <a:bodyPr wrap="square" rtlCol="0">
            <a:spAutoFit/>
          </a:bodyPr>
          <a:lstStyle/>
          <a:p>
            <a:r>
              <a:rPr lang="en-GB" sz="2400" dirty="0">
                <a:solidFill>
                  <a:schemeClr val="bg1"/>
                </a:solidFill>
              </a:rPr>
              <a:t>Paul 2010</a:t>
            </a:r>
          </a:p>
        </p:txBody>
      </p:sp>
    </p:spTree>
    <p:extLst>
      <p:ext uri="{BB962C8B-B14F-4D97-AF65-F5344CB8AC3E}">
        <p14:creationId xmlns:p14="http://schemas.microsoft.com/office/powerpoint/2010/main" val="2891281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lying on a pile of shoes&#10;&#10;Description automatically generated">
            <a:extLst>
              <a:ext uri="{FF2B5EF4-FFF2-40B4-BE49-F238E27FC236}">
                <a16:creationId xmlns:a16="http://schemas.microsoft.com/office/drawing/2014/main" id="{C60EB65D-F36C-40BD-B4AA-9FA2DD5AB1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90500"/>
            <a:ext cx="8890000" cy="6667500"/>
          </a:xfrm>
          <a:prstGeom prst="rect">
            <a:avLst/>
          </a:prstGeom>
        </p:spPr>
      </p:pic>
      <p:sp>
        <p:nvSpPr>
          <p:cNvPr id="7" name="TextBox 6">
            <a:extLst>
              <a:ext uri="{FF2B5EF4-FFF2-40B4-BE49-F238E27FC236}">
                <a16:creationId xmlns:a16="http://schemas.microsoft.com/office/drawing/2014/main" id="{87A2B7A0-7775-4FD3-BABB-0312AD095F5C}"/>
              </a:ext>
            </a:extLst>
          </p:cNvPr>
          <p:cNvSpPr txBox="1"/>
          <p:nvPr/>
        </p:nvSpPr>
        <p:spPr>
          <a:xfrm>
            <a:off x="0" y="6858000"/>
            <a:ext cx="8890000" cy="230832"/>
          </a:xfrm>
          <a:prstGeom prst="rect">
            <a:avLst/>
          </a:prstGeom>
          <a:noFill/>
        </p:spPr>
        <p:txBody>
          <a:bodyPr wrap="square" rtlCol="0">
            <a:spAutoFit/>
          </a:bodyPr>
          <a:lstStyle/>
          <a:p>
            <a:r>
              <a:rPr lang="en-GB" sz="900">
                <a:hlinkClick r:id="rId3" tooltip="https://pursuit.unimelb.edu.au/articles/homeless-why-making-it-a-crime-won-t-fix-the-problem"/>
              </a:rPr>
              <a:t>This Photo</a:t>
            </a:r>
            <a:r>
              <a:rPr lang="en-GB" sz="900"/>
              <a:t> by Unknown Author is licensed under </a:t>
            </a:r>
            <a:r>
              <a:rPr lang="en-GB" sz="900">
                <a:hlinkClick r:id="rId4" tooltip="https://creativecommons.org/licenses/by-nd/3.0/"/>
              </a:rPr>
              <a:t>CC BY-ND</a:t>
            </a:r>
            <a:endParaRPr lang="en-GB" sz="900"/>
          </a:p>
        </p:txBody>
      </p:sp>
      <p:pic>
        <p:nvPicPr>
          <p:cNvPr id="9" name="Picture 8" descr="A picture containing cake, table, person&#10;&#10;Description automatically generated">
            <a:extLst>
              <a:ext uri="{FF2B5EF4-FFF2-40B4-BE49-F238E27FC236}">
                <a16:creationId xmlns:a16="http://schemas.microsoft.com/office/drawing/2014/main" id="{2D0ACA8E-9B1D-4F2C-AE41-0F2ACD13223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85542" y="3247052"/>
            <a:ext cx="6419461" cy="3610947"/>
          </a:xfrm>
          <a:prstGeom prst="rect">
            <a:avLst/>
          </a:prstGeom>
        </p:spPr>
      </p:pic>
      <p:sp>
        <p:nvSpPr>
          <p:cNvPr id="10" name="TextBox 9">
            <a:extLst>
              <a:ext uri="{FF2B5EF4-FFF2-40B4-BE49-F238E27FC236}">
                <a16:creationId xmlns:a16="http://schemas.microsoft.com/office/drawing/2014/main" id="{A46FC863-A413-464A-B4D5-87E83B751359}"/>
              </a:ext>
            </a:extLst>
          </p:cNvPr>
          <p:cNvSpPr txBox="1"/>
          <p:nvPr/>
        </p:nvSpPr>
        <p:spPr>
          <a:xfrm>
            <a:off x="6400800" y="6942984"/>
            <a:ext cx="5904204" cy="230832"/>
          </a:xfrm>
          <a:prstGeom prst="rect">
            <a:avLst/>
          </a:prstGeom>
          <a:noFill/>
        </p:spPr>
        <p:txBody>
          <a:bodyPr wrap="square" rtlCol="0">
            <a:spAutoFit/>
          </a:bodyPr>
          <a:lstStyle/>
          <a:p>
            <a:r>
              <a:rPr lang="en-GB" sz="900">
                <a:hlinkClick r:id="rId6" tooltip="https://renovatingyourmind.com/2014/06/17/fda-approval-of-new-painkiller-called-zohydro-is-insane/"/>
              </a:rPr>
              <a:t>This Photo</a:t>
            </a:r>
            <a:r>
              <a:rPr lang="en-GB" sz="900"/>
              <a:t> by Unknown Author is licensed under </a:t>
            </a:r>
            <a:r>
              <a:rPr lang="en-GB" sz="900">
                <a:hlinkClick r:id="rId7" tooltip="https://creativecommons.org/licenses/by-nc-nd/3.0/"/>
              </a:rPr>
              <a:t>CC BY-NC-ND</a:t>
            </a:r>
            <a:endParaRPr lang="en-GB" sz="900"/>
          </a:p>
        </p:txBody>
      </p:sp>
      <p:pic>
        <p:nvPicPr>
          <p:cNvPr id="18" name="Picture 17" descr="A cup of coffee on a table&#10;&#10;Description automatically generated">
            <a:extLst>
              <a:ext uri="{FF2B5EF4-FFF2-40B4-BE49-F238E27FC236}">
                <a16:creationId xmlns:a16="http://schemas.microsoft.com/office/drawing/2014/main" id="{245C72C3-2452-4DC3-B63A-8760FDB7C27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0" y="-20166"/>
            <a:ext cx="3771900" cy="6858000"/>
          </a:xfrm>
          <a:prstGeom prst="rect">
            <a:avLst/>
          </a:prstGeom>
        </p:spPr>
      </p:pic>
      <p:pic>
        <p:nvPicPr>
          <p:cNvPr id="21" name="Picture 20">
            <a:extLst>
              <a:ext uri="{FF2B5EF4-FFF2-40B4-BE49-F238E27FC236}">
                <a16:creationId xmlns:a16="http://schemas.microsoft.com/office/drawing/2014/main" id="{B4B788EA-CAC8-4BDD-A97A-33E8E2C35B1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743325" y="0"/>
            <a:ext cx="5314950" cy="2286000"/>
          </a:xfrm>
          <a:prstGeom prst="rect">
            <a:avLst/>
          </a:prstGeom>
        </p:spPr>
      </p:pic>
      <p:pic>
        <p:nvPicPr>
          <p:cNvPr id="24" name="Picture 23" descr="A group of people looking at a fruit stand&#10;&#10;Description automatically generated">
            <a:extLst>
              <a:ext uri="{FF2B5EF4-FFF2-40B4-BE49-F238E27FC236}">
                <a16:creationId xmlns:a16="http://schemas.microsoft.com/office/drawing/2014/main" id="{05EF4EFF-980F-47B5-A56D-6DD1C97B41A7}"/>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202399">
            <a:off x="6714302" y="357996"/>
            <a:ext cx="5776980" cy="2845887"/>
          </a:xfrm>
          <a:prstGeom prst="rect">
            <a:avLst/>
          </a:prstGeom>
        </p:spPr>
      </p:pic>
      <p:pic>
        <p:nvPicPr>
          <p:cNvPr id="33" name="Picture 32">
            <a:extLst>
              <a:ext uri="{FF2B5EF4-FFF2-40B4-BE49-F238E27FC236}">
                <a16:creationId xmlns:a16="http://schemas.microsoft.com/office/drawing/2014/main" id="{FE601BA6-6943-439C-848A-9F575C91A289}"/>
              </a:ext>
            </a:extLst>
          </p:cNvPr>
          <p:cNvPicPr>
            <a:picLocks noChangeAspect="1"/>
          </p:cNvPicPr>
          <p:nvPr/>
        </p:nvPicPr>
        <p:blipFill>
          <a:blip r:embed="rId14"/>
          <a:stretch>
            <a:fillRect/>
          </a:stretch>
        </p:blipFill>
        <p:spPr>
          <a:xfrm>
            <a:off x="0" y="1668"/>
            <a:ext cx="12192000" cy="6854664"/>
          </a:xfrm>
          <a:prstGeom prst="rect">
            <a:avLst/>
          </a:prstGeom>
        </p:spPr>
      </p:pic>
    </p:spTree>
    <p:extLst>
      <p:ext uri="{BB962C8B-B14F-4D97-AF65-F5344CB8AC3E}">
        <p14:creationId xmlns:p14="http://schemas.microsoft.com/office/powerpoint/2010/main" val="179527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3"/>
                                        </p:tgtEl>
                                        <p:attrNameLst>
                                          <p:attrName>style.visibility</p:attrName>
                                        </p:attrNameLst>
                                      </p:cBhvr>
                                      <p:to>
                                        <p:strVal val="visible"/>
                                      </p:to>
                                    </p:set>
                                    <p:anim calcmode="lin" valueType="num">
                                      <p:cBhvr additive="base">
                                        <p:cTn id="37" dur="500" fill="hold"/>
                                        <p:tgtEl>
                                          <p:spTgt spid="33"/>
                                        </p:tgtEl>
                                        <p:attrNameLst>
                                          <p:attrName>ppt_x</p:attrName>
                                        </p:attrNameLst>
                                      </p:cBhvr>
                                      <p:tavLst>
                                        <p:tav tm="0">
                                          <p:val>
                                            <p:strVal val="#ppt_x"/>
                                          </p:val>
                                        </p:tav>
                                        <p:tav tm="100000">
                                          <p:val>
                                            <p:strVal val="#ppt_x"/>
                                          </p:val>
                                        </p:tav>
                                      </p:tavLst>
                                    </p:anim>
                                    <p:anim calcmode="lin" valueType="num">
                                      <p:cBhvr additive="base">
                                        <p:cTn id="3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2C0EE07-A9F9-44E1-9E9F-9C2D3B7F3B5B}"/>
              </a:ext>
            </a:extLst>
          </p:cNvPr>
          <p:cNvSpPr>
            <a:spLocks noGrp="1"/>
          </p:cNvSpPr>
          <p:nvPr>
            <p:ph type="title"/>
          </p:nvPr>
        </p:nvSpPr>
        <p:spPr>
          <a:xfrm>
            <a:off x="838200" y="963507"/>
            <a:ext cx="3494362" cy="4930986"/>
          </a:xfrm>
        </p:spPr>
        <p:txBody>
          <a:bodyPr>
            <a:normAutofit/>
          </a:bodyPr>
          <a:lstStyle/>
          <a:p>
            <a:pPr algn="r"/>
            <a:r>
              <a:rPr lang="en-GB" dirty="0">
                <a:solidFill>
                  <a:schemeClr val="accent1"/>
                </a:solidFill>
              </a:rPr>
              <a:t>But could we be the way we are because of our pre-birth lives as a foetus in the womb?</a:t>
            </a:r>
          </a:p>
        </p:txBody>
      </p:sp>
      <p:cxnSp>
        <p:nvCxnSpPr>
          <p:cNvPr id="13" name="Straight Connector 12">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5D1924-7784-4336-84C2-C9B3C4FD5033}"/>
              </a:ext>
            </a:extLst>
          </p:cNvPr>
          <p:cNvSpPr>
            <a:spLocks noGrp="1"/>
          </p:cNvSpPr>
          <p:nvPr>
            <p:ph sz="half" idx="1"/>
          </p:nvPr>
        </p:nvSpPr>
        <p:spPr>
          <a:xfrm>
            <a:off x="4976030" y="963507"/>
            <a:ext cx="6250940" cy="2304627"/>
          </a:xfrm>
        </p:spPr>
        <p:txBody>
          <a:bodyPr anchor="b">
            <a:normAutofit/>
          </a:bodyPr>
          <a:lstStyle/>
          <a:p>
            <a:r>
              <a:rPr lang="en-GB" sz="3200" dirty="0"/>
              <a:t>What makes us the way we are?</a:t>
            </a:r>
          </a:p>
          <a:p>
            <a:r>
              <a:rPr lang="en-GB" sz="3200" dirty="0"/>
              <a:t>Predisposed to anxiety, obesity, asthma, heart disease, diabetes, high blood pressure, cancer …</a:t>
            </a:r>
          </a:p>
          <a:p>
            <a:endParaRPr lang="en-GB" sz="2000" dirty="0"/>
          </a:p>
        </p:txBody>
      </p:sp>
      <p:sp>
        <p:nvSpPr>
          <p:cNvPr id="5" name="Content Placeholder 4">
            <a:extLst>
              <a:ext uri="{FF2B5EF4-FFF2-40B4-BE49-F238E27FC236}">
                <a16:creationId xmlns:a16="http://schemas.microsoft.com/office/drawing/2014/main" id="{593F19B2-A338-47D7-8899-A502F3072474}"/>
              </a:ext>
            </a:extLst>
          </p:cNvPr>
          <p:cNvSpPr>
            <a:spLocks noGrp="1"/>
          </p:cNvSpPr>
          <p:nvPr>
            <p:ph sz="half" idx="2"/>
          </p:nvPr>
        </p:nvSpPr>
        <p:spPr>
          <a:xfrm>
            <a:off x="4976029" y="3076681"/>
            <a:ext cx="6691715" cy="3150383"/>
          </a:xfrm>
        </p:spPr>
        <p:txBody>
          <a:bodyPr>
            <a:noAutofit/>
          </a:bodyPr>
          <a:lstStyle/>
          <a:p>
            <a:r>
              <a:rPr lang="en-GB" sz="3200" dirty="0"/>
              <a:t>Is it in our genes: the DNA we inherited the moment we were conceived: nature</a:t>
            </a:r>
          </a:p>
          <a:p>
            <a:r>
              <a:rPr lang="en-GB" sz="3200" dirty="0"/>
              <a:t>Is it childhood experience: nurture</a:t>
            </a:r>
          </a:p>
          <a:p>
            <a:r>
              <a:rPr lang="en-GB" sz="3200" dirty="0"/>
              <a:t>A bit of both: a complex interplay?</a:t>
            </a:r>
          </a:p>
          <a:p>
            <a:r>
              <a:rPr lang="en-GB" sz="3200" dirty="0"/>
              <a:t>Our lifestyle choices – diet, exercise</a:t>
            </a:r>
          </a:p>
        </p:txBody>
      </p:sp>
    </p:spTree>
    <p:extLst>
      <p:ext uri="{BB962C8B-B14F-4D97-AF65-F5344CB8AC3E}">
        <p14:creationId xmlns:p14="http://schemas.microsoft.com/office/powerpoint/2010/main" val="379355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fade">
                                      <p:cBhvr>
                                        <p:cTn id="33" dur="1000"/>
                                        <p:tgtEl>
                                          <p:spTgt spid="5">
                                            <p:txEl>
                                              <p:pRg st="2" end="2"/>
                                            </p:txEl>
                                          </p:spTgt>
                                        </p:tgtEl>
                                      </p:cBhvr>
                                    </p:animEffect>
                                    <p:anim calcmode="lin" valueType="num">
                                      <p:cBhvr>
                                        <p:cTn id="3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Effect transition="in" filter="fade">
                                      <p:cBhvr>
                                        <p:cTn id="40" dur="1000"/>
                                        <p:tgtEl>
                                          <p:spTgt spid="5">
                                            <p:txEl>
                                              <p:pRg st="3" end="3"/>
                                            </p:txEl>
                                          </p:spTgt>
                                        </p:tgtEl>
                                      </p:cBhvr>
                                    </p:animEffect>
                                    <p:anim calcmode="lin" valueType="num">
                                      <p:cBhvr>
                                        <p:cTn id="4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wheel(1)">
                                      <p:cBhvr>
                                        <p:cTn id="4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a:blip r:embed="rId3"/>
          <a:stretch>
            <a:fillRect/>
          </a:stretch>
        </p:blipFill>
        <p:spPr>
          <a:xfrm rot="179443">
            <a:off x="2834550" y="751687"/>
            <a:ext cx="8478008" cy="4517811"/>
          </a:xfrm>
          <a:prstGeom prst="rect">
            <a:avLst/>
          </a:prstGeom>
        </p:spPr>
      </p:pic>
      <p:sp>
        <p:nvSpPr>
          <p:cNvPr id="3" name="Content Placeholder 2">
            <a:extLst>
              <a:ext uri="{FF2B5EF4-FFF2-40B4-BE49-F238E27FC236}">
                <a16:creationId xmlns:a16="http://schemas.microsoft.com/office/drawing/2014/main" id="{BE74A572-DF44-4514-BCB0-C6971E5FDADF}"/>
              </a:ext>
            </a:extLst>
          </p:cNvPr>
          <p:cNvSpPr>
            <a:spLocks noGrp="1"/>
          </p:cNvSpPr>
          <p:nvPr>
            <p:ph idx="1"/>
          </p:nvPr>
        </p:nvSpPr>
        <p:spPr>
          <a:xfrm>
            <a:off x="279495" y="1380744"/>
            <a:ext cx="3862737" cy="5340095"/>
          </a:xfrm>
        </p:spPr>
        <p:txBody>
          <a:bodyPr>
            <a:normAutofit/>
          </a:bodyPr>
          <a:lstStyle/>
          <a:p>
            <a:r>
              <a:rPr lang="en-GB" sz="4000" dirty="0"/>
              <a:t>The type and quantity of nutrition</a:t>
            </a:r>
          </a:p>
          <a:p>
            <a:r>
              <a:rPr lang="en-GB" sz="4000" dirty="0"/>
              <a:t>Pollutants, drugs and infections</a:t>
            </a:r>
          </a:p>
          <a:p>
            <a:r>
              <a:rPr lang="en-GB" sz="4000" dirty="0"/>
              <a:t>Mum’s health, stress-level, state of mind</a:t>
            </a:r>
          </a:p>
        </p:txBody>
      </p:sp>
    </p:spTree>
    <p:extLst>
      <p:ext uri="{BB962C8B-B14F-4D97-AF65-F5344CB8AC3E}">
        <p14:creationId xmlns:p14="http://schemas.microsoft.com/office/powerpoint/2010/main" val="137427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58368"/>
            <a:ext cx="5846064" cy="5518595"/>
          </a:xfrm>
        </p:spPr>
        <p:txBody>
          <a:bodyPr>
            <a:normAutofit/>
          </a:bodyPr>
          <a:lstStyle/>
          <a:p>
            <a:pPr lvl="0"/>
            <a:r>
              <a:rPr lang="en-GB" sz="3600" b="1" dirty="0">
                <a:solidFill>
                  <a:prstClr val="black"/>
                </a:solidFill>
              </a:rPr>
              <a:t>‘Foetal origins’ </a:t>
            </a:r>
            <a:r>
              <a:rPr lang="en-GB" sz="3600" dirty="0">
                <a:solidFill>
                  <a:prstClr val="black"/>
                </a:solidFill>
              </a:rPr>
              <a:t>refers to a contentious field whose pioneers assert that the 9m of gestation are the most consequential period of our lives</a:t>
            </a:r>
          </a:p>
          <a:p>
            <a:pPr lvl="0"/>
            <a:r>
              <a:rPr lang="en-GB" sz="3600" dirty="0">
                <a:solidFill>
                  <a:prstClr val="black"/>
                </a:solidFill>
              </a:rPr>
              <a:t>Permanent influences on the brain occur in the womb, along with the functioning of the heart, live and pancreas</a:t>
            </a:r>
          </a:p>
          <a:p>
            <a:endParaRPr lang="en-GB" dirty="0"/>
          </a:p>
        </p:txBody>
      </p:sp>
      <p:pic>
        <p:nvPicPr>
          <p:cNvPr id="1026"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486" y="180784"/>
            <a:ext cx="3913505" cy="294295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979826" y="3447860"/>
            <a:ext cx="4858824" cy="2729103"/>
          </a:xfrm>
          <a:prstGeom prst="rect">
            <a:avLst/>
          </a:prstGeom>
        </p:spPr>
      </p:pic>
    </p:spTree>
    <p:extLst>
      <p:ext uri="{BB962C8B-B14F-4D97-AF65-F5344CB8AC3E}">
        <p14:creationId xmlns:p14="http://schemas.microsoft.com/office/powerpoint/2010/main" val="245703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fade">
                                      <p:cBhvr>
                                        <p:cTn id="19" dur="1000"/>
                                        <p:tgtEl>
                                          <p:spTgt spid="1026"/>
                                        </p:tgtEl>
                                      </p:cBhvr>
                                    </p:animEffect>
                                    <p:anim calcmode="lin" valueType="num">
                                      <p:cBhvr>
                                        <p:cTn id="20" dur="1000" fill="hold"/>
                                        <p:tgtEl>
                                          <p:spTgt spid="1026"/>
                                        </p:tgtEl>
                                        <p:attrNameLst>
                                          <p:attrName>ppt_x</p:attrName>
                                        </p:attrNameLst>
                                      </p:cBhvr>
                                      <p:tavLst>
                                        <p:tav tm="0">
                                          <p:val>
                                            <p:strVal val="#ppt_x"/>
                                          </p:val>
                                        </p:tav>
                                        <p:tav tm="100000">
                                          <p:val>
                                            <p:strVal val="#ppt_x"/>
                                          </p:val>
                                        </p:tav>
                                      </p:tavLst>
                                    </p:anim>
                                    <p:anim calcmode="lin" valueType="num">
                                      <p:cBhvr>
                                        <p:cTn id="21"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584812" y="0"/>
            <a:ext cx="11022376" cy="6858000"/>
          </a:xfrm>
          <a:prstGeom prst="rect">
            <a:avLst/>
          </a:prstGeom>
        </p:spPr>
      </p:pic>
    </p:spTree>
    <p:extLst>
      <p:ext uri="{BB962C8B-B14F-4D97-AF65-F5344CB8AC3E}">
        <p14:creationId xmlns:p14="http://schemas.microsoft.com/office/powerpoint/2010/main" val="79283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Foetal origins hypothesis</a:t>
            </a:r>
          </a:p>
        </p:txBody>
      </p:sp>
      <p:sp>
        <p:nvSpPr>
          <p:cNvPr id="3" name="Content Placeholder 2"/>
          <p:cNvSpPr>
            <a:spLocks noGrp="1"/>
          </p:cNvSpPr>
          <p:nvPr>
            <p:ph idx="1"/>
          </p:nvPr>
        </p:nvSpPr>
        <p:spPr>
          <a:xfrm>
            <a:off x="371856" y="1789049"/>
            <a:ext cx="6358128" cy="4351338"/>
          </a:xfrm>
        </p:spPr>
        <p:txBody>
          <a:bodyPr>
            <a:normAutofit/>
          </a:bodyPr>
          <a:lstStyle/>
          <a:p>
            <a:pPr marL="514350" indent="-514350">
              <a:buFont typeface="+mj-lt"/>
              <a:buAutoNum type="arabicPeriod"/>
            </a:pPr>
            <a:r>
              <a:rPr lang="en-GB" dirty="0"/>
              <a:t>The effects of foetal </a:t>
            </a:r>
            <a:r>
              <a:rPr lang="en-GB" b="1" dirty="0"/>
              <a:t>conditions are persistent</a:t>
            </a:r>
            <a:r>
              <a:rPr lang="en-GB" dirty="0"/>
              <a:t>. </a:t>
            </a:r>
          </a:p>
          <a:p>
            <a:pPr marL="514350" indent="-514350">
              <a:buFont typeface="+mj-lt"/>
              <a:buAutoNum type="arabicPeriod"/>
            </a:pPr>
            <a:r>
              <a:rPr lang="en-GB" dirty="0"/>
              <a:t>The health effects can </a:t>
            </a:r>
            <a:r>
              <a:rPr lang="en-GB" b="1" dirty="0"/>
              <a:t>remain latent </a:t>
            </a:r>
            <a:r>
              <a:rPr lang="en-GB" dirty="0"/>
              <a:t>for many years – typically heart disease does not emerge as a problem until middle age, for example. </a:t>
            </a:r>
          </a:p>
          <a:p>
            <a:pPr marL="514350" indent="-514350">
              <a:buFont typeface="+mj-lt"/>
              <a:buAutoNum type="arabicPeriod"/>
            </a:pPr>
            <a:r>
              <a:rPr lang="en-GB" b="1" dirty="0"/>
              <a:t>Foetal programming</a:t>
            </a:r>
            <a:r>
              <a:rPr lang="en-GB" dirty="0"/>
              <a:t>, possibly through effects of the environment on the epigenome. </a:t>
            </a:r>
          </a:p>
        </p:txBody>
      </p:sp>
      <p:sp>
        <p:nvSpPr>
          <p:cNvPr id="4" name="TextBox 3"/>
          <p:cNvSpPr txBox="1"/>
          <p:nvPr/>
        </p:nvSpPr>
        <p:spPr>
          <a:xfrm>
            <a:off x="7964424" y="5888736"/>
            <a:ext cx="3389376" cy="369332"/>
          </a:xfrm>
          <a:prstGeom prst="rect">
            <a:avLst/>
          </a:prstGeom>
          <a:noFill/>
        </p:spPr>
        <p:txBody>
          <a:bodyPr wrap="square" rtlCol="0">
            <a:spAutoFit/>
          </a:bodyPr>
          <a:lstStyle/>
          <a:p>
            <a:r>
              <a:rPr lang="en-GB" dirty="0" err="1"/>
              <a:t>Petronis</a:t>
            </a:r>
            <a:r>
              <a:rPr lang="en-GB" dirty="0"/>
              <a:t> (2011)</a:t>
            </a:r>
          </a:p>
        </p:txBody>
      </p:sp>
      <p:pic>
        <p:nvPicPr>
          <p:cNvPr id="2050" name="Picture 2" descr="Image result for concep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3681" y="1789049"/>
            <a:ext cx="5414742" cy="3669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57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192" y="548640"/>
            <a:ext cx="10792968" cy="5033963"/>
          </a:xfrm>
        </p:spPr>
        <p:txBody>
          <a:bodyPr>
            <a:normAutofit/>
          </a:bodyPr>
          <a:lstStyle/>
          <a:p>
            <a:pPr marL="0" lvl="0" indent="0">
              <a:buNone/>
            </a:pPr>
            <a:r>
              <a:rPr lang="en-GB" sz="3200" dirty="0">
                <a:solidFill>
                  <a:prstClr val="black"/>
                </a:solidFill>
              </a:rPr>
              <a:t>The epigenome can be conceived of as a series of switches that cause various parts of the genome to be expressed – or not. The period while the foetus is in utero may be particularly important for setting these switches</a:t>
            </a:r>
          </a:p>
          <a:p>
            <a:endParaRPr lang="en-GB" dirty="0"/>
          </a:p>
        </p:txBody>
      </p:sp>
      <p:sp>
        <p:nvSpPr>
          <p:cNvPr id="4" name="TextBox 3"/>
          <p:cNvSpPr txBox="1"/>
          <p:nvPr/>
        </p:nvSpPr>
        <p:spPr>
          <a:xfrm>
            <a:off x="8247888" y="6263640"/>
            <a:ext cx="3389376" cy="369332"/>
          </a:xfrm>
          <a:prstGeom prst="rect">
            <a:avLst/>
          </a:prstGeom>
          <a:noFill/>
        </p:spPr>
        <p:txBody>
          <a:bodyPr wrap="square" rtlCol="0">
            <a:spAutoFit/>
          </a:bodyPr>
          <a:lstStyle/>
          <a:p>
            <a:r>
              <a:rPr lang="en-GB" dirty="0" err="1"/>
              <a:t>Petronis</a:t>
            </a:r>
            <a:r>
              <a:rPr lang="en-GB" dirty="0"/>
              <a:t> (2011)</a:t>
            </a:r>
          </a:p>
        </p:txBody>
      </p:sp>
      <p:pic>
        <p:nvPicPr>
          <p:cNvPr id="5" name="Picture 4"/>
          <p:cNvPicPr>
            <a:picLocks noChangeAspect="1"/>
          </p:cNvPicPr>
          <p:nvPr/>
        </p:nvPicPr>
        <p:blipFill>
          <a:blip r:embed="rId2"/>
          <a:stretch>
            <a:fillRect/>
          </a:stretch>
        </p:blipFill>
        <p:spPr>
          <a:xfrm>
            <a:off x="3841623" y="2787396"/>
            <a:ext cx="8096250" cy="3276600"/>
          </a:xfrm>
          <a:prstGeom prst="rect">
            <a:avLst/>
          </a:prstGeom>
        </p:spPr>
      </p:pic>
      <p:pic>
        <p:nvPicPr>
          <p:cNvPr id="1026" name="Picture 2" descr="Image result for switch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015" y="2787396"/>
            <a:ext cx="3483864" cy="3483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54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wheel(1)">
                                      <p:cBhvr>
                                        <p:cTn id="13" dur="2000"/>
                                        <p:tgtEl>
                                          <p:spTgt spid="102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74511" y="877823"/>
            <a:ext cx="5133213" cy="5791327"/>
          </a:xfrm>
        </p:spPr>
        <p:txBody>
          <a:bodyPr>
            <a:noAutofit/>
          </a:bodyPr>
          <a:lstStyle/>
          <a:p>
            <a:r>
              <a:rPr lang="en-GB" sz="3600" dirty="0"/>
              <a:t>Thalidomide was licensed in 1957 and widely prescribed to pregnant women for morning sickness until 1961, when it was identified as the cause of an epidemic of severe birth defects such as missing arms and legs </a:t>
            </a:r>
          </a:p>
        </p:txBody>
      </p:sp>
      <p:sp>
        <p:nvSpPr>
          <p:cNvPr id="4" name="TextBox 3"/>
          <p:cNvSpPr txBox="1"/>
          <p:nvPr/>
        </p:nvSpPr>
        <p:spPr>
          <a:xfrm>
            <a:off x="274511" y="6176963"/>
            <a:ext cx="3389376" cy="369332"/>
          </a:xfrm>
          <a:prstGeom prst="rect">
            <a:avLst/>
          </a:prstGeom>
          <a:noFill/>
        </p:spPr>
        <p:txBody>
          <a:bodyPr wrap="square" rtlCol="0">
            <a:spAutoFit/>
          </a:bodyPr>
          <a:lstStyle/>
          <a:p>
            <a:r>
              <a:rPr lang="en-GB" dirty="0" err="1"/>
              <a:t>Petronis</a:t>
            </a:r>
            <a:r>
              <a:rPr lang="en-GB" dirty="0"/>
              <a:t> (2011)</a:t>
            </a:r>
          </a:p>
        </p:txBody>
      </p:sp>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7724" y="1078993"/>
            <a:ext cx="6554327" cy="43588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95925" y="5856287"/>
            <a:ext cx="3389376" cy="369332"/>
          </a:xfrm>
          <a:prstGeom prst="rect">
            <a:avLst/>
          </a:prstGeom>
          <a:noFill/>
        </p:spPr>
        <p:txBody>
          <a:bodyPr wrap="square" rtlCol="0">
            <a:spAutoFit/>
          </a:bodyPr>
          <a:lstStyle/>
          <a:p>
            <a:r>
              <a:rPr lang="en-GB" dirty="0"/>
              <a:t>Sue Kent, Sports </a:t>
            </a:r>
            <a:r>
              <a:rPr lang="en-GB" dirty="0" err="1"/>
              <a:t>Massuese</a:t>
            </a:r>
            <a:endParaRPr lang="en-GB" dirty="0"/>
          </a:p>
        </p:txBody>
      </p:sp>
    </p:spTree>
    <p:extLst>
      <p:ext uri="{BB962C8B-B14F-4D97-AF65-F5344CB8AC3E}">
        <p14:creationId xmlns:p14="http://schemas.microsoft.com/office/powerpoint/2010/main" val="152997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3EB0C-4A9A-4538-96D9-39D869D17D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DC5AC1-0347-42C8-A209-5095F6C4AC8F}"/>
              </a:ext>
            </a:extLst>
          </p:cNvPr>
          <p:cNvSpPr>
            <a:spLocks noGrp="1"/>
          </p:cNvSpPr>
          <p:nvPr>
            <p:ph idx="1"/>
          </p:nvPr>
        </p:nvSpPr>
        <p:spPr/>
        <p:txBody>
          <a:bodyPr>
            <a:normAutofit/>
          </a:bodyPr>
          <a:lstStyle/>
          <a:p>
            <a:r>
              <a:rPr lang="en-GB" dirty="0"/>
              <a:t>Almond D and Currie J (2011) </a:t>
            </a:r>
            <a:r>
              <a:rPr lang="en-GB" i="1" dirty="0"/>
              <a:t>Killing Me Softly: The Foetal Origins Hypothesis</a:t>
            </a:r>
            <a:r>
              <a:rPr lang="en-GB" dirty="0"/>
              <a:t>, </a:t>
            </a:r>
          </a:p>
          <a:p>
            <a:r>
              <a:rPr lang="en-GB" dirty="0"/>
              <a:t>Paul AM (2010) </a:t>
            </a:r>
            <a:r>
              <a:rPr lang="en-GB" i="1" dirty="0"/>
              <a:t>The Womb. Your Mother. Yourself. </a:t>
            </a:r>
            <a:r>
              <a:rPr lang="en-GB" dirty="0"/>
              <a:t>Time magazine, 4</a:t>
            </a:r>
            <a:r>
              <a:rPr lang="en-GB" baseline="30000" dirty="0"/>
              <a:t>th</a:t>
            </a:r>
            <a:r>
              <a:rPr lang="en-GB" dirty="0"/>
              <a:t> October 2010.</a:t>
            </a:r>
          </a:p>
          <a:p>
            <a:r>
              <a:rPr lang="en-GB" dirty="0" err="1"/>
              <a:t>Petronis</a:t>
            </a:r>
            <a:r>
              <a:rPr lang="en-GB" dirty="0"/>
              <a:t> A (2010) </a:t>
            </a:r>
            <a:r>
              <a:rPr lang="en-GB" i="1" dirty="0"/>
              <a:t>Epigenetics as a unifying principle in the aetiology of complex traits and diseases</a:t>
            </a:r>
            <a:r>
              <a:rPr lang="en-GB" dirty="0"/>
              <a:t>, </a:t>
            </a:r>
            <a:r>
              <a:rPr lang="en-GB" i="1" dirty="0"/>
              <a:t>Nature. </a:t>
            </a:r>
            <a:r>
              <a:rPr lang="en-GB" dirty="0"/>
              <a:t>2010 Jun 10; 465(7299):721-7, Journal of Economic Perspectives, Vol. 25, No. 3, Summer 2011, pp.153-72 available at </a:t>
            </a:r>
            <a:r>
              <a:rPr lang="en-GB" dirty="0">
                <a:hlinkClick r:id="rId2"/>
              </a:rPr>
              <a:t>https://www.aeaweb.org/articles?id=10.1257/jep.25.3.153</a:t>
            </a:r>
            <a:r>
              <a:rPr lang="en-GB" dirty="0"/>
              <a:t> </a:t>
            </a:r>
          </a:p>
          <a:p>
            <a:endParaRPr lang="en-GB" dirty="0"/>
          </a:p>
        </p:txBody>
      </p:sp>
    </p:spTree>
    <p:extLst>
      <p:ext uri="{BB962C8B-B14F-4D97-AF65-F5344CB8AC3E}">
        <p14:creationId xmlns:p14="http://schemas.microsoft.com/office/powerpoint/2010/main" val="3892818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933450" y="38100"/>
            <a:ext cx="10325100" cy="6781800"/>
          </a:xfrm>
          <a:prstGeom prst="rect">
            <a:avLst/>
          </a:prstGeom>
        </p:spPr>
      </p:pic>
    </p:spTree>
    <p:extLst>
      <p:ext uri="{BB962C8B-B14F-4D97-AF65-F5344CB8AC3E}">
        <p14:creationId xmlns:p14="http://schemas.microsoft.com/office/powerpoint/2010/main" val="3573437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TotalTime>
  <Words>424</Words>
  <Application>Microsoft Office PowerPoint</Application>
  <PresentationFormat>Widescreen</PresentationFormat>
  <Paragraphs>29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Foetal origins</vt:lpstr>
      <vt:lpstr>PowerPoint Presentation</vt:lpstr>
      <vt:lpstr>But could we be the way we are because of our pre-birth lives as a foetus in the womb?</vt:lpstr>
      <vt:lpstr>PowerPoint Presentation</vt:lpstr>
      <vt:lpstr>PowerPoint Presentation</vt:lpstr>
      <vt:lpstr>PowerPoint Presentation</vt:lpstr>
      <vt:lpstr>Foetal origins hypothesis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7</cp:revision>
  <dcterms:created xsi:type="dcterms:W3CDTF">2019-01-27T16:46:14Z</dcterms:created>
  <dcterms:modified xsi:type="dcterms:W3CDTF">2020-09-24T13:38:10Z</dcterms:modified>
</cp:coreProperties>
</file>