
<file path=[Content_Types].xml><?xml version="1.0" encoding="utf-8"?>
<Types xmlns="http://schemas.openxmlformats.org/package/2006/content-types">
  <Default Extension="png" ContentType="image/png"/>
  <Default Extension="tmp"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1"/>
  </p:sldMasterIdLst>
  <p:notesMasterIdLst>
    <p:notesMasterId r:id="rId78"/>
  </p:notesMasterIdLst>
  <p:handoutMasterIdLst>
    <p:handoutMasterId r:id="rId79"/>
  </p:handoutMasterIdLst>
  <p:sldIdLst>
    <p:sldId id="769" r:id="rId2"/>
    <p:sldId id="901" r:id="rId3"/>
    <p:sldId id="970" r:id="rId4"/>
    <p:sldId id="971" r:id="rId5"/>
    <p:sldId id="972" r:id="rId6"/>
    <p:sldId id="1069" r:id="rId7"/>
    <p:sldId id="1070" r:id="rId8"/>
    <p:sldId id="1071" r:id="rId9"/>
    <p:sldId id="902" r:id="rId10"/>
    <p:sldId id="903" r:id="rId11"/>
    <p:sldId id="904" r:id="rId12"/>
    <p:sldId id="906" r:id="rId13"/>
    <p:sldId id="1106" r:id="rId14"/>
    <p:sldId id="907" r:id="rId15"/>
    <p:sldId id="908" r:id="rId16"/>
    <p:sldId id="909" r:id="rId17"/>
    <p:sldId id="1072" r:id="rId18"/>
    <p:sldId id="1073" r:id="rId19"/>
    <p:sldId id="910" r:id="rId20"/>
    <p:sldId id="911" r:id="rId21"/>
    <p:sldId id="912" r:id="rId22"/>
    <p:sldId id="913" r:id="rId23"/>
    <p:sldId id="914" r:id="rId24"/>
    <p:sldId id="915" r:id="rId25"/>
    <p:sldId id="916" r:id="rId26"/>
    <p:sldId id="917" r:id="rId27"/>
    <p:sldId id="918" r:id="rId28"/>
    <p:sldId id="919" r:id="rId29"/>
    <p:sldId id="920" r:id="rId30"/>
    <p:sldId id="921" r:id="rId31"/>
    <p:sldId id="922" r:id="rId32"/>
    <p:sldId id="923" r:id="rId33"/>
    <p:sldId id="924" r:id="rId34"/>
    <p:sldId id="925" r:id="rId35"/>
    <p:sldId id="926" r:id="rId36"/>
    <p:sldId id="927" r:id="rId37"/>
    <p:sldId id="928" r:id="rId38"/>
    <p:sldId id="929" r:id="rId39"/>
    <p:sldId id="1075" r:id="rId40"/>
    <p:sldId id="930" r:id="rId41"/>
    <p:sldId id="931" r:id="rId42"/>
    <p:sldId id="932" r:id="rId43"/>
    <p:sldId id="933" r:id="rId44"/>
    <p:sldId id="934" r:id="rId45"/>
    <p:sldId id="935" r:id="rId46"/>
    <p:sldId id="936" r:id="rId47"/>
    <p:sldId id="937" r:id="rId48"/>
    <p:sldId id="938" r:id="rId49"/>
    <p:sldId id="939" r:id="rId50"/>
    <p:sldId id="989" r:id="rId51"/>
    <p:sldId id="990" r:id="rId52"/>
    <p:sldId id="991" r:id="rId53"/>
    <p:sldId id="992" r:id="rId54"/>
    <p:sldId id="993" r:id="rId55"/>
    <p:sldId id="994" r:id="rId56"/>
    <p:sldId id="995" r:id="rId57"/>
    <p:sldId id="940" r:id="rId58"/>
    <p:sldId id="941" r:id="rId59"/>
    <p:sldId id="942" r:id="rId60"/>
    <p:sldId id="943" r:id="rId61"/>
    <p:sldId id="944" r:id="rId62"/>
    <p:sldId id="1076" r:id="rId63"/>
    <p:sldId id="973" r:id="rId64"/>
    <p:sldId id="977" r:id="rId65"/>
    <p:sldId id="978" r:id="rId66"/>
    <p:sldId id="979" r:id="rId67"/>
    <p:sldId id="980" r:id="rId68"/>
    <p:sldId id="982" r:id="rId69"/>
    <p:sldId id="983" r:id="rId70"/>
    <p:sldId id="984" r:id="rId71"/>
    <p:sldId id="985" r:id="rId72"/>
    <p:sldId id="1087" r:id="rId73"/>
    <p:sldId id="1088" r:id="rId74"/>
    <p:sldId id="986" r:id="rId75"/>
    <p:sldId id="987" r:id="rId76"/>
    <p:sldId id="988" r:id="rId77"/>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B7DA0"/>
    <a:srgbClr val="FF9900"/>
    <a:srgbClr val="FFC8C8"/>
    <a:srgbClr val="FFFF00"/>
    <a:srgbClr val="996600"/>
    <a:srgbClr val="FF6600"/>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979" autoAdjust="0"/>
  </p:normalViewPr>
  <p:slideViewPr>
    <p:cSldViewPr snapToObjects="1">
      <p:cViewPr varScale="1">
        <p:scale>
          <a:sx n="69" d="100"/>
          <a:sy n="69" d="100"/>
        </p:scale>
        <p:origin x="1224" y="44"/>
      </p:cViewPr>
      <p:guideLst>
        <p:guide orient="horz" pos="2265"/>
        <p:guide pos="2784"/>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47392"/>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102564102564102"/>
          <c:y val="6.6137566137566134E-2"/>
          <c:w val="0.82692307692307687"/>
          <c:h val="0.77248677248677244"/>
        </c:manualLayout>
      </c:layout>
      <c:scatterChart>
        <c:scatterStyle val="lineMarker"/>
        <c:varyColors val="0"/>
        <c:ser>
          <c:idx val="1"/>
          <c:order val="0"/>
          <c:tx>
            <c:v>CC479</c:v>
          </c:tx>
          <c:spPr>
            <a:ln w="19934">
              <a:solidFill>
                <a:srgbClr val="3366FF"/>
              </a:solidFill>
              <a:prstDash val="solid"/>
            </a:ln>
          </c:spPr>
          <c:marker>
            <c:symbol val="none"/>
          </c:marker>
          <c:xVal>
            <c:numRef>
              <c:f>'01025014'!$A$91:$A$1040</c:f>
              <c:numCache>
                <c:formatCode>General</c:formatCode>
                <c:ptCount val="950"/>
                <c:pt idx="0">
                  <c:v>373.31299999999999</c:v>
                </c:pt>
                <c:pt idx="1">
                  <c:v>374.01936000000001</c:v>
                </c:pt>
                <c:pt idx="2">
                  <c:v>374.72573</c:v>
                </c:pt>
                <c:pt idx="3">
                  <c:v>375.43209000000002</c:v>
                </c:pt>
                <c:pt idx="4">
                  <c:v>376.13844999999998</c:v>
                </c:pt>
                <c:pt idx="5">
                  <c:v>376.84482000000003</c:v>
                </c:pt>
                <c:pt idx="6">
                  <c:v>377.55117999999999</c:v>
                </c:pt>
                <c:pt idx="7">
                  <c:v>378.25754999999998</c:v>
                </c:pt>
                <c:pt idx="8">
                  <c:v>378.96391</c:v>
                </c:pt>
                <c:pt idx="9">
                  <c:v>379.67027000000002</c:v>
                </c:pt>
                <c:pt idx="10">
                  <c:v>380.37664000000001</c:v>
                </c:pt>
                <c:pt idx="11">
                  <c:v>381.08300000000003</c:v>
                </c:pt>
                <c:pt idx="12">
                  <c:v>381.78935999999999</c:v>
                </c:pt>
                <c:pt idx="13">
                  <c:v>382.49572999999998</c:v>
                </c:pt>
                <c:pt idx="14">
                  <c:v>383.20209</c:v>
                </c:pt>
                <c:pt idx="15">
                  <c:v>383.90845000000002</c:v>
                </c:pt>
                <c:pt idx="16">
                  <c:v>384.61482000000001</c:v>
                </c:pt>
                <c:pt idx="17">
                  <c:v>385.32118000000003</c:v>
                </c:pt>
                <c:pt idx="18">
                  <c:v>386.02755000000002</c:v>
                </c:pt>
                <c:pt idx="19">
                  <c:v>386.73390999999998</c:v>
                </c:pt>
                <c:pt idx="20">
                  <c:v>387.44027</c:v>
                </c:pt>
                <c:pt idx="21">
                  <c:v>388.14663999999999</c:v>
                </c:pt>
                <c:pt idx="22">
                  <c:v>388.85300000000001</c:v>
                </c:pt>
                <c:pt idx="23">
                  <c:v>389.55936000000003</c:v>
                </c:pt>
                <c:pt idx="24">
                  <c:v>390.26573000000002</c:v>
                </c:pt>
                <c:pt idx="25">
                  <c:v>390.97208999999998</c:v>
                </c:pt>
                <c:pt idx="26">
                  <c:v>391.67845</c:v>
                </c:pt>
                <c:pt idx="27">
                  <c:v>392.38481999999999</c:v>
                </c:pt>
                <c:pt idx="28">
                  <c:v>393.09118000000001</c:v>
                </c:pt>
                <c:pt idx="29">
                  <c:v>393.79755</c:v>
                </c:pt>
                <c:pt idx="30">
                  <c:v>394.50391000000002</c:v>
                </c:pt>
                <c:pt idx="31">
                  <c:v>395.21026999999998</c:v>
                </c:pt>
                <c:pt idx="32">
                  <c:v>395.91663999999997</c:v>
                </c:pt>
                <c:pt idx="33">
                  <c:v>396.62299999999999</c:v>
                </c:pt>
                <c:pt idx="34">
                  <c:v>397.32936000000001</c:v>
                </c:pt>
                <c:pt idx="35">
                  <c:v>398.03573</c:v>
                </c:pt>
                <c:pt idx="36">
                  <c:v>398.74209000000002</c:v>
                </c:pt>
                <c:pt idx="37">
                  <c:v>399.44844999999998</c:v>
                </c:pt>
                <c:pt idx="38">
                  <c:v>400.15481999999997</c:v>
                </c:pt>
                <c:pt idx="39">
                  <c:v>400.86117999999999</c:v>
                </c:pt>
                <c:pt idx="40">
                  <c:v>401.56754999999998</c:v>
                </c:pt>
                <c:pt idx="41">
                  <c:v>402.27391</c:v>
                </c:pt>
                <c:pt idx="42">
                  <c:v>402.98027000000002</c:v>
                </c:pt>
                <c:pt idx="43">
                  <c:v>403.68664000000001</c:v>
                </c:pt>
                <c:pt idx="44">
                  <c:v>404.39299999999997</c:v>
                </c:pt>
                <c:pt idx="45">
                  <c:v>405.09935999999999</c:v>
                </c:pt>
                <c:pt idx="46">
                  <c:v>405.80572999999998</c:v>
                </c:pt>
                <c:pt idx="47">
                  <c:v>406.51209</c:v>
                </c:pt>
                <c:pt idx="48">
                  <c:v>407.21845000000002</c:v>
                </c:pt>
                <c:pt idx="49">
                  <c:v>407.92482000000001</c:v>
                </c:pt>
                <c:pt idx="50">
                  <c:v>408.63117999999997</c:v>
                </c:pt>
                <c:pt idx="51">
                  <c:v>409.33755000000002</c:v>
                </c:pt>
                <c:pt idx="52">
                  <c:v>410.04390999999998</c:v>
                </c:pt>
                <c:pt idx="53">
                  <c:v>410.75027</c:v>
                </c:pt>
                <c:pt idx="54">
                  <c:v>411.45663999999999</c:v>
                </c:pt>
                <c:pt idx="55">
                  <c:v>412.16300000000001</c:v>
                </c:pt>
                <c:pt idx="56">
                  <c:v>412.86935999999997</c:v>
                </c:pt>
                <c:pt idx="57">
                  <c:v>413.57573000000002</c:v>
                </c:pt>
                <c:pt idx="58">
                  <c:v>414.28208999999998</c:v>
                </c:pt>
                <c:pt idx="59">
                  <c:v>414.98845</c:v>
                </c:pt>
                <c:pt idx="60">
                  <c:v>415.69481999999999</c:v>
                </c:pt>
                <c:pt idx="61">
                  <c:v>416.40118000000001</c:v>
                </c:pt>
                <c:pt idx="62">
                  <c:v>417.10755</c:v>
                </c:pt>
                <c:pt idx="63">
                  <c:v>417.81391000000002</c:v>
                </c:pt>
                <c:pt idx="64">
                  <c:v>418.52026999999998</c:v>
                </c:pt>
                <c:pt idx="65">
                  <c:v>419.22663999999997</c:v>
                </c:pt>
                <c:pt idx="66">
                  <c:v>419.93299999999999</c:v>
                </c:pt>
                <c:pt idx="67">
                  <c:v>420.63936000000001</c:v>
                </c:pt>
                <c:pt idx="68">
                  <c:v>421.34573</c:v>
                </c:pt>
                <c:pt idx="69">
                  <c:v>422.05209000000002</c:v>
                </c:pt>
                <c:pt idx="70">
                  <c:v>422.75844999999998</c:v>
                </c:pt>
                <c:pt idx="71">
                  <c:v>423.46481999999997</c:v>
                </c:pt>
                <c:pt idx="72">
                  <c:v>424.17117999999999</c:v>
                </c:pt>
                <c:pt idx="73">
                  <c:v>424.87754999999999</c:v>
                </c:pt>
                <c:pt idx="74">
                  <c:v>425.58391</c:v>
                </c:pt>
                <c:pt idx="75">
                  <c:v>426.29027000000002</c:v>
                </c:pt>
                <c:pt idx="76">
                  <c:v>426.99664000000001</c:v>
                </c:pt>
                <c:pt idx="77">
                  <c:v>427.70299999999997</c:v>
                </c:pt>
                <c:pt idx="78">
                  <c:v>428.40935999999999</c:v>
                </c:pt>
                <c:pt idx="79">
                  <c:v>429.11572999999999</c:v>
                </c:pt>
                <c:pt idx="80">
                  <c:v>429.82209</c:v>
                </c:pt>
                <c:pt idx="81">
                  <c:v>430.52845000000002</c:v>
                </c:pt>
                <c:pt idx="82">
                  <c:v>431.23482000000001</c:v>
                </c:pt>
                <c:pt idx="83">
                  <c:v>431.94117999999997</c:v>
                </c:pt>
                <c:pt idx="84">
                  <c:v>432.64755000000002</c:v>
                </c:pt>
                <c:pt idx="85">
                  <c:v>433.35390999999998</c:v>
                </c:pt>
                <c:pt idx="86">
                  <c:v>434.06027</c:v>
                </c:pt>
                <c:pt idx="87">
                  <c:v>434.76664</c:v>
                </c:pt>
                <c:pt idx="88">
                  <c:v>435.47300000000001</c:v>
                </c:pt>
                <c:pt idx="89">
                  <c:v>436.18560000000002</c:v>
                </c:pt>
                <c:pt idx="90">
                  <c:v>436.89819999999997</c:v>
                </c:pt>
                <c:pt idx="91">
                  <c:v>437.61079999999998</c:v>
                </c:pt>
                <c:pt idx="92">
                  <c:v>438.32339999999999</c:v>
                </c:pt>
                <c:pt idx="93">
                  <c:v>439.036</c:v>
                </c:pt>
                <c:pt idx="94">
                  <c:v>439.74860000000001</c:v>
                </c:pt>
                <c:pt idx="95">
                  <c:v>440.46120000000002</c:v>
                </c:pt>
                <c:pt idx="96">
                  <c:v>441.17380000000003</c:v>
                </c:pt>
                <c:pt idx="97">
                  <c:v>441.88639999999998</c:v>
                </c:pt>
                <c:pt idx="98">
                  <c:v>442.59899999999999</c:v>
                </c:pt>
                <c:pt idx="99">
                  <c:v>443.3116</c:v>
                </c:pt>
                <c:pt idx="100">
                  <c:v>444.02420000000001</c:v>
                </c:pt>
                <c:pt idx="101">
                  <c:v>444.73680000000002</c:v>
                </c:pt>
                <c:pt idx="102">
                  <c:v>445.44940000000003</c:v>
                </c:pt>
                <c:pt idx="103">
                  <c:v>446.16199999999998</c:v>
                </c:pt>
                <c:pt idx="104">
                  <c:v>446.87459999999999</c:v>
                </c:pt>
                <c:pt idx="105">
                  <c:v>447.5872</c:v>
                </c:pt>
                <c:pt idx="106">
                  <c:v>448.2998</c:v>
                </c:pt>
                <c:pt idx="107">
                  <c:v>449.01240000000001</c:v>
                </c:pt>
                <c:pt idx="108">
                  <c:v>449.72500000000002</c:v>
                </c:pt>
                <c:pt idx="109">
                  <c:v>450.43759999999997</c:v>
                </c:pt>
                <c:pt idx="110">
                  <c:v>451.15019999999998</c:v>
                </c:pt>
                <c:pt idx="111">
                  <c:v>451.86279999999999</c:v>
                </c:pt>
                <c:pt idx="112">
                  <c:v>452.5754</c:v>
                </c:pt>
                <c:pt idx="113">
                  <c:v>453.28800000000001</c:v>
                </c:pt>
                <c:pt idx="114">
                  <c:v>454.00060000000002</c:v>
                </c:pt>
                <c:pt idx="115">
                  <c:v>454.71319999999997</c:v>
                </c:pt>
                <c:pt idx="116">
                  <c:v>455.42579999999998</c:v>
                </c:pt>
                <c:pt idx="117">
                  <c:v>456.13839999999999</c:v>
                </c:pt>
                <c:pt idx="118">
                  <c:v>456.851</c:v>
                </c:pt>
                <c:pt idx="119">
                  <c:v>457.56360000000001</c:v>
                </c:pt>
                <c:pt idx="120">
                  <c:v>458.27620000000002</c:v>
                </c:pt>
                <c:pt idx="121">
                  <c:v>458.98880000000003</c:v>
                </c:pt>
                <c:pt idx="122">
                  <c:v>459.70139999999998</c:v>
                </c:pt>
                <c:pt idx="123">
                  <c:v>460.41399999999999</c:v>
                </c:pt>
                <c:pt idx="124">
                  <c:v>461.1266</c:v>
                </c:pt>
                <c:pt idx="125">
                  <c:v>461.83920000000001</c:v>
                </c:pt>
                <c:pt idx="126">
                  <c:v>462.55180000000001</c:v>
                </c:pt>
                <c:pt idx="127">
                  <c:v>463.26440000000002</c:v>
                </c:pt>
                <c:pt idx="128">
                  <c:v>463.97699999999998</c:v>
                </c:pt>
                <c:pt idx="129">
                  <c:v>464.68959999999998</c:v>
                </c:pt>
                <c:pt idx="130">
                  <c:v>465.40219999999999</c:v>
                </c:pt>
                <c:pt idx="131">
                  <c:v>466.1148</c:v>
                </c:pt>
                <c:pt idx="132">
                  <c:v>466.82740000000001</c:v>
                </c:pt>
                <c:pt idx="133">
                  <c:v>467.54</c:v>
                </c:pt>
                <c:pt idx="134">
                  <c:v>468.25259999999997</c:v>
                </c:pt>
                <c:pt idx="135">
                  <c:v>468.96519999999998</c:v>
                </c:pt>
                <c:pt idx="136">
                  <c:v>469.67779999999999</c:v>
                </c:pt>
                <c:pt idx="137">
                  <c:v>470.3904</c:v>
                </c:pt>
                <c:pt idx="138">
                  <c:v>471.10300000000001</c:v>
                </c:pt>
                <c:pt idx="139">
                  <c:v>471.81560000000002</c:v>
                </c:pt>
                <c:pt idx="140">
                  <c:v>472.52820000000003</c:v>
                </c:pt>
                <c:pt idx="141">
                  <c:v>473.24079999999998</c:v>
                </c:pt>
                <c:pt idx="142">
                  <c:v>473.95339999999999</c:v>
                </c:pt>
                <c:pt idx="143">
                  <c:v>474.666</c:v>
                </c:pt>
                <c:pt idx="144">
                  <c:v>475.37860000000001</c:v>
                </c:pt>
                <c:pt idx="145">
                  <c:v>476.09120000000001</c:v>
                </c:pt>
                <c:pt idx="146">
                  <c:v>476.80380000000002</c:v>
                </c:pt>
                <c:pt idx="147">
                  <c:v>477.51639999999998</c:v>
                </c:pt>
                <c:pt idx="148">
                  <c:v>478.22899999999998</c:v>
                </c:pt>
                <c:pt idx="149">
                  <c:v>478.94159999999999</c:v>
                </c:pt>
                <c:pt idx="150">
                  <c:v>479.6542</c:v>
                </c:pt>
                <c:pt idx="151">
                  <c:v>480.36680000000001</c:v>
                </c:pt>
                <c:pt idx="152">
                  <c:v>481.07940000000002</c:v>
                </c:pt>
                <c:pt idx="153">
                  <c:v>481.79199999999997</c:v>
                </c:pt>
                <c:pt idx="154">
                  <c:v>482.50459999999998</c:v>
                </c:pt>
                <c:pt idx="155">
                  <c:v>483.21719999999999</c:v>
                </c:pt>
                <c:pt idx="156">
                  <c:v>483.9298</c:v>
                </c:pt>
                <c:pt idx="157">
                  <c:v>484.64240000000001</c:v>
                </c:pt>
                <c:pt idx="158">
                  <c:v>485.35500000000002</c:v>
                </c:pt>
                <c:pt idx="159">
                  <c:v>486.06760000000003</c:v>
                </c:pt>
                <c:pt idx="160">
                  <c:v>486.78019999999998</c:v>
                </c:pt>
                <c:pt idx="161">
                  <c:v>487.49279999999999</c:v>
                </c:pt>
                <c:pt idx="162">
                  <c:v>488.2054</c:v>
                </c:pt>
                <c:pt idx="163">
                  <c:v>488.91800000000001</c:v>
                </c:pt>
                <c:pt idx="164">
                  <c:v>489.63060000000002</c:v>
                </c:pt>
                <c:pt idx="165">
                  <c:v>490.34320000000002</c:v>
                </c:pt>
                <c:pt idx="166">
                  <c:v>491.05579999999998</c:v>
                </c:pt>
                <c:pt idx="167">
                  <c:v>491.76839999999999</c:v>
                </c:pt>
                <c:pt idx="168">
                  <c:v>492.48099999999999</c:v>
                </c:pt>
                <c:pt idx="169">
                  <c:v>493.1936</c:v>
                </c:pt>
                <c:pt idx="170">
                  <c:v>493.90620000000001</c:v>
                </c:pt>
                <c:pt idx="171">
                  <c:v>494.61880000000002</c:v>
                </c:pt>
                <c:pt idx="172">
                  <c:v>495.33139999999997</c:v>
                </c:pt>
                <c:pt idx="173">
                  <c:v>496.04399999999998</c:v>
                </c:pt>
                <c:pt idx="174">
                  <c:v>496.75659999999999</c:v>
                </c:pt>
                <c:pt idx="175">
                  <c:v>497.4692</c:v>
                </c:pt>
                <c:pt idx="176">
                  <c:v>498.18180000000001</c:v>
                </c:pt>
                <c:pt idx="177">
                  <c:v>498.89440000000002</c:v>
                </c:pt>
                <c:pt idx="178">
                  <c:v>499.60700000000003</c:v>
                </c:pt>
                <c:pt idx="179">
                  <c:v>500.31959999999998</c:v>
                </c:pt>
                <c:pt idx="180">
                  <c:v>501.03219999999999</c:v>
                </c:pt>
                <c:pt idx="181">
                  <c:v>501.7448</c:v>
                </c:pt>
                <c:pt idx="182">
                  <c:v>502.45740000000001</c:v>
                </c:pt>
                <c:pt idx="183">
                  <c:v>503.17</c:v>
                </c:pt>
                <c:pt idx="184">
                  <c:v>503.88260000000002</c:v>
                </c:pt>
                <c:pt idx="185">
                  <c:v>504.59519999999998</c:v>
                </c:pt>
                <c:pt idx="186">
                  <c:v>505.30779999999999</c:v>
                </c:pt>
                <c:pt idx="187">
                  <c:v>506.0204</c:v>
                </c:pt>
                <c:pt idx="188">
                  <c:v>506.733</c:v>
                </c:pt>
                <c:pt idx="189">
                  <c:v>507.44560000000001</c:v>
                </c:pt>
                <c:pt idx="190">
                  <c:v>508.15820000000002</c:v>
                </c:pt>
                <c:pt idx="191">
                  <c:v>508.87079999999997</c:v>
                </c:pt>
                <c:pt idx="192">
                  <c:v>509.58339999999998</c:v>
                </c:pt>
                <c:pt idx="193">
                  <c:v>510.29599999999999</c:v>
                </c:pt>
                <c:pt idx="194">
                  <c:v>511.0086</c:v>
                </c:pt>
                <c:pt idx="195">
                  <c:v>511.72120000000001</c:v>
                </c:pt>
                <c:pt idx="196">
                  <c:v>512.43380000000002</c:v>
                </c:pt>
                <c:pt idx="197">
                  <c:v>513.14639999999997</c:v>
                </c:pt>
                <c:pt idx="198">
                  <c:v>513.85900000000004</c:v>
                </c:pt>
                <c:pt idx="199">
                  <c:v>514.57159999999999</c:v>
                </c:pt>
                <c:pt idx="200">
                  <c:v>515.28420000000006</c:v>
                </c:pt>
                <c:pt idx="201">
                  <c:v>515.99680000000001</c:v>
                </c:pt>
                <c:pt idx="202">
                  <c:v>516.70939999999996</c:v>
                </c:pt>
                <c:pt idx="203">
                  <c:v>517.42200000000003</c:v>
                </c:pt>
                <c:pt idx="204">
                  <c:v>518.13459999999998</c:v>
                </c:pt>
                <c:pt idx="205">
                  <c:v>518.84720000000004</c:v>
                </c:pt>
                <c:pt idx="206">
                  <c:v>519.5598</c:v>
                </c:pt>
                <c:pt idx="207">
                  <c:v>520.27239999999995</c:v>
                </c:pt>
                <c:pt idx="208">
                  <c:v>520.98500000000001</c:v>
                </c:pt>
                <c:pt idx="209">
                  <c:v>521.69759999999997</c:v>
                </c:pt>
                <c:pt idx="210">
                  <c:v>522.41020000000003</c:v>
                </c:pt>
                <c:pt idx="211">
                  <c:v>523.12279999999998</c:v>
                </c:pt>
                <c:pt idx="212">
                  <c:v>523.83540000000005</c:v>
                </c:pt>
                <c:pt idx="213">
                  <c:v>524.548</c:v>
                </c:pt>
                <c:pt idx="214">
                  <c:v>525.26059999999995</c:v>
                </c:pt>
                <c:pt idx="215">
                  <c:v>525.97320000000002</c:v>
                </c:pt>
                <c:pt idx="216">
                  <c:v>526.68579999999997</c:v>
                </c:pt>
                <c:pt idx="217">
                  <c:v>527.39840000000004</c:v>
                </c:pt>
                <c:pt idx="218">
                  <c:v>528.11099999999999</c:v>
                </c:pt>
                <c:pt idx="219">
                  <c:v>528.82360000000006</c:v>
                </c:pt>
                <c:pt idx="220">
                  <c:v>529.53620000000001</c:v>
                </c:pt>
                <c:pt idx="221">
                  <c:v>530.24879999999996</c:v>
                </c:pt>
                <c:pt idx="222">
                  <c:v>530.96140000000003</c:v>
                </c:pt>
                <c:pt idx="223">
                  <c:v>531.67399999999998</c:v>
                </c:pt>
                <c:pt idx="224">
                  <c:v>532.38660000000004</c:v>
                </c:pt>
                <c:pt idx="225">
                  <c:v>533.0992</c:v>
                </c:pt>
                <c:pt idx="226">
                  <c:v>533.81179999999995</c:v>
                </c:pt>
                <c:pt idx="227">
                  <c:v>534.52440000000001</c:v>
                </c:pt>
                <c:pt idx="228">
                  <c:v>535.23699999999997</c:v>
                </c:pt>
                <c:pt idx="229">
                  <c:v>535.94960000000003</c:v>
                </c:pt>
                <c:pt idx="230">
                  <c:v>536.66219999999998</c:v>
                </c:pt>
                <c:pt idx="231">
                  <c:v>537.37480000000005</c:v>
                </c:pt>
                <c:pt idx="232">
                  <c:v>538.0874</c:v>
                </c:pt>
                <c:pt idx="233">
                  <c:v>538.79999999999995</c:v>
                </c:pt>
                <c:pt idx="234">
                  <c:v>539.51260000000002</c:v>
                </c:pt>
                <c:pt idx="235">
                  <c:v>540.22519999999997</c:v>
                </c:pt>
                <c:pt idx="236">
                  <c:v>540.93780000000004</c:v>
                </c:pt>
                <c:pt idx="237">
                  <c:v>541.65039999999999</c:v>
                </c:pt>
                <c:pt idx="238">
                  <c:v>542.36300000000006</c:v>
                </c:pt>
                <c:pt idx="239">
                  <c:v>543.07560000000001</c:v>
                </c:pt>
                <c:pt idx="240">
                  <c:v>543.78819999999996</c:v>
                </c:pt>
                <c:pt idx="241">
                  <c:v>544.50080000000003</c:v>
                </c:pt>
                <c:pt idx="242">
                  <c:v>545.21339999999998</c:v>
                </c:pt>
                <c:pt idx="243">
                  <c:v>545.92600000000004</c:v>
                </c:pt>
                <c:pt idx="244">
                  <c:v>546.64351999999997</c:v>
                </c:pt>
                <c:pt idx="245">
                  <c:v>547.36104</c:v>
                </c:pt>
                <c:pt idx="246">
                  <c:v>548.07856000000004</c:v>
                </c:pt>
                <c:pt idx="247">
                  <c:v>548.79607999999996</c:v>
                </c:pt>
                <c:pt idx="248">
                  <c:v>549.5136</c:v>
                </c:pt>
                <c:pt idx="249">
                  <c:v>550.23112000000003</c:v>
                </c:pt>
                <c:pt idx="250">
                  <c:v>550.94863999999995</c:v>
                </c:pt>
                <c:pt idx="251">
                  <c:v>551.66616999999997</c:v>
                </c:pt>
                <c:pt idx="252">
                  <c:v>552.38369</c:v>
                </c:pt>
                <c:pt idx="253">
                  <c:v>553.10121000000004</c:v>
                </c:pt>
                <c:pt idx="254">
                  <c:v>553.81872999999996</c:v>
                </c:pt>
                <c:pt idx="255">
                  <c:v>554.53625</c:v>
                </c:pt>
                <c:pt idx="256">
                  <c:v>555.25377000000003</c:v>
                </c:pt>
                <c:pt idx="257">
                  <c:v>555.97128999999995</c:v>
                </c:pt>
                <c:pt idx="258">
                  <c:v>556.68880999999999</c:v>
                </c:pt>
                <c:pt idx="259">
                  <c:v>557.40633000000003</c:v>
                </c:pt>
                <c:pt idx="260">
                  <c:v>558.12384999999995</c:v>
                </c:pt>
                <c:pt idx="261">
                  <c:v>558.84136999999998</c:v>
                </c:pt>
                <c:pt idx="262">
                  <c:v>559.55889000000002</c:v>
                </c:pt>
                <c:pt idx="263">
                  <c:v>560.27641000000006</c:v>
                </c:pt>
                <c:pt idx="264">
                  <c:v>560.99392999999998</c:v>
                </c:pt>
                <c:pt idx="265">
                  <c:v>561.71145000000001</c:v>
                </c:pt>
                <c:pt idx="266">
                  <c:v>562.42898000000002</c:v>
                </c:pt>
                <c:pt idx="267">
                  <c:v>563.14649999999995</c:v>
                </c:pt>
                <c:pt idx="268">
                  <c:v>563.86401999999998</c:v>
                </c:pt>
                <c:pt idx="269">
                  <c:v>564.58154000000002</c:v>
                </c:pt>
                <c:pt idx="270">
                  <c:v>565.29906000000005</c:v>
                </c:pt>
                <c:pt idx="271">
                  <c:v>566.01657999999998</c:v>
                </c:pt>
                <c:pt idx="272">
                  <c:v>566.73410000000001</c:v>
                </c:pt>
                <c:pt idx="273">
                  <c:v>567.45162000000005</c:v>
                </c:pt>
                <c:pt idx="274">
                  <c:v>568.16913999999997</c:v>
                </c:pt>
                <c:pt idx="275">
                  <c:v>568.88666000000001</c:v>
                </c:pt>
                <c:pt idx="276">
                  <c:v>569.60418000000004</c:v>
                </c:pt>
                <c:pt idx="277">
                  <c:v>570.32169999999996</c:v>
                </c:pt>
                <c:pt idx="278">
                  <c:v>571.03922</c:v>
                </c:pt>
                <c:pt idx="279">
                  <c:v>571.75674000000004</c:v>
                </c:pt>
                <c:pt idx="280">
                  <c:v>572.47425999999996</c:v>
                </c:pt>
                <c:pt idx="281">
                  <c:v>573.19178999999997</c:v>
                </c:pt>
                <c:pt idx="282">
                  <c:v>573.90931</c:v>
                </c:pt>
                <c:pt idx="283">
                  <c:v>574.62683000000004</c:v>
                </c:pt>
                <c:pt idx="284">
                  <c:v>575.34434999999996</c:v>
                </c:pt>
                <c:pt idx="285">
                  <c:v>576.06187</c:v>
                </c:pt>
                <c:pt idx="286">
                  <c:v>576.77939000000003</c:v>
                </c:pt>
                <c:pt idx="287">
                  <c:v>577.49690999999996</c:v>
                </c:pt>
                <c:pt idx="288">
                  <c:v>578.21442999999999</c:v>
                </c:pt>
                <c:pt idx="289">
                  <c:v>578.93195000000003</c:v>
                </c:pt>
                <c:pt idx="290">
                  <c:v>579.64946999999995</c:v>
                </c:pt>
                <c:pt idx="291">
                  <c:v>580.36698999999999</c:v>
                </c:pt>
                <c:pt idx="292">
                  <c:v>581.08451000000002</c:v>
                </c:pt>
                <c:pt idx="293">
                  <c:v>581.80202999999995</c:v>
                </c:pt>
                <c:pt idx="294">
                  <c:v>582.51954999999998</c:v>
                </c:pt>
                <c:pt idx="295">
                  <c:v>583.23707000000002</c:v>
                </c:pt>
                <c:pt idx="296">
                  <c:v>583.95460000000003</c:v>
                </c:pt>
                <c:pt idx="297">
                  <c:v>584.67211999999995</c:v>
                </c:pt>
                <c:pt idx="298">
                  <c:v>585.38963999999999</c:v>
                </c:pt>
                <c:pt idx="299">
                  <c:v>586.10716000000002</c:v>
                </c:pt>
                <c:pt idx="300">
                  <c:v>586.82467999999994</c:v>
                </c:pt>
                <c:pt idx="301">
                  <c:v>587.54219999999998</c:v>
                </c:pt>
                <c:pt idx="302">
                  <c:v>588.25972000000002</c:v>
                </c:pt>
                <c:pt idx="303">
                  <c:v>588.97724000000005</c:v>
                </c:pt>
                <c:pt idx="304">
                  <c:v>589.69475999999997</c:v>
                </c:pt>
                <c:pt idx="305">
                  <c:v>590.41228000000001</c:v>
                </c:pt>
                <c:pt idx="306">
                  <c:v>591.12980000000005</c:v>
                </c:pt>
                <c:pt idx="307">
                  <c:v>591.84731999999997</c:v>
                </c:pt>
                <c:pt idx="308">
                  <c:v>592.56484</c:v>
                </c:pt>
                <c:pt idx="309">
                  <c:v>593.28236000000004</c:v>
                </c:pt>
                <c:pt idx="310">
                  <c:v>593.99987999999996</c:v>
                </c:pt>
                <c:pt idx="311">
                  <c:v>594.7174</c:v>
                </c:pt>
                <c:pt idx="312">
                  <c:v>595.43493000000001</c:v>
                </c:pt>
                <c:pt idx="313">
                  <c:v>596.15245000000004</c:v>
                </c:pt>
                <c:pt idx="314">
                  <c:v>596.86996999999997</c:v>
                </c:pt>
                <c:pt idx="315">
                  <c:v>597.58749</c:v>
                </c:pt>
                <c:pt idx="316">
                  <c:v>598.30501000000004</c:v>
                </c:pt>
                <c:pt idx="317">
                  <c:v>599.02252999999996</c:v>
                </c:pt>
                <c:pt idx="318">
                  <c:v>599.74005</c:v>
                </c:pt>
                <c:pt idx="319">
                  <c:v>600.45757000000003</c:v>
                </c:pt>
                <c:pt idx="320">
                  <c:v>601.17508999999995</c:v>
                </c:pt>
                <c:pt idx="321">
                  <c:v>601.89260999999999</c:v>
                </c:pt>
                <c:pt idx="322">
                  <c:v>602.61013000000003</c:v>
                </c:pt>
                <c:pt idx="323">
                  <c:v>603.32764999999995</c:v>
                </c:pt>
                <c:pt idx="324">
                  <c:v>604.04516999999998</c:v>
                </c:pt>
                <c:pt idx="325">
                  <c:v>604.76269000000002</c:v>
                </c:pt>
                <c:pt idx="326">
                  <c:v>605.48021000000006</c:v>
                </c:pt>
                <c:pt idx="327">
                  <c:v>606.19773999999995</c:v>
                </c:pt>
                <c:pt idx="328">
                  <c:v>606.91525999999999</c:v>
                </c:pt>
                <c:pt idx="329">
                  <c:v>607.63278000000003</c:v>
                </c:pt>
                <c:pt idx="330">
                  <c:v>608.35029999999995</c:v>
                </c:pt>
                <c:pt idx="331">
                  <c:v>609.06781999999998</c:v>
                </c:pt>
                <c:pt idx="332">
                  <c:v>609.78534000000002</c:v>
                </c:pt>
                <c:pt idx="333">
                  <c:v>610.50286000000006</c:v>
                </c:pt>
                <c:pt idx="334">
                  <c:v>611.22037999999998</c:v>
                </c:pt>
                <c:pt idx="335">
                  <c:v>611.93790000000001</c:v>
                </c:pt>
                <c:pt idx="336">
                  <c:v>612.65542000000005</c:v>
                </c:pt>
                <c:pt idx="337">
                  <c:v>613.37293999999997</c:v>
                </c:pt>
                <c:pt idx="338">
                  <c:v>614.09046000000001</c:v>
                </c:pt>
                <c:pt idx="339">
                  <c:v>614.80798000000004</c:v>
                </c:pt>
                <c:pt idx="340">
                  <c:v>615.52549999999997</c:v>
                </c:pt>
                <c:pt idx="341">
                  <c:v>616.24302</c:v>
                </c:pt>
                <c:pt idx="342">
                  <c:v>616.96055000000001</c:v>
                </c:pt>
                <c:pt idx="343">
                  <c:v>617.67807000000005</c:v>
                </c:pt>
                <c:pt idx="344">
                  <c:v>618.39558999999997</c:v>
                </c:pt>
                <c:pt idx="345">
                  <c:v>619.11311000000001</c:v>
                </c:pt>
                <c:pt idx="346">
                  <c:v>619.83063000000004</c:v>
                </c:pt>
                <c:pt idx="347">
                  <c:v>620.54814999999996</c:v>
                </c:pt>
                <c:pt idx="348">
                  <c:v>621.26567</c:v>
                </c:pt>
                <c:pt idx="349">
                  <c:v>621.98319000000004</c:v>
                </c:pt>
                <c:pt idx="350">
                  <c:v>622.70070999999996</c:v>
                </c:pt>
                <c:pt idx="351">
                  <c:v>623.41822999999999</c:v>
                </c:pt>
                <c:pt idx="352">
                  <c:v>624.13575000000003</c:v>
                </c:pt>
                <c:pt idx="353">
                  <c:v>624.85326999999995</c:v>
                </c:pt>
                <c:pt idx="354">
                  <c:v>625.57078999999999</c:v>
                </c:pt>
                <c:pt idx="355">
                  <c:v>626.28831000000002</c:v>
                </c:pt>
                <c:pt idx="356">
                  <c:v>627.00582999999995</c:v>
                </c:pt>
                <c:pt idx="357">
                  <c:v>627.72335999999996</c:v>
                </c:pt>
                <c:pt idx="358">
                  <c:v>628.44087999999999</c:v>
                </c:pt>
                <c:pt idx="359">
                  <c:v>629.15840000000003</c:v>
                </c:pt>
                <c:pt idx="360">
                  <c:v>629.87591999999995</c:v>
                </c:pt>
                <c:pt idx="361">
                  <c:v>630.59343999999999</c:v>
                </c:pt>
                <c:pt idx="362">
                  <c:v>631.31096000000002</c:v>
                </c:pt>
                <c:pt idx="363">
                  <c:v>632.02847999999994</c:v>
                </c:pt>
                <c:pt idx="364">
                  <c:v>632.74599999999998</c:v>
                </c:pt>
                <c:pt idx="365">
                  <c:v>633.46677999999997</c:v>
                </c:pt>
                <c:pt idx="366">
                  <c:v>634.18757000000005</c:v>
                </c:pt>
                <c:pt idx="367">
                  <c:v>634.90835000000004</c:v>
                </c:pt>
                <c:pt idx="368">
                  <c:v>635.62914000000001</c:v>
                </c:pt>
                <c:pt idx="369">
                  <c:v>636.34992</c:v>
                </c:pt>
                <c:pt idx="370">
                  <c:v>637.07069999999999</c:v>
                </c:pt>
                <c:pt idx="371">
                  <c:v>637.79148999999995</c:v>
                </c:pt>
                <c:pt idx="372">
                  <c:v>638.51226999999994</c:v>
                </c:pt>
                <c:pt idx="373">
                  <c:v>639.23306000000002</c:v>
                </c:pt>
                <c:pt idx="374">
                  <c:v>639.95384000000001</c:v>
                </c:pt>
                <c:pt idx="375">
                  <c:v>640.67462999999998</c:v>
                </c:pt>
                <c:pt idx="376">
                  <c:v>641.39540999999997</c:v>
                </c:pt>
                <c:pt idx="377">
                  <c:v>642.11618999999996</c:v>
                </c:pt>
                <c:pt idx="378">
                  <c:v>642.83698000000004</c:v>
                </c:pt>
                <c:pt idx="379">
                  <c:v>643.55776000000003</c:v>
                </c:pt>
                <c:pt idx="380">
                  <c:v>644.27855</c:v>
                </c:pt>
                <c:pt idx="381">
                  <c:v>644.99932999999999</c:v>
                </c:pt>
                <c:pt idx="382">
                  <c:v>645.72010999999998</c:v>
                </c:pt>
                <c:pt idx="383">
                  <c:v>646.44090000000006</c:v>
                </c:pt>
                <c:pt idx="384">
                  <c:v>647.16168000000005</c:v>
                </c:pt>
                <c:pt idx="385">
                  <c:v>647.88247000000001</c:v>
                </c:pt>
                <c:pt idx="386">
                  <c:v>648.60325</c:v>
                </c:pt>
                <c:pt idx="387">
                  <c:v>649.32402999999999</c:v>
                </c:pt>
                <c:pt idx="388">
                  <c:v>650.04481999999996</c:v>
                </c:pt>
                <c:pt idx="389">
                  <c:v>650.76559999999995</c:v>
                </c:pt>
                <c:pt idx="390">
                  <c:v>651.48639000000003</c:v>
                </c:pt>
                <c:pt idx="391">
                  <c:v>652.20717000000002</c:v>
                </c:pt>
                <c:pt idx="392">
                  <c:v>652.92795000000001</c:v>
                </c:pt>
                <c:pt idx="393">
                  <c:v>653.64873999999998</c:v>
                </c:pt>
                <c:pt idx="394">
                  <c:v>654.36951999999997</c:v>
                </c:pt>
                <c:pt idx="395">
                  <c:v>655.09031000000004</c:v>
                </c:pt>
                <c:pt idx="396">
                  <c:v>655.81109000000004</c:v>
                </c:pt>
                <c:pt idx="397">
                  <c:v>656.53188</c:v>
                </c:pt>
                <c:pt idx="398">
                  <c:v>657.25265999999999</c:v>
                </c:pt>
                <c:pt idx="399">
                  <c:v>657.97343999999998</c:v>
                </c:pt>
                <c:pt idx="400">
                  <c:v>658.69422999999995</c:v>
                </c:pt>
                <c:pt idx="401">
                  <c:v>659.41501000000005</c:v>
                </c:pt>
                <c:pt idx="402">
                  <c:v>660.13580000000002</c:v>
                </c:pt>
                <c:pt idx="403">
                  <c:v>660.85658000000001</c:v>
                </c:pt>
                <c:pt idx="404">
                  <c:v>661.57736</c:v>
                </c:pt>
                <c:pt idx="405">
                  <c:v>662.29814999999996</c:v>
                </c:pt>
                <c:pt idx="406">
                  <c:v>663.01892999999995</c:v>
                </c:pt>
                <c:pt idx="407">
                  <c:v>663.73972000000003</c:v>
                </c:pt>
                <c:pt idx="408">
                  <c:v>664.46050000000002</c:v>
                </c:pt>
                <c:pt idx="409">
                  <c:v>665.18128000000002</c:v>
                </c:pt>
                <c:pt idx="410">
                  <c:v>665.90206999999998</c:v>
                </c:pt>
                <c:pt idx="411">
                  <c:v>666.62284999999997</c:v>
                </c:pt>
                <c:pt idx="412">
                  <c:v>667.34364000000005</c:v>
                </c:pt>
                <c:pt idx="413">
                  <c:v>668.06442000000004</c:v>
                </c:pt>
                <c:pt idx="414">
                  <c:v>668.78520000000003</c:v>
                </c:pt>
                <c:pt idx="415">
                  <c:v>669.50599</c:v>
                </c:pt>
                <c:pt idx="416">
                  <c:v>670.22676999999999</c:v>
                </c:pt>
                <c:pt idx="417">
                  <c:v>670.94755999999995</c:v>
                </c:pt>
                <c:pt idx="418">
                  <c:v>671.66833999999994</c:v>
                </c:pt>
                <c:pt idx="419">
                  <c:v>672.38913000000002</c:v>
                </c:pt>
                <c:pt idx="420">
                  <c:v>673.10991000000001</c:v>
                </c:pt>
                <c:pt idx="421">
                  <c:v>673.83069</c:v>
                </c:pt>
                <c:pt idx="422">
                  <c:v>674.55147999999997</c:v>
                </c:pt>
                <c:pt idx="423">
                  <c:v>675.27225999999996</c:v>
                </c:pt>
                <c:pt idx="424">
                  <c:v>675.99305000000004</c:v>
                </c:pt>
                <c:pt idx="425">
                  <c:v>676.71383000000003</c:v>
                </c:pt>
                <c:pt idx="426">
                  <c:v>677.43461000000002</c:v>
                </c:pt>
                <c:pt idx="427">
                  <c:v>678.15539999999999</c:v>
                </c:pt>
                <c:pt idx="428">
                  <c:v>678.87617999999998</c:v>
                </c:pt>
                <c:pt idx="429">
                  <c:v>679.59697000000006</c:v>
                </c:pt>
                <c:pt idx="430">
                  <c:v>680.31775000000005</c:v>
                </c:pt>
                <c:pt idx="431">
                  <c:v>681.03853000000004</c:v>
                </c:pt>
                <c:pt idx="432">
                  <c:v>681.75932</c:v>
                </c:pt>
                <c:pt idx="433">
                  <c:v>682.48009999999999</c:v>
                </c:pt>
                <c:pt idx="434">
                  <c:v>683.20088999999996</c:v>
                </c:pt>
                <c:pt idx="435">
                  <c:v>683.92166999999995</c:v>
                </c:pt>
                <c:pt idx="436">
                  <c:v>684.64245000000005</c:v>
                </c:pt>
                <c:pt idx="437">
                  <c:v>685.36324000000002</c:v>
                </c:pt>
                <c:pt idx="438">
                  <c:v>686.08402000000001</c:v>
                </c:pt>
                <c:pt idx="439">
                  <c:v>686.80480999999997</c:v>
                </c:pt>
                <c:pt idx="440">
                  <c:v>687.52558999999997</c:v>
                </c:pt>
                <c:pt idx="441">
                  <c:v>688.24638000000004</c:v>
                </c:pt>
                <c:pt idx="442">
                  <c:v>688.96716000000004</c:v>
                </c:pt>
                <c:pt idx="443">
                  <c:v>689.68794000000003</c:v>
                </c:pt>
                <c:pt idx="444">
                  <c:v>690.40872999999999</c:v>
                </c:pt>
                <c:pt idx="445">
                  <c:v>691.12950999999998</c:v>
                </c:pt>
                <c:pt idx="446">
                  <c:v>691.85029999999995</c:v>
                </c:pt>
                <c:pt idx="447">
                  <c:v>692.57108000000005</c:v>
                </c:pt>
                <c:pt idx="448">
                  <c:v>693.29186000000004</c:v>
                </c:pt>
                <c:pt idx="449">
                  <c:v>694.01265000000001</c:v>
                </c:pt>
                <c:pt idx="450">
                  <c:v>694.73343</c:v>
                </c:pt>
                <c:pt idx="451">
                  <c:v>695.45421999999996</c:v>
                </c:pt>
                <c:pt idx="452">
                  <c:v>696.17499999999995</c:v>
                </c:pt>
                <c:pt idx="453">
                  <c:v>696.89239999999995</c:v>
                </c:pt>
                <c:pt idx="454">
                  <c:v>697.60978999999998</c:v>
                </c:pt>
                <c:pt idx="455">
                  <c:v>698.32718999999997</c:v>
                </c:pt>
                <c:pt idx="456">
                  <c:v>699.04458999999997</c:v>
                </c:pt>
                <c:pt idx="457">
                  <c:v>699.76197999999999</c:v>
                </c:pt>
                <c:pt idx="458">
                  <c:v>700.47937999999999</c:v>
                </c:pt>
                <c:pt idx="459">
                  <c:v>701.19677999999999</c:v>
                </c:pt>
                <c:pt idx="460">
                  <c:v>701.91417000000001</c:v>
                </c:pt>
                <c:pt idx="461">
                  <c:v>702.63157000000001</c:v>
                </c:pt>
                <c:pt idx="462">
                  <c:v>703.34897000000001</c:v>
                </c:pt>
                <c:pt idx="463">
                  <c:v>704.06636000000003</c:v>
                </c:pt>
                <c:pt idx="464">
                  <c:v>704.78376000000003</c:v>
                </c:pt>
                <c:pt idx="465">
                  <c:v>705.50116000000003</c:v>
                </c:pt>
                <c:pt idx="466">
                  <c:v>706.21855000000005</c:v>
                </c:pt>
                <c:pt idx="467">
                  <c:v>706.93595000000005</c:v>
                </c:pt>
                <c:pt idx="468">
                  <c:v>707.65333999999996</c:v>
                </c:pt>
                <c:pt idx="469">
                  <c:v>708.37073999999996</c:v>
                </c:pt>
                <c:pt idx="470">
                  <c:v>709.08813999999995</c:v>
                </c:pt>
                <c:pt idx="471">
                  <c:v>709.80552999999998</c:v>
                </c:pt>
                <c:pt idx="472">
                  <c:v>710.52292999999997</c:v>
                </c:pt>
                <c:pt idx="473">
                  <c:v>711.24032999999997</c:v>
                </c:pt>
                <c:pt idx="474">
                  <c:v>711.95771999999999</c:v>
                </c:pt>
                <c:pt idx="475">
                  <c:v>712.67511999999999</c:v>
                </c:pt>
                <c:pt idx="476">
                  <c:v>713.39251999999999</c:v>
                </c:pt>
                <c:pt idx="477">
                  <c:v>714.10991000000001</c:v>
                </c:pt>
                <c:pt idx="478">
                  <c:v>714.82731000000001</c:v>
                </c:pt>
                <c:pt idx="479">
                  <c:v>715.54471000000001</c:v>
                </c:pt>
                <c:pt idx="480">
                  <c:v>716.26210000000003</c:v>
                </c:pt>
                <c:pt idx="481">
                  <c:v>716.97950000000003</c:v>
                </c:pt>
                <c:pt idx="482">
                  <c:v>717.69690000000003</c:v>
                </c:pt>
                <c:pt idx="483">
                  <c:v>718.41429000000005</c:v>
                </c:pt>
                <c:pt idx="484">
                  <c:v>719.13169000000005</c:v>
                </c:pt>
                <c:pt idx="485">
                  <c:v>719.84909000000005</c:v>
                </c:pt>
                <c:pt idx="486">
                  <c:v>720.56647999999996</c:v>
                </c:pt>
                <c:pt idx="487">
                  <c:v>721.28387999999995</c:v>
                </c:pt>
                <c:pt idx="488">
                  <c:v>722.00127999999995</c:v>
                </c:pt>
                <c:pt idx="489">
                  <c:v>722.71866999999997</c:v>
                </c:pt>
                <c:pt idx="490">
                  <c:v>723.43606999999997</c:v>
                </c:pt>
                <c:pt idx="491">
                  <c:v>724.15346999999997</c:v>
                </c:pt>
                <c:pt idx="492">
                  <c:v>724.87085999999999</c:v>
                </c:pt>
                <c:pt idx="493">
                  <c:v>725.58825999999999</c:v>
                </c:pt>
                <c:pt idx="494">
                  <c:v>726.30565999999999</c:v>
                </c:pt>
                <c:pt idx="495">
                  <c:v>727.02305000000001</c:v>
                </c:pt>
                <c:pt idx="496">
                  <c:v>727.74045000000001</c:v>
                </c:pt>
                <c:pt idx="497">
                  <c:v>728.45784000000003</c:v>
                </c:pt>
                <c:pt idx="498">
                  <c:v>729.17524000000003</c:v>
                </c:pt>
                <c:pt idx="499">
                  <c:v>729.89264000000003</c:v>
                </c:pt>
                <c:pt idx="500">
                  <c:v>730.61003000000005</c:v>
                </c:pt>
                <c:pt idx="501">
                  <c:v>731.32743000000005</c:v>
                </c:pt>
                <c:pt idx="502">
                  <c:v>732.04483000000005</c:v>
                </c:pt>
                <c:pt idx="503">
                  <c:v>732.76221999999996</c:v>
                </c:pt>
                <c:pt idx="504">
                  <c:v>733.47961999999995</c:v>
                </c:pt>
                <c:pt idx="505">
                  <c:v>734.19701999999995</c:v>
                </c:pt>
                <c:pt idx="506">
                  <c:v>734.91440999999998</c:v>
                </c:pt>
                <c:pt idx="507">
                  <c:v>735.63180999999997</c:v>
                </c:pt>
                <c:pt idx="508">
                  <c:v>736.34920999999997</c:v>
                </c:pt>
                <c:pt idx="509">
                  <c:v>737.06659999999999</c:v>
                </c:pt>
                <c:pt idx="510">
                  <c:v>737.78399999999999</c:v>
                </c:pt>
                <c:pt idx="511">
                  <c:v>738.49788999999998</c:v>
                </c:pt>
                <c:pt idx="512">
                  <c:v>739.21177999999998</c:v>
                </c:pt>
                <c:pt idx="513">
                  <c:v>739.92566999999997</c:v>
                </c:pt>
                <c:pt idx="514">
                  <c:v>740.63955999999996</c:v>
                </c:pt>
                <c:pt idx="515">
                  <c:v>741.35343999999998</c:v>
                </c:pt>
                <c:pt idx="516">
                  <c:v>742.06732999999997</c:v>
                </c:pt>
                <c:pt idx="517">
                  <c:v>742.78121999999996</c:v>
                </c:pt>
                <c:pt idx="518">
                  <c:v>743.49510999999995</c:v>
                </c:pt>
                <c:pt idx="519">
                  <c:v>744.20899999999995</c:v>
                </c:pt>
                <c:pt idx="520">
                  <c:v>744.92289000000005</c:v>
                </c:pt>
                <c:pt idx="521">
                  <c:v>745.63678000000004</c:v>
                </c:pt>
                <c:pt idx="522">
                  <c:v>746.35067000000004</c:v>
                </c:pt>
                <c:pt idx="523">
                  <c:v>747.06456000000003</c:v>
                </c:pt>
                <c:pt idx="524">
                  <c:v>747.77844000000005</c:v>
                </c:pt>
                <c:pt idx="525">
                  <c:v>748.49233000000004</c:v>
                </c:pt>
                <c:pt idx="526">
                  <c:v>749.20622000000003</c:v>
                </c:pt>
                <c:pt idx="527">
                  <c:v>749.92011000000002</c:v>
                </c:pt>
                <c:pt idx="528">
                  <c:v>750.63400000000001</c:v>
                </c:pt>
                <c:pt idx="529">
                  <c:v>751.34789000000001</c:v>
                </c:pt>
                <c:pt idx="530">
                  <c:v>752.06178</c:v>
                </c:pt>
                <c:pt idx="531">
                  <c:v>752.77566999999999</c:v>
                </c:pt>
                <c:pt idx="532">
                  <c:v>753.48955999999998</c:v>
                </c:pt>
                <c:pt idx="533">
                  <c:v>754.20344</c:v>
                </c:pt>
                <c:pt idx="534">
                  <c:v>754.91732999999999</c:v>
                </c:pt>
                <c:pt idx="535">
                  <c:v>755.63121999999998</c:v>
                </c:pt>
                <c:pt idx="536">
                  <c:v>756.34510999999998</c:v>
                </c:pt>
                <c:pt idx="537">
                  <c:v>757.05899999999997</c:v>
                </c:pt>
                <c:pt idx="538">
                  <c:v>757.77288999999996</c:v>
                </c:pt>
                <c:pt idx="539">
                  <c:v>758.48677999999995</c:v>
                </c:pt>
                <c:pt idx="540">
                  <c:v>759.20066999999995</c:v>
                </c:pt>
                <c:pt idx="541">
                  <c:v>759.91456000000005</c:v>
                </c:pt>
                <c:pt idx="542">
                  <c:v>760.62843999999996</c:v>
                </c:pt>
                <c:pt idx="543">
                  <c:v>761.34232999999995</c:v>
                </c:pt>
                <c:pt idx="544">
                  <c:v>762.05622000000005</c:v>
                </c:pt>
                <c:pt idx="545">
                  <c:v>762.77011000000005</c:v>
                </c:pt>
                <c:pt idx="546">
                  <c:v>763.48400000000004</c:v>
                </c:pt>
                <c:pt idx="547">
                  <c:v>764.20686000000001</c:v>
                </c:pt>
                <c:pt idx="548">
                  <c:v>764.92971999999997</c:v>
                </c:pt>
                <c:pt idx="549">
                  <c:v>765.65257999999994</c:v>
                </c:pt>
                <c:pt idx="550">
                  <c:v>766.37544000000003</c:v>
                </c:pt>
                <c:pt idx="551">
                  <c:v>767.09829999999999</c:v>
                </c:pt>
                <c:pt idx="552">
                  <c:v>767.82115999999996</c:v>
                </c:pt>
                <c:pt idx="553">
                  <c:v>768.54402000000005</c:v>
                </c:pt>
                <c:pt idx="554">
                  <c:v>769.26688000000001</c:v>
                </c:pt>
                <c:pt idx="555">
                  <c:v>769.98973999999998</c:v>
                </c:pt>
                <c:pt idx="556">
                  <c:v>770.71259999999995</c:v>
                </c:pt>
                <c:pt idx="557">
                  <c:v>771.43547000000001</c:v>
                </c:pt>
                <c:pt idx="558">
                  <c:v>772.15832999999998</c:v>
                </c:pt>
                <c:pt idx="559">
                  <c:v>772.88118999999995</c:v>
                </c:pt>
                <c:pt idx="560">
                  <c:v>773.60405000000003</c:v>
                </c:pt>
                <c:pt idx="561">
                  <c:v>774.32691</c:v>
                </c:pt>
                <c:pt idx="562">
                  <c:v>775.04976999999997</c:v>
                </c:pt>
                <c:pt idx="563">
                  <c:v>775.77263000000005</c:v>
                </c:pt>
                <c:pt idx="564">
                  <c:v>776.49549000000002</c:v>
                </c:pt>
                <c:pt idx="565">
                  <c:v>777.21834999999999</c:v>
                </c:pt>
                <c:pt idx="566">
                  <c:v>777.94120999999996</c:v>
                </c:pt>
                <c:pt idx="567">
                  <c:v>778.66407000000004</c:v>
                </c:pt>
                <c:pt idx="568">
                  <c:v>779.38693000000001</c:v>
                </c:pt>
                <c:pt idx="569">
                  <c:v>780.10978999999998</c:v>
                </c:pt>
                <c:pt idx="570">
                  <c:v>780.83264999999994</c:v>
                </c:pt>
                <c:pt idx="571">
                  <c:v>781.55551000000003</c:v>
                </c:pt>
                <c:pt idx="572">
                  <c:v>782.27837</c:v>
                </c:pt>
                <c:pt idx="573">
                  <c:v>783.00122999999996</c:v>
                </c:pt>
                <c:pt idx="574">
                  <c:v>783.72409000000005</c:v>
                </c:pt>
                <c:pt idx="575">
                  <c:v>784.44695000000002</c:v>
                </c:pt>
                <c:pt idx="576">
                  <c:v>785.16980999999998</c:v>
                </c:pt>
                <c:pt idx="577">
                  <c:v>785.89266999999995</c:v>
                </c:pt>
                <c:pt idx="578">
                  <c:v>786.61553000000004</c:v>
                </c:pt>
                <c:pt idx="579">
                  <c:v>787.33839999999998</c:v>
                </c:pt>
                <c:pt idx="580">
                  <c:v>788.06125999999995</c:v>
                </c:pt>
                <c:pt idx="581">
                  <c:v>788.78412000000003</c:v>
                </c:pt>
                <c:pt idx="582">
                  <c:v>789.50698</c:v>
                </c:pt>
                <c:pt idx="583">
                  <c:v>790.22983999999997</c:v>
                </c:pt>
                <c:pt idx="584">
                  <c:v>790.95270000000005</c:v>
                </c:pt>
                <c:pt idx="585">
                  <c:v>791.67556000000002</c:v>
                </c:pt>
                <c:pt idx="586">
                  <c:v>792.39841999999999</c:v>
                </c:pt>
                <c:pt idx="587">
                  <c:v>793.12127999999996</c:v>
                </c:pt>
                <c:pt idx="588">
                  <c:v>793.84414000000004</c:v>
                </c:pt>
                <c:pt idx="589">
                  <c:v>794.56700000000001</c:v>
                </c:pt>
                <c:pt idx="590">
                  <c:v>795.29474000000005</c:v>
                </c:pt>
                <c:pt idx="591">
                  <c:v>796.02248999999995</c:v>
                </c:pt>
                <c:pt idx="592">
                  <c:v>796.75022999999999</c:v>
                </c:pt>
                <c:pt idx="593">
                  <c:v>797.47797000000003</c:v>
                </c:pt>
                <c:pt idx="594">
                  <c:v>798.20572000000004</c:v>
                </c:pt>
                <c:pt idx="595">
                  <c:v>798.93345999999997</c:v>
                </c:pt>
                <c:pt idx="596">
                  <c:v>799.66120999999998</c:v>
                </c:pt>
                <c:pt idx="597">
                  <c:v>800.38895000000002</c:v>
                </c:pt>
                <c:pt idx="598">
                  <c:v>801.11668999999995</c:v>
                </c:pt>
                <c:pt idx="599">
                  <c:v>801.84443999999996</c:v>
                </c:pt>
                <c:pt idx="600">
                  <c:v>802.57218</c:v>
                </c:pt>
                <c:pt idx="601">
                  <c:v>803.29992000000004</c:v>
                </c:pt>
                <c:pt idx="602">
                  <c:v>804.02766999999994</c:v>
                </c:pt>
                <c:pt idx="603">
                  <c:v>804.75540999999998</c:v>
                </c:pt>
                <c:pt idx="604">
                  <c:v>805.48315000000002</c:v>
                </c:pt>
                <c:pt idx="605">
                  <c:v>806.21090000000004</c:v>
                </c:pt>
                <c:pt idx="606">
                  <c:v>806.93863999999996</c:v>
                </c:pt>
                <c:pt idx="607">
                  <c:v>807.66638</c:v>
                </c:pt>
                <c:pt idx="608">
                  <c:v>808.39413000000002</c:v>
                </c:pt>
                <c:pt idx="609">
                  <c:v>809.12186999999994</c:v>
                </c:pt>
                <c:pt idx="610">
                  <c:v>809.84961999999996</c:v>
                </c:pt>
                <c:pt idx="611">
                  <c:v>810.57736</c:v>
                </c:pt>
                <c:pt idx="612">
                  <c:v>811.30510000000004</c:v>
                </c:pt>
                <c:pt idx="613">
                  <c:v>812.03285000000005</c:v>
                </c:pt>
                <c:pt idx="614">
                  <c:v>812.76058999999998</c:v>
                </c:pt>
                <c:pt idx="615">
                  <c:v>813.48833000000002</c:v>
                </c:pt>
                <c:pt idx="616">
                  <c:v>814.21608000000003</c:v>
                </c:pt>
                <c:pt idx="617">
                  <c:v>814.94381999999996</c:v>
                </c:pt>
                <c:pt idx="618">
                  <c:v>815.67156</c:v>
                </c:pt>
                <c:pt idx="619">
                  <c:v>816.39931000000001</c:v>
                </c:pt>
                <c:pt idx="620">
                  <c:v>817.12705000000005</c:v>
                </c:pt>
                <c:pt idx="621">
                  <c:v>817.85478999999998</c:v>
                </c:pt>
                <c:pt idx="622">
                  <c:v>818.58253999999999</c:v>
                </c:pt>
                <c:pt idx="623">
                  <c:v>819.31028000000003</c:v>
                </c:pt>
                <c:pt idx="624">
                  <c:v>820.03803000000005</c:v>
                </c:pt>
                <c:pt idx="625">
                  <c:v>820.76576999999997</c:v>
                </c:pt>
                <c:pt idx="626">
                  <c:v>821.49351000000001</c:v>
                </c:pt>
                <c:pt idx="627">
                  <c:v>822.22126000000003</c:v>
                </c:pt>
                <c:pt idx="628">
                  <c:v>822.94899999999996</c:v>
                </c:pt>
                <c:pt idx="629">
                  <c:v>823.67562999999996</c:v>
                </c:pt>
                <c:pt idx="630">
                  <c:v>824.40225999999996</c:v>
                </c:pt>
                <c:pt idx="631">
                  <c:v>825.12888999999996</c:v>
                </c:pt>
                <c:pt idx="632">
                  <c:v>825.85551999999996</c:v>
                </c:pt>
                <c:pt idx="633">
                  <c:v>826.58214999999996</c:v>
                </c:pt>
                <c:pt idx="634">
                  <c:v>827.30877999999996</c:v>
                </c:pt>
                <c:pt idx="635">
                  <c:v>828.03540999999996</c:v>
                </c:pt>
                <c:pt idx="636">
                  <c:v>828.76203999999996</c:v>
                </c:pt>
                <c:pt idx="637">
                  <c:v>829.48866999999996</c:v>
                </c:pt>
                <c:pt idx="638">
                  <c:v>830.21529999999996</c:v>
                </c:pt>
                <c:pt idx="639">
                  <c:v>830.94192999999996</c:v>
                </c:pt>
                <c:pt idx="640">
                  <c:v>831.66855999999996</c:v>
                </c:pt>
                <c:pt idx="641">
                  <c:v>832.39518999999996</c:v>
                </c:pt>
                <c:pt idx="642">
                  <c:v>833.12180999999998</c:v>
                </c:pt>
                <c:pt idx="643">
                  <c:v>833.84843999999998</c:v>
                </c:pt>
                <c:pt idx="644">
                  <c:v>834.57506999999998</c:v>
                </c:pt>
                <c:pt idx="645">
                  <c:v>835.30169999999998</c:v>
                </c:pt>
                <c:pt idx="646">
                  <c:v>836.02832999999998</c:v>
                </c:pt>
                <c:pt idx="647">
                  <c:v>836.75495999999998</c:v>
                </c:pt>
                <c:pt idx="648">
                  <c:v>837.48158999999998</c:v>
                </c:pt>
                <c:pt idx="649">
                  <c:v>838.20821999999998</c:v>
                </c:pt>
                <c:pt idx="650">
                  <c:v>838.93484999999998</c:v>
                </c:pt>
                <c:pt idx="651">
                  <c:v>839.66147999999998</c:v>
                </c:pt>
                <c:pt idx="652">
                  <c:v>840.38810999999998</c:v>
                </c:pt>
                <c:pt idx="653">
                  <c:v>841.11473999999998</c:v>
                </c:pt>
                <c:pt idx="654">
                  <c:v>841.84136999999998</c:v>
                </c:pt>
                <c:pt idx="655">
                  <c:v>842.56799999999998</c:v>
                </c:pt>
                <c:pt idx="656">
                  <c:v>843.29462999999998</c:v>
                </c:pt>
                <c:pt idx="657">
                  <c:v>844.02125999999998</c:v>
                </c:pt>
                <c:pt idx="658">
                  <c:v>844.74788999999998</c:v>
                </c:pt>
                <c:pt idx="659">
                  <c:v>845.47451999999998</c:v>
                </c:pt>
                <c:pt idx="660">
                  <c:v>846.20114999999998</c:v>
                </c:pt>
                <c:pt idx="661">
                  <c:v>846.92777999999998</c:v>
                </c:pt>
                <c:pt idx="662">
                  <c:v>847.65440999999998</c:v>
                </c:pt>
                <c:pt idx="663">
                  <c:v>848.38103999999998</c:v>
                </c:pt>
                <c:pt idx="664">
                  <c:v>849.10766999999998</c:v>
                </c:pt>
                <c:pt idx="665">
                  <c:v>849.83429999999998</c:v>
                </c:pt>
                <c:pt idx="666">
                  <c:v>850.56092999999998</c:v>
                </c:pt>
                <c:pt idx="667">
                  <c:v>851.28755999999998</c:v>
                </c:pt>
                <c:pt idx="668">
                  <c:v>852.01418999999999</c:v>
                </c:pt>
                <c:pt idx="669">
                  <c:v>852.74081000000001</c:v>
                </c:pt>
                <c:pt idx="670">
                  <c:v>853.46744000000001</c:v>
                </c:pt>
                <c:pt idx="671">
                  <c:v>854.19407000000001</c:v>
                </c:pt>
                <c:pt idx="672">
                  <c:v>854.92070000000001</c:v>
                </c:pt>
                <c:pt idx="673">
                  <c:v>855.64733000000001</c:v>
                </c:pt>
                <c:pt idx="674">
                  <c:v>856.37396000000001</c:v>
                </c:pt>
                <c:pt idx="675">
                  <c:v>857.10059000000001</c:v>
                </c:pt>
                <c:pt idx="676">
                  <c:v>857.82722000000001</c:v>
                </c:pt>
                <c:pt idx="677">
                  <c:v>858.55385000000001</c:v>
                </c:pt>
                <c:pt idx="678">
                  <c:v>859.28048000000001</c:v>
                </c:pt>
                <c:pt idx="679">
                  <c:v>860.00711000000001</c:v>
                </c:pt>
                <c:pt idx="680">
                  <c:v>860.73374000000001</c:v>
                </c:pt>
                <c:pt idx="681">
                  <c:v>861.46037000000001</c:v>
                </c:pt>
                <c:pt idx="682">
                  <c:v>862.18700000000001</c:v>
                </c:pt>
                <c:pt idx="683">
                  <c:v>862.91363000000001</c:v>
                </c:pt>
                <c:pt idx="684">
                  <c:v>863.64026000000001</c:v>
                </c:pt>
                <c:pt idx="685">
                  <c:v>864.36689000000001</c:v>
                </c:pt>
                <c:pt idx="686">
                  <c:v>865.09352000000001</c:v>
                </c:pt>
                <c:pt idx="687">
                  <c:v>865.82015000000001</c:v>
                </c:pt>
                <c:pt idx="688">
                  <c:v>866.54678000000001</c:v>
                </c:pt>
                <c:pt idx="689">
                  <c:v>867.27341000000001</c:v>
                </c:pt>
                <c:pt idx="690">
                  <c:v>868.00004000000001</c:v>
                </c:pt>
                <c:pt idx="691">
                  <c:v>868.72667000000001</c:v>
                </c:pt>
                <c:pt idx="692">
                  <c:v>869.45330000000001</c:v>
                </c:pt>
                <c:pt idx="693">
                  <c:v>870.17993000000001</c:v>
                </c:pt>
                <c:pt idx="694">
                  <c:v>870.90656000000001</c:v>
                </c:pt>
                <c:pt idx="695">
                  <c:v>871.63319000000001</c:v>
                </c:pt>
                <c:pt idx="696">
                  <c:v>872.35981000000004</c:v>
                </c:pt>
                <c:pt idx="697">
                  <c:v>873.08644000000004</c:v>
                </c:pt>
                <c:pt idx="698">
                  <c:v>873.81307000000004</c:v>
                </c:pt>
                <c:pt idx="699">
                  <c:v>874.53970000000004</c:v>
                </c:pt>
                <c:pt idx="700">
                  <c:v>875.26633000000004</c:v>
                </c:pt>
                <c:pt idx="701">
                  <c:v>875.99296000000004</c:v>
                </c:pt>
                <c:pt idx="702">
                  <c:v>876.71959000000004</c:v>
                </c:pt>
                <c:pt idx="703">
                  <c:v>877.44622000000004</c:v>
                </c:pt>
                <c:pt idx="704">
                  <c:v>878.17285000000004</c:v>
                </c:pt>
                <c:pt idx="705">
                  <c:v>878.89948000000004</c:v>
                </c:pt>
                <c:pt idx="706">
                  <c:v>879.62611000000004</c:v>
                </c:pt>
                <c:pt idx="707">
                  <c:v>880.35274000000004</c:v>
                </c:pt>
                <c:pt idx="708">
                  <c:v>881.07937000000004</c:v>
                </c:pt>
                <c:pt idx="709">
                  <c:v>881.80600000000004</c:v>
                </c:pt>
                <c:pt idx="710">
                  <c:v>882.53462999999999</c:v>
                </c:pt>
                <c:pt idx="711">
                  <c:v>883.26327000000003</c:v>
                </c:pt>
                <c:pt idx="712">
                  <c:v>883.99189999999999</c:v>
                </c:pt>
                <c:pt idx="713">
                  <c:v>884.72054000000003</c:v>
                </c:pt>
                <c:pt idx="714">
                  <c:v>885.44916999999998</c:v>
                </c:pt>
                <c:pt idx="715">
                  <c:v>886.17780000000005</c:v>
                </c:pt>
                <c:pt idx="716">
                  <c:v>886.90643999999998</c:v>
                </c:pt>
                <c:pt idx="717">
                  <c:v>887.63507000000004</c:v>
                </c:pt>
                <c:pt idx="718">
                  <c:v>888.36370999999997</c:v>
                </c:pt>
                <c:pt idx="719">
                  <c:v>889.09234000000004</c:v>
                </c:pt>
                <c:pt idx="720">
                  <c:v>889.82097999999996</c:v>
                </c:pt>
                <c:pt idx="721">
                  <c:v>890.54961000000003</c:v>
                </c:pt>
                <c:pt idx="722">
                  <c:v>891.27823999999998</c:v>
                </c:pt>
                <c:pt idx="723">
                  <c:v>892.00688000000002</c:v>
                </c:pt>
                <c:pt idx="724">
                  <c:v>892.73550999999998</c:v>
                </c:pt>
                <c:pt idx="725">
                  <c:v>893.46415000000002</c:v>
                </c:pt>
                <c:pt idx="726">
                  <c:v>894.19277999999997</c:v>
                </c:pt>
                <c:pt idx="727">
                  <c:v>894.92141000000004</c:v>
                </c:pt>
                <c:pt idx="728">
                  <c:v>895.65004999999996</c:v>
                </c:pt>
                <c:pt idx="729">
                  <c:v>896.37868000000003</c:v>
                </c:pt>
                <c:pt idx="730">
                  <c:v>897.10731999999996</c:v>
                </c:pt>
                <c:pt idx="731">
                  <c:v>897.83595000000003</c:v>
                </c:pt>
                <c:pt idx="732">
                  <c:v>898.56458999999995</c:v>
                </c:pt>
                <c:pt idx="733">
                  <c:v>899.29322000000002</c:v>
                </c:pt>
                <c:pt idx="734">
                  <c:v>900.02184999999997</c:v>
                </c:pt>
                <c:pt idx="735">
                  <c:v>900.75049000000001</c:v>
                </c:pt>
                <c:pt idx="736">
                  <c:v>901.47911999999997</c:v>
                </c:pt>
                <c:pt idx="737">
                  <c:v>902.20776000000001</c:v>
                </c:pt>
                <c:pt idx="738">
                  <c:v>902.93638999999996</c:v>
                </c:pt>
                <c:pt idx="739">
                  <c:v>903.66502000000003</c:v>
                </c:pt>
                <c:pt idx="740">
                  <c:v>904.39365999999995</c:v>
                </c:pt>
                <c:pt idx="741">
                  <c:v>905.12229000000002</c:v>
                </c:pt>
                <c:pt idx="742">
                  <c:v>905.85092999999995</c:v>
                </c:pt>
                <c:pt idx="743">
                  <c:v>906.57956000000001</c:v>
                </c:pt>
                <c:pt idx="744">
                  <c:v>907.30820000000006</c:v>
                </c:pt>
                <c:pt idx="745">
                  <c:v>908.03683000000001</c:v>
                </c:pt>
                <c:pt idx="746">
                  <c:v>908.76545999999996</c:v>
                </c:pt>
                <c:pt idx="747">
                  <c:v>909.4941</c:v>
                </c:pt>
                <c:pt idx="748">
                  <c:v>910.22272999999996</c:v>
                </c:pt>
                <c:pt idx="749">
                  <c:v>910.95137</c:v>
                </c:pt>
                <c:pt idx="750">
                  <c:v>911.68</c:v>
                </c:pt>
                <c:pt idx="751">
                  <c:v>912.40989000000002</c:v>
                </c:pt>
                <c:pt idx="752">
                  <c:v>913.13977999999997</c:v>
                </c:pt>
                <c:pt idx="753">
                  <c:v>913.86968000000002</c:v>
                </c:pt>
                <c:pt idx="754">
                  <c:v>914.59956999999997</c:v>
                </c:pt>
                <c:pt idx="755">
                  <c:v>915.32946000000004</c:v>
                </c:pt>
                <c:pt idx="756">
                  <c:v>916.05934999999999</c:v>
                </c:pt>
                <c:pt idx="757">
                  <c:v>916.78925000000004</c:v>
                </c:pt>
                <c:pt idx="758">
                  <c:v>917.51913999999999</c:v>
                </c:pt>
                <c:pt idx="759">
                  <c:v>918.24902999999995</c:v>
                </c:pt>
                <c:pt idx="760">
                  <c:v>918.97892000000002</c:v>
                </c:pt>
                <c:pt idx="761">
                  <c:v>919.70881999999995</c:v>
                </c:pt>
                <c:pt idx="762">
                  <c:v>920.43871000000001</c:v>
                </c:pt>
                <c:pt idx="763">
                  <c:v>921.16859999999997</c:v>
                </c:pt>
                <c:pt idx="764">
                  <c:v>921.89849000000004</c:v>
                </c:pt>
                <c:pt idx="765">
                  <c:v>922.62838999999997</c:v>
                </c:pt>
                <c:pt idx="766">
                  <c:v>923.35828000000004</c:v>
                </c:pt>
                <c:pt idx="767">
                  <c:v>924.08816999999999</c:v>
                </c:pt>
                <c:pt idx="768">
                  <c:v>924.81805999999995</c:v>
                </c:pt>
                <c:pt idx="769">
                  <c:v>925.54795999999999</c:v>
                </c:pt>
                <c:pt idx="770">
                  <c:v>926.27784999999994</c:v>
                </c:pt>
                <c:pt idx="771">
                  <c:v>927.00774000000001</c:v>
                </c:pt>
                <c:pt idx="772">
                  <c:v>927.73762999999997</c:v>
                </c:pt>
                <c:pt idx="773">
                  <c:v>928.46753000000001</c:v>
                </c:pt>
                <c:pt idx="774">
                  <c:v>929.19741999999997</c:v>
                </c:pt>
                <c:pt idx="775">
                  <c:v>929.92731000000003</c:v>
                </c:pt>
                <c:pt idx="776">
                  <c:v>930.65719999999999</c:v>
                </c:pt>
                <c:pt idx="777">
                  <c:v>931.38710000000003</c:v>
                </c:pt>
                <c:pt idx="778">
                  <c:v>932.11698999999999</c:v>
                </c:pt>
                <c:pt idx="779">
                  <c:v>932.84688000000006</c:v>
                </c:pt>
                <c:pt idx="780">
                  <c:v>933.57677000000001</c:v>
                </c:pt>
                <c:pt idx="781">
                  <c:v>934.30667000000005</c:v>
                </c:pt>
                <c:pt idx="782">
                  <c:v>935.03656000000001</c:v>
                </c:pt>
                <c:pt idx="783">
                  <c:v>935.76644999999996</c:v>
                </c:pt>
                <c:pt idx="784">
                  <c:v>936.49634000000003</c:v>
                </c:pt>
                <c:pt idx="785">
                  <c:v>937.22623999999996</c:v>
                </c:pt>
                <c:pt idx="786">
                  <c:v>937.95613000000003</c:v>
                </c:pt>
                <c:pt idx="787">
                  <c:v>938.68601999999998</c:v>
                </c:pt>
                <c:pt idx="788">
                  <c:v>939.41591000000005</c:v>
                </c:pt>
                <c:pt idx="789">
                  <c:v>940.14580999999998</c:v>
                </c:pt>
                <c:pt idx="790">
                  <c:v>940.87570000000005</c:v>
                </c:pt>
                <c:pt idx="791">
                  <c:v>941.60559000000001</c:v>
                </c:pt>
                <c:pt idx="792">
                  <c:v>942.33547999999996</c:v>
                </c:pt>
                <c:pt idx="793">
                  <c:v>943.06538</c:v>
                </c:pt>
                <c:pt idx="794">
                  <c:v>943.79526999999996</c:v>
                </c:pt>
                <c:pt idx="795">
                  <c:v>944.52516000000003</c:v>
                </c:pt>
                <c:pt idx="796">
                  <c:v>945.25504999999998</c:v>
                </c:pt>
                <c:pt idx="797">
                  <c:v>945.98495000000003</c:v>
                </c:pt>
                <c:pt idx="798">
                  <c:v>946.71483999999998</c:v>
                </c:pt>
                <c:pt idx="799">
                  <c:v>947.44473000000005</c:v>
                </c:pt>
                <c:pt idx="800">
                  <c:v>948.17462</c:v>
                </c:pt>
                <c:pt idx="801">
                  <c:v>948.90452000000005</c:v>
                </c:pt>
                <c:pt idx="802">
                  <c:v>949.63441</c:v>
                </c:pt>
                <c:pt idx="803">
                  <c:v>950.36429999999996</c:v>
                </c:pt>
                <c:pt idx="804">
                  <c:v>951.09419000000003</c:v>
                </c:pt>
                <c:pt idx="805">
                  <c:v>951.82408999999996</c:v>
                </c:pt>
                <c:pt idx="806">
                  <c:v>952.55398000000002</c:v>
                </c:pt>
                <c:pt idx="807">
                  <c:v>953.28386999999998</c:v>
                </c:pt>
                <c:pt idx="808">
                  <c:v>954.01376000000005</c:v>
                </c:pt>
                <c:pt idx="809">
                  <c:v>954.74365999999998</c:v>
                </c:pt>
                <c:pt idx="810">
                  <c:v>955.47355000000005</c:v>
                </c:pt>
                <c:pt idx="811">
                  <c:v>956.20344</c:v>
                </c:pt>
                <c:pt idx="812">
                  <c:v>956.93332999999996</c:v>
                </c:pt>
                <c:pt idx="813">
                  <c:v>957.66323</c:v>
                </c:pt>
                <c:pt idx="814">
                  <c:v>958.39311999999995</c:v>
                </c:pt>
                <c:pt idx="815">
                  <c:v>959.12301000000002</c:v>
                </c:pt>
                <c:pt idx="816">
                  <c:v>959.85289999999998</c:v>
                </c:pt>
                <c:pt idx="817">
                  <c:v>960.58280000000002</c:v>
                </c:pt>
                <c:pt idx="818">
                  <c:v>961.31268999999998</c:v>
                </c:pt>
                <c:pt idx="819">
                  <c:v>962.04258000000004</c:v>
                </c:pt>
                <c:pt idx="820">
                  <c:v>962.77247</c:v>
                </c:pt>
                <c:pt idx="821">
                  <c:v>963.50237000000004</c:v>
                </c:pt>
                <c:pt idx="822">
                  <c:v>964.23226</c:v>
                </c:pt>
                <c:pt idx="823">
                  <c:v>964.96214999999995</c:v>
                </c:pt>
                <c:pt idx="824">
                  <c:v>965.69204000000002</c:v>
                </c:pt>
                <c:pt idx="825">
                  <c:v>966.42193999999995</c:v>
                </c:pt>
                <c:pt idx="826">
                  <c:v>967.15183000000002</c:v>
                </c:pt>
                <c:pt idx="827">
                  <c:v>967.88171999999997</c:v>
                </c:pt>
                <c:pt idx="828">
                  <c:v>968.61161000000004</c:v>
                </c:pt>
                <c:pt idx="829">
                  <c:v>969.34150999999997</c:v>
                </c:pt>
                <c:pt idx="830">
                  <c:v>970.07140000000004</c:v>
                </c:pt>
                <c:pt idx="831">
                  <c:v>970.80128999999999</c:v>
                </c:pt>
                <c:pt idx="832">
                  <c:v>971.53117999999995</c:v>
                </c:pt>
                <c:pt idx="833">
                  <c:v>972.26107999999999</c:v>
                </c:pt>
                <c:pt idx="834">
                  <c:v>972.99096999999995</c:v>
                </c:pt>
                <c:pt idx="835">
                  <c:v>973.72086000000002</c:v>
                </c:pt>
                <c:pt idx="836">
                  <c:v>974.45074999999997</c:v>
                </c:pt>
                <c:pt idx="837">
                  <c:v>975.18065000000001</c:v>
                </c:pt>
                <c:pt idx="838">
                  <c:v>975.91053999999997</c:v>
                </c:pt>
                <c:pt idx="839">
                  <c:v>976.64043000000004</c:v>
                </c:pt>
                <c:pt idx="840">
                  <c:v>977.37031999999999</c:v>
                </c:pt>
                <c:pt idx="841">
                  <c:v>978.10022000000004</c:v>
                </c:pt>
                <c:pt idx="842">
                  <c:v>978.83010999999999</c:v>
                </c:pt>
                <c:pt idx="843">
                  <c:v>979.56</c:v>
                </c:pt>
                <c:pt idx="844">
                  <c:v>980.29507000000001</c:v>
                </c:pt>
                <c:pt idx="845">
                  <c:v>981.03012999999999</c:v>
                </c:pt>
                <c:pt idx="846">
                  <c:v>981.76520000000005</c:v>
                </c:pt>
                <c:pt idx="847">
                  <c:v>982.50026000000003</c:v>
                </c:pt>
                <c:pt idx="848">
                  <c:v>983.23532999999998</c:v>
                </c:pt>
                <c:pt idx="849">
                  <c:v>983.97038999999995</c:v>
                </c:pt>
                <c:pt idx="850">
                  <c:v>984.70546000000002</c:v>
                </c:pt>
                <c:pt idx="851">
                  <c:v>985.44051999999999</c:v>
                </c:pt>
                <c:pt idx="852">
                  <c:v>986.17559000000006</c:v>
                </c:pt>
                <c:pt idx="853">
                  <c:v>986.91065000000003</c:v>
                </c:pt>
                <c:pt idx="854">
                  <c:v>987.64571999999998</c:v>
                </c:pt>
                <c:pt idx="855">
                  <c:v>988.38077999999996</c:v>
                </c:pt>
                <c:pt idx="856">
                  <c:v>989.11585000000002</c:v>
                </c:pt>
                <c:pt idx="857">
                  <c:v>989.85091</c:v>
                </c:pt>
                <c:pt idx="858">
                  <c:v>990.58597999999995</c:v>
                </c:pt>
                <c:pt idx="859">
                  <c:v>991.32104000000004</c:v>
                </c:pt>
                <c:pt idx="860">
                  <c:v>992.05610999999999</c:v>
                </c:pt>
                <c:pt idx="861">
                  <c:v>992.79116999999997</c:v>
                </c:pt>
                <c:pt idx="862">
                  <c:v>993.52624000000003</c:v>
                </c:pt>
                <c:pt idx="863">
                  <c:v>994.26130000000001</c:v>
                </c:pt>
                <c:pt idx="864">
                  <c:v>994.99636999999996</c:v>
                </c:pt>
                <c:pt idx="865">
                  <c:v>995.73143000000005</c:v>
                </c:pt>
                <c:pt idx="866">
                  <c:v>996.4665</c:v>
                </c:pt>
                <c:pt idx="867">
                  <c:v>997.20156999999995</c:v>
                </c:pt>
                <c:pt idx="868">
                  <c:v>997.93663000000004</c:v>
                </c:pt>
                <c:pt idx="869">
                  <c:v>998.67169999999999</c:v>
                </c:pt>
                <c:pt idx="870">
                  <c:v>999.40675999999996</c:v>
                </c:pt>
                <c:pt idx="871">
                  <c:v>1000.1418</c:v>
                </c:pt>
                <c:pt idx="872">
                  <c:v>1000.8769</c:v>
                </c:pt>
                <c:pt idx="873">
                  <c:v>1001.612</c:v>
                </c:pt>
                <c:pt idx="874">
                  <c:v>1002.347</c:v>
                </c:pt>
                <c:pt idx="875">
                  <c:v>1003.0821</c:v>
                </c:pt>
                <c:pt idx="876">
                  <c:v>1003.8172</c:v>
                </c:pt>
                <c:pt idx="877">
                  <c:v>1004.5522</c:v>
                </c:pt>
                <c:pt idx="878">
                  <c:v>1005.2873</c:v>
                </c:pt>
                <c:pt idx="879">
                  <c:v>1006.0223</c:v>
                </c:pt>
                <c:pt idx="880">
                  <c:v>1006.7574</c:v>
                </c:pt>
                <c:pt idx="881">
                  <c:v>1007.4924999999999</c:v>
                </c:pt>
                <c:pt idx="882">
                  <c:v>1008.2275</c:v>
                </c:pt>
                <c:pt idx="883">
                  <c:v>1008.9626</c:v>
                </c:pt>
                <c:pt idx="884">
                  <c:v>1009.6977000000001</c:v>
                </c:pt>
                <c:pt idx="885">
                  <c:v>1010.4327</c:v>
                </c:pt>
                <c:pt idx="886">
                  <c:v>1011.1678000000001</c:v>
                </c:pt>
                <c:pt idx="887">
                  <c:v>1011.9029</c:v>
                </c:pt>
                <c:pt idx="888">
                  <c:v>1012.6378999999999</c:v>
                </c:pt>
                <c:pt idx="889">
                  <c:v>1013.373</c:v>
                </c:pt>
                <c:pt idx="890">
                  <c:v>1014.1081</c:v>
                </c:pt>
                <c:pt idx="891">
                  <c:v>1014.8431</c:v>
                </c:pt>
                <c:pt idx="892">
                  <c:v>1015.5782</c:v>
                </c:pt>
                <c:pt idx="893">
                  <c:v>1016.3133</c:v>
                </c:pt>
                <c:pt idx="894">
                  <c:v>1017.0483</c:v>
                </c:pt>
                <c:pt idx="895">
                  <c:v>1017.7834</c:v>
                </c:pt>
                <c:pt idx="896">
                  <c:v>1018.5185</c:v>
                </c:pt>
                <c:pt idx="897">
                  <c:v>1019.2535</c:v>
                </c:pt>
                <c:pt idx="898">
                  <c:v>1019.9886</c:v>
                </c:pt>
                <c:pt idx="899">
                  <c:v>1020.7237</c:v>
                </c:pt>
                <c:pt idx="900">
                  <c:v>1021.4587</c:v>
                </c:pt>
                <c:pt idx="901">
                  <c:v>1022.1938</c:v>
                </c:pt>
                <c:pt idx="902">
                  <c:v>1022.9288</c:v>
                </c:pt>
                <c:pt idx="903">
                  <c:v>1023.6639</c:v>
                </c:pt>
                <c:pt idx="904">
                  <c:v>1024.3989999999999</c:v>
                </c:pt>
                <c:pt idx="905">
                  <c:v>1025.134</c:v>
                </c:pt>
                <c:pt idx="906">
                  <c:v>1025.8690999999999</c:v>
                </c:pt>
                <c:pt idx="907">
                  <c:v>1026.6042</c:v>
                </c:pt>
                <c:pt idx="908">
                  <c:v>1027.3391999999999</c:v>
                </c:pt>
                <c:pt idx="909">
                  <c:v>1028.0743</c:v>
                </c:pt>
                <c:pt idx="910">
                  <c:v>1028.8094000000001</c:v>
                </c:pt>
                <c:pt idx="911">
                  <c:v>1029.5444</c:v>
                </c:pt>
                <c:pt idx="912">
                  <c:v>1030.2795000000001</c:v>
                </c:pt>
                <c:pt idx="913">
                  <c:v>1031.0146</c:v>
                </c:pt>
                <c:pt idx="914">
                  <c:v>1031.7496000000001</c:v>
                </c:pt>
                <c:pt idx="915">
                  <c:v>1032.4847</c:v>
                </c:pt>
                <c:pt idx="916">
                  <c:v>1033.2198000000001</c:v>
                </c:pt>
                <c:pt idx="917">
                  <c:v>1033.9548</c:v>
                </c:pt>
                <c:pt idx="918">
                  <c:v>1034.6899000000001</c:v>
                </c:pt>
                <c:pt idx="919">
                  <c:v>1035.425</c:v>
                </c:pt>
                <c:pt idx="920">
                  <c:v>1036.1600000000001</c:v>
                </c:pt>
                <c:pt idx="921">
                  <c:v>1036.8951</c:v>
                </c:pt>
                <c:pt idx="922">
                  <c:v>1037.6302000000001</c:v>
                </c:pt>
                <c:pt idx="923">
                  <c:v>1038.3652</c:v>
                </c:pt>
                <c:pt idx="924">
                  <c:v>1039.1003000000001</c:v>
                </c:pt>
                <c:pt idx="925">
                  <c:v>1039.8353</c:v>
                </c:pt>
                <c:pt idx="926">
                  <c:v>1040.5704000000001</c:v>
                </c:pt>
                <c:pt idx="927">
                  <c:v>1041.3054999999999</c:v>
                </c:pt>
                <c:pt idx="928">
                  <c:v>1042.0405000000001</c:v>
                </c:pt>
                <c:pt idx="929">
                  <c:v>1042.7755999999999</c:v>
                </c:pt>
                <c:pt idx="930">
                  <c:v>1043.5107</c:v>
                </c:pt>
                <c:pt idx="931">
                  <c:v>1044.2456999999999</c:v>
                </c:pt>
                <c:pt idx="932">
                  <c:v>1044.9808</c:v>
                </c:pt>
                <c:pt idx="933">
                  <c:v>1045.7158999999999</c:v>
                </c:pt>
                <c:pt idx="934">
                  <c:v>1046.4509</c:v>
                </c:pt>
                <c:pt idx="935">
                  <c:v>1047.1859999999999</c:v>
                </c:pt>
                <c:pt idx="936">
                  <c:v>1047.9211</c:v>
                </c:pt>
                <c:pt idx="937">
                  <c:v>1048.6560999999999</c:v>
                </c:pt>
                <c:pt idx="938">
                  <c:v>1049.3912</c:v>
                </c:pt>
                <c:pt idx="939">
                  <c:v>1050.1262999999999</c:v>
                </c:pt>
                <c:pt idx="940">
                  <c:v>1050.8613</c:v>
                </c:pt>
                <c:pt idx="941">
                  <c:v>1051.5963999999999</c:v>
                </c:pt>
                <c:pt idx="942">
                  <c:v>1052.3315</c:v>
                </c:pt>
                <c:pt idx="943">
                  <c:v>1053.0664999999999</c:v>
                </c:pt>
                <c:pt idx="944">
                  <c:v>1053.8016</c:v>
                </c:pt>
                <c:pt idx="945">
                  <c:v>1054.5367000000001</c:v>
                </c:pt>
                <c:pt idx="946">
                  <c:v>1055.2717</c:v>
                </c:pt>
                <c:pt idx="947">
                  <c:v>1056.0068000000001</c:v>
                </c:pt>
                <c:pt idx="948">
                  <c:v>1056.7418</c:v>
                </c:pt>
                <c:pt idx="949">
                  <c:v>1057.4768999999999</c:v>
                </c:pt>
              </c:numCache>
            </c:numRef>
          </c:xVal>
          <c:yVal>
            <c:numRef>
              <c:f>'01025014'!$E$91:$E$1040</c:f>
              <c:numCache>
                <c:formatCode>General</c:formatCode>
                <c:ptCount val="950"/>
                <c:pt idx="0">
                  <c:v>2.0465452521702611E-3</c:v>
                </c:pt>
                <c:pt idx="1">
                  <c:v>4.9336946968174498E-3</c:v>
                </c:pt>
                <c:pt idx="2">
                  <c:v>1.9091211290196855E-3</c:v>
                </c:pt>
                <c:pt idx="3">
                  <c:v>1.8289474547612419E-3</c:v>
                </c:pt>
                <c:pt idx="4">
                  <c:v>1.7744320733058642E-3</c:v>
                </c:pt>
                <c:pt idx="5">
                  <c:v>5.0929295586374162E-3</c:v>
                </c:pt>
                <c:pt idx="6">
                  <c:v>1.6267251637957832E-3</c:v>
                </c:pt>
                <c:pt idx="7">
                  <c:v>3.9555748757700354E-3</c:v>
                </c:pt>
                <c:pt idx="8">
                  <c:v>3.0429813720491395E-3</c:v>
                </c:pt>
                <c:pt idx="9">
                  <c:v>4.4094114009407687E-3</c:v>
                </c:pt>
                <c:pt idx="10">
                  <c:v>2.1270336070059264E-3</c:v>
                </c:pt>
                <c:pt idx="11">
                  <c:v>3.4558921882998387E-3</c:v>
                </c:pt>
                <c:pt idx="12">
                  <c:v>1.3231935377127438E-3</c:v>
                </c:pt>
                <c:pt idx="13">
                  <c:v>4.4875140530043524E-3</c:v>
                </c:pt>
                <c:pt idx="14">
                  <c:v>4.3540243744768095E-3</c:v>
                </c:pt>
                <c:pt idx="15">
                  <c:v>3.0259093017602858E-3</c:v>
                </c:pt>
                <c:pt idx="16">
                  <c:v>2.9263705857017481E-3</c:v>
                </c:pt>
                <c:pt idx="17">
                  <c:v>2.2394105551105273E-3</c:v>
                </c:pt>
                <c:pt idx="18">
                  <c:v>1.6483352972026094E-3</c:v>
                </c:pt>
                <c:pt idx="19">
                  <c:v>2.6699465843420742E-3</c:v>
                </c:pt>
                <c:pt idx="20">
                  <c:v>2.5711253457682635E-3</c:v>
                </c:pt>
                <c:pt idx="21">
                  <c:v>9.8851588953038829E-4</c:v>
                </c:pt>
                <c:pt idx="22">
                  <c:v>-4.8830125920543447E-4</c:v>
                </c:pt>
                <c:pt idx="23">
                  <c:v>3.8076579869197004E-3</c:v>
                </c:pt>
                <c:pt idx="24">
                  <c:v>3.7255103482246327E-3</c:v>
                </c:pt>
                <c:pt idx="25">
                  <c:v>3.6040099708458972E-3</c:v>
                </c:pt>
                <c:pt idx="26">
                  <c:v>2.2095308266905371E-3</c:v>
                </c:pt>
                <c:pt idx="27">
                  <c:v>8.5240168557454193E-4</c:v>
                </c:pt>
                <c:pt idx="28">
                  <c:v>8.317415067791527E-4</c:v>
                </c:pt>
                <c:pt idx="29">
                  <c:v>2.8561503071344446E-3</c:v>
                </c:pt>
                <c:pt idx="30">
                  <c:v>0</c:v>
                </c:pt>
                <c:pt idx="31">
                  <c:v>1.543086902531441E-3</c:v>
                </c:pt>
                <c:pt idx="32">
                  <c:v>1.893557996805747E-3</c:v>
                </c:pt>
                <c:pt idx="33">
                  <c:v>2.2331973443093689E-3</c:v>
                </c:pt>
                <c:pt idx="34">
                  <c:v>1.0921543224124608E-3</c:v>
                </c:pt>
                <c:pt idx="35">
                  <c:v>2.5133032944619177E-3</c:v>
                </c:pt>
                <c:pt idx="36">
                  <c:v>6.9553847262095105E-4</c:v>
                </c:pt>
                <c:pt idx="37">
                  <c:v>2.055012423897812E-3</c:v>
                </c:pt>
                <c:pt idx="38">
                  <c:v>2.3686878836656771E-3</c:v>
                </c:pt>
                <c:pt idx="39">
                  <c:v>2.6466713984126511E-3</c:v>
                </c:pt>
                <c:pt idx="40">
                  <c:v>6.5059992294508144E-4</c:v>
                </c:pt>
                <c:pt idx="41">
                  <c:v>1.9204152341453517E-3</c:v>
                </c:pt>
                <c:pt idx="42">
                  <c:v>9.4713676368332307E-4</c:v>
                </c:pt>
                <c:pt idx="43">
                  <c:v>3.1022583523212487E-3</c:v>
                </c:pt>
                <c:pt idx="44">
                  <c:v>2.7612749062934745E-3</c:v>
                </c:pt>
                <c:pt idx="45">
                  <c:v>2.717275942056951E-3</c:v>
                </c:pt>
                <c:pt idx="46">
                  <c:v>2.9638465619236071E-3</c:v>
                </c:pt>
                <c:pt idx="47">
                  <c:v>2.3283272874137645E-3</c:v>
                </c:pt>
                <c:pt idx="48">
                  <c:v>2.591395418715173E-3</c:v>
                </c:pt>
                <c:pt idx="49">
                  <c:v>5.6549060930134926E-4</c:v>
                </c:pt>
                <c:pt idx="50">
                  <c:v>1.6670401155001746E-3</c:v>
                </c:pt>
                <c:pt idx="51">
                  <c:v>1.3715575772797162E-3</c:v>
                </c:pt>
                <c:pt idx="52">
                  <c:v>1.0782635977666908E-3</c:v>
                </c:pt>
                <c:pt idx="53">
                  <c:v>2.9416812667926689E-3</c:v>
                </c:pt>
                <c:pt idx="54">
                  <c:v>1.8474500814138646E-3</c:v>
                </c:pt>
                <c:pt idx="55">
                  <c:v>2.0881832467781478E-3</c:v>
                </c:pt>
                <c:pt idx="56">
                  <c:v>1.5405395329733543E-3</c:v>
                </c:pt>
                <c:pt idx="57">
                  <c:v>2.0268331531707708E-3</c:v>
                </c:pt>
                <c:pt idx="58">
                  <c:v>1.2508401517129578E-3</c:v>
                </c:pt>
                <c:pt idx="59">
                  <c:v>2.2250382913046561E-3</c:v>
                </c:pt>
                <c:pt idx="60">
                  <c:v>2.6835379153680866E-3</c:v>
                </c:pt>
                <c:pt idx="61">
                  <c:v>2.4195310783484691E-3</c:v>
                </c:pt>
                <c:pt idx="62">
                  <c:v>2.3913439478178266E-3</c:v>
                </c:pt>
                <c:pt idx="63">
                  <c:v>1.426238807801915E-3</c:v>
                </c:pt>
                <c:pt idx="64">
                  <c:v>2.3432915602798984E-3</c:v>
                </c:pt>
                <c:pt idx="65">
                  <c:v>2.5539668176397935E-3</c:v>
                </c:pt>
                <c:pt idx="66">
                  <c:v>1.6074752789346954E-3</c:v>
                </c:pt>
                <c:pt idx="67">
                  <c:v>2.0457457154516023E-3</c:v>
                </c:pt>
                <c:pt idx="68">
                  <c:v>1.8003778618608511E-3</c:v>
                </c:pt>
                <c:pt idx="69">
                  <c:v>1.5604783404363604E-3</c:v>
                </c:pt>
                <c:pt idx="70">
                  <c:v>1.757863967855278E-3</c:v>
                </c:pt>
                <c:pt idx="71">
                  <c:v>1.310048340676481E-3</c:v>
                </c:pt>
                <c:pt idx="72">
                  <c:v>1.0812225614436541E-3</c:v>
                </c:pt>
                <c:pt idx="73">
                  <c:v>1.7093858529736484E-3</c:v>
                </c:pt>
                <c:pt idx="74">
                  <c:v>1.4841888513228733E-3</c:v>
                </c:pt>
                <c:pt idx="75">
                  <c:v>1.6774127487889231E-3</c:v>
                </c:pt>
                <c:pt idx="76">
                  <c:v>1.4631142661853005E-3</c:v>
                </c:pt>
                <c:pt idx="77">
                  <c:v>1.8619054860780164E-3</c:v>
                </c:pt>
                <c:pt idx="78">
                  <c:v>2.0526172028314618E-3</c:v>
                </c:pt>
                <c:pt idx="79">
                  <c:v>1.6278221472103718E-3</c:v>
                </c:pt>
                <c:pt idx="80">
                  <c:v>1.8109484324054367E-3</c:v>
                </c:pt>
                <c:pt idx="81">
                  <c:v>1.5963105360811494E-3</c:v>
                </c:pt>
                <c:pt idx="82">
                  <c:v>2.1860094630593197E-3</c:v>
                </c:pt>
                <c:pt idx="83">
                  <c:v>1.767772295865217E-3</c:v>
                </c:pt>
                <c:pt idx="84">
                  <c:v>1.367296914753075E-3</c:v>
                </c:pt>
                <c:pt idx="85">
                  <c:v>1.1643797883059246E-3</c:v>
                </c:pt>
                <c:pt idx="86">
                  <c:v>9.6691924037377774E-4</c:v>
                </c:pt>
                <c:pt idx="87">
                  <c:v>2.1022679427238084E-3</c:v>
                </c:pt>
                <c:pt idx="88">
                  <c:v>2.2811385408642365E-3</c:v>
                </c:pt>
                <c:pt idx="89">
                  <c:v>1.6973991477232781E-3</c:v>
                </c:pt>
                <c:pt idx="90">
                  <c:v>1.6884510137019451E-3</c:v>
                </c:pt>
                <c:pt idx="91">
                  <c:v>1.6773187916871543E-3</c:v>
                </c:pt>
                <c:pt idx="92">
                  <c:v>9.2378067225260734E-4</c:v>
                </c:pt>
                <c:pt idx="93">
                  <c:v>2.019575093248638E-3</c:v>
                </c:pt>
                <c:pt idx="94">
                  <c:v>2.0092791110720765E-3</c:v>
                </c:pt>
                <c:pt idx="95">
                  <c:v>1.8150105808099216E-3</c:v>
                </c:pt>
                <c:pt idx="96">
                  <c:v>1.6202064301702238E-3</c:v>
                </c:pt>
                <c:pt idx="97">
                  <c:v>2.3248461155011843E-3</c:v>
                </c:pt>
                <c:pt idx="98">
                  <c:v>8.8932927825154128E-4</c:v>
                </c:pt>
                <c:pt idx="99">
                  <c:v>1.9476809649473668E-3</c:v>
                </c:pt>
                <c:pt idx="100">
                  <c:v>1.0549687983824091E-3</c:v>
                </c:pt>
                <c:pt idx="101">
                  <c:v>1.7469210301015335E-3</c:v>
                </c:pt>
                <c:pt idx="102">
                  <c:v>1.3886147211525559E-3</c:v>
                </c:pt>
                <c:pt idx="103">
                  <c:v>1.2081131056023743E-3</c:v>
                </c:pt>
                <c:pt idx="104">
                  <c:v>1.5446908072241834E-3</c:v>
                </c:pt>
                <c:pt idx="105">
                  <c:v>1.705139251563542E-3</c:v>
                </c:pt>
                <c:pt idx="106">
                  <c:v>1.8654313651303492E-3</c:v>
                </c:pt>
                <c:pt idx="107">
                  <c:v>1.0102375023534344E-3</c:v>
                </c:pt>
                <c:pt idx="108">
                  <c:v>1.5101867741714738E-3</c:v>
                </c:pt>
                <c:pt idx="109">
                  <c:v>1.6676985362954553E-3</c:v>
                </c:pt>
                <c:pt idx="110">
                  <c:v>2.1509794000316267E-3</c:v>
                </c:pt>
                <c:pt idx="111">
                  <c:v>2.4679354264495082E-3</c:v>
                </c:pt>
                <c:pt idx="112">
                  <c:v>1.8008469983950856E-3</c:v>
                </c:pt>
                <c:pt idx="113">
                  <c:v>2.2789072940491697E-3</c:v>
                </c:pt>
                <c:pt idx="114">
                  <c:v>2.9222193114509191E-3</c:v>
                </c:pt>
                <c:pt idx="115">
                  <c:v>4.0260468843774577E-3</c:v>
                </c:pt>
                <c:pt idx="116">
                  <c:v>2.7214469739792191E-3</c:v>
                </c:pt>
                <c:pt idx="117">
                  <c:v>2.3956067735931654E-3</c:v>
                </c:pt>
                <c:pt idx="118">
                  <c:v>1.5867381605939588E-3</c:v>
                </c:pt>
                <c:pt idx="119">
                  <c:v>2.2085089801140477E-3</c:v>
                </c:pt>
                <c:pt idx="120">
                  <c:v>2.516321242720037E-3</c:v>
                </c:pt>
                <c:pt idx="121">
                  <c:v>1.7216484445412618E-3</c:v>
                </c:pt>
                <c:pt idx="122">
                  <c:v>1.8661271380198098E-3</c:v>
                </c:pt>
                <c:pt idx="123">
                  <c:v>1.3935677674790314E-3</c:v>
                </c:pt>
                <c:pt idx="124">
                  <c:v>1.8508172501200781E-3</c:v>
                </c:pt>
                <c:pt idx="125">
                  <c:v>1.6855948043381212E-3</c:v>
                </c:pt>
                <c:pt idx="126">
                  <c:v>1.6783443157864298E-3</c:v>
                </c:pt>
                <c:pt idx="127">
                  <c:v>1.67305185573929E-3</c:v>
                </c:pt>
                <c:pt idx="128">
                  <c:v>1.5148146842186897E-3</c:v>
                </c:pt>
                <c:pt idx="129">
                  <c:v>1.6540112291355566E-3</c:v>
                </c:pt>
                <c:pt idx="130">
                  <c:v>1.7959757949776722E-3</c:v>
                </c:pt>
                <c:pt idx="131">
                  <c:v>1.7898665643305818E-3</c:v>
                </c:pt>
                <c:pt idx="132">
                  <c:v>1.4864963166003882E-3</c:v>
                </c:pt>
                <c:pt idx="133">
                  <c:v>1.7743270115274474E-3</c:v>
                </c:pt>
                <c:pt idx="134">
                  <c:v>1.4748576780654731E-3</c:v>
                </c:pt>
                <c:pt idx="135">
                  <c:v>1.9103871342658523E-3</c:v>
                </c:pt>
                <c:pt idx="136">
                  <c:v>2.197176080728403E-3</c:v>
                </c:pt>
                <c:pt idx="137">
                  <c:v>1.89360147810457E-3</c:v>
                </c:pt>
                <c:pt idx="138">
                  <c:v>1.8869266300313289E-3</c:v>
                </c:pt>
                <c:pt idx="139">
                  <c:v>2.0236139506754781E-3</c:v>
                </c:pt>
                <c:pt idx="140">
                  <c:v>1.5840382820026867E-3</c:v>
                </c:pt>
                <c:pt idx="141">
                  <c:v>1.4387639456531357E-3</c:v>
                </c:pt>
                <c:pt idx="142">
                  <c:v>1.5734953289331412E-3</c:v>
                </c:pt>
                <c:pt idx="143">
                  <c:v>1.5718097976562065E-3</c:v>
                </c:pt>
                <c:pt idx="144">
                  <c:v>1.4222572043572732E-3</c:v>
                </c:pt>
                <c:pt idx="145">
                  <c:v>1.1320738322549177E-3</c:v>
                </c:pt>
                <c:pt idx="146">
                  <c:v>1.5526715364279182E-3</c:v>
                </c:pt>
                <c:pt idx="147">
                  <c:v>1.5457725036813084E-3</c:v>
                </c:pt>
                <c:pt idx="148">
                  <c:v>1.8193280646690219E-3</c:v>
                </c:pt>
                <c:pt idx="149">
                  <c:v>1.2513261615870342E-3</c:v>
                </c:pt>
                <c:pt idx="150">
                  <c:v>1.6665122828179431E-3</c:v>
                </c:pt>
                <c:pt idx="151">
                  <c:v>1.5216998000653445E-3</c:v>
                </c:pt>
                <c:pt idx="152">
                  <c:v>1.3776527468102719E-3</c:v>
                </c:pt>
                <c:pt idx="153">
                  <c:v>1.7871014998452196E-3</c:v>
                </c:pt>
                <c:pt idx="154">
                  <c:v>1.647166566039548E-3</c:v>
                </c:pt>
                <c:pt idx="155">
                  <c:v>1.639228020185418E-3</c:v>
                </c:pt>
                <c:pt idx="156">
                  <c:v>1.7719237143326259E-3</c:v>
                </c:pt>
                <c:pt idx="157">
                  <c:v>1.3593450288653089E-3</c:v>
                </c:pt>
                <c:pt idx="158">
                  <c:v>1.3567875641466334E-3</c:v>
                </c:pt>
                <c:pt idx="159">
                  <c:v>1.2174751412078614E-3</c:v>
                </c:pt>
                <c:pt idx="160">
                  <c:v>1.348087698967503E-3</c:v>
                </c:pt>
                <c:pt idx="161">
                  <c:v>8.056410459422827E-4</c:v>
                </c:pt>
                <c:pt idx="162">
                  <c:v>1.7420798237327273E-3</c:v>
                </c:pt>
                <c:pt idx="163">
                  <c:v>1.4651431050305556E-3</c:v>
                </c:pt>
                <c:pt idx="164">
                  <c:v>1.9942658766770854E-3</c:v>
                </c:pt>
                <c:pt idx="165">
                  <c:v>1.5881827780742631E-3</c:v>
                </c:pt>
                <c:pt idx="166">
                  <c:v>1.3211707559638423E-3</c:v>
                </c:pt>
                <c:pt idx="167">
                  <c:v>1.5783975389152217E-3</c:v>
                </c:pt>
                <c:pt idx="168">
                  <c:v>1.0484662891220822E-3</c:v>
                </c:pt>
                <c:pt idx="169">
                  <c:v>1.6989357753815233E-3</c:v>
                </c:pt>
                <c:pt idx="170">
                  <c:v>1.5621720199500563E-3</c:v>
                </c:pt>
                <c:pt idx="171">
                  <c:v>1.5561055495188897E-3</c:v>
                </c:pt>
                <c:pt idx="172">
                  <c:v>1.6774511103991618E-3</c:v>
                </c:pt>
                <c:pt idx="173">
                  <c:v>1.2863887454534822E-3</c:v>
                </c:pt>
                <c:pt idx="174">
                  <c:v>1.4144117503054326E-3</c:v>
                </c:pt>
                <c:pt idx="175">
                  <c:v>1.6637483720652196E-3</c:v>
                </c:pt>
                <c:pt idx="176">
                  <c:v>1.2772516877125528E-3</c:v>
                </c:pt>
                <c:pt idx="177">
                  <c:v>1.5282853780756618E-3</c:v>
                </c:pt>
                <c:pt idx="178">
                  <c:v>1.398191278920562E-3</c:v>
                </c:pt>
                <c:pt idx="179">
                  <c:v>1.8989223488179397E-3</c:v>
                </c:pt>
                <c:pt idx="180">
                  <c:v>1.8946300307520223E-3</c:v>
                </c:pt>
                <c:pt idx="181">
                  <c:v>1.5123428841484418E-3</c:v>
                </c:pt>
                <c:pt idx="182">
                  <c:v>1.3817775573186995E-3</c:v>
                </c:pt>
                <c:pt idx="183">
                  <c:v>1.2513687775863782E-3</c:v>
                </c:pt>
                <c:pt idx="184">
                  <c:v>1.1230451532737416E-3</c:v>
                </c:pt>
                <c:pt idx="185">
                  <c:v>1.6185561598470613E-3</c:v>
                </c:pt>
                <c:pt idx="186">
                  <c:v>1.9873462930678478E-3</c:v>
                </c:pt>
                <c:pt idx="187">
                  <c:v>1.4867874177668049E-3</c:v>
                </c:pt>
                <c:pt idx="188">
                  <c:v>1.2352651216311818E-3</c:v>
                </c:pt>
                <c:pt idx="189">
                  <c:v>2.2146784211832232E-3</c:v>
                </c:pt>
                <c:pt idx="190">
                  <c:v>2.089235595161274E-3</c:v>
                </c:pt>
                <c:pt idx="191">
                  <c:v>1.4711445337842121E-3</c:v>
                </c:pt>
                <c:pt idx="192">
                  <c:v>2.0766252253113654E-3</c:v>
                </c:pt>
                <c:pt idx="193">
                  <c:v>1.4651216167601586E-3</c:v>
                </c:pt>
                <c:pt idx="194">
                  <c:v>1.5825102352309422E-3</c:v>
                </c:pt>
                <c:pt idx="195">
                  <c:v>1.4565834183670342E-3</c:v>
                </c:pt>
                <c:pt idx="196">
                  <c:v>1.6957626500834907E-3</c:v>
                </c:pt>
                <c:pt idx="197">
                  <c:v>1.6917550155461866E-3</c:v>
                </c:pt>
                <c:pt idx="198">
                  <c:v>1.5658187524962989E-3</c:v>
                </c:pt>
                <c:pt idx="199">
                  <c:v>9.62271788979993E-4</c:v>
                </c:pt>
                <c:pt idx="200">
                  <c:v>2.158294858152538E-3</c:v>
                </c:pt>
                <c:pt idx="201">
                  <c:v>1.6735162331263896E-3</c:v>
                </c:pt>
                <c:pt idx="202">
                  <c:v>1.0740381961938216E-3</c:v>
                </c:pt>
                <c:pt idx="203">
                  <c:v>1.3095714164469347E-3</c:v>
                </c:pt>
                <c:pt idx="204">
                  <c:v>1.9010156524743853E-3</c:v>
                </c:pt>
                <c:pt idx="205">
                  <c:v>1.539636448750367E-3</c:v>
                </c:pt>
                <c:pt idx="206">
                  <c:v>1.7721663587282146E-3</c:v>
                </c:pt>
                <c:pt idx="207">
                  <c:v>1.7709952479915859E-3</c:v>
                </c:pt>
                <c:pt idx="208">
                  <c:v>1.1769849663589588E-3</c:v>
                </c:pt>
                <c:pt idx="209">
                  <c:v>1.6432150317518038E-3</c:v>
                </c:pt>
                <c:pt idx="210">
                  <c:v>1.1728096800475857E-3</c:v>
                </c:pt>
                <c:pt idx="211">
                  <c:v>1.054295883820854E-3</c:v>
                </c:pt>
                <c:pt idx="212">
                  <c:v>1.6364258199307456E-3</c:v>
                </c:pt>
                <c:pt idx="213">
                  <c:v>1.0492323675942172E-3</c:v>
                </c:pt>
                <c:pt idx="214">
                  <c:v>1.512076227692309E-3</c:v>
                </c:pt>
                <c:pt idx="215">
                  <c:v>1.9740053941327356E-3</c:v>
                </c:pt>
                <c:pt idx="216">
                  <c:v>1.6216233580671978E-3</c:v>
                </c:pt>
                <c:pt idx="217">
                  <c:v>1.5037972586014554E-3</c:v>
                </c:pt>
                <c:pt idx="218">
                  <c:v>1.1535934697578913E-3</c:v>
                </c:pt>
                <c:pt idx="219">
                  <c:v>1.4991175748020754E-3</c:v>
                </c:pt>
                <c:pt idx="220">
                  <c:v>1.2656367006967319E-3</c:v>
                </c:pt>
                <c:pt idx="221">
                  <c:v>1.7228162382965542E-3</c:v>
                </c:pt>
                <c:pt idx="222">
                  <c:v>1.3745202184794656E-3</c:v>
                </c:pt>
                <c:pt idx="223">
                  <c:v>1.485500356899981E-3</c:v>
                </c:pt>
                <c:pt idx="224">
                  <c:v>1.3689073091919105E-3</c:v>
                </c:pt>
                <c:pt idx="225">
                  <c:v>2.1636730549563954E-3</c:v>
                </c:pt>
                <c:pt idx="226">
                  <c:v>1.5916051096222673E-3</c:v>
                </c:pt>
                <c:pt idx="227">
                  <c:v>1.1351919389277396E-3</c:v>
                </c:pt>
                <c:pt idx="228">
                  <c:v>1.5848233970633611E-3</c:v>
                </c:pt>
                <c:pt idx="229">
                  <c:v>1.2427764258675221E-3</c:v>
                </c:pt>
                <c:pt idx="230">
                  <c:v>2.0315569672435833E-3</c:v>
                </c:pt>
                <c:pt idx="231">
                  <c:v>1.2374801440810162E-3</c:v>
                </c:pt>
                <c:pt idx="232">
                  <c:v>1.459093291614361E-3</c:v>
                </c:pt>
                <c:pt idx="233">
                  <c:v>1.0090788663509622E-3</c:v>
                </c:pt>
                <c:pt idx="234">
                  <c:v>1.4560211900305098E-3</c:v>
                </c:pt>
                <c:pt idx="235">
                  <c:v>1.7873969275090315E-3</c:v>
                </c:pt>
                <c:pt idx="236">
                  <c:v>1.2265186744967616E-3</c:v>
                </c:pt>
                <c:pt idx="237">
                  <c:v>1.1137296275152543E-3</c:v>
                </c:pt>
                <c:pt idx="238">
                  <c:v>1.2237655078792366E-3</c:v>
                </c:pt>
                <c:pt idx="239">
                  <c:v>1.2207193652797575E-3</c:v>
                </c:pt>
                <c:pt idx="240">
                  <c:v>1.552520469560531E-3</c:v>
                </c:pt>
                <c:pt idx="241">
                  <c:v>1.4387094317859543E-3</c:v>
                </c:pt>
                <c:pt idx="242">
                  <c:v>1.6553566256089275E-3</c:v>
                </c:pt>
                <c:pt idx="243">
                  <c:v>1.1022255430493341E-3</c:v>
                </c:pt>
                <c:pt idx="244">
                  <c:v>1.5398325111906656E-3</c:v>
                </c:pt>
                <c:pt idx="245">
                  <c:v>1.3173494492476976E-3</c:v>
                </c:pt>
                <c:pt idx="246">
                  <c:v>1.8652561419858378E-3</c:v>
                </c:pt>
                <c:pt idx="247">
                  <c:v>1.8585517295137285E-3</c:v>
                </c:pt>
                <c:pt idx="248">
                  <c:v>1.7481021638904616E-3</c:v>
                </c:pt>
                <c:pt idx="249">
                  <c:v>1.6372462680534822E-3</c:v>
                </c:pt>
                <c:pt idx="250">
                  <c:v>1.6350989552878848E-3</c:v>
                </c:pt>
                <c:pt idx="251">
                  <c:v>1.4153467063925658E-3</c:v>
                </c:pt>
                <c:pt idx="252">
                  <c:v>1.4126556250126641E-3</c:v>
                </c:pt>
                <c:pt idx="253">
                  <c:v>1.7374094419027473E-3</c:v>
                </c:pt>
                <c:pt idx="254">
                  <c:v>1.7329672107020816E-3</c:v>
                </c:pt>
                <c:pt idx="255">
                  <c:v>1.0822463549439716E-3</c:v>
                </c:pt>
                <c:pt idx="256">
                  <c:v>1.5130033960841303E-3</c:v>
                </c:pt>
                <c:pt idx="257">
                  <c:v>1.5113988424167786E-3</c:v>
                </c:pt>
                <c:pt idx="258">
                  <c:v>1.5104131220935403E-3</c:v>
                </c:pt>
                <c:pt idx="259">
                  <c:v>1.2915919354376984E-3</c:v>
                </c:pt>
                <c:pt idx="260">
                  <c:v>1.503859920705398E-3</c:v>
                </c:pt>
                <c:pt idx="261">
                  <c:v>1.2891045599768272E-3</c:v>
                </c:pt>
                <c:pt idx="262">
                  <c:v>1.2865667808213005E-3</c:v>
                </c:pt>
                <c:pt idx="263">
                  <c:v>1.4986454097196639E-3</c:v>
                </c:pt>
                <c:pt idx="264">
                  <c:v>1.4969823041208949E-3</c:v>
                </c:pt>
                <c:pt idx="265">
                  <c:v>1.8183793358985136E-3</c:v>
                </c:pt>
                <c:pt idx="266">
                  <c:v>2.0281682381586828E-3</c:v>
                </c:pt>
                <c:pt idx="267">
                  <c:v>1.6009817111023185E-3</c:v>
                </c:pt>
                <c:pt idx="268">
                  <c:v>1.9192367683631513E-3</c:v>
                </c:pt>
                <c:pt idx="269">
                  <c:v>1.7043107273123344E-3</c:v>
                </c:pt>
                <c:pt idx="270">
                  <c:v>1.4893466130844386E-3</c:v>
                </c:pt>
                <c:pt idx="271">
                  <c:v>1.808319364154868E-3</c:v>
                </c:pt>
                <c:pt idx="272">
                  <c:v>1.5937244443713747E-3</c:v>
                </c:pt>
                <c:pt idx="273">
                  <c:v>1.3787334337513378E-3</c:v>
                </c:pt>
                <c:pt idx="274">
                  <c:v>1.1652974384034763E-3</c:v>
                </c:pt>
                <c:pt idx="275">
                  <c:v>1.4786875656681183E-3</c:v>
                </c:pt>
                <c:pt idx="276">
                  <c:v>1.2670348804383262E-3</c:v>
                </c:pt>
                <c:pt idx="277">
                  <c:v>1.6853122119499155E-3</c:v>
                </c:pt>
                <c:pt idx="278">
                  <c:v>1.5769436915738075E-3</c:v>
                </c:pt>
                <c:pt idx="279">
                  <c:v>1.5749380715979074E-3</c:v>
                </c:pt>
                <c:pt idx="280">
                  <c:v>1.6771375835545796E-3</c:v>
                </c:pt>
                <c:pt idx="281">
                  <c:v>1.5699717573460861E-3</c:v>
                </c:pt>
                <c:pt idx="282">
                  <c:v>1.4624138783652849E-3</c:v>
                </c:pt>
                <c:pt idx="283">
                  <c:v>1.5663720394048729E-3</c:v>
                </c:pt>
                <c:pt idx="284">
                  <c:v>1.3561714709175369E-3</c:v>
                </c:pt>
                <c:pt idx="285">
                  <c:v>1.3545923714765274E-3</c:v>
                </c:pt>
                <c:pt idx="286">
                  <c:v>2.0794428567400807E-3</c:v>
                </c:pt>
                <c:pt idx="287">
                  <c:v>1.4525890517550761E-3</c:v>
                </c:pt>
                <c:pt idx="288">
                  <c:v>1.6614284320535483E-3</c:v>
                </c:pt>
                <c:pt idx="289">
                  <c:v>1.1388618903433372E-3</c:v>
                </c:pt>
                <c:pt idx="290">
                  <c:v>1.4476373754861089E-3</c:v>
                </c:pt>
                <c:pt idx="291">
                  <c:v>1.5516033963292987E-3</c:v>
                </c:pt>
                <c:pt idx="292">
                  <c:v>1.7582100155386154E-3</c:v>
                </c:pt>
                <c:pt idx="293">
                  <c:v>1.7551230596470401E-3</c:v>
                </c:pt>
                <c:pt idx="294">
                  <c:v>2.1646238027590217E-3</c:v>
                </c:pt>
                <c:pt idx="295">
                  <c:v>2.2677067854838225E-3</c:v>
                </c:pt>
                <c:pt idx="296">
                  <c:v>2.0569201208159977E-3</c:v>
                </c:pt>
                <c:pt idx="297">
                  <c:v>2.0588389224108312E-3</c:v>
                </c:pt>
                <c:pt idx="298">
                  <c:v>3.0810230378054389E-3</c:v>
                </c:pt>
                <c:pt idx="299">
                  <c:v>5.3885915743914908E-3</c:v>
                </c:pt>
                <c:pt idx="300">
                  <c:v>7.6647773573624107E-3</c:v>
                </c:pt>
                <c:pt idx="301">
                  <c:v>9.5570971827219006E-3</c:v>
                </c:pt>
                <c:pt idx="302">
                  <c:v>9.943321441955243E-3</c:v>
                </c:pt>
                <c:pt idx="303">
                  <c:v>9.039549305881996E-3</c:v>
                </c:pt>
                <c:pt idx="304">
                  <c:v>5.4553021261634039E-3</c:v>
                </c:pt>
                <c:pt idx="305">
                  <c:v>3.9559742835879154E-3</c:v>
                </c:pt>
                <c:pt idx="306">
                  <c:v>3.1685979069415119E-3</c:v>
                </c:pt>
                <c:pt idx="307">
                  <c:v>2.1448539450193036E-3</c:v>
                </c:pt>
                <c:pt idx="308">
                  <c:v>1.5294078157165932E-3</c:v>
                </c:pt>
                <c:pt idx="309">
                  <c:v>1.8341383142278813E-3</c:v>
                </c:pt>
                <c:pt idx="310">
                  <c:v>1.422586162375899E-3</c:v>
                </c:pt>
                <c:pt idx="311">
                  <c:v>2.036317989193996E-3</c:v>
                </c:pt>
                <c:pt idx="312">
                  <c:v>1.7272201799952713E-3</c:v>
                </c:pt>
                <c:pt idx="313">
                  <c:v>1.4223523151916807E-3</c:v>
                </c:pt>
                <c:pt idx="314">
                  <c:v>1.6237988651741548E-3</c:v>
                </c:pt>
                <c:pt idx="315">
                  <c:v>2.0297841128275526E-3</c:v>
                </c:pt>
                <c:pt idx="316">
                  <c:v>2.2314738119636451E-3</c:v>
                </c:pt>
                <c:pt idx="317">
                  <c:v>2.2320953133144858E-3</c:v>
                </c:pt>
                <c:pt idx="318">
                  <c:v>2.4309818026798467E-3</c:v>
                </c:pt>
                <c:pt idx="319">
                  <c:v>2.7363087809653729E-3</c:v>
                </c:pt>
                <c:pt idx="320">
                  <c:v>2.5323888445302725E-3</c:v>
                </c:pt>
                <c:pt idx="321">
                  <c:v>2.3294510951122043E-3</c:v>
                </c:pt>
                <c:pt idx="322">
                  <c:v>1.8218874042032357E-3</c:v>
                </c:pt>
                <c:pt idx="323">
                  <c:v>1.8244458063296802E-3</c:v>
                </c:pt>
                <c:pt idx="324">
                  <c:v>1.8228233698064273E-3</c:v>
                </c:pt>
                <c:pt idx="325">
                  <c:v>2.1249758527364122E-3</c:v>
                </c:pt>
                <c:pt idx="326">
                  <c:v>1.9231349425163527E-3</c:v>
                </c:pt>
                <c:pt idx="327">
                  <c:v>1.9217091452997186E-3</c:v>
                </c:pt>
                <c:pt idx="328">
                  <c:v>1.8219336256170757E-3</c:v>
                </c:pt>
                <c:pt idx="329">
                  <c:v>1.8197762176908891E-3</c:v>
                </c:pt>
                <c:pt idx="330">
                  <c:v>1.6169273056860054E-3</c:v>
                </c:pt>
                <c:pt idx="331">
                  <c:v>1.6147512217127291E-3</c:v>
                </c:pt>
                <c:pt idx="332">
                  <c:v>1.6139865132981026E-3</c:v>
                </c:pt>
                <c:pt idx="333">
                  <c:v>1.4111231796352344E-3</c:v>
                </c:pt>
                <c:pt idx="334">
                  <c:v>1.7136317333008558E-3</c:v>
                </c:pt>
                <c:pt idx="335">
                  <c:v>1.9159647825996353E-3</c:v>
                </c:pt>
                <c:pt idx="336">
                  <c:v>1.8144831807774297E-3</c:v>
                </c:pt>
                <c:pt idx="337">
                  <c:v>1.7139094223253468E-3</c:v>
                </c:pt>
                <c:pt idx="338">
                  <c:v>2.3197691150243318E-3</c:v>
                </c:pt>
                <c:pt idx="339">
                  <c:v>2.0172982739943401E-3</c:v>
                </c:pt>
                <c:pt idx="340">
                  <c:v>1.5125541614379142E-3</c:v>
                </c:pt>
                <c:pt idx="341">
                  <c:v>2.0144562699636308E-3</c:v>
                </c:pt>
                <c:pt idx="342">
                  <c:v>2.0154897259747977E-3</c:v>
                </c:pt>
                <c:pt idx="343">
                  <c:v>2.216224495027448E-3</c:v>
                </c:pt>
                <c:pt idx="344">
                  <c:v>2.5199171389218844E-3</c:v>
                </c:pt>
                <c:pt idx="345">
                  <c:v>2.8201471427342496E-3</c:v>
                </c:pt>
                <c:pt idx="346">
                  <c:v>2.9204130708966546E-3</c:v>
                </c:pt>
                <c:pt idx="347">
                  <c:v>3.3230406681381084E-3</c:v>
                </c:pt>
                <c:pt idx="348">
                  <c:v>3.1247800787292728E-3</c:v>
                </c:pt>
                <c:pt idx="349">
                  <c:v>2.4213050864971383E-3</c:v>
                </c:pt>
                <c:pt idx="350">
                  <c:v>2.0171660273906222E-3</c:v>
                </c:pt>
                <c:pt idx="351">
                  <c:v>2.319968927095707E-3</c:v>
                </c:pt>
                <c:pt idx="352">
                  <c:v>1.9131353254113724E-3</c:v>
                </c:pt>
                <c:pt idx="353">
                  <c:v>2.1160474042782283E-3</c:v>
                </c:pt>
                <c:pt idx="354">
                  <c:v>1.915544102836228E-3</c:v>
                </c:pt>
                <c:pt idx="355">
                  <c:v>2.016353150638328E-3</c:v>
                </c:pt>
                <c:pt idx="356">
                  <c:v>2.4203068914397437E-3</c:v>
                </c:pt>
                <c:pt idx="357">
                  <c:v>2.2208657451083E-3</c:v>
                </c:pt>
                <c:pt idx="358">
                  <c:v>2.1185096860542063E-3</c:v>
                </c:pt>
                <c:pt idx="359">
                  <c:v>1.9171583911227197E-3</c:v>
                </c:pt>
                <c:pt idx="360">
                  <c:v>2.6266914892243893E-3</c:v>
                </c:pt>
                <c:pt idx="361">
                  <c:v>1.8195875824044525E-3</c:v>
                </c:pt>
                <c:pt idx="362">
                  <c:v>1.6170556584420672E-3</c:v>
                </c:pt>
                <c:pt idx="363">
                  <c:v>2.2254534908380287E-3</c:v>
                </c:pt>
                <c:pt idx="364">
                  <c:v>2.2262926150078549E-3</c:v>
                </c:pt>
                <c:pt idx="365">
                  <c:v>2.2294885265255028E-3</c:v>
                </c:pt>
                <c:pt idx="366">
                  <c:v>2.6364090908074836E-3</c:v>
                </c:pt>
                <c:pt idx="367">
                  <c:v>2.3350461215438587E-3</c:v>
                </c:pt>
                <c:pt idx="368">
                  <c:v>2.4382020778580607E-3</c:v>
                </c:pt>
                <c:pt idx="369">
                  <c:v>2.5389406037526164E-3</c:v>
                </c:pt>
                <c:pt idx="370">
                  <c:v>2.0341178931601754E-3</c:v>
                </c:pt>
                <c:pt idx="371">
                  <c:v>2.1372644753966876E-3</c:v>
                </c:pt>
                <c:pt idx="372">
                  <c:v>1.9321359319141988E-3</c:v>
                </c:pt>
                <c:pt idx="373">
                  <c:v>2.3407342397778028E-3</c:v>
                </c:pt>
                <c:pt idx="374">
                  <c:v>2.3422395003299314E-3</c:v>
                </c:pt>
                <c:pt idx="375">
                  <c:v>2.5454659713408487E-3</c:v>
                </c:pt>
                <c:pt idx="376">
                  <c:v>2.3442717282648128E-3</c:v>
                </c:pt>
                <c:pt idx="377">
                  <c:v>2.2441725865769988E-3</c:v>
                </c:pt>
                <c:pt idx="378">
                  <c:v>2.5511832213239213E-3</c:v>
                </c:pt>
                <c:pt idx="379">
                  <c:v>2.7592268145348103E-3</c:v>
                </c:pt>
                <c:pt idx="380">
                  <c:v>2.8618376321771994E-3</c:v>
                </c:pt>
                <c:pt idx="381">
                  <c:v>2.6615189279574005E-3</c:v>
                </c:pt>
                <c:pt idx="382">
                  <c:v>2.2540471679072535E-3</c:v>
                </c:pt>
                <c:pt idx="383">
                  <c:v>2.7666224570741149E-3</c:v>
                </c:pt>
                <c:pt idx="384">
                  <c:v>2.4636946658108854E-3</c:v>
                </c:pt>
                <c:pt idx="385">
                  <c:v>2.3640040175854811E-3</c:v>
                </c:pt>
                <c:pt idx="386">
                  <c:v>2.1643997623022331E-3</c:v>
                </c:pt>
                <c:pt idx="387">
                  <c:v>2.2673334087586045E-3</c:v>
                </c:pt>
                <c:pt idx="388">
                  <c:v>2.2707281228315683E-3</c:v>
                </c:pt>
                <c:pt idx="389">
                  <c:v>2.4813133890456405E-3</c:v>
                </c:pt>
                <c:pt idx="390">
                  <c:v>3.1059934175226463E-3</c:v>
                </c:pt>
                <c:pt idx="391">
                  <c:v>2.7977487936102826E-3</c:v>
                </c:pt>
                <c:pt idx="392">
                  <c:v>2.4868897394302045E-3</c:v>
                </c:pt>
                <c:pt idx="393">
                  <c:v>2.7989429068913966E-3</c:v>
                </c:pt>
                <c:pt idx="394">
                  <c:v>2.6972758425475108E-3</c:v>
                </c:pt>
                <c:pt idx="395">
                  <c:v>2.5931782961835029E-3</c:v>
                </c:pt>
                <c:pt idx="396">
                  <c:v>3.2126532598607547E-3</c:v>
                </c:pt>
                <c:pt idx="397">
                  <c:v>3.8223292116955896E-3</c:v>
                </c:pt>
                <c:pt idx="398">
                  <c:v>3.6222653381723763E-3</c:v>
                </c:pt>
                <c:pt idx="399">
                  <c:v>3.3159321608092741E-3</c:v>
                </c:pt>
                <c:pt idx="400">
                  <c:v>3.1090036501937443E-3</c:v>
                </c:pt>
                <c:pt idx="401">
                  <c:v>2.8000707526540719E-3</c:v>
                </c:pt>
                <c:pt idx="402">
                  <c:v>3.3184824146989577E-3</c:v>
                </c:pt>
                <c:pt idx="403">
                  <c:v>3.3171556221643864E-3</c:v>
                </c:pt>
                <c:pt idx="404">
                  <c:v>3.6298517792468163E-3</c:v>
                </c:pt>
                <c:pt idx="405">
                  <c:v>3.5393863050926263E-3</c:v>
                </c:pt>
                <c:pt idx="406">
                  <c:v>3.0232814593506461E-3</c:v>
                </c:pt>
                <c:pt idx="407">
                  <c:v>3.2374169772190443E-3</c:v>
                </c:pt>
                <c:pt idx="408">
                  <c:v>3.4469333822515972E-3</c:v>
                </c:pt>
                <c:pt idx="409">
                  <c:v>3.4501387399552249E-3</c:v>
                </c:pt>
                <c:pt idx="410">
                  <c:v>3.359893845059908E-3</c:v>
                </c:pt>
                <c:pt idx="411">
                  <c:v>3.4691456919875648E-3</c:v>
                </c:pt>
                <c:pt idx="412">
                  <c:v>3.6769863724706122E-3</c:v>
                </c:pt>
                <c:pt idx="413">
                  <c:v>4.2012798356161739E-3</c:v>
                </c:pt>
                <c:pt idx="414">
                  <c:v>4.9230894421854118E-3</c:v>
                </c:pt>
                <c:pt idx="415">
                  <c:v>5.757876875239174E-3</c:v>
                </c:pt>
                <c:pt idx="416">
                  <c:v>7.1166718620689559E-3</c:v>
                </c:pt>
                <c:pt idx="417">
                  <c:v>7.2061207535518198E-3</c:v>
                </c:pt>
                <c:pt idx="418">
                  <c:v>7.2306789622838315E-3</c:v>
                </c:pt>
                <c:pt idx="419">
                  <c:v>6.0182919983377591E-3</c:v>
                </c:pt>
                <c:pt idx="420">
                  <c:v>5.078799506577393E-3</c:v>
                </c:pt>
                <c:pt idx="421">
                  <c:v>4.2592377389407332E-3</c:v>
                </c:pt>
                <c:pt idx="422">
                  <c:v>4.0621207870100663E-3</c:v>
                </c:pt>
                <c:pt idx="423">
                  <c:v>3.9638441102417491E-3</c:v>
                </c:pt>
                <c:pt idx="424">
                  <c:v>3.6496917983526288E-3</c:v>
                </c:pt>
                <c:pt idx="425">
                  <c:v>3.446821253860768E-3</c:v>
                </c:pt>
                <c:pt idx="426">
                  <c:v>3.9833938934806246E-3</c:v>
                </c:pt>
                <c:pt idx="427">
                  <c:v>3.9892431737425446E-3</c:v>
                </c:pt>
                <c:pt idx="428">
                  <c:v>4.4192136576562306E-3</c:v>
                </c:pt>
                <c:pt idx="429">
                  <c:v>3.8896077604672215E-3</c:v>
                </c:pt>
                <c:pt idx="430">
                  <c:v>4.4345277999450674E-3</c:v>
                </c:pt>
                <c:pt idx="431">
                  <c:v>4.9816303410339944E-3</c:v>
                </c:pt>
                <c:pt idx="432">
                  <c:v>4.7745416057982564E-3</c:v>
                </c:pt>
                <c:pt idx="433">
                  <c:v>5.1133902137945903E-3</c:v>
                </c:pt>
                <c:pt idx="434">
                  <c:v>5.1237823884299075E-3</c:v>
                </c:pt>
                <c:pt idx="435">
                  <c:v>5.6749173693078706E-3</c:v>
                </c:pt>
                <c:pt idx="436">
                  <c:v>5.3559229857504638E-3</c:v>
                </c:pt>
                <c:pt idx="437">
                  <c:v>5.6970980956128521E-3</c:v>
                </c:pt>
                <c:pt idx="438">
                  <c:v>6.3686513247626858E-3</c:v>
                </c:pt>
                <c:pt idx="439">
                  <c:v>6.2567183473991369E-3</c:v>
                </c:pt>
                <c:pt idx="440">
                  <c:v>6.4959845417132392E-3</c:v>
                </c:pt>
                <c:pt idx="441">
                  <c:v>6.3973156679560349E-3</c:v>
                </c:pt>
                <c:pt idx="442">
                  <c:v>7.3980509561883739E-3</c:v>
                </c:pt>
                <c:pt idx="443">
                  <c:v>7.5237111887044381E-3</c:v>
                </c:pt>
                <c:pt idx="444">
                  <c:v>8.7324869694911985E-3</c:v>
                </c:pt>
                <c:pt idx="445">
                  <c:v>8.9558423975256464E-3</c:v>
                </c:pt>
                <c:pt idx="446">
                  <c:v>9.4229382671555898E-3</c:v>
                </c:pt>
                <c:pt idx="447">
                  <c:v>1.0113534502482724E-2</c:v>
                </c:pt>
                <c:pt idx="448">
                  <c:v>1.0806516801123388E-2</c:v>
                </c:pt>
                <c:pt idx="449">
                  <c:v>1.2489392329740249E-2</c:v>
                </c:pt>
                <c:pt idx="450">
                  <c:v>1.4853704177615407E-2</c:v>
                </c:pt>
                <c:pt idx="451">
                  <c:v>1.6133686173617583E-2</c:v>
                </c:pt>
                <c:pt idx="452">
                  <c:v>1.7195156255419387E-2</c:v>
                </c:pt>
                <c:pt idx="453">
                  <c:v>1.5801228018599033E-2</c:v>
                </c:pt>
                <c:pt idx="454">
                  <c:v>1.375573720595231E-2</c:v>
                </c:pt>
                <c:pt idx="455">
                  <c:v>1.279775982617864E-2</c:v>
                </c:pt>
                <c:pt idx="456">
                  <c:v>1.2512077597749818E-2</c:v>
                </c:pt>
                <c:pt idx="457">
                  <c:v>1.1198837816269664E-2</c:v>
                </c:pt>
                <c:pt idx="458">
                  <c:v>1.0558093647180338E-2</c:v>
                </c:pt>
                <c:pt idx="459">
                  <c:v>1.2488626539701274E-2</c:v>
                </c:pt>
                <c:pt idx="460">
                  <c:v>1.194037062651504E-2</c:v>
                </c:pt>
                <c:pt idx="461">
                  <c:v>1.2358074480796876E-2</c:v>
                </c:pt>
                <c:pt idx="462">
                  <c:v>1.2310994257223682E-2</c:v>
                </c:pt>
                <c:pt idx="463">
                  <c:v>1.3083892731419477E-2</c:v>
                </c:pt>
                <c:pt idx="464">
                  <c:v>1.3039675928039099E-2</c:v>
                </c:pt>
                <c:pt idx="465">
                  <c:v>1.3232660065441158E-2</c:v>
                </c:pt>
                <c:pt idx="466">
                  <c:v>1.3651615719636048E-2</c:v>
                </c:pt>
                <c:pt idx="467">
                  <c:v>1.3958099747541666E-2</c:v>
                </c:pt>
                <c:pt idx="468">
                  <c:v>1.4034898681723454E-2</c:v>
                </c:pt>
                <c:pt idx="469">
                  <c:v>1.4733931586971503E-2</c:v>
                </c:pt>
                <c:pt idx="470">
                  <c:v>1.4823257894361497E-2</c:v>
                </c:pt>
                <c:pt idx="471">
                  <c:v>1.4642067788859138E-2</c:v>
                </c:pt>
                <c:pt idx="472">
                  <c:v>1.509712445840365E-2</c:v>
                </c:pt>
                <c:pt idx="473">
                  <c:v>1.570225073768583E-2</c:v>
                </c:pt>
                <c:pt idx="474">
                  <c:v>1.5664114826394605E-2</c:v>
                </c:pt>
                <c:pt idx="475">
                  <c:v>1.5853612527978917E-2</c:v>
                </c:pt>
                <c:pt idx="476">
                  <c:v>1.6588119827537162E-2</c:v>
                </c:pt>
                <c:pt idx="477">
                  <c:v>1.6164128851456995E-2</c:v>
                </c:pt>
                <c:pt idx="478">
                  <c:v>1.6127527404575313E-2</c:v>
                </c:pt>
                <c:pt idx="479">
                  <c:v>1.7103790725590387E-2</c:v>
                </c:pt>
                <c:pt idx="480">
                  <c:v>1.7586296136776734E-2</c:v>
                </c:pt>
                <c:pt idx="481">
                  <c:v>1.7966451041247309E-2</c:v>
                </c:pt>
                <c:pt idx="482">
                  <c:v>1.8986457414177975E-2</c:v>
                </c:pt>
                <c:pt idx="483">
                  <c:v>1.9322396957433971E-2</c:v>
                </c:pt>
                <c:pt idx="484">
                  <c:v>2.0371780968761896E-2</c:v>
                </c:pt>
                <c:pt idx="485">
                  <c:v>2.0860913852875005E-2</c:v>
                </c:pt>
                <c:pt idx="486">
                  <c:v>2.1872593160485433E-2</c:v>
                </c:pt>
                <c:pt idx="487">
                  <c:v>2.2882156810869546E-2</c:v>
                </c:pt>
                <c:pt idx="488">
                  <c:v>2.3156644227287925E-2</c:v>
                </c:pt>
                <c:pt idx="489">
                  <c:v>2.3141622628331304E-2</c:v>
                </c:pt>
                <c:pt idx="490">
                  <c:v>2.2863843468477967E-2</c:v>
                </c:pt>
                <c:pt idx="491">
                  <c:v>2.3938768957179286E-2</c:v>
                </c:pt>
                <c:pt idx="492">
                  <c:v>2.5290293193027908E-2</c:v>
                </c:pt>
                <c:pt idx="493">
                  <c:v>2.6219401297848267E-2</c:v>
                </c:pt>
                <c:pt idx="494">
                  <c:v>2.6471129174718458E-2</c:v>
                </c:pt>
                <c:pt idx="495">
                  <c:v>2.7857111077989372E-2</c:v>
                </c:pt>
                <c:pt idx="496">
                  <c:v>2.7588392324764777E-2</c:v>
                </c:pt>
                <c:pt idx="497">
                  <c:v>2.7766434182329131E-2</c:v>
                </c:pt>
                <c:pt idx="498">
                  <c:v>2.9041427726834469E-2</c:v>
                </c:pt>
                <c:pt idx="499">
                  <c:v>2.9046954106174121E-2</c:v>
                </c:pt>
                <c:pt idx="500">
                  <c:v>3.085611648834647E-2</c:v>
                </c:pt>
                <c:pt idx="501">
                  <c:v>3.1859622321294211E-2</c:v>
                </c:pt>
                <c:pt idx="502">
                  <c:v>3.3014996144730281E-2</c:v>
                </c:pt>
                <c:pt idx="503">
                  <c:v>3.3581549536484311E-2</c:v>
                </c:pt>
                <c:pt idx="504">
                  <c:v>3.3890120378300276E-2</c:v>
                </c:pt>
                <c:pt idx="505">
                  <c:v>3.5813614780641892E-2</c:v>
                </c:pt>
                <c:pt idx="506">
                  <c:v>3.6355253316061958E-2</c:v>
                </c:pt>
                <c:pt idx="507">
                  <c:v>3.9004351807405101E-2</c:v>
                </c:pt>
                <c:pt idx="508">
                  <c:v>4.0468737054308576E-2</c:v>
                </c:pt>
                <c:pt idx="509">
                  <c:v>4.1354939284459345E-2</c:v>
                </c:pt>
                <c:pt idx="510">
                  <c:v>4.3251817074824825E-2</c:v>
                </c:pt>
                <c:pt idx="511">
                  <c:v>4.5600731639552868E-2</c:v>
                </c:pt>
                <c:pt idx="512">
                  <c:v>4.7453007568269784E-2</c:v>
                </c:pt>
                <c:pt idx="513">
                  <c:v>4.9397136478855581E-2</c:v>
                </c:pt>
                <c:pt idx="514">
                  <c:v>5.1272866349952637E-2</c:v>
                </c:pt>
                <c:pt idx="515">
                  <c:v>5.4035419303576693E-2</c:v>
                </c:pt>
                <c:pt idx="516">
                  <c:v>5.6956074730435777E-2</c:v>
                </c:pt>
                <c:pt idx="517">
                  <c:v>5.9404503782836945E-2</c:v>
                </c:pt>
                <c:pt idx="518">
                  <c:v>6.2278782763032468E-2</c:v>
                </c:pt>
                <c:pt idx="519">
                  <c:v>6.6391736505348159E-2</c:v>
                </c:pt>
                <c:pt idx="520">
                  <c:v>7.0263239244273398E-2</c:v>
                </c:pt>
                <c:pt idx="521">
                  <c:v>7.3146548345615903E-2</c:v>
                </c:pt>
                <c:pt idx="522">
                  <c:v>8.1009942939989102E-2</c:v>
                </c:pt>
                <c:pt idx="523">
                  <c:v>8.3372087933752101E-2</c:v>
                </c:pt>
                <c:pt idx="524">
                  <c:v>8.6280467645334799E-2</c:v>
                </c:pt>
                <c:pt idx="525">
                  <c:v>9.2775809341643381E-2</c:v>
                </c:pt>
                <c:pt idx="526">
                  <c:v>9.6651002582846826E-2</c:v>
                </c:pt>
                <c:pt idx="527">
                  <c:v>0.1032504542281453</c:v>
                </c:pt>
                <c:pt idx="528">
                  <c:v>0.10996677177892089</c:v>
                </c:pt>
                <c:pt idx="529">
                  <c:v>0.1151630033131596</c:v>
                </c:pt>
                <c:pt idx="530">
                  <c:v>0.12075862103279118</c:v>
                </c:pt>
                <c:pt idx="531">
                  <c:v>0.13165729150735242</c:v>
                </c:pt>
                <c:pt idx="532">
                  <c:v>0.13929888821275349</c:v>
                </c:pt>
                <c:pt idx="533">
                  <c:v>0.14970199446482346</c:v>
                </c:pt>
                <c:pt idx="534">
                  <c:v>0.16135465085129966</c:v>
                </c:pt>
                <c:pt idx="535">
                  <c:v>0.17530970330250922</c:v>
                </c:pt>
                <c:pt idx="536">
                  <c:v>0.18760999308409393</c:v>
                </c:pt>
                <c:pt idx="537">
                  <c:v>0.20507239996795509</c:v>
                </c:pt>
                <c:pt idx="538">
                  <c:v>0.22242846154583876</c:v>
                </c:pt>
                <c:pt idx="539">
                  <c:v>0.24473675462652195</c:v>
                </c:pt>
                <c:pt idx="540">
                  <c:v>0.27063389892912704</c:v>
                </c:pt>
                <c:pt idx="541">
                  <c:v>0.30308875859882345</c:v>
                </c:pt>
                <c:pt idx="542">
                  <c:v>0.34488615579241205</c:v>
                </c:pt>
                <c:pt idx="543">
                  <c:v>0.39242289694910543</c:v>
                </c:pt>
                <c:pt idx="544">
                  <c:v>0.44442442477955235</c:v>
                </c:pt>
                <c:pt idx="545">
                  <c:v>0.50006121993814412</c:v>
                </c:pt>
                <c:pt idx="546">
                  <c:v>0.54328957730192551</c:v>
                </c:pt>
                <c:pt idx="547">
                  <c:v>0.58088409234158767</c:v>
                </c:pt>
                <c:pt idx="548">
                  <c:v>0.61202592494925911</c:v>
                </c:pt>
                <c:pt idx="549">
                  <c:v>0.63756862095275091</c:v>
                </c:pt>
                <c:pt idx="550">
                  <c:v>0.64801907350798393</c:v>
                </c:pt>
                <c:pt idx="551">
                  <c:v>0.6566688090039603</c:v>
                </c:pt>
                <c:pt idx="552">
                  <c:v>0.65407208132142192</c:v>
                </c:pt>
                <c:pt idx="553">
                  <c:v>0.64268491323678179</c:v>
                </c:pt>
                <c:pt idx="554">
                  <c:v>0.62673305965352977</c:v>
                </c:pt>
                <c:pt idx="555">
                  <c:v>0.59343386959547462</c:v>
                </c:pt>
                <c:pt idx="556">
                  <c:v>0.54702319312669545</c:v>
                </c:pt>
                <c:pt idx="557">
                  <c:v>0.49175826763006231</c:v>
                </c:pt>
                <c:pt idx="558">
                  <c:v>0.44210518421829315</c:v>
                </c:pt>
                <c:pt idx="559">
                  <c:v>0.3956373763514085</c:v>
                </c:pt>
                <c:pt idx="560">
                  <c:v>0.35582246679431273</c:v>
                </c:pt>
                <c:pt idx="561">
                  <c:v>0.32337432761723706</c:v>
                </c:pt>
                <c:pt idx="562">
                  <c:v>0.29895269919716788</c:v>
                </c:pt>
                <c:pt idx="563">
                  <c:v>0.27409486609887157</c:v>
                </c:pt>
                <c:pt idx="564">
                  <c:v>0.26118552806811585</c:v>
                </c:pt>
                <c:pt idx="565">
                  <c:v>0.25000253460639077</c:v>
                </c:pt>
                <c:pt idx="566">
                  <c:v>0.24410966488321231</c:v>
                </c:pt>
                <c:pt idx="567">
                  <c:v>0.23352131243433188</c:v>
                </c:pt>
                <c:pt idx="568">
                  <c:v>0.22206280040764259</c:v>
                </c:pt>
                <c:pt idx="569">
                  <c:v>0.19961411248648059</c:v>
                </c:pt>
                <c:pt idx="570">
                  <c:v>0.18289894938942666</c:v>
                </c:pt>
                <c:pt idx="571">
                  <c:v>0.16959939734775614</c:v>
                </c:pt>
                <c:pt idx="572">
                  <c:v>0.15951179370741239</c:v>
                </c:pt>
                <c:pt idx="573">
                  <c:v>0.14979073813723087</c:v>
                </c:pt>
                <c:pt idx="574">
                  <c:v>0.14297061349228307</c:v>
                </c:pt>
                <c:pt idx="575">
                  <c:v>0.1352643933374536</c:v>
                </c:pt>
                <c:pt idx="576">
                  <c:v>0.13048655573383128</c:v>
                </c:pt>
                <c:pt idx="577">
                  <c:v>0.12643726423743931</c:v>
                </c:pt>
                <c:pt idx="578">
                  <c:v>0.12055216778791451</c:v>
                </c:pt>
                <c:pt idx="579">
                  <c:v>0.11799444347939517</c:v>
                </c:pt>
                <c:pt idx="580">
                  <c:v>0.11399704110843133</c:v>
                </c:pt>
                <c:pt idx="581">
                  <c:v>0.10775904668802658</c:v>
                </c:pt>
                <c:pt idx="582">
                  <c:v>0.1080308156219149</c:v>
                </c:pt>
                <c:pt idx="583">
                  <c:v>0.10582448943184508</c:v>
                </c:pt>
                <c:pt idx="584">
                  <c:v>0.10887903985792936</c:v>
                </c:pt>
                <c:pt idx="585">
                  <c:v>0.1163930842092868</c:v>
                </c:pt>
                <c:pt idx="586">
                  <c:v>0.12280226370996719</c:v>
                </c:pt>
                <c:pt idx="587">
                  <c:v>0.12620327283664134</c:v>
                </c:pt>
                <c:pt idx="588">
                  <c:v>0.12179262506696156</c:v>
                </c:pt>
                <c:pt idx="589">
                  <c:v>0.11070747534383216</c:v>
                </c:pt>
                <c:pt idx="590">
                  <c:v>0.10105747528254011</c:v>
                </c:pt>
                <c:pt idx="591">
                  <c:v>9.1334999179047124E-2</c:v>
                </c:pt>
                <c:pt idx="592">
                  <c:v>8.6861076384960489E-2</c:v>
                </c:pt>
                <c:pt idx="593">
                  <c:v>8.5113409394599715E-2</c:v>
                </c:pt>
                <c:pt idx="594">
                  <c:v>8.2373604443197454E-2</c:v>
                </c:pt>
                <c:pt idx="595">
                  <c:v>8.2953895906347483E-2</c:v>
                </c:pt>
                <c:pt idx="596">
                  <c:v>8.1052241662857544E-2</c:v>
                </c:pt>
                <c:pt idx="597">
                  <c:v>7.9859354222672277E-2</c:v>
                </c:pt>
                <c:pt idx="598">
                  <c:v>7.744309195732256E-2</c:v>
                </c:pt>
                <c:pt idx="599">
                  <c:v>7.6009723370246293E-2</c:v>
                </c:pt>
                <c:pt idx="600">
                  <c:v>7.2450688926207332E-2</c:v>
                </c:pt>
                <c:pt idx="601">
                  <c:v>7.074576628794671E-2</c:v>
                </c:pt>
                <c:pt idx="602">
                  <c:v>6.8462163085732941E-2</c:v>
                </c:pt>
                <c:pt idx="603">
                  <c:v>7.164086379674231E-2</c:v>
                </c:pt>
                <c:pt idx="604">
                  <c:v>7.2056572414641987E-2</c:v>
                </c:pt>
                <c:pt idx="605">
                  <c:v>7.4396264329088968E-2</c:v>
                </c:pt>
                <c:pt idx="606">
                  <c:v>7.3662533635813196E-2</c:v>
                </c:pt>
                <c:pt idx="607">
                  <c:v>7.2145360794189164E-2</c:v>
                </c:pt>
                <c:pt idx="608">
                  <c:v>6.8347148921141007E-2</c:v>
                </c:pt>
                <c:pt idx="609">
                  <c:v>6.543031451256491E-2</c:v>
                </c:pt>
                <c:pt idx="610">
                  <c:v>6.453284319886507E-2</c:v>
                </c:pt>
                <c:pt idx="611">
                  <c:v>6.4023681516143141E-2</c:v>
                </c:pt>
                <c:pt idx="612">
                  <c:v>6.3022074294469058E-2</c:v>
                </c:pt>
                <c:pt idx="613">
                  <c:v>6.260714660934924E-2</c:v>
                </c:pt>
                <c:pt idx="614">
                  <c:v>6.2562988213683696E-2</c:v>
                </c:pt>
                <c:pt idx="615">
                  <c:v>6.201061275389419E-2</c:v>
                </c:pt>
                <c:pt idx="616">
                  <c:v>6.1965309999667588E-2</c:v>
                </c:pt>
                <c:pt idx="617">
                  <c:v>6.2043328285031958E-2</c:v>
                </c:pt>
                <c:pt idx="618">
                  <c:v>6.426505031608308E-2</c:v>
                </c:pt>
                <c:pt idx="619">
                  <c:v>6.6551302776868618E-2</c:v>
                </c:pt>
                <c:pt idx="620">
                  <c:v>6.6701099096187488E-2</c:v>
                </c:pt>
                <c:pt idx="621">
                  <c:v>6.7261666057712166E-2</c:v>
                </c:pt>
                <c:pt idx="622">
                  <c:v>7.1602573573710637E-2</c:v>
                </c:pt>
                <c:pt idx="623">
                  <c:v>7.4342875351230464E-2</c:v>
                </c:pt>
                <c:pt idx="624">
                  <c:v>7.4350165499341606E-2</c:v>
                </c:pt>
                <c:pt idx="625">
                  <c:v>7.6486568280673725E-2</c:v>
                </c:pt>
                <c:pt idx="626">
                  <c:v>7.5859024255137589E-2</c:v>
                </c:pt>
                <c:pt idx="627">
                  <c:v>7.8187292774295064E-2</c:v>
                </c:pt>
                <c:pt idx="628">
                  <c:v>8.0372015320704149E-2</c:v>
                </c:pt>
                <c:pt idx="629">
                  <c:v>8.1684018445012135E-2</c:v>
                </c:pt>
                <c:pt idx="630">
                  <c:v>8.4286925807996821E-2</c:v>
                </c:pt>
                <c:pt idx="631">
                  <c:v>8.6365865493089819E-2</c:v>
                </c:pt>
                <c:pt idx="632">
                  <c:v>8.741001516365228E-2</c:v>
                </c:pt>
                <c:pt idx="633">
                  <c:v>8.5829920628242046E-2</c:v>
                </c:pt>
                <c:pt idx="634">
                  <c:v>8.6978785957429708E-2</c:v>
                </c:pt>
                <c:pt idx="635">
                  <c:v>8.7349047604522959E-2</c:v>
                </c:pt>
                <c:pt idx="636">
                  <c:v>8.9573047536452718E-2</c:v>
                </c:pt>
                <c:pt idx="637">
                  <c:v>9.2721605540108762E-2</c:v>
                </c:pt>
                <c:pt idx="638">
                  <c:v>9.2303615415915932E-2</c:v>
                </c:pt>
                <c:pt idx="639">
                  <c:v>9.3800951266982305E-2</c:v>
                </c:pt>
                <c:pt idx="640">
                  <c:v>9.4312638903100238E-2</c:v>
                </c:pt>
                <c:pt idx="641">
                  <c:v>9.4856941118750024E-2</c:v>
                </c:pt>
                <c:pt idx="642">
                  <c:v>9.7717563509917157E-2</c:v>
                </c:pt>
                <c:pt idx="643">
                  <c:v>0.10168770894729035</c:v>
                </c:pt>
                <c:pt idx="644">
                  <c:v>0.10352378791192492</c:v>
                </c:pt>
                <c:pt idx="645">
                  <c:v>0.10643120137242267</c:v>
                </c:pt>
                <c:pt idx="646">
                  <c:v>0.10999914119026703</c:v>
                </c:pt>
                <c:pt idx="647">
                  <c:v>0.11346760762216353</c:v>
                </c:pt>
                <c:pt idx="648">
                  <c:v>0.11954562980137555</c:v>
                </c:pt>
                <c:pt idx="649">
                  <c:v>0.12474239493695968</c:v>
                </c:pt>
                <c:pt idx="650">
                  <c:v>0.13091613366021462</c:v>
                </c:pt>
                <c:pt idx="651">
                  <c:v>0.13837859895179064</c:v>
                </c:pt>
                <c:pt idx="652">
                  <c:v>0.15025785563934779</c:v>
                </c:pt>
                <c:pt idx="653">
                  <c:v>0.15671116541346064</c:v>
                </c:pt>
                <c:pt idx="654">
                  <c:v>0.1711840347054315</c:v>
                </c:pt>
                <c:pt idx="655">
                  <c:v>0.18917690622410638</c:v>
                </c:pt>
                <c:pt idx="656">
                  <c:v>0.21393459532935857</c:v>
                </c:pt>
                <c:pt idx="657">
                  <c:v>0.23806786269802827</c:v>
                </c:pt>
                <c:pt idx="658">
                  <c:v>0.2679089194421328</c:v>
                </c:pt>
                <c:pt idx="659">
                  <c:v>0.30278345931012124</c:v>
                </c:pt>
                <c:pt idx="660">
                  <c:v>0.35496891375567302</c:v>
                </c:pt>
                <c:pt idx="661">
                  <c:v>0.42266051323363785</c:v>
                </c:pt>
                <c:pt idx="662">
                  <c:v>0.51366869601026988</c:v>
                </c:pt>
                <c:pt idx="663">
                  <c:v>0.64061109324027321</c:v>
                </c:pt>
                <c:pt idx="664">
                  <c:v>0.77008877467897208</c:v>
                </c:pt>
                <c:pt idx="665">
                  <c:v>0.89176322146957998</c:v>
                </c:pt>
                <c:pt idx="666">
                  <c:v>0.98146557359152142</c:v>
                </c:pt>
                <c:pt idx="667">
                  <c:v>1</c:v>
                </c:pt>
                <c:pt idx="668">
                  <c:v>0.94523382591227267</c:v>
                </c:pt>
                <c:pt idx="669">
                  <c:v>0.84295679754393393</c:v>
                </c:pt>
                <c:pt idx="670">
                  <c:v>0.71549837896958846</c:v>
                </c:pt>
                <c:pt idx="671">
                  <c:v>0.58827985746498546</c:v>
                </c:pt>
                <c:pt idx="672">
                  <c:v>0.48296970925432742</c:v>
                </c:pt>
                <c:pt idx="673">
                  <c:v>0.40209664948109791</c:v>
                </c:pt>
                <c:pt idx="674">
                  <c:v>0.34521074404866847</c:v>
                </c:pt>
                <c:pt idx="675">
                  <c:v>0.30105030771852181</c:v>
                </c:pt>
                <c:pt idx="676">
                  <c:v>0.26874105631866557</c:v>
                </c:pt>
                <c:pt idx="677">
                  <c:v>0.23951111012082393</c:v>
                </c:pt>
                <c:pt idx="678">
                  <c:v>0.22302289344464257</c:v>
                </c:pt>
                <c:pt idx="679">
                  <c:v>0.20334674042767859</c:v>
                </c:pt>
                <c:pt idx="680">
                  <c:v>0.18958935122080417</c:v>
                </c:pt>
                <c:pt idx="681">
                  <c:v>0.18167648312871523</c:v>
                </c:pt>
                <c:pt idx="682">
                  <c:v>0.17006161148615836</c:v>
                </c:pt>
                <c:pt idx="683">
                  <c:v>0.1602514300696328</c:v>
                </c:pt>
                <c:pt idx="684">
                  <c:v>0.15010635612222095</c:v>
                </c:pt>
                <c:pt idx="685">
                  <c:v>0.13841321814178234</c:v>
                </c:pt>
                <c:pt idx="686">
                  <c:v>0.13301366286244962</c:v>
                </c:pt>
                <c:pt idx="687">
                  <c:v>0.1248989348235521</c:v>
                </c:pt>
                <c:pt idx="688">
                  <c:v>0.11656586288276974</c:v>
                </c:pt>
                <c:pt idx="689">
                  <c:v>0.11206945672388531</c:v>
                </c:pt>
                <c:pt idx="690">
                  <c:v>0.11094560576047169</c:v>
                </c:pt>
                <c:pt idx="691">
                  <c:v>0.10624478702131543</c:v>
                </c:pt>
                <c:pt idx="692">
                  <c:v>0.10381606444346714</c:v>
                </c:pt>
                <c:pt idx="693">
                  <c:v>0.10251053664359418</c:v>
                </c:pt>
                <c:pt idx="694">
                  <c:v>9.800261479080917E-2</c:v>
                </c:pt>
                <c:pt idx="695">
                  <c:v>9.6432637048475017E-2</c:v>
                </c:pt>
                <c:pt idx="696">
                  <c:v>0.10008399173610155</c:v>
                </c:pt>
                <c:pt idx="697">
                  <c:v>0.10969960335392963</c:v>
                </c:pt>
                <c:pt idx="698">
                  <c:v>0.12375030745172115</c:v>
                </c:pt>
                <c:pt idx="699">
                  <c:v>0.13456059479532456</c:v>
                </c:pt>
                <c:pt idx="700">
                  <c:v>0.1286783466232517</c:v>
                </c:pt>
                <c:pt idx="701">
                  <c:v>0.12614955216064919</c:v>
                </c:pt>
                <c:pt idx="702">
                  <c:v>0.10992093253901726</c:v>
                </c:pt>
                <c:pt idx="703">
                  <c:v>9.7639369280325378E-2</c:v>
                </c:pt>
                <c:pt idx="704">
                  <c:v>9.0429636334098187E-2</c:v>
                </c:pt>
                <c:pt idx="705">
                  <c:v>8.4432829721825697E-2</c:v>
                </c:pt>
                <c:pt idx="706">
                  <c:v>8.4678855996211722E-2</c:v>
                </c:pt>
                <c:pt idx="707">
                  <c:v>8.3530033931997996E-2</c:v>
                </c:pt>
                <c:pt idx="708">
                  <c:v>8.3326710186903963E-2</c:v>
                </c:pt>
                <c:pt idx="709">
                  <c:v>8.944824250825513E-2</c:v>
                </c:pt>
                <c:pt idx="710">
                  <c:v>8.8416632469310169E-2</c:v>
                </c:pt>
                <c:pt idx="711">
                  <c:v>9.1521752439116977E-2</c:v>
                </c:pt>
                <c:pt idx="712">
                  <c:v>9.4311045309892955E-2</c:v>
                </c:pt>
                <c:pt idx="713">
                  <c:v>9.6457600938446131E-2</c:v>
                </c:pt>
                <c:pt idx="714">
                  <c:v>0.10266855475012999</c:v>
                </c:pt>
                <c:pt idx="715">
                  <c:v>0.11118804825284859</c:v>
                </c:pt>
                <c:pt idx="716">
                  <c:v>0.12372511281522229</c:v>
                </c:pt>
                <c:pt idx="717">
                  <c:v>0.14059515009737142</c:v>
                </c:pt>
                <c:pt idx="718">
                  <c:v>0.1560514971447641</c:v>
                </c:pt>
                <c:pt idx="719">
                  <c:v>0.18962812384829542</c:v>
                </c:pt>
                <c:pt idx="720">
                  <c:v>0.2349050488854546</c:v>
                </c:pt>
                <c:pt idx="721">
                  <c:v>0.32936698800283903</c:v>
                </c:pt>
                <c:pt idx="722">
                  <c:v>0.48715122572194997</c:v>
                </c:pt>
                <c:pt idx="723">
                  <c:v>0.69450493007983616</c:v>
                </c:pt>
                <c:pt idx="724">
                  <c:v>0.87796306483595254</c:v>
                </c:pt>
                <c:pt idx="725">
                  <c:v>0.97244735031238383</c:v>
                </c:pt>
                <c:pt idx="726">
                  <c:v>0.94631162852174178</c:v>
                </c:pt>
                <c:pt idx="727">
                  <c:v>0.80831583084866188</c:v>
                </c:pt>
                <c:pt idx="728">
                  <c:v>0.63016640934823409</c:v>
                </c:pt>
                <c:pt idx="729">
                  <c:v>0.49342943493564445</c:v>
                </c:pt>
                <c:pt idx="730">
                  <c:v>0.38174942787480071</c:v>
                </c:pt>
                <c:pt idx="731">
                  <c:v>0.30502152756941486</c:v>
                </c:pt>
                <c:pt idx="732">
                  <c:v>0.2598344638831569</c:v>
                </c:pt>
                <c:pt idx="733">
                  <c:v>0.22902518749777817</c:v>
                </c:pt>
                <c:pt idx="734">
                  <c:v>0.20669813184005717</c:v>
                </c:pt>
                <c:pt idx="735">
                  <c:v>0.18841623587371562</c:v>
                </c:pt>
                <c:pt idx="736">
                  <c:v>0.16932835670759605</c:v>
                </c:pt>
                <c:pt idx="737">
                  <c:v>0.15551497541359693</c:v>
                </c:pt>
                <c:pt idx="738">
                  <c:v>0.14875931557983968</c:v>
                </c:pt>
                <c:pt idx="739">
                  <c:v>0.14194105132877191</c:v>
                </c:pt>
                <c:pt idx="740">
                  <c:v>0.13645655248391064</c:v>
                </c:pt>
                <c:pt idx="741">
                  <c:v>0.12579712289365375</c:v>
                </c:pt>
                <c:pt idx="742">
                  <c:v>0.12413252465328352</c:v>
                </c:pt>
                <c:pt idx="743">
                  <c:v>0.11491654438903404</c:v>
                </c:pt>
                <c:pt idx="744">
                  <c:v>0.11360583921394464</c:v>
                </c:pt>
                <c:pt idx="745">
                  <c:v>0.1075833548396308</c:v>
                </c:pt>
                <c:pt idx="746">
                  <c:v>0.10762375711447428</c:v>
                </c:pt>
                <c:pt idx="747">
                  <c:v>0.10211762578263635</c:v>
                </c:pt>
                <c:pt idx="748">
                  <c:v>0.10294743356140464</c:v>
                </c:pt>
                <c:pt idx="749">
                  <c:v>9.822363391025013E-2</c:v>
                </c:pt>
                <c:pt idx="750">
                  <c:v>9.5892502691982739E-2</c:v>
                </c:pt>
                <c:pt idx="751">
                  <c:v>9.6040281421349571E-2</c:v>
                </c:pt>
                <c:pt idx="752">
                  <c:v>9.745201031062016E-2</c:v>
                </c:pt>
                <c:pt idx="753">
                  <c:v>0.10290933875183866</c:v>
                </c:pt>
                <c:pt idx="754">
                  <c:v>0.121578665349104</c:v>
                </c:pt>
                <c:pt idx="755">
                  <c:v>0.14706148262864424</c:v>
                </c:pt>
                <c:pt idx="756">
                  <c:v>0.15699531534072861</c:v>
                </c:pt>
                <c:pt idx="757">
                  <c:v>0.15160214164505401</c:v>
                </c:pt>
                <c:pt idx="758">
                  <c:v>0.13533852787032277</c:v>
                </c:pt>
                <c:pt idx="759">
                  <c:v>0.10926623974232536</c:v>
                </c:pt>
                <c:pt idx="760">
                  <c:v>9.9896885145411049E-2</c:v>
                </c:pt>
                <c:pt idx="761">
                  <c:v>9.352525964212223E-2</c:v>
                </c:pt>
                <c:pt idx="762">
                  <c:v>9.4532071640162904E-2</c:v>
                </c:pt>
                <c:pt idx="763">
                  <c:v>8.6821460090477157E-2</c:v>
                </c:pt>
                <c:pt idx="764">
                  <c:v>7.6519420817562342E-2</c:v>
                </c:pt>
                <c:pt idx="765">
                  <c:v>7.3253650788637548E-2</c:v>
                </c:pt>
                <c:pt idx="766">
                  <c:v>6.6637686344946878E-2</c:v>
                </c:pt>
                <c:pt idx="767">
                  <c:v>6.7793210874708881E-2</c:v>
                </c:pt>
                <c:pt idx="768">
                  <c:v>6.5119622965942314E-2</c:v>
                </c:pt>
                <c:pt idx="769">
                  <c:v>6.5342014306140506E-2</c:v>
                </c:pt>
                <c:pt idx="770">
                  <c:v>6.7501335986341532E-2</c:v>
                </c:pt>
                <c:pt idx="771">
                  <c:v>6.1386033100156757E-2</c:v>
                </c:pt>
                <c:pt idx="772">
                  <c:v>5.995919319765005E-2</c:v>
                </c:pt>
                <c:pt idx="773">
                  <c:v>6.0398194235360449E-2</c:v>
                </c:pt>
                <c:pt idx="774">
                  <c:v>5.7433409256151799E-2</c:v>
                </c:pt>
                <c:pt idx="775">
                  <c:v>5.1967297304137836E-2</c:v>
                </c:pt>
                <c:pt idx="776">
                  <c:v>5.0753657819195816E-2</c:v>
                </c:pt>
                <c:pt idx="777">
                  <c:v>5.514252600098745E-2</c:v>
                </c:pt>
                <c:pt idx="778">
                  <c:v>4.9252651656172382E-2</c:v>
                </c:pt>
                <c:pt idx="779">
                  <c:v>4.9064265864418671E-2</c:v>
                </c:pt>
                <c:pt idx="780">
                  <c:v>4.7433169135546349E-2</c:v>
                </c:pt>
                <c:pt idx="781">
                  <c:v>4.5340824519356782E-2</c:v>
                </c:pt>
                <c:pt idx="782">
                  <c:v>4.8908666991009757E-2</c:v>
                </c:pt>
                <c:pt idx="783">
                  <c:v>4.6935389025305758E-2</c:v>
                </c:pt>
                <c:pt idx="784">
                  <c:v>4.6018322283819524E-2</c:v>
                </c:pt>
                <c:pt idx="785">
                  <c:v>4.9119071049091252E-2</c:v>
                </c:pt>
                <c:pt idx="786">
                  <c:v>4.8662753205555999E-2</c:v>
                </c:pt>
                <c:pt idx="787">
                  <c:v>4.7678875249125133E-2</c:v>
                </c:pt>
                <c:pt idx="788">
                  <c:v>4.9807669163704639E-2</c:v>
                </c:pt>
                <c:pt idx="789">
                  <c:v>4.8779423697567451E-2</c:v>
                </c:pt>
                <c:pt idx="790">
                  <c:v>4.6627435430451517E-2</c:v>
                </c:pt>
                <c:pt idx="791">
                  <c:v>4.5891635950337864E-2</c:v>
                </c:pt>
                <c:pt idx="792">
                  <c:v>4.4406549855563492E-2</c:v>
                </c:pt>
                <c:pt idx="793">
                  <c:v>4.3567320407633933E-2</c:v>
                </c:pt>
                <c:pt idx="794">
                  <c:v>4.0955990796386309E-2</c:v>
                </c:pt>
                <c:pt idx="795">
                  <c:v>4.6241237851285449E-2</c:v>
                </c:pt>
                <c:pt idx="796">
                  <c:v>4.0636066504322062E-2</c:v>
                </c:pt>
                <c:pt idx="797">
                  <c:v>4.6683097982691268E-2</c:v>
                </c:pt>
                <c:pt idx="798">
                  <c:v>4.2885707423065321E-2</c:v>
                </c:pt>
                <c:pt idx="799">
                  <c:v>4.3353469573294147E-2</c:v>
                </c:pt>
                <c:pt idx="800">
                  <c:v>4.227945120688005E-2</c:v>
                </c:pt>
                <c:pt idx="801">
                  <c:v>4.4214844919224651E-2</c:v>
                </c:pt>
                <c:pt idx="802">
                  <c:v>3.6817779683359517E-2</c:v>
                </c:pt>
                <c:pt idx="803">
                  <c:v>4.0972468261716459E-2</c:v>
                </c:pt>
                <c:pt idx="804">
                  <c:v>4.0583951679946488E-2</c:v>
                </c:pt>
                <c:pt idx="805">
                  <c:v>4.4110640508374981E-2</c:v>
                </c:pt>
                <c:pt idx="806">
                  <c:v>3.6536977743992644E-2</c:v>
                </c:pt>
                <c:pt idx="807">
                  <c:v>4.0202529111739077E-2</c:v>
                </c:pt>
                <c:pt idx="808">
                  <c:v>3.8127892128305738E-2</c:v>
                </c:pt>
                <c:pt idx="809">
                  <c:v>3.773800837335884E-2</c:v>
                </c:pt>
                <c:pt idx="810">
                  <c:v>4.313183032255985E-2</c:v>
                </c:pt>
                <c:pt idx="811">
                  <c:v>4.0902583070372429E-2</c:v>
                </c:pt>
                <c:pt idx="812">
                  <c:v>3.8589017431530113E-2</c:v>
                </c:pt>
                <c:pt idx="813">
                  <c:v>3.8845101370194514E-2</c:v>
                </c:pt>
                <c:pt idx="814">
                  <c:v>3.7576617762103359E-2</c:v>
                </c:pt>
                <c:pt idx="815">
                  <c:v>4.4065285836179628E-2</c:v>
                </c:pt>
                <c:pt idx="816">
                  <c:v>3.9441269636619647E-2</c:v>
                </c:pt>
                <c:pt idx="817">
                  <c:v>4.3463184499659684E-2</c:v>
                </c:pt>
                <c:pt idx="818">
                  <c:v>3.8446269697551154E-2</c:v>
                </c:pt>
                <c:pt idx="819">
                  <c:v>3.8769535487770401E-2</c:v>
                </c:pt>
                <c:pt idx="820">
                  <c:v>4.0746695042720917E-2</c:v>
                </c:pt>
                <c:pt idx="821">
                  <c:v>4.0950501192274523E-2</c:v>
                </c:pt>
                <c:pt idx="822">
                  <c:v>3.6867522866079548E-2</c:v>
                </c:pt>
                <c:pt idx="823">
                  <c:v>3.7181323722163588E-2</c:v>
                </c:pt>
                <c:pt idx="824">
                  <c:v>4.0296505682746168E-2</c:v>
                </c:pt>
                <c:pt idx="825">
                  <c:v>3.8948084266612906E-2</c:v>
                </c:pt>
                <c:pt idx="826">
                  <c:v>3.3700952211600917E-2</c:v>
                </c:pt>
                <c:pt idx="827">
                  <c:v>4.0788012371763514E-2</c:v>
                </c:pt>
                <c:pt idx="828">
                  <c:v>3.6421310999376913E-2</c:v>
                </c:pt>
                <c:pt idx="829">
                  <c:v>3.9653866507797682E-2</c:v>
                </c:pt>
                <c:pt idx="830">
                  <c:v>4.0981691633080429E-2</c:v>
                </c:pt>
                <c:pt idx="831">
                  <c:v>4.0563347457184082E-2</c:v>
                </c:pt>
                <c:pt idx="832">
                  <c:v>3.8940614568859847E-2</c:v>
                </c:pt>
                <c:pt idx="833">
                  <c:v>3.5362588243421145E-2</c:v>
                </c:pt>
                <c:pt idx="834">
                  <c:v>3.7829981776071893E-2</c:v>
                </c:pt>
                <c:pt idx="835">
                  <c:v>3.1082026713092868E-2</c:v>
                </c:pt>
                <c:pt idx="836">
                  <c:v>3.8006037050248881E-2</c:v>
                </c:pt>
                <c:pt idx="837">
                  <c:v>3.8426138505170633E-2</c:v>
                </c:pt>
                <c:pt idx="838">
                  <c:v>3.7763882269948777E-2</c:v>
                </c:pt>
                <c:pt idx="839">
                  <c:v>4.2672216409092252E-2</c:v>
                </c:pt>
                <c:pt idx="840">
                  <c:v>4.207412357240909E-2</c:v>
                </c:pt>
                <c:pt idx="841">
                  <c:v>3.6835567356317558E-2</c:v>
                </c:pt>
                <c:pt idx="842">
                  <c:v>3.2514722529824167E-2</c:v>
                </c:pt>
                <c:pt idx="843">
                  <c:v>3.6328662663070194E-2</c:v>
                </c:pt>
                <c:pt idx="844">
                  <c:v>4.1227102823753421E-2</c:v>
                </c:pt>
                <c:pt idx="845">
                  <c:v>4.046503934120136E-2</c:v>
                </c:pt>
                <c:pt idx="846">
                  <c:v>3.4748483760960729E-2</c:v>
                </c:pt>
                <c:pt idx="847">
                  <c:v>3.9737292193823333E-2</c:v>
                </c:pt>
                <c:pt idx="848">
                  <c:v>3.8857028802430568E-2</c:v>
                </c:pt>
                <c:pt idx="849">
                  <c:v>3.5566387903228656E-2</c:v>
                </c:pt>
                <c:pt idx="850">
                  <c:v>3.5759959002110681E-2</c:v>
                </c:pt>
                <c:pt idx="851">
                  <c:v>4.1138966303147145E-2</c:v>
                </c:pt>
                <c:pt idx="852">
                  <c:v>3.4040455346544873E-2</c:v>
                </c:pt>
                <c:pt idx="853">
                  <c:v>3.4358359164325489E-2</c:v>
                </c:pt>
                <c:pt idx="854">
                  <c:v>3.345117846938761E-2</c:v>
                </c:pt>
                <c:pt idx="855">
                  <c:v>3.6406300216663773E-2</c:v>
                </c:pt>
                <c:pt idx="856">
                  <c:v>3.6773174216296459E-2</c:v>
                </c:pt>
                <c:pt idx="857">
                  <c:v>3.0647424281067731E-2</c:v>
                </c:pt>
                <c:pt idx="858">
                  <c:v>3.0949284725423531E-2</c:v>
                </c:pt>
                <c:pt idx="859">
                  <c:v>3.2659773402583248E-2</c:v>
                </c:pt>
                <c:pt idx="860">
                  <c:v>4.2698466710955577E-2</c:v>
                </c:pt>
                <c:pt idx="861">
                  <c:v>3.3560527806723243E-2</c:v>
                </c:pt>
                <c:pt idx="862">
                  <c:v>3.2441635009324683E-2</c:v>
                </c:pt>
                <c:pt idx="863">
                  <c:v>4.1538923586196194E-2</c:v>
                </c:pt>
                <c:pt idx="864">
                  <c:v>3.7666346433751115E-2</c:v>
                </c:pt>
                <c:pt idx="865">
                  <c:v>4.2389573545083652E-2</c:v>
                </c:pt>
                <c:pt idx="866">
                  <c:v>3.8657097752377391E-2</c:v>
                </c:pt>
                <c:pt idx="867">
                  <c:v>3.1582378204952091E-2</c:v>
                </c:pt>
                <c:pt idx="868">
                  <c:v>4.2842235498319836E-2</c:v>
                </c:pt>
                <c:pt idx="869">
                  <c:v>4.6428687677435965E-2</c:v>
                </c:pt>
                <c:pt idx="870">
                  <c:v>4.0819926779800252E-2</c:v>
                </c:pt>
                <c:pt idx="871">
                  <c:v>5.7024216343329485E-2</c:v>
                </c:pt>
                <c:pt idx="872">
                  <c:v>5.9561985403695741E-2</c:v>
                </c:pt>
                <c:pt idx="873">
                  <c:v>6.1796941469196308E-2</c:v>
                </c:pt>
                <c:pt idx="874">
                  <c:v>6.9304229273788029E-2</c:v>
                </c:pt>
                <c:pt idx="875">
                  <c:v>6.045912285601323E-2</c:v>
                </c:pt>
                <c:pt idx="876">
                  <c:v>5.3023272734247569E-2</c:v>
                </c:pt>
                <c:pt idx="877">
                  <c:v>5.0281210072287842E-2</c:v>
                </c:pt>
                <c:pt idx="878">
                  <c:v>4.9195722882361598E-2</c:v>
                </c:pt>
                <c:pt idx="879">
                  <c:v>5.348501167901918E-2</c:v>
                </c:pt>
                <c:pt idx="880">
                  <c:v>5.4704424153652384E-2</c:v>
                </c:pt>
                <c:pt idx="881">
                  <c:v>4.4092622088889186E-2</c:v>
                </c:pt>
                <c:pt idx="882">
                  <c:v>4.8530523907828013E-2</c:v>
                </c:pt>
                <c:pt idx="883">
                  <c:v>3.5985546181718231E-2</c:v>
                </c:pt>
                <c:pt idx="884">
                  <c:v>5.5688526366864916E-2</c:v>
                </c:pt>
                <c:pt idx="885">
                  <c:v>6.3873807319871148E-2</c:v>
                </c:pt>
                <c:pt idx="886">
                  <c:v>7.104442584531287E-2</c:v>
                </c:pt>
                <c:pt idx="887">
                  <c:v>7.0004043832898849E-2</c:v>
                </c:pt>
                <c:pt idx="888">
                  <c:v>7.3105504306992114E-2</c:v>
                </c:pt>
                <c:pt idx="889">
                  <c:v>6.9864567652033652E-2</c:v>
                </c:pt>
                <c:pt idx="890">
                  <c:v>5.2710365299875668E-2</c:v>
                </c:pt>
                <c:pt idx="891">
                  <c:v>5.1279862296240895E-2</c:v>
                </c:pt>
                <c:pt idx="892">
                  <c:v>4.9970367098256412E-2</c:v>
                </c:pt>
                <c:pt idx="893">
                  <c:v>4.1964208906080464E-2</c:v>
                </c:pt>
                <c:pt idx="894">
                  <c:v>4.9360576133699152E-2</c:v>
                </c:pt>
                <c:pt idx="895">
                  <c:v>4.7948155004845318E-2</c:v>
                </c:pt>
                <c:pt idx="896">
                  <c:v>3.7128239041288556E-2</c:v>
                </c:pt>
                <c:pt idx="897">
                  <c:v>4.2333104101079669E-2</c:v>
                </c:pt>
                <c:pt idx="898">
                  <c:v>3.8411772370569405E-2</c:v>
                </c:pt>
                <c:pt idx="899">
                  <c:v>4.1353171189190449E-2</c:v>
                </c:pt>
                <c:pt idx="900">
                  <c:v>2.9831620653285242E-2</c:v>
                </c:pt>
                <c:pt idx="901">
                  <c:v>5.2949347315419178E-2</c:v>
                </c:pt>
                <c:pt idx="902">
                  <c:v>3.5917355535187365E-2</c:v>
                </c:pt>
                <c:pt idx="903">
                  <c:v>4.1779129279419694E-2</c:v>
                </c:pt>
                <c:pt idx="904">
                  <c:v>4.5059300054924881E-2</c:v>
                </c:pt>
                <c:pt idx="905">
                  <c:v>4.0457281210288611E-2</c:v>
                </c:pt>
                <c:pt idx="906">
                  <c:v>3.8311781968182794E-2</c:v>
                </c:pt>
                <c:pt idx="907">
                  <c:v>3.6307999311510047E-2</c:v>
                </c:pt>
                <c:pt idx="908">
                  <c:v>4.2655653134897088E-2</c:v>
                </c:pt>
                <c:pt idx="909">
                  <c:v>3.4778367599553252E-2</c:v>
                </c:pt>
                <c:pt idx="910">
                  <c:v>3.5381546955007524E-2</c:v>
                </c:pt>
                <c:pt idx="911">
                  <c:v>4.1823848677580829E-2</c:v>
                </c:pt>
                <c:pt idx="912">
                  <c:v>2.7322527617655308E-2</c:v>
                </c:pt>
                <c:pt idx="913">
                  <c:v>3.0902867177034721E-2</c:v>
                </c:pt>
                <c:pt idx="914">
                  <c:v>4.0957018339517703E-2</c:v>
                </c:pt>
                <c:pt idx="915">
                  <c:v>3.8489021981563211E-2</c:v>
                </c:pt>
                <c:pt idx="916">
                  <c:v>3.6081085339367935E-2</c:v>
                </c:pt>
                <c:pt idx="917">
                  <c:v>4.6812742198225545E-2</c:v>
                </c:pt>
                <c:pt idx="918">
                  <c:v>4.0931773948298784E-2</c:v>
                </c:pt>
                <c:pt idx="919">
                  <c:v>3.8352298174124361E-2</c:v>
                </c:pt>
                <c:pt idx="920">
                  <c:v>3.8987484236226472E-2</c:v>
                </c:pt>
                <c:pt idx="921">
                  <c:v>3.963722247231781E-2</c:v>
                </c:pt>
                <c:pt idx="922">
                  <c:v>4.0329419511681217E-2</c:v>
                </c:pt>
                <c:pt idx="923">
                  <c:v>5.2879573891924533E-2</c:v>
                </c:pt>
                <c:pt idx="924">
                  <c:v>6.14445799839934E-2</c:v>
                </c:pt>
                <c:pt idx="925">
                  <c:v>4.6777921826104941E-2</c:v>
                </c:pt>
                <c:pt idx="926">
                  <c:v>4.0104155377212521E-2</c:v>
                </c:pt>
                <c:pt idx="927">
                  <c:v>4.0739980318763351E-2</c:v>
                </c:pt>
                <c:pt idx="928">
                  <c:v>4.5606508234658547E-2</c:v>
                </c:pt>
                <c:pt idx="929">
                  <c:v>4.6876741910946117E-2</c:v>
                </c:pt>
                <c:pt idx="930">
                  <c:v>5.6656225386285904E-2</c:v>
                </c:pt>
                <c:pt idx="931">
                  <c:v>2.2069841782153498E-2</c:v>
                </c:pt>
                <c:pt idx="932">
                  <c:v>5.4232730659456989E-2</c:v>
                </c:pt>
                <c:pt idx="933">
                  <c:v>4.6007837017381918E-2</c:v>
                </c:pt>
                <c:pt idx="934">
                  <c:v>4.6897141346165148E-2</c:v>
                </c:pt>
                <c:pt idx="935">
                  <c:v>3.8733474853063131E-2</c:v>
                </c:pt>
                <c:pt idx="936">
                  <c:v>5.8830156206025212E-2</c:v>
                </c:pt>
                <c:pt idx="937">
                  <c:v>5.0456017151966272E-2</c:v>
                </c:pt>
                <c:pt idx="938">
                  <c:v>4.1126913402486628E-2</c:v>
                </c:pt>
                <c:pt idx="939">
                  <c:v>4.7398648733911829E-2</c:v>
                </c:pt>
                <c:pt idx="940">
                  <c:v>5.353718130569509E-2</c:v>
                </c:pt>
                <c:pt idx="941">
                  <c:v>3.8317755418919963E-2</c:v>
                </c:pt>
                <c:pt idx="942">
                  <c:v>3.9176856469386317E-2</c:v>
                </c:pt>
                <c:pt idx="943">
                  <c:v>5.1735157644225052E-2</c:v>
                </c:pt>
                <c:pt idx="944">
                  <c:v>5.8414812456072537E-2</c:v>
                </c:pt>
                <c:pt idx="945">
                  <c:v>3.5996479961719154E-2</c:v>
                </c:pt>
                <c:pt idx="946">
                  <c:v>4.9476627215500162E-2</c:v>
                </c:pt>
                <c:pt idx="947">
                  <c:v>5.6125429053338574E-2</c:v>
                </c:pt>
                <c:pt idx="948">
                  <c:v>4.4603724926775834E-2</c:v>
                </c:pt>
                <c:pt idx="949">
                  <c:v>7.1581698944861022E-2</c:v>
                </c:pt>
              </c:numCache>
            </c:numRef>
          </c:yVal>
          <c:smooth val="0"/>
          <c:extLst>
            <c:ext xmlns:c16="http://schemas.microsoft.com/office/drawing/2014/chart" uri="{C3380CC4-5D6E-409C-BE32-E72D297353CC}">
              <c16:uniqueId val="{00000000-1103-4C1B-98B5-8C691C6AA44F}"/>
            </c:ext>
          </c:extLst>
        </c:ser>
        <c:dLbls>
          <c:showLegendKey val="0"/>
          <c:showVal val="0"/>
          <c:showCatName val="0"/>
          <c:showSerName val="0"/>
          <c:showPercent val="0"/>
          <c:showBubbleSize val="0"/>
        </c:dLbls>
        <c:axId val="198550752"/>
        <c:axId val="1"/>
      </c:scatterChart>
      <c:valAx>
        <c:axId val="198550752"/>
        <c:scaling>
          <c:orientation val="minMax"/>
          <c:max val="1000"/>
          <c:min val="400"/>
        </c:scaling>
        <c:delete val="0"/>
        <c:axPos val="b"/>
        <c:title>
          <c:tx>
            <c:rich>
              <a:bodyPr/>
              <a:lstStyle/>
              <a:p>
                <a:pPr>
                  <a:defRPr sz="628" b="1" i="0" u="none" strike="noStrike" baseline="0">
                    <a:solidFill>
                      <a:srgbClr val="000000"/>
                    </a:solidFill>
                    <a:latin typeface="Arial"/>
                    <a:ea typeface="Arial"/>
                    <a:cs typeface="Arial"/>
                  </a:defRPr>
                </a:pPr>
                <a:r>
                  <a:rPr lang="en-GB"/>
                  <a:t>Wavelength (microns)</a:t>
                </a:r>
              </a:p>
            </c:rich>
          </c:tx>
          <c:layout>
            <c:manualLayout>
              <c:xMode val="edge"/>
              <c:yMode val="edge"/>
              <c:x val="0.41880341880341881"/>
              <c:y val="0.91798941798941802"/>
            </c:manualLayout>
          </c:layout>
          <c:overlay val="0"/>
          <c:spPr>
            <a:noFill/>
            <a:ln w="19934">
              <a:noFill/>
            </a:ln>
          </c:spPr>
        </c:title>
        <c:numFmt formatCode="General" sourceLinked="1"/>
        <c:majorTickMark val="out"/>
        <c:minorTickMark val="none"/>
        <c:tickLblPos val="low"/>
        <c:spPr>
          <a:ln w="2492">
            <a:solidFill>
              <a:srgbClr val="000000"/>
            </a:solidFill>
            <a:prstDash val="solid"/>
          </a:ln>
        </c:spPr>
        <c:txPr>
          <a:bodyPr rot="0" vert="horz"/>
          <a:lstStyle/>
          <a:p>
            <a:pPr>
              <a:defRPr sz="765" b="0" i="0" u="none" strike="noStrike" baseline="0">
                <a:solidFill>
                  <a:srgbClr val="000000"/>
                </a:solidFill>
                <a:latin typeface="Arial"/>
                <a:ea typeface="Arial"/>
                <a:cs typeface="Arial"/>
              </a:defRPr>
            </a:pPr>
            <a:endParaRPr lang="en-US"/>
          </a:p>
        </c:txPr>
        <c:crossAx val="1"/>
        <c:crosses val="autoZero"/>
        <c:crossBetween val="midCat"/>
        <c:majorUnit val="100"/>
      </c:valAx>
      <c:valAx>
        <c:axId val="1"/>
        <c:scaling>
          <c:orientation val="minMax"/>
          <c:min val="-0.1"/>
        </c:scaling>
        <c:delete val="0"/>
        <c:axPos val="l"/>
        <c:majorGridlines>
          <c:spPr>
            <a:ln w="2492">
              <a:solidFill>
                <a:srgbClr val="C0C0C0"/>
              </a:solidFill>
              <a:prstDash val="sysDash"/>
            </a:ln>
          </c:spPr>
        </c:majorGridlines>
        <c:title>
          <c:tx>
            <c:rich>
              <a:bodyPr/>
              <a:lstStyle/>
              <a:p>
                <a:pPr>
                  <a:defRPr sz="628" b="1" i="0" u="none" strike="noStrike" baseline="0">
                    <a:solidFill>
                      <a:srgbClr val="000000"/>
                    </a:solidFill>
                    <a:latin typeface="Arial"/>
                    <a:ea typeface="Arial"/>
                    <a:cs typeface="Arial"/>
                  </a:defRPr>
                </a:pPr>
                <a:r>
                  <a:rPr lang="en-GB"/>
                  <a:t>Normalised Intensity </a:t>
                </a:r>
              </a:p>
            </c:rich>
          </c:tx>
          <c:layout>
            <c:manualLayout>
              <c:xMode val="edge"/>
              <c:yMode val="edge"/>
              <c:x val="2.1367521367521368E-2"/>
              <c:y val="0.29365079365079366"/>
            </c:manualLayout>
          </c:layout>
          <c:overlay val="0"/>
          <c:spPr>
            <a:noFill/>
            <a:ln w="19934">
              <a:noFill/>
            </a:ln>
          </c:spPr>
        </c:title>
        <c:numFmt formatCode="General" sourceLinked="1"/>
        <c:majorTickMark val="out"/>
        <c:minorTickMark val="none"/>
        <c:tickLblPos val="nextTo"/>
        <c:spPr>
          <a:ln w="2492">
            <a:solidFill>
              <a:srgbClr val="000000"/>
            </a:solidFill>
            <a:prstDash val="solid"/>
          </a:ln>
        </c:spPr>
        <c:txPr>
          <a:bodyPr rot="0" vert="horz"/>
          <a:lstStyle/>
          <a:p>
            <a:pPr>
              <a:defRPr sz="765" b="0" i="0" u="none" strike="noStrike" baseline="0">
                <a:solidFill>
                  <a:srgbClr val="000000"/>
                </a:solidFill>
                <a:latin typeface="Arial"/>
                <a:ea typeface="Arial"/>
                <a:cs typeface="Arial"/>
              </a:defRPr>
            </a:pPr>
            <a:endParaRPr lang="en-US"/>
          </a:p>
        </c:txPr>
        <c:crossAx val="198550752"/>
        <c:crosses val="autoZero"/>
        <c:crossBetween val="midCat"/>
      </c:valAx>
      <c:spPr>
        <a:noFill/>
        <a:ln w="9967">
          <a:solidFill>
            <a:srgbClr val="808080"/>
          </a:solidFill>
          <a:prstDash val="solid"/>
        </a:ln>
      </c:spPr>
    </c:plotArea>
    <c:legend>
      <c:legendPos val="r"/>
      <c:layout>
        <c:manualLayout>
          <c:xMode val="edge"/>
          <c:yMode val="edge"/>
          <c:x val="0.16666666666666666"/>
          <c:y val="0.15873015873015872"/>
          <c:w val="0.16025641025641027"/>
          <c:h val="5.8201058201058198E-2"/>
        </c:manualLayout>
      </c:layout>
      <c:overlay val="0"/>
      <c:spPr>
        <a:solidFill>
          <a:srgbClr val="FFFFFF"/>
        </a:solidFill>
        <a:ln w="2492">
          <a:solidFill>
            <a:srgbClr val="000000"/>
          </a:solidFill>
          <a:prstDash val="solid"/>
        </a:ln>
      </c:spPr>
      <c:txPr>
        <a:bodyPr/>
        <a:lstStyle/>
        <a:p>
          <a:pPr>
            <a:defRPr sz="702" b="0" i="0" u="none" strike="noStrike" baseline="0">
              <a:solidFill>
                <a:srgbClr val="000000"/>
              </a:solidFill>
              <a:latin typeface="Arial"/>
              <a:ea typeface="Arial"/>
              <a:cs typeface="Arial"/>
            </a:defRPr>
          </a:pPr>
          <a:endParaRPr lang="en-US"/>
        </a:p>
      </c:txPr>
    </c:legend>
    <c:plotVisOnly val="1"/>
    <c:dispBlanksAs val="gap"/>
    <c:showDLblsOverMax val="0"/>
  </c:chart>
  <c:spPr>
    <a:solidFill>
      <a:srgbClr val="FFFFFF"/>
    </a:solidFill>
    <a:ln w="2492">
      <a:solidFill>
        <a:srgbClr val="000000"/>
      </a:solidFill>
      <a:prstDash val="solid"/>
    </a:ln>
  </c:spPr>
  <c:txPr>
    <a:bodyPr/>
    <a:lstStyle/>
    <a:p>
      <a:pPr>
        <a:defRPr sz="76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31" b="0" i="0" u="none" strike="noStrike" baseline="0">
                <a:solidFill>
                  <a:srgbClr val="000000"/>
                </a:solidFill>
                <a:latin typeface="Arial"/>
                <a:ea typeface="Arial"/>
                <a:cs typeface="Arial"/>
              </a:defRPr>
            </a:pPr>
            <a:r>
              <a:rPr lang="en-GB"/>
              <a:t>IR Spectrum Sample 3</a:t>
            </a:r>
          </a:p>
        </c:rich>
      </c:tx>
      <c:layout>
        <c:manualLayout>
          <c:xMode val="edge"/>
          <c:yMode val="edge"/>
          <c:x val="0.34680851063829787"/>
          <c:y val="2.0202020202020204E-2"/>
        </c:manualLayout>
      </c:layout>
      <c:overlay val="0"/>
      <c:spPr>
        <a:noFill/>
        <a:ln w="25551">
          <a:noFill/>
        </a:ln>
      </c:spPr>
    </c:title>
    <c:autoTitleDeleted val="0"/>
    <c:plotArea>
      <c:layout>
        <c:manualLayout>
          <c:layoutTarget val="inner"/>
          <c:xMode val="edge"/>
          <c:yMode val="edge"/>
          <c:x val="0.14680851063829786"/>
          <c:y val="0.18181818181818182"/>
          <c:w val="0.80851063829787229"/>
          <c:h val="0.68013468013468015"/>
        </c:manualLayout>
      </c:layout>
      <c:scatterChart>
        <c:scatterStyle val="smoothMarker"/>
        <c:varyColors val="0"/>
        <c:ser>
          <c:idx val="0"/>
          <c:order val="0"/>
          <c:tx>
            <c:v>IR Spectrum Sample 1</c:v>
          </c:tx>
          <c:spPr>
            <a:ln w="12776">
              <a:solidFill>
                <a:srgbClr val="000080"/>
              </a:solidFill>
              <a:prstDash val="solid"/>
            </a:ln>
          </c:spPr>
          <c:marker>
            <c:symbol val="none"/>
          </c:marker>
          <c:xVal>
            <c:numRef>
              <c:f>'Jemmet 1'!$B$1:$B$657</c:f>
              <c:numCache>
                <c:formatCode>0.00</c:formatCode>
                <c:ptCount val="657"/>
                <c:pt idx="0">
                  <c:v>2.0449999999999999</c:v>
                </c:pt>
                <c:pt idx="1">
                  <c:v>2.06297</c:v>
                </c:pt>
                <c:pt idx="2">
                  <c:v>2.08094</c:v>
                </c:pt>
                <c:pt idx="3">
                  <c:v>2.0989100000000001</c:v>
                </c:pt>
                <c:pt idx="4">
                  <c:v>2.1168800000000001</c:v>
                </c:pt>
                <c:pt idx="5">
                  <c:v>2.1348500000000001</c:v>
                </c:pt>
                <c:pt idx="6">
                  <c:v>2.1528200000000002</c:v>
                </c:pt>
                <c:pt idx="7">
                  <c:v>2.1707900000000002</c:v>
                </c:pt>
                <c:pt idx="8">
                  <c:v>2.1887599999999998</c:v>
                </c:pt>
                <c:pt idx="9">
                  <c:v>2.2067299999999999</c:v>
                </c:pt>
                <c:pt idx="10">
                  <c:v>2.2246999999999999</c:v>
                </c:pt>
                <c:pt idx="11">
                  <c:v>2.2426699999999999</c:v>
                </c:pt>
                <c:pt idx="12">
                  <c:v>2.26064</c:v>
                </c:pt>
                <c:pt idx="13">
                  <c:v>2.27861</c:v>
                </c:pt>
                <c:pt idx="14">
                  <c:v>2.2965800000000001</c:v>
                </c:pt>
                <c:pt idx="15">
                  <c:v>2.3145500000000001</c:v>
                </c:pt>
                <c:pt idx="16">
                  <c:v>2.3325200000000001</c:v>
                </c:pt>
                <c:pt idx="17">
                  <c:v>2.3504900000000002</c:v>
                </c:pt>
                <c:pt idx="18">
                  <c:v>2.3684599999999998</c:v>
                </c:pt>
                <c:pt idx="19">
                  <c:v>2.3864299999999998</c:v>
                </c:pt>
                <c:pt idx="20">
                  <c:v>2.4043999999999999</c:v>
                </c:pt>
                <c:pt idx="21">
                  <c:v>2.4223699999999999</c:v>
                </c:pt>
                <c:pt idx="22">
                  <c:v>2.44034</c:v>
                </c:pt>
                <c:pt idx="23">
                  <c:v>2.45831</c:v>
                </c:pt>
                <c:pt idx="24">
                  <c:v>2.47628</c:v>
                </c:pt>
                <c:pt idx="25">
                  <c:v>2.4942500000000001</c:v>
                </c:pt>
                <c:pt idx="26">
                  <c:v>2.5122200000000001</c:v>
                </c:pt>
                <c:pt idx="27">
                  <c:v>2.5301900000000002</c:v>
                </c:pt>
                <c:pt idx="28">
                  <c:v>2.5481600000000002</c:v>
                </c:pt>
                <c:pt idx="29">
                  <c:v>2.5661299999999998</c:v>
                </c:pt>
                <c:pt idx="30">
                  <c:v>2.5840999999999998</c:v>
                </c:pt>
                <c:pt idx="31">
                  <c:v>2.6020699999999999</c:v>
                </c:pt>
                <c:pt idx="32">
                  <c:v>2.6200399999999999</c:v>
                </c:pt>
                <c:pt idx="33">
                  <c:v>2.63801</c:v>
                </c:pt>
                <c:pt idx="34">
                  <c:v>2.65598</c:v>
                </c:pt>
                <c:pt idx="35">
                  <c:v>2.67395</c:v>
                </c:pt>
                <c:pt idx="36">
                  <c:v>2.6919200000000001</c:v>
                </c:pt>
                <c:pt idx="37">
                  <c:v>2.7098900000000001</c:v>
                </c:pt>
                <c:pt idx="38">
                  <c:v>2.7278600000000002</c:v>
                </c:pt>
                <c:pt idx="39">
                  <c:v>2.7458300000000002</c:v>
                </c:pt>
                <c:pt idx="40">
                  <c:v>2.7637999999999998</c:v>
                </c:pt>
                <c:pt idx="41">
                  <c:v>2.7817699999999999</c:v>
                </c:pt>
                <c:pt idx="42">
                  <c:v>2.7997399999999999</c:v>
                </c:pt>
                <c:pt idx="43">
                  <c:v>2.8177099999999999</c:v>
                </c:pt>
                <c:pt idx="44">
                  <c:v>2.83568</c:v>
                </c:pt>
                <c:pt idx="45">
                  <c:v>2.85365</c:v>
                </c:pt>
                <c:pt idx="46">
                  <c:v>2.8716200000000001</c:v>
                </c:pt>
                <c:pt idx="47">
                  <c:v>2.8895900000000001</c:v>
                </c:pt>
                <c:pt idx="48">
                  <c:v>2.9075600000000001</c:v>
                </c:pt>
                <c:pt idx="49">
                  <c:v>2.9255300000000002</c:v>
                </c:pt>
                <c:pt idx="50">
                  <c:v>2.9434999999999998</c:v>
                </c:pt>
                <c:pt idx="51">
                  <c:v>2.9614699999999998</c:v>
                </c:pt>
                <c:pt idx="52">
                  <c:v>2.9794399999999999</c:v>
                </c:pt>
                <c:pt idx="53">
                  <c:v>2.9974099999999999</c:v>
                </c:pt>
                <c:pt idx="54">
                  <c:v>3.0153799999999999</c:v>
                </c:pt>
                <c:pt idx="55">
                  <c:v>3.03335</c:v>
                </c:pt>
                <c:pt idx="56">
                  <c:v>3.05132</c:v>
                </c:pt>
                <c:pt idx="57">
                  <c:v>3.0692900000000001</c:v>
                </c:pt>
                <c:pt idx="58">
                  <c:v>3.0872600000000001</c:v>
                </c:pt>
                <c:pt idx="59">
                  <c:v>3.1052300000000002</c:v>
                </c:pt>
                <c:pt idx="60">
                  <c:v>3.1232000000000002</c:v>
                </c:pt>
                <c:pt idx="61">
                  <c:v>3.1411699999999998</c:v>
                </c:pt>
                <c:pt idx="62">
                  <c:v>3.1591399999999998</c:v>
                </c:pt>
                <c:pt idx="63">
                  <c:v>3.1771099999999999</c:v>
                </c:pt>
                <c:pt idx="64">
                  <c:v>3.1950799999999999</c:v>
                </c:pt>
                <c:pt idx="65">
                  <c:v>3.21305</c:v>
                </c:pt>
                <c:pt idx="66">
                  <c:v>3.23102</c:v>
                </c:pt>
                <c:pt idx="67">
                  <c:v>3.24899</c:v>
                </c:pt>
                <c:pt idx="68">
                  <c:v>3.2669600000000001</c:v>
                </c:pt>
                <c:pt idx="69">
                  <c:v>3.2849300000000001</c:v>
                </c:pt>
                <c:pt idx="70">
                  <c:v>3.3029000000000002</c:v>
                </c:pt>
                <c:pt idx="71">
                  <c:v>3.3208700000000002</c:v>
                </c:pt>
                <c:pt idx="72">
                  <c:v>3.3388399999999998</c:v>
                </c:pt>
                <c:pt idx="73">
                  <c:v>3.3568099999999998</c:v>
                </c:pt>
                <c:pt idx="74">
                  <c:v>3.3747799999999999</c:v>
                </c:pt>
                <c:pt idx="75">
                  <c:v>3.3927499999999999</c:v>
                </c:pt>
                <c:pt idx="76">
                  <c:v>3.41072</c:v>
                </c:pt>
                <c:pt idx="77">
                  <c:v>3.42869</c:v>
                </c:pt>
                <c:pt idx="78">
                  <c:v>3.4466600000000001</c:v>
                </c:pt>
                <c:pt idx="79">
                  <c:v>3.4646300000000001</c:v>
                </c:pt>
                <c:pt idx="80">
                  <c:v>3.4826000000000001</c:v>
                </c:pt>
                <c:pt idx="81">
                  <c:v>3.5005700000000002</c:v>
                </c:pt>
                <c:pt idx="82">
                  <c:v>3.5185399999999998</c:v>
                </c:pt>
                <c:pt idx="83">
                  <c:v>3.5365099999999998</c:v>
                </c:pt>
                <c:pt idx="84">
                  <c:v>3.5544799999999999</c:v>
                </c:pt>
                <c:pt idx="85">
                  <c:v>3.5724499999999999</c:v>
                </c:pt>
                <c:pt idx="86">
                  <c:v>3.5904199999999999</c:v>
                </c:pt>
                <c:pt idx="87">
                  <c:v>3.60839</c:v>
                </c:pt>
                <c:pt idx="88">
                  <c:v>3.62636</c:v>
                </c:pt>
                <c:pt idx="89">
                  <c:v>3.6443300000000001</c:v>
                </c:pt>
                <c:pt idx="90">
                  <c:v>3.6623000000000001</c:v>
                </c:pt>
                <c:pt idx="91">
                  <c:v>3.6802700000000002</c:v>
                </c:pt>
                <c:pt idx="92">
                  <c:v>3.6982400000000002</c:v>
                </c:pt>
                <c:pt idx="93">
                  <c:v>3.7162099999999998</c:v>
                </c:pt>
                <c:pt idx="94">
                  <c:v>3.7341799999999998</c:v>
                </c:pt>
                <c:pt idx="95">
                  <c:v>3.7521499999999999</c:v>
                </c:pt>
                <c:pt idx="96">
                  <c:v>3.7701199999999999</c:v>
                </c:pt>
                <c:pt idx="97">
                  <c:v>3.78809</c:v>
                </c:pt>
                <c:pt idx="98">
                  <c:v>3.80606</c:v>
                </c:pt>
                <c:pt idx="99">
                  <c:v>3.82403</c:v>
                </c:pt>
                <c:pt idx="100">
                  <c:v>3.8420000000000001</c:v>
                </c:pt>
                <c:pt idx="101">
                  <c:v>3.8599700000000001</c:v>
                </c:pt>
                <c:pt idx="102">
                  <c:v>3.8779400000000002</c:v>
                </c:pt>
                <c:pt idx="103">
                  <c:v>3.8959100000000002</c:v>
                </c:pt>
                <c:pt idx="104">
                  <c:v>3.9138799999999998</c:v>
                </c:pt>
                <c:pt idx="105">
                  <c:v>3.9318499999999998</c:v>
                </c:pt>
                <c:pt idx="106">
                  <c:v>3.9498199999999999</c:v>
                </c:pt>
                <c:pt idx="107">
                  <c:v>3.9677899999999999</c:v>
                </c:pt>
                <c:pt idx="108">
                  <c:v>3.98576</c:v>
                </c:pt>
                <c:pt idx="109">
                  <c:v>4.00373</c:v>
                </c:pt>
                <c:pt idx="110">
                  <c:v>4.0217000000000001</c:v>
                </c:pt>
                <c:pt idx="111">
                  <c:v>4.0396700000000001</c:v>
                </c:pt>
                <c:pt idx="112">
                  <c:v>4.0576400000000001</c:v>
                </c:pt>
                <c:pt idx="113">
                  <c:v>4.0756100000000002</c:v>
                </c:pt>
                <c:pt idx="114">
                  <c:v>4.0935800000000002</c:v>
                </c:pt>
                <c:pt idx="115">
                  <c:v>4.1115500000000003</c:v>
                </c:pt>
                <c:pt idx="116">
                  <c:v>4.1295200000000003</c:v>
                </c:pt>
                <c:pt idx="117">
                  <c:v>4.1474900000000003</c:v>
                </c:pt>
                <c:pt idx="118">
                  <c:v>4.1654600000000004</c:v>
                </c:pt>
                <c:pt idx="119">
                  <c:v>4.1834300000000004</c:v>
                </c:pt>
                <c:pt idx="120">
                  <c:v>4.2013999999999996</c:v>
                </c:pt>
                <c:pt idx="121">
                  <c:v>4.2193699999999996</c:v>
                </c:pt>
                <c:pt idx="122">
                  <c:v>4.2373399999999997</c:v>
                </c:pt>
                <c:pt idx="123">
                  <c:v>4.2553099999999997</c:v>
                </c:pt>
                <c:pt idx="124">
                  <c:v>4.2732799999999997</c:v>
                </c:pt>
                <c:pt idx="125">
                  <c:v>4.2912499999999998</c:v>
                </c:pt>
                <c:pt idx="126">
                  <c:v>4.3092199999999998</c:v>
                </c:pt>
                <c:pt idx="127">
                  <c:v>4.3271899999999999</c:v>
                </c:pt>
                <c:pt idx="128">
                  <c:v>4.3451599999999999</c:v>
                </c:pt>
                <c:pt idx="129">
                  <c:v>4.36313</c:v>
                </c:pt>
                <c:pt idx="130">
                  <c:v>4.3811</c:v>
                </c:pt>
                <c:pt idx="131">
                  <c:v>4.39907</c:v>
                </c:pt>
                <c:pt idx="132">
                  <c:v>4.4170400000000001</c:v>
                </c:pt>
                <c:pt idx="133">
                  <c:v>4.4350100000000001</c:v>
                </c:pt>
                <c:pt idx="134">
                  <c:v>4.4529800000000002</c:v>
                </c:pt>
                <c:pt idx="135">
                  <c:v>4.4709500000000002</c:v>
                </c:pt>
                <c:pt idx="136">
                  <c:v>4.4889200000000002</c:v>
                </c:pt>
                <c:pt idx="137">
                  <c:v>4.5068900000000003</c:v>
                </c:pt>
                <c:pt idx="138">
                  <c:v>4.5248600000000003</c:v>
                </c:pt>
                <c:pt idx="139">
                  <c:v>4.5428300000000004</c:v>
                </c:pt>
                <c:pt idx="140">
                  <c:v>4.5608000000000004</c:v>
                </c:pt>
                <c:pt idx="141">
                  <c:v>4.5787699999999996</c:v>
                </c:pt>
                <c:pt idx="142">
                  <c:v>4.5967399999999996</c:v>
                </c:pt>
                <c:pt idx="143">
                  <c:v>4.6147099999999996</c:v>
                </c:pt>
                <c:pt idx="144">
                  <c:v>4.6326799999999997</c:v>
                </c:pt>
                <c:pt idx="145">
                  <c:v>4.6506499999999997</c:v>
                </c:pt>
                <c:pt idx="146">
                  <c:v>4.6686199999999998</c:v>
                </c:pt>
                <c:pt idx="147">
                  <c:v>4.6865899999999998</c:v>
                </c:pt>
                <c:pt idx="148">
                  <c:v>4.7045599999999999</c:v>
                </c:pt>
                <c:pt idx="149">
                  <c:v>4.7225299999999999</c:v>
                </c:pt>
                <c:pt idx="150">
                  <c:v>4.7404999999999999</c:v>
                </c:pt>
                <c:pt idx="151">
                  <c:v>4.75847</c:v>
                </c:pt>
                <c:pt idx="152">
                  <c:v>4.77644</c:v>
                </c:pt>
                <c:pt idx="153">
                  <c:v>4.7944100000000001</c:v>
                </c:pt>
                <c:pt idx="154">
                  <c:v>4.8123800000000001</c:v>
                </c:pt>
                <c:pt idx="155">
                  <c:v>4.8303500000000001</c:v>
                </c:pt>
                <c:pt idx="156">
                  <c:v>4.8483200000000002</c:v>
                </c:pt>
                <c:pt idx="157">
                  <c:v>4.8662900000000002</c:v>
                </c:pt>
                <c:pt idx="158">
                  <c:v>4.8842600000000003</c:v>
                </c:pt>
                <c:pt idx="159">
                  <c:v>4.9022300000000003</c:v>
                </c:pt>
                <c:pt idx="160">
                  <c:v>4.9202000000000004</c:v>
                </c:pt>
                <c:pt idx="161">
                  <c:v>4.9381700000000004</c:v>
                </c:pt>
                <c:pt idx="162">
                  <c:v>4.9561400000000004</c:v>
                </c:pt>
                <c:pt idx="163">
                  <c:v>4.9741099999999996</c:v>
                </c:pt>
                <c:pt idx="164">
                  <c:v>4.9920799999999996</c:v>
                </c:pt>
                <c:pt idx="165">
                  <c:v>5.0100499999999997</c:v>
                </c:pt>
                <c:pt idx="166">
                  <c:v>5.0280199999999997</c:v>
                </c:pt>
                <c:pt idx="167">
                  <c:v>5.0459899999999998</c:v>
                </c:pt>
                <c:pt idx="168">
                  <c:v>5.0639599999999998</c:v>
                </c:pt>
                <c:pt idx="169">
                  <c:v>5.0819299999999998</c:v>
                </c:pt>
                <c:pt idx="170">
                  <c:v>5.0998999999999999</c:v>
                </c:pt>
                <c:pt idx="171">
                  <c:v>5.1178699999999999</c:v>
                </c:pt>
                <c:pt idx="172">
                  <c:v>5.13584</c:v>
                </c:pt>
                <c:pt idx="173">
                  <c:v>5.15381</c:v>
                </c:pt>
                <c:pt idx="174">
                  <c:v>5.17178</c:v>
                </c:pt>
                <c:pt idx="175">
                  <c:v>5.1897500000000001</c:v>
                </c:pt>
                <c:pt idx="176">
                  <c:v>5.2077200000000001</c:v>
                </c:pt>
                <c:pt idx="177">
                  <c:v>5.2256900000000002</c:v>
                </c:pt>
                <c:pt idx="178">
                  <c:v>5.2436600000000002</c:v>
                </c:pt>
                <c:pt idx="179">
                  <c:v>5.2616300000000003</c:v>
                </c:pt>
                <c:pt idx="180">
                  <c:v>5.2796000000000003</c:v>
                </c:pt>
                <c:pt idx="181">
                  <c:v>5.2975700000000003</c:v>
                </c:pt>
                <c:pt idx="182">
                  <c:v>5.3155400000000004</c:v>
                </c:pt>
                <c:pt idx="183">
                  <c:v>5.3335100000000004</c:v>
                </c:pt>
                <c:pt idx="184">
                  <c:v>5.3514799999999996</c:v>
                </c:pt>
                <c:pt idx="185">
                  <c:v>5.3694499999999996</c:v>
                </c:pt>
                <c:pt idx="186">
                  <c:v>5.3874199999999997</c:v>
                </c:pt>
                <c:pt idx="187">
                  <c:v>5.4053899999999997</c:v>
                </c:pt>
                <c:pt idx="188">
                  <c:v>5.4233599999999997</c:v>
                </c:pt>
                <c:pt idx="189">
                  <c:v>5.4413299999999998</c:v>
                </c:pt>
                <c:pt idx="190">
                  <c:v>5.4592999999999998</c:v>
                </c:pt>
                <c:pt idx="191">
                  <c:v>5.4772699999999999</c:v>
                </c:pt>
                <c:pt idx="192">
                  <c:v>5.4952399999999999</c:v>
                </c:pt>
                <c:pt idx="193">
                  <c:v>5.5132099999999999</c:v>
                </c:pt>
                <c:pt idx="194">
                  <c:v>5.53118</c:v>
                </c:pt>
                <c:pt idx="195">
                  <c:v>5.54915</c:v>
                </c:pt>
                <c:pt idx="196">
                  <c:v>5.5671200000000001</c:v>
                </c:pt>
                <c:pt idx="197">
                  <c:v>5.5850900000000001</c:v>
                </c:pt>
                <c:pt idx="198">
                  <c:v>5.6030600000000002</c:v>
                </c:pt>
                <c:pt idx="199">
                  <c:v>5.6210300000000002</c:v>
                </c:pt>
                <c:pt idx="200">
                  <c:v>5.6390000000000002</c:v>
                </c:pt>
                <c:pt idx="201">
                  <c:v>5.6569700000000003</c:v>
                </c:pt>
                <c:pt idx="202">
                  <c:v>5.6749400000000003</c:v>
                </c:pt>
                <c:pt idx="203">
                  <c:v>5.6929100000000004</c:v>
                </c:pt>
                <c:pt idx="204">
                  <c:v>5.7108800000000004</c:v>
                </c:pt>
                <c:pt idx="205">
                  <c:v>5.7288500000000004</c:v>
                </c:pt>
                <c:pt idx="206">
                  <c:v>5.7468199999999996</c:v>
                </c:pt>
                <c:pt idx="207">
                  <c:v>5.7647899999999996</c:v>
                </c:pt>
                <c:pt idx="208">
                  <c:v>5.7827599999999997</c:v>
                </c:pt>
                <c:pt idx="209">
                  <c:v>5.8007299999999997</c:v>
                </c:pt>
                <c:pt idx="210">
                  <c:v>5.8186999999999998</c:v>
                </c:pt>
                <c:pt idx="211">
                  <c:v>5.8366699999999998</c:v>
                </c:pt>
                <c:pt idx="212">
                  <c:v>5.8546399999999998</c:v>
                </c:pt>
                <c:pt idx="213">
                  <c:v>5.8726099999999999</c:v>
                </c:pt>
                <c:pt idx="214">
                  <c:v>5.8905799999999999</c:v>
                </c:pt>
                <c:pt idx="215">
                  <c:v>5.90855</c:v>
                </c:pt>
                <c:pt idx="216">
                  <c:v>5.92652</c:v>
                </c:pt>
                <c:pt idx="217">
                  <c:v>5.9444900000000001</c:v>
                </c:pt>
                <c:pt idx="218">
                  <c:v>5.9624600000000001</c:v>
                </c:pt>
                <c:pt idx="219">
                  <c:v>5.9804300000000001</c:v>
                </c:pt>
                <c:pt idx="220">
                  <c:v>5.9984000000000002</c:v>
                </c:pt>
                <c:pt idx="221">
                  <c:v>6.0163700000000002</c:v>
                </c:pt>
                <c:pt idx="222">
                  <c:v>6.0343400000000003</c:v>
                </c:pt>
                <c:pt idx="223">
                  <c:v>6.0523100000000003</c:v>
                </c:pt>
                <c:pt idx="224">
                  <c:v>6.0702800000000003</c:v>
                </c:pt>
                <c:pt idx="225">
                  <c:v>6.0882500000000004</c:v>
                </c:pt>
                <c:pt idx="226">
                  <c:v>6.1062200000000004</c:v>
                </c:pt>
                <c:pt idx="227">
                  <c:v>6.1241899999999996</c:v>
                </c:pt>
                <c:pt idx="228">
                  <c:v>6.1421599999999996</c:v>
                </c:pt>
                <c:pt idx="229">
                  <c:v>6.1601299999999997</c:v>
                </c:pt>
                <c:pt idx="230">
                  <c:v>6.1780999999999997</c:v>
                </c:pt>
                <c:pt idx="231">
                  <c:v>6.1960699999999997</c:v>
                </c:pt>
                <c:pt idx="232">
                  <c:v>6.2140399999999998</c:v>
                </c:pt>
                <c:pt idx="233">
                  <c:v>6.2320099999999998</c:v>
                </c:pt>
                <c:pt idx="234">
                  <c:v>6.2499799999999999</c:v>
                </c:pt>
                <c:pt idx="235">
                  <c:v>6.2679499999999999</c:v>
                </c:pt>
                <c:pt idx="236">
                  <c:v>6.28592</c:v>
                </c:pt>
                <c:pt idx="237">
                  <c:v>6.30389</c:v>
                </c:pt>
                <c:pt idx="238">
                  <c:v>6.32186</c:v>
                </c:pt>
                <c:pt idx="239">
                  <c:v>6.3398300000000001</c:v>
                </c:pt>
                <c:pt idx="240">
                  <c:v>6.3578000000000001</c:v>
                </c:pt>
                <c:pt idx="241">
                  <c:v>6.3757700000000002</c:v>
                </c:pt>
                <c:pt idx="242">
                  <c:v>6.3937400000000002</c:v>
                </c:pt>
                <c:pt idx="243">
                  <c:v>6.4117100000000002</c:v>
                </c:pt>
                <c:pt idx="244">
                  <c:v>6.4296800000000003</c:v>
                </c:pt>
                <c:pt idx="245">
                  <c:v>6.4476500000000003</c:v>
                </c:pt>
                <c:pt idx="246">
                  <c:v>6.4656200000000004</c:v>
                </c:pt>
                <c:pt idx="247">
                  <c:v>6.4835900000000004</c:v>
                </c:pt>
                <c:pt idx="248">
                  <c:v>6.5015599999999996</c:v>
                </c:pt>
                <c:pt idx="249">
                  <c:v>6.5195299999999996</c:v>
                </c:pt>
                <c:pt idx="250">
                  <c:v>6.5374999999999996</c:v>
                </c:pt>
                <c:pt idx="251">
                  <c:v>6.5554699999999997</c:v>
                </c:pt>
                <c:pt idx="252">
                  <c:v>6.5734399999999997</c:v>
                </c:pt>
                <c:pt idx="253">
                  <c:v>6.5914099999999998</c:v>
                </c:pt>
                <c:pt idx="254">
                  <c:v>6.6093799999999998</c:v>
                </c:pt>
                <c:pt idx="255">
                  <c:v>6.6273499999999999</c:v>
                </c:pt>
                <c:pt idx="256">
                  <c:v>6.6453199999999999</c:v>
                </c:pt>
                <c:pt idx="257">
                  <c:v>6.6632899999999999</c:v>
                </c:pt>
                <c:pt idx="258">
                  <c:v>6.68126</c:v>
                </c:pt>
                <c:pt idx="259">
                  <c:v>6.69923</c:v>
                </c:pt>
                <c:pt idx="260">
                  <c:v>6.7172000000000001</c:v>
                </c:pt>
                <c:pt idx="261">
                  <c:v>6.7351700000000001</c:v>
                </c:pt>
                <c:pt idx="262">
                  <c:v>6.7531400000000001</c:v>
                </c:pt>
                <c:pt idx="263">
                  <c:v>6.7711100000000002</c:v>
                </c:pt>
                <c:pt idx="264">
                  <c:v>6.7890800000000002</c:v>
                </c:pt>
                <c:pt idx="265">
                  <c:v>6.8070500000000003</c:v>
                </c:pt>
                <c:pt idx="266">
                  <c:v>6.8250200000000003</c:v>
                </c:pt>
                <c:pt idx="267">
                  <c:v>6.8429900000000004</c:v>
                </c:pt>
                <c:pt idx="268">
                  <c:v>6.8609600000000004</c:v>
                </c:pt>
                <c:pt idx="269">
                  <c:v>6.8789300000000004</c:v>
                </c:pt>
                <c:pt idx="270">
                  <c:v>6.8968999999999996</c:v>
                </c:pt>
                <c:pt idx="271">
                  <c:v>6.9148699999999996</c:v>
                </c:pt>
                <c:pt idx="272">
                  <c:v>6.9328399999999997</c:v>
                </c:pt>
                <c:pt idx="273">
                  <c:v>6.9508099999999997</c:v>
                </c:pt>
                <c:pt idx="274">
                  <c:v>6.9687799999999998</c:v>
                </c:pt>
                <c:pt idx="275">
                  <c:v>6.9867499999999998</c:v>
                </c:pt>
                <c:pt idx="276">
                  <c:v>7.0047199999999998</c:v>
                </c:pt>
                <c:pt idx="277">
                  <c:v>7.0226899999999999</c:v>
                </c:pt>
                <c:pt idx="278">
                  <c:v>7.0406599999999999</c:v>
                </c:pt>
                <c:pt idx="279">
                  <c:v>7.05863</c:v>
                </c:pt>
                <c:pt idx="280">
                  <c:v>7.0766</c:v>
                </c:pt>
                <c:pt idx="281">
                  <c:v>7.09457</c:v>
                </c:pt>
                <c:pt idx="282">
                  <c:v>7.1125400000000001</c:v>
                </c:pt>
                <c:pt idx="283">
                  <c:v>7.1305100000000001</c:v>
                </c:pt>
                <c:pt idx="284">
                  <c:v>7.1484800000000002</c:v>
                </c:pt>
                <c:pt idx="285">
                  <c:v>7.1664500000000002</c:v>
                </c:pt>
                <c:pt idx="286">
                  <c:v>7.1844200000000003</c:v>
                </c:pt>
                <c:pt idx="287">
                  <c:v>7.2023900000000003</c:v>
                </c:pt>
                <c:pt idx="288">
                  <c:v>7.2203600000000003</c:v>
                </c:pt>
                <c:pt idx="289">
                  <c:v>7.2383300000000004</c:v>
                </c:pt>
                <c:pt idx="290">
                  <c:v>7.2563000000000004</c:v>
                </c:pt>
                <c:pt idx="291">
                  <c:v>7.2742699999999996</c:v>
                </c:pt>
                <c:pt idx="292">
                  <c:v>7.2922399999999996</c:v>
                </c:pt>
                <c:pt idx="293">
                  <c:v>7.3102099999999997</c:v>
                </c:pt>
                <c:pt idx="294">
                  <c:v>7.3281799999999997</c:v>
                </c:pt>
                <c:pt idx="295">
                  <c:v>7.3461499999999997</c:v>
                </c:pt>
                <c:pt idx="296">
                  <c:v>7.3641199999999998</c:v>
                </c:pt>
                <c:pt idx="297">
                  <c:v>7.3820899999999998</c:v>
                </c:pt>
                <c:pt idx="298">
                  <c:v>7.4000599999999999</c:v>
                </c:pt>
                <c:pt idx="299">
                  <c:v>7.4180299999999999</c:v>
                </c:pt>
                <c:pt idx="300">
                  <c:v>7.4359999999999999</c:v>
                </c:pt>
                <c:pt idx="301">
                  <c:v>7.45397</c:v>
                </c:pt>
                <c:pt idx="302">
                  <c:v>7.47194</c:v>
                </c:pt>
                <c:pt idx="303">
                  <c:v>7.4899100000000001</c:v>
                </c:pt>
                <c:pt idx="304">
                  <c:v>7.5078800000000001</c:v>
                </c:pt>
                <c:pt idx="305">
                  <c:v>7.5258500000000002</c:v>
                </c:pt>
                <c:pt idx="306">
                  <c:v>7.5438200000000002</c:v>
                </c:pt>
                <c:pt idx="307">
                  <c:v>7.5617900000000002</c:v>
                </c:pt>
                <c:pt idx="308">
                  <c:v>7.5797600000000003</c:v>
                </c:pt>
                <c:pt idx="309">
                  <c:v>7.5977300000000003</c:v>
                </c:pt>
                <c:pt idx="310">
                  <c:v>7.6157000000000004</c:v>
                </c:pt>
                <c:pt idx="311">
                  <c:v>7.6336700000000004</c:v>
                </c:pt>
                <c:pt idx="312">
                  <c:v>7.6516400000000004</c:v>
                </c:pt>
                <c:pt idx="313">
                  <c:v>7.6696099999999996</c:v>
                </c:pt>
                <c:pt idx="314">
                  <c:v>7.6875799999999996</c:v>
                </c:pt>
                <c:pt idx="315">
                  <c:v>7.7055499999999997</c:v>
                </c:pt>
                <c:pt idx="316">
                  <c:v>7.7235199999999997</c:v>
                </c:pt>
                <c:pt idx="317">
                  <c:v>7.7414899999999998</c:v>
                </c:pt>
                <c:pt idx="318">
                  <c:v>7.7594599999999998</c:v>
                </c:pt>
                <c:pt idx="319">
                  <c:v>7.7774299999999998</c:v>
                </c:pt>
                <c:pt idx="320">
                  <c:v>7.7953999999999999</c:v>
                </c:pt>
                <c:pt idx="321">
                  <c:v>7.8133699999999999</c:v>
                </c:pt>
                <c:pt idx="322">
                  <c:v>7.83134</c:v>
                </c:pt>
                <c:pt idx="323">
                  <c:v>7.84931</c:v>
                </c:pt>
                <c:pt idx="324">
                  <c:v>7.8672800000000001</c:v>
                </c:pt>
                <c:pt idx="325">
                  <c:v>7.8852500000000001</c:v>
                </c:pt>
                <c:pt idx="326">
                  <c:v>7.9032200000000001</c:v>
                </c:pt>
                <c:pt idx="327">
                  <c:v>7.9211900000000002</c:v>
                </c:pt>
                <c:pt idx="328">
                  <c:v>7.9391600000000002</c:v>
                </c:pt>
                <c:pt idx="329">
                  <c:v>7.9571300000000003</c:v>
                </c:pt>
                <c:pt idx="330">
                  <c:v>7.9751000000000003</c:v>
                </c:pt>
                <c:pt idx="331">
                  <c:v>7.9930700000000003</c:v>
                </c:pt>
                <c:pt idx="332">
                  <c:v>8.0110399999999995</c:v>
                </c:pt>
                <c:pt idx="333">
                  <c:v>8.0290099999999995</c:v>
                </c:pt>
                <c:pt idx="334">
                  <c:v>8.0469799999999996</c:v>
                </c:pt>
                <c:pt idx="335">
                  <c:v>8.0649499999999996</c:v>
                </c:pt>
                <c:pt idx="336">
                  <c:v>8.0829199999999997</c:v>
                </c:pt>
                <c:pt idx="337">
                  <c:v>8.1008899999999997</c:v>
                </c:pt>
                <c:pt idx="338">
                  <c:v>8.1188599999999997</c:v>
                </c:pt>
                <c:pt idx="339">
                  <c:v>8.1368299999999998</c:v>
                </c:pt>
                <c:pt idx="340">
                  <c:v>8.1547999999999998</c:v>
                </c:pt>
                <c:pt idx="341">
                  <c:v>8.1727699999999999</c:v>
                </c:pt>
                <c:pt idx="342">
                  <c:v>8.1907399999999999</c:v>
                </c:pt>
                <c:pt idx="343">
                  <c:v>8.20871</c:v>
                </c:pt>
                <c:pt idx="344">
                  <c:v>8.22668</c:v>
                </c:pt>
                <c:pt idx="345">
                  <c:v>8.24465</c:v>
                </c:pt>
                <c:pt idx="346">
                  <c:v>8.2626200000000001</c:v>
                </c:pt>
                <c:pt idx="347">
                  <c:v>8.2805900000000001</c:v>
                </c:pt>
                <c:pt idx="348">
                  <c:v>8.2985600000000002</c:v>
                </c:pt>
                <c:pt idx="349">
                  <c:v>8.3165300000000002</c:v>
                </c:pt>
                <c:pt idx="350">
                  <c:v>8.3345000000000002</c:v>
                </c:pt>
                <c:pt idx="351">
                  <c:v>8.3524700000000003</c:v>
                </c:pt>
                <c:pt idx="352">
                  <c:v>8.3704400000000003</c:v>
                </c:pt>
                <c:pt idx="353">
                  <c:v>8.3884100000000004</c:v>
                </c:pt>
                <c:pt idx="354">
                  <c:v>8.4063800000000004</c:v>
                </c:pt>
                <c:pt idx="355">
                  <c:v>8.4243500000000004</c:v>
                </c:pt>
                <c:pt idx="356">
                  <c:v>8.4423200000000005</c:v>
                </c:pt>
                <c:pt idx="357">
                  <c:v>8.4602900000000005</c:v>
                </c:pt>
                <c:pt idx="358">
                  <c:v>8.4782600000000006</c:v>
                </c:pt>
                <c:pt idx="359">
                  <c:v>8.4962300000000006</c:v>
                </c:pt>
                <c:pt idx="360">
                  <c:v>8.5142000000000007</c:v>
                </c:pt>
                <c:pt idx="361">
                  <c:v>8.5321700000000007</c:v>
                </c:pt>
                <c:pt idx="362">
                  <c:v>8.5501400000000007</c:v>
                </c:pt>
                <c:pt idx="363">
                  <c:v>8.5681100000000008</c:v>
                </c:pt>
                <c:pt idx="364">
                  <c:v>8.5860800000000008</c:v>
                </c:pt>
                <c:pt idx="365">
                  <c:v>8.6040500000000009</c:v>
                </c:pt>
                <c:pt idx="366">
                  <c:v>8.6220199999999991</c:v>
                </c:pt>
                <c:pt idx="367">
                  <c:v>8.6399899999999992</c:v>
                </c:pt>
                <c:pt idx="368">
                  <c:v>8.6579599999999992</c:v>
                </c:pt>
                <c:pt idx="369">
                  <c:v>8.6759299999999993</c:v>
                </c:pt>
                <c:pt idx="370">
                  <c:v>8.6938999999999993</c:v>
                </c:pt>
                <c:pt idx="371">
                  <c:v>8.7118699999999993</c:v>
                </c:pt>
                <c:pt idx="372">
                  <c:v>8.7298399999999994</c:v>
                </c:pt>
                <c:pt idx="373">
                  <c:v>8.7478099999999994</c:v>
                </c:pt>
                <c:pt idx="374">
                  <c:v>8.7657799999999995</c:v>
                </c:pt>
                <c:pt idx="375">
                  <c:v>8.7837499999999995</c:v>
                </c:pt>
                <c:pt idx="376">
                  <c:v>8.8017199999999995</c:v>
                </c:pt>
                <c:pt idx="377">
                  <c:v>8.8196899999999996</c:v>
                </c:pt>
                <c:pt idx="378">
                  <c:v>8.8376599999999996</c:v>
                </c:pt>
                <c:pt idx="379">
                  <c:v>8.8556299999999997</c:v>
                </c:pt>
                <c:pt idx="380">
                  <c:v>8.8735999999999997</c:v>
                </c:pt>
                <c:pt idx="381">
                  <c:v>8.8915699999999998</c:v>
                </c:pt>
                <c:pt idx="382">
                  <c:v>8.9095399999999998</c:v>
                </c:pt>
                <c:pt idx="383">
                  <c:v>8.9275099999999998</c:v>
                </c:pt>
                <c:pt idx="384">
                  <c:v>8.9454799999999999</c:v>
                </c:pt>
                <c:pt idx="385">
                  <c:v>8.9634499999999999</c:v>
                </c:pt>
                <c:pt idx="386">
                  <c:v>8.98142</c:v>
                </c:pt>
                <c:pt idx="387">
                  <c:v>8.99939</c:v>
                </c:pt>
                <c:pt idx="388">
                  <c:v>9.01736</c:v>
                </c:pt>
                <c:pt idx="389">
                  <c:v>9.0353300000000001</c:v>
                </c:pt>
                <c:pt idx="390">
                  <c:v>9.0533000000000001</c:v>
                </c:pt>
                <c:pt idx="391">
                  <c:v>9.0712700000000002</c:v>
                </c:pt>
                <c:pt idx="392">
                  <c:v>9.0892400000000002</c:v>
                </c:pt>
                <c:pt idx="393">
                  <c:v>9.1072100000000002</c:v>
                </c:pt>
                <c:pt idx="394">
                  <c:v>9.1251800000000003</c:v>
                </c:pt>
                <c:pt idx="395">
                  <c:v>9.1431500000000003</c:v>
                </c:pt>
                <c:pt idx="396">
                  <c:v>9.1611200000000004</c:v>
                </c:pt>
                <c:pt idx="397">
                  <c:v>9.1790900000000004</c:v>
                </c:pt>
                <c:pt idx="398">
                  <c:v>9.1970600000000005</c:v>
                </c:pt>
                <c:pt idx="399">
                  <c:v>9.2150300000000005</c:v>
                </c:pt>
                <c:pt idx="400">
                  <c:v>9.2330000000000005</c:v>
                </c:pt>
                <c:pt idx="401">
                  <c:v>9.2509700000000006</c:v>
                </c:pt>
                <c:pt idx="402">
                  <c:v>9.2689400000000006</c:v>
                </c:pt>
                <c:pt idx="403">
                  <c:v>9.2869100000000007</c:v>
                </c:pt>
                <c:pt idx="404">
                  <c:v>9.3048800000000007</c:v>
                </c:pt>
                <c:pt idx="405">
                  <c:v>9.3228500000000007</c:v>
                </c:pt>
                <c:pt idx="406">
                  <c:v>9.3408200000000008</c:v>
                </c:pt>
                <c:pt idx="407">
                  <c:v>9.3587900000000008</c:v>
                </c:pt>
                <c:pt idx="408">
                  <c:v>9.3767600000000009</c:v>
                </c:pt>
                <c:pt idx="409">
                  <c:v>9.3947299999999991</c:v>
                </c:pt>
                <c:pt idx="410">
                  <c:v>9.4126999999999992</c:v>
                </c:pt>
                <c:pt idx="411">
                  <c:v>9.4306699999999992</c:v>
                </c:pt>
                <c:pt idx="412">
                  <c:v>9.4486399999999993</c:v>
                </c:pt>
                <c:pt idx="413">
                  <c:v>9.4666099999999993</c:v>
                </c:pt>
                <c:pt idx="414">
                  <c:v>9.4845799999999993</c:v>
                </c:pt>
                <c:pt idx="415">
                  <c:v>9.5025499999999994</c:v>
                </c:pt>
                <c:pt idx="416">
                  <c:v>9.5205199999999994</c:v>
                </c:pt>
                <c:pt idx="417">
                  <c:v>9.5384899999999995</c:v>
                </c:pt>
                <c:pt idx="418">
                  <c:v>9.5564599999999995</c:v>
                </c:pt>
                <c:pt idx="419">
                  <c:v>9.5744299999999996</c:v>
                </c:pt>
                <c:pt idx="420">
                  <c:v>9.5923999999999996</c:v>
                </c:pt>
                <c:pt idx="421">
                  <c:v>9.6103699999999996</c:v>
                </c:pt>
                <c:pt idx="422">
                  <c:v>9.6283399999999997</c:v>
                </c:pt>
                <c:pt idx="423">
                  <c:v>9.6463099999999997</c:v>
                </c:pt>
                <c:pt idx="424">
                  <c:v>9.6642799999999998</c:v>
                </c:pt>
                <c:pt idx="425">
                  <c:v>9.6822499999999998</c:v>
                </c:pt>
                <c:pt idx="426">
                  <c:v>9.7002199999999998</c:v>
                </c:pt>
                <c:pt idx="427">
                  <c:v>9.7181899999999999</c:v>
                </c:pt>
                <c:pt idx="428">
                  <c:v>9.7361599999999999</c:v>
                </c:pt>
                <c:pt idx="429">
                  <c:v>9.75413</c:v>
                </c:pt>
                <c:pt idx="430">
                  <c:v>9.7721</c:v>
                </c:pt>
                <c:pt idx="431">
                  <c:v>9.7900700000000001</c:v>
                </c:pt>
                <c:pt idx="432">
                  <c:v>9.8080400000000001</c:v>
                </c:pt>
                <c:pt idx="433">
                  <c:v>9.8260100000000001</c:v>
                </c:pt>
                <c:pt idx="434">
                  <c:v>9.8439800000000002</c:v>
                </c:pt>
                <c:pt idx="435">
                  <c:v>9.8619500000000002</c:v>
                </c:pt>
                <c:pt idx="436">
                  <c:v>9.8799200000000003</c:v>
                </c:pt>
                <c:pt idx="437">
                  <c:v>9.8978900000000003</c:v>
                </c:pt>
                <c:pt idx="438">
                  <c:v>9.9158600000000003</c:v>
                </c:pt>
                <c:pt idx="439">
                  <c:v>9.9338300000000004</c:v>
                </c:pt>
                <c:pt idx="440">
                  <c:v>9.9518000000000004</c:v>
                </c:pt>
                <c:pt idx="441">
                  <c:v>9.9697700000000005</c:v>
                </c:pt>
                <c:pt idx="442">
                  <c:v>9.9877400000000005</c:v>
                </c:pt>
                <c:pt idx="443">
                  <c:v>10.005710000000001</c:v>
                </c:pt>
                <c:pt idx="444">
                  <c:v>10.023680000000001</c:v>
                </c:pt>
                <c:pt idx="445">
                  <c:v>10.041650000000001</c:v>
                </c:pt>
                <c:pt idx="446">
                  <c:v>10.059620000000001</c:v>
                </c:pt>
                <c:pt idx="447">
                  <c:v>10.077590000000001</c:v>
                </c:pt>
                <c:pt idx="448">
                  <c:v>10.095560000000001</c:v>
                </c:pt>
                <c:pt idx="449">
                  <c:v>10.113530000000001</c:v>
                </c:pt>
                <c:pt idx="450">
                  <c:v>10.131500000000001</c:v>
                </c:pt>
                <c:pt idx="451">
                  <c:v>10.149470000000001</c:v>
                </c:pt>
                <c:pt idx="452">
                  <c:v>10.167439999999999</c:v>
                </c:pt>
                <c:pt idx="453">
                  <c:v>10.185409999999999</c:v>
                </c:pt>
                <c:pt idx="454">
                  <c:v>10.203379999999999</c:v>
                </c:pt>
                <c:pt idx="455">
                  <c:v>10.221349999999999</c:v>
                </c:pt>
                <c:pt idx="456">
                  <c:v>10.239319999999999</c:v>
                </c:pt>
                <c:pt idx="457">
                  <c:v>10.257289999999999</c:v>
                </c:pt>
                <c:pt idx="458">
                  <c:v>10.275259999999999</c:v>
                </c:pt>
                <c:pt idx="459">
                  <c:v>10.293229999999999</c:v>
                </c:pt>
                <c:pt idx="460">
                  <c:v>10.311199999999999</c:v>
                </c:pt>
                <c:pt idx="461">
                  <c:v>10.32917</c:v>
                </c:pt>
                <c:pt idx="462">
                  <c:v>10.34714</c:v>
                </c:pt>
                <c:pt idx="463">
                  <c:v>10.36511</c:v>
                </c:pt>
                <c:pt idx="464">
                  <c:v>10.38308</c:v>
                </c:pt>
                <c:pt idx="465">
                  <c:v>10.40105</c:v>
                </c:pt>
                <c:pt idx="466">
                  <c:v>10.41902</c:v>
                </c:pt>
                <c:pt idx="467">
                  <c:v>10.43699</c:v>
                </c:pt>
                <c:pt idx="468">
                  <c:v>10.45496</c:v>
                </c:pt>
                <c:pt idx="469">
                  <c:v>10.47293</c:v>
                </c:pt>
                <c:pt idx="470">
                  <c:v>10.4909</c:v>
                </c:pt>
                <c:pt idx="471">
                  <c:v>10.50887</c:v>
                </c:pt>
                <c:pt idx="472">
                  <c:v>10.52684</c:v>
                </c:pt>
                <c:pt idx="473">
                  <c:v>10.54481</c:v>
                </c:pt>
                <c:pt idx="474">
                  <c:v>10.56278</c:v>
                </c:pt>
                <c:pt idx="475">
                  <c:v>10.58075</c:v>
                </c:pt>
                <c:pt idx="476">
                  <c:v>10.59872</c:v>
                </c:pt>
                <c:pt idx="477">
                  <c:v>10.61669</c:v>
                </c:pt>
                <c:pt idx="478">
                  <c:v>10.63466</c:v>
                </c:pt>
                <c:pt idx="479">
                  <c:v>10.65263</c:v>
                </c:pt>
                <c:pt idx="480">
                  <c:v>10.6706</c:v>
                </c:pt>
                <c:pt idx="481">
                  <c:v>10.68857</c:v>
                </c:pt>
                <c:pt idx="482">
                  <c:v>10.70654</c:v>
                </c:pt>
                <c:pt idx="483">
                  <c:v>10.72451</c:v>
                </c:pt>
                <c:pt idx="484">
                  <c:v>10.74248</c:v>
                </c:pt>
                <c:pt idx="485">
                  <c:v>10.760450000000001</c:v>
                </c:pt>
                <c:pt idx="486">
                  <c:v>10.778420000000001</c:v>
                </c:pt>
                <c:pt idx="487">
                  <c:v>10.796390000000001</c:v>
                </c:pt>
                <c:pt idx="488">
                  <c:v>10.814360000000001</c:v>
                </c:pt>
                <c:pt idx="489">
                  <c:v>10.832330000000001</c:v>
                </c:pt>
                <c:pt idx="490">
                  <c:v>10.850300000000001</c:v>
                </c:pt>
                <c:pt idx="491">
                  <c:v>10.868270000000001</c:v>
                </c:pt>
                <c:pt idx="492">
                  <c:v>10.886240000000001</c:v>
                </c:pt>
                <c:pt idx="493">
                  <c:v>10.904210000000001</c:v>
                </c:pt>
                <c:pt idx="494">
                  <c:v>10.922180000000001</c:v>
                </c:pt>
                <c:pt idx="495">
                  <c:v>10.940149999999999</c:v>
                </c:pt>
                <c:pt idx="496">
                  <c:v>10.958119999999999</c:v>
                </c:pt>
                <c:pt idx="497">
                  <c:v>10.976089999999999</c:v>
                </c:pt>
                <c:pt idx="498">
                  <c:v>10.994059999999999</c:v>
                </c:pt>
                <c:pt idx="499">
                  <c:v>11.012029999999999</c:v>
                </c:pt>
                <c:pt idx="500">
                  <c:v>11.03</c:v>
                </c:pt>
                <c:pt idx="501">
                  <c:v>11.047969999999999</c:v>
                </c:pt>
                <c:pt idx="502">
                  <c:v>11.065939999999999</c:v>
                </c:pt>
                <c:pt idx="503">
                  <c:v>11.083909999999999</c:v>
                </c:pt>
                <c:pt idx="504">
                  <c:v>11.10188</c:v>
                </c:pt>
                <c:pt idx="505">
                  <c:v>11.11985</c:v>
                </c:pt>
                <c:pt idx="506">
                  <c:v>11.13782</c:v>
                </c:pt>
                <c:pt idx="507">
                  <c:v>11.15579</c:v>
                </c:pt>
                <c:pt idx="508">
                  <c:v>11.17376</c:v>
                </c:pt>
                <c:pt idx="509">
                  <c:v>11.19173</c:v>
                </c:pt>
                <c:pt idx="510">
                  <c:v>11.2097</c:v>
                </c:pt>
                <c:pt idx="511">
                  <c:v>11.22767</c:v>
                </c:pt>
                <c:pt idx="512">
                  <c:v>11.24564</c:v>
                </c:pt>
                <c:pt idx="513">
                  <c:v>11.26361</c:v>
                </c:pt>
                <c:pt idx="514">
                  <c:v>11.28158</c:v>
                </c:pt>
                <c:pt idx="515">
                  <c:v>11.29955</c:v>
                </c:pt>
                <c:pt idx="516">
                  <c:v>11.31752</c:v>
                </c:pt>
                <c:pt idx="517">
                  <c:v>11.33549</c:v>
                </c:pt>
                <c:pt idx="518">
                  <c:v>11.35346</c:v>
                </c:pt>
                <c:pt idx="519">
                  <c:v>11.37143</c:v>
                </c:pt>
                <c:pt idx="520">
                  <c:v>11.3894</c:v>
                </c:pt>
                <c:pt idx="521">
                  <c:v>11.40737</c:v>
                </c:pt>
                <c:pt idx="522">
                  <c:v>11.42534</c:v>
                </c:pt>
                <c:pt idx="523">
                  <c:v>11.44331</c:v>
                </c:pt>
                <c:pt idx="524">
                  <c:v>11.46128</c:v>
                </c:pt>
                <c:pt idx="525">
                  <c:v>11.47925</c:v>
                </c:pt>
                <c:pt idx="526">
                  <c:v>11.49722</c:v>
                </c:pt>
                <c:pt idx="527">
                  <c:v>11.51519</c:v>
                </c:pt>
                <c:pt idx="528">
                  <c:v>11.533160000000001</c:v>
                </c:pt>
                <c:pt idx="529">
                  <c:v>11.551130000000001</c:v>
                </c:pt>
                <c:pt idx="530">
                  <c:v>11.569100000000001</c:v>
                </c:pt>
                <c:pt idx="531">
                  <c:v>11.587070000000001</c:v>
                </c:pt>
                <c:pt idx="532">
                  <c:v>11.605040000000001</c:v>
                </c:pt>
                <c:pt idx="533">
                  <c:v>11.623010000000001</c:v>
                </c:pt>
                <c:pt idx="534">
                  <c:v>11.640980000000001</c:v>
                </c:pt>
                <c:pt idx="535">
                  <c:v>11.658950000000001</c:v>
                </c:pt>
                <c:pt idx="536">
                  <c:v>11.676920000000001</c:v>
                </c:pt>
                <c:pt idx="537">
                  <c:v>11.694889999999999</c:v>
                </c:pt>
                <c:pt idx="538">
                  <c:v>11.712859999999999</c:v>
                </c:pt>
                <c:pt idx="539">
                  <c:v>11.730829999999999</c:v>
                </c:pt>
                <c:pt idx="540">
                  <c:v>11.748799999999999</c:v>
                </c:pt>
                <c:pt idx="541">
                  <c:v>11.766769999999999</c:v>
                </c:pt>
                <c:pt idx="542">
                  <c:v>11.784739999999999</c:v>
                </c:pt>
                <c:pt idx="543">
                  <c:v>11.802709999999999</c:v>
                </c:pt>
                <c:pt idx="544">
                  <c:v>11.820679999999999</c:v>
                </c:pt>
                <c:pt idx="545">
                  <c:v>11.838649999999999</c:v>
                </c:pt>
                <c:pt idx="546">
                  <c:v>11.856619999999999</c:v>
                </c:pt>
                <c:pt idx="547">
                  <c:v>11.87459</c:v>
                </c:pt>
                <c:pt idx="548">
                  <c:v>11.89256</c:v>
                </c:pt>
                <c:pt idx="549">
                  <c:v>11.91053</c:v>
                </c:pt>
                <c:pt idx="550">
                  <c:v>11.9285</c:v>
                </c:pt>
                <c:pt idx="551">
                  <c:v>11.94647</c:v>
                </c:pt>
                <c:pt idx="552">
                  <c:v>11.96444</c:v>
                </c:pt>
                <c:pt idx="553">
                  <c:v>11.98241</c:v>
                </c:pt>
                <c:pt idx="554">
                  <c:v>12.00038</c:v>
                </c:pt>
                <c:pt idx="555">
                  <c:v>12.01835</c:v>
                </c:pt>
                <c:pt idx="556">
                  <c:v>12.03632</c:v>
                </c:pt>
                <c:pt idx="557">
                  <c:v>12.05429</c:v>
                </c:pt>
                <c:pt idx="558">
                  <c:v>12.07226</c:v>
                </c:pt>
                <c:pt idx="559">
                  <c:v>12.09023</c:v>
                </c:pt>
                <c:pt idx="560">
                  <c:v>12.1082</c:v>
                </c:pt>
                <c:pt idx="561">
                  <c:v>12.12617</c:v>
                </c:pt>
                <c:pt idx="562">
                  <c:v>12.14414</c:v>
                </c:pt>
                <c:pt idx="563">
                  <c:v>12.16211</c:v>
                </c:pt>
                <c:pt idx="564">
                  <c:v>12.18008</c:v>
                </c:pt>
                <c:pt idx="565">
                  <c:v>12.19805</c:v>
                </c:pt>
                <c:pt idx="566">
                  <c:v>12.21602</c:v>
                </c:pt>
                <c:pt idx="567">
                  <c:v>12.23399</c:v>
                </c:pt>
                <c:pt idx="568">
                  <c:v>12.25196</c:v>
                </c:pt>
                <c:pt idx="569">
                  <c:v>12.26993</c:v>
                </c:pt>
                <c:pt idx="570">
                  <c:v>12.2879</c:v>
                </c:pt>
                <c:pt idx="571">
                  <c:v>12.305870000000001</c:v>
                </c:pt>
                <c:pt idx="572">
                  <c:v>12.323840000000001</c:v>
                </c:pt>
                <c:pt idx="573">
                  <c:v>12.341810000000001</c:v>
                </c:pt>
                <c:pt idx="574">
                  <c:v>12.359780000000001</c:v>
                </c:pt>
                <c:pt idx="575">
                  <c:v>12.377750000000001</c:v>
                </c:pt>
                <c:pt idx="576">
                  <c:v>12.395720000000001</c:v>
                </c:pt>
                <c:pt idx="577">
                  <c:v>12.413690000000001</c:v>
                </c:pt>
                <c:pt idx="578">
                  <c:v>12.431660000000001</c:v>
                </c:pt>
                <c:pt idx="579">
                  <c:v>12.449630000000001</c:v>
                </c:pt>
                <c:pt idx="580">
                  <c:v>12.467599999999999</c:v>
                </c:pt>
                <c:pt idx="581">
                  <c:v>12.485569999999999</c:v>
                </c:pt>
                <c:pt idx="582">
                  <c:v>12.503539999999999</c:v>
                </c:pt>
                <c:pt idx="583">
                  <c:v>12.521509999999999</c:v>
                </c:pt>
                <c:pt idx="584">
                  <c:v>12.539479999999999</c:v>
                </c:pt>
                <c:pt idx="585">
                  <c:v>12.557449999999999</c:v>
                </c:pt>
                <c:pt idx="586">
                  <c:v>12.575419999999999</c:v>
                </c:pt>
                <c:pt idx="587">
                  <c:v>12.593389999999999</c:v>
                </c:pt>
                <c:pt idx="588">
                  <c:v>12.611359999999999</c:v>
                </c:pt>
                <c:pt idx="589">
                  <c:v>12.62933</c:v>
                </c:pt>
                <c:pt idx="590">
                  <c:v>12.6473</c:v>
                </c:pt>
                <c:pt idx="591">
                  <c:v>12.66527</c:v>
                </c:pt>
                <c:pt idx="592">
                  <c:v>12.68324</c:v>
                </c:pt>
                <c:pt idx="593">
                  <c:v>12.70121</c:v>
                </c:pt>
                <c:pt idx="594">
                  <c:v>12.71918</c:v>
                </c:pt>
                <c:pt idx="595">
                  <c:v>12.73715</c:v>
                </c:pt>
                <c:pt idx="596">
                  <c:v>12.75512</c:v>
                </c:pt>
                <c:pt idx="597">
                  <c:v>12.77309</c:v>
                </c:pt>
                <c:pt idx="598">
                  <c:v>12.79106</c:v>
                </c:pt>
                <c:pt idx="599">
                  <c:v>12.80903</c:v>
                </c:pt>
                <c:pt idx="600">
                  <c:v>12.827</c:v>
                </c:pt>
                <c:pt idx="601">
                  <c:v>12.84497</c:v>
                </c:pt>
                <c:pt idx="602">
                  <c:v>12.86294</c:v>
                </c:pt>
                <c:pt idx="603">
                  <c:v>12.88091</c:v>
                </c:pt>
                <c:pt idx="604">
                  <c:v>12.89888</c:v>
                </c:pt>
                <c:pt idx="605">
                  <c:v>12.91685</c:v>
                </c:pt>
                <c:pt idx="606">
                  <c:v>12.93482</c:v>
                </c:pt>
                <c:pt idx="607">
                  <c:v>12.95279</c:v>
                </c:pt>
                <c:pt idx="608">
                  <c:v>12.97076</c:v>
                </c:pt>
                <c:pt idx="609">
                  <c:v>12.98873</c:v>
                </c:pt>
                <c:pt idx="610">
                  <c:v>13.0067</c:v>
                </c:pt>
                <c:pt idx="611">
                  <c:v>13.02467</c:v>
                </c:pt>
                <c:pt idx="612">
                  <c:v>13.04264</c:v>
                </c:pt>
                <c:pt idx="613">
                  <c:v>13.06061</c:v>
                </c:pt>
                <c:pt idx="614">
                  <c:v>13.078580000000001</c:v>
                </c:pt>
                <c:pt idx="615">
                  <c:v>13.096550000000001</c:v>
                </c:pt>
                <c:pt idx="616">
                  <c:v>13.114520000000001</c:v>
                </c:pt>
                <c:pt idx="617">
                  <c:v>13.132490000000001</c:v>
                </c:pt>
                <c:pt idx="618">
                  <c:v>13.150460000000001</c:v>
                </c:pt>
                <c:pt idx="619">
                  <c:v>13.168430000000001</c:v>
                </c:pt>
                <c:pt idx="620">
                  <c:v>13.186400000000001</c:v>
                </c:pt>
                <c:pt idx="621">
                  <c:v>13.204370000000001</c:v>
                </c:pt>
                <c:pt idx="622">
                  <c:v>13.222340000000001</c:v>
                </c:pt>
                <c:pt idx="623">
                  <c:v>13.240309999999999</c:v>
                </c:pt>
                <c:pt idx="624">
                  <c:v>13.258279999999999</c:v>
                </c:pt>
                <c:pt idx="625">
                  <c:v>13.276249999999999</c:v>
                </c:pt>
                <c:pt idx="626">
                  <c:v>13.294219999999999</c:v>
                </c:pt>
                <c:pt idx="627">
                  <c:v>13.312189999999999</c:v>
                </c:pt>
                <c:pt idx="628">
                  <c:v>13.330159999999999</c:v>
                </c:pt>
                <c:pt idx="629">
                  <c:v>13.348129999999999</c:v>
                </c:pt>
                <c:pt idx="630">
                  <c:v>13.366099999999999</c:v>
                </c:pt>
                <c:pt idx="631">
                  <c:v>13.384069999999999</c:v>
                </c:pt>
                <c:pt idx="632">
                  <c:v>13.40204</c:v>
                </c:pt>
                <c:pt idx="633">
                  <c:v>13.42001</c:v>
                </c:pt>
                <c:pt idx="634">
                  <c:v>13.43798</c:v>
                </c:pt>
                <c:pt idx="635">
                  <c:v>13.45595</c:v>
                </c:pt>
                <c:pt idx="636">
                  <c:v>13.47392</c:v>
                </c:pt>
                <c:pt idx="637">
                  <c:v>13.49189</c:v>
                </c:pt>
                <c:pt idx="638">
                  <c:v>13.50986</c:v>
                </c:pt>
                <c:pt idx="639">
                  <c:v>13.52783</c:v>
                </c:pt>
                <c:pt idx="640">
                  <c:v>13.5458</c:v>
                </c:pt>
                <c:pt idx="641">
                  <c:v>13.56377</c:v>
                </c:pt>
                <c:pt idx="642">
                  <c:v>13.58174</c:v>
                </c:pt>
                <c:pt idx="643">
                  <c:v>13.59971</c:v>
                </c:pt>
                <c:pt idx="644">
                  <c:v>13.61768</c:v>
                </c:pt>
                <c:pt idx="645">
                  <c:v>13.63565</c:v>
                </c:pt>
                <c:pt idx="646">
                  <c:v>13.65362</c:v>
                </c:pt>
                <c:pt idx="647">
                  <c:v>13.67159</c:v>
                </c:pt>
                <c:pt idx="648">
                  <c:v>13.68956</c:v>
                </c:pt>
                <c:pt idx="649">
                  <c:v>13.70753</c:v>
                </c:pt>
                <c:pt idx="650">
                  <c:v>13.7255</c:v>
                </c:pt>
                <c:pt idx="651">
                  <c:v>13.74347</c:v>
                </c:pt>
                <c:pt idx="652">
                  <c:v>13.76144</c:v>
                </c:pt>
                <c:pt idx="653">
                  <c:v>13.77941</c:v>
                </c:pt>
                <c:pt idx="654">
                  <c:v>13.79738</c:v>
                </c:pt>
                <c:pt idx="655">
                  <c:v>13.81535</c:v>
                </c:pt>
                <c:pt idx="656">
                  <c:v>13.833320000000001</c:v>
                </c:pt>
              </c:numCache>
            </c:numRef>
          </c:xVal>
          <c:yVal>
            <c:numRef>
              <c:f>'Jemmet 1'!$A$1:$A$657</c:f>
              <c:numCache>
                <c:formatCode>0.00</c:formatCode>
                <c:ptCount val="657"/>
                <c:pt idx="0">
                  <c:v>35.732857500000001</c:v>
                </c:pt>
                <c:pt idx="1">
                  <c:v>26.452484699999999</c:v>
                </c:pt>
                <c:pt idx="2">
                  <c:v>22.301637499999998</c:v>
                </c:pt>
                <c:pt idx="3">
                  <c:v>21.408147199999998</c:v>
                </c:pt>
                <c:pt idx="4">
                  <c:v>20.462799700000001</c:v>
                </c:pt>
                <c:pt idx="5">
                  <c:v>18.484313499999999</c:v>
                </c:pt>
                <c:pt idx="6">
                  <c:v>16.450831699999998</c:v>
                </c:pt>
                <c:pt idx="7">
                  <c:v>15.7621602</c:v>
                </c:pt>
                <c:pt idx="8">
                  <c:v>16.347799699999999</c:v>
                </c:pt>
                <c:pt idx="9">
                  <c:v>17.734303799999999</c:v>
                </c:pt>
                <c:pt idx="10">
                  <c:v>18.264827400000001</c:v>
                </c:pt>
                <c:pt idx="11">
                  <c:v>18.019890799999999</c:v>
                </c:pt>
                <c:pt idx="12">
                  <c:v>18.270451999999999</c:v>
                </c:pt>
                <c:pt idx="13">
                  <c:v>19.098567299999999</c:v>
                </c:pt>
                <c:pt idx="14">
                  <c:v>19.3269363</c:v>
                </c:pt>
                <c:pt idx="15">
                  <c:v>19.350864300000001</c:v>
                </c:pt>
                <c:pt idx="16">
                  <c:v>19.900615200000001</c:v>
                </c:pt>
                <c:pt idx="17">
                  <c:v>20.434207700000002</c:v>
                </c:pt>
                <c:pt idx="18">
                  <c:v>20.8570517</c:v>
                </c:pt>
                <c:pt idx="19">
                  <c:v>21.280416800000001</c:v>
                </c:pt>
                <c:pt idx="20">
                  <c:v>22.362058600000001</c:v>
                </c:pt>
                <c:pt idx="21">
                  <c:v>23.769606199999998</c:v>
                </c:pt>
                <c:pt idx="22">
                  <c:v>25.163803699999999</c:v>
                </c:pt>
                <c:pt idx="23">
                  <c:v>25.861841399999999</c:v>
                </c:pt>
                <c:pt idx="24">
                  <c:v>25.606670399999999</c:v>
                </c:pt>
                <c:pt idx="25">
                  <c:v>24.294544699999999</c:v>
                </c:pt>
                <c:pt idx="26">
                  <c:v>22.189992199999999</c:v>
                </c:pt>
                <c:pt idx="27">
                  <c:v>19.983566100000001</c:v>
                </c:pt>
                <c:pt idx="28">
                  <c:v>18.1988801</c:v>
                </c:pt>
                <c:pt idx="29">
                  <c:v>16.8597888</c:v>
                </c:pt>
                <c:pt idx="30">
                  <c:v>15.266959699999999</c:v>
                </c:pt>
                <c:pt idx="31">
                  <c:v>13.741092099999999</c:v>
                </c:pt>
                <c:pt idx="32">
                  <c:v>12.292317199999999</c:v>
                </c:pt>
                <c:pt idx="33">
                  <c:v>11.061329600000001</c:v>
                </c:pt>
                <c:pt idx="34">
                  <c:v>9.5777531299999996</c:v>
                </c:pt>
                <c:pt idx="35">
                  <c:v>8.0518903700000006</c:v>
                </c:pt>
                <c:pt idx="36">
                  <c:v>6.8035114700000001</c:v>
                </c:pt>
                <c:pt idx="37">
                  <c:v>6.7101704499999997</c:v>
                </c:pt>
                <c:pt idx="38">
                  <c:v>7.3971255100000004</c:v>
                </c:pt>
                <c:pt idx="39">
                  <c:v>8.2405349000000001</c:v>
                </c:pt>
                <c:pt idx="40">
                  <c:v>8.6112803800000002</c:v>
                </c:pt>
                <c:pt idx="41">
                  <c:v>8.3281490100000006</c:v>
                </c:pt>
                <c:pt idx="42">
                  <c:v>7.5149365000000001</c:v>
                </c:pt>
                <c:pt idx="43">
                  <c:v>6.4451167800000002</c:v>
                </c:pt>
                <c:pt idx="44">
                  <c:v>5.2120116999999997</c:v>
                </c:pt>
                <c:pt idx="45">
                  <c:v>4.2834092899999998</c:v>
                </c:pt>
                <c:pt idx="46">
                  <c:v>4.1077232800000001</c:v>
                </c:pt>
                <c:pt idx="47">
                  <c:v>4.50974187</c:v>
                </c:pt>
                <c:pt idx="48">
                  <c:v>4.8319555799999998</c:v>
                </c:pt>
                <c:pt idx="49">
                  <c:v>4.9940147100000001</c:v>
                </c:pt>
                <c:pt idx="50">
                  <c:v>5.2031635500000002</c:v>
                </c:pt>
                <c:pt idx="51">
                  <c:v>5.3665857499999996</c:v>
                </c:pt>
                <c:pt idx="52">
                  <c:v>5.3890842599999997</c:v>
                </c:pt>
                <c:pt idx="53">
                  <c:v>5.6946137999999999</c:v>
                </c:pt>
                <c:pt idx="54">
                  <c:v>6.4327396800000001</c:v>
                </c:pt>
                <c:pt idx="55">
                  <c:v>6.9901853699999998</c:v>
                </c:pt>
                <c:pt idx="56">
                  <c:v>6.9801009599999997</c:v>
                </c:pt>
                <c:pt idx="57">
                  <c:v>6.3532005099999997</c:v>
                </c:pt>
                <c:pt idx="58">
                  <c:v>5.3546563999999996</c:v>
                </c:pt>
                <c:pt idx="59">
                  <c:v>4.4453440000000004</c:v>
                </c:pt>
                <c:pt idx="60">
                  <c:v>4.2305576699999996</c:v>
                </c:pt>
                <c:pt idx="61">
                  <c:v>4.40874392</c:v>
                </c:pt>
                <c:pt idx="62">
                  <c:v>4.3466788799999998</c:v>
                </c:pt>
                <c:pt idx="63">
                  <c:v>3.6301722700000001</c:v>
                </c:pt>
                <c:pt idx="64">
                  <c:v>2.6888798299999999</c:v>
                </c:pt>
                <c:pt idx="65">
                  <c:v>1.9038101599999999</c:v>
                </c:pt>
                <c:pt idx="66">
                  <c:v>1.5641319499999999</c:v>
                </c:pt>
                <c:pt idx="67">
                  <c:v>1.61257055</c:v>
                </c:pt>
                <c:pt idx="68">
                  <c:v>1.98609233</c:v>
                </c:pt>
                <c:pt idx="69">
                  <c:v>2.3880876</c:v>
                </c:pt>
                <c:pt idx="70">
                  <c:v>2.6105260800000001</c:v>
                </c:pt>
                <c:pt idx="71">
                  <c:v>2.6799236199999998</c:v>
                </c:pt>
                <c:pt idx="72">
                  <c:v>2.9020049800000001</c:v>
                </c:pt>
                <c:pt idx="73">
                  <c:v>3.1420639499999998</c:v>
                </c:pt>
                <c:pt idx="74">
                  <c:v>3.12306185</c:v>
                </c:pt>
                <c:pt idx="75">
                  <c:v>2.8746821800000002</c:v>
                </c:pt>
                <c:pt idx="76">
                  <c:v>2.5651923499999998</c:v>
                </c:pt>
                <c:pt idx="77">
                  <c:v>2.1764099799999999</c:v>
                </c:pt>
                <c:pt idx="78">
                  <c:v>1.93395037</c:v>
                </c:pt>
                <c:pt idx="79">
                  <c:v>1.99183653</c:v>
                </c:pt>
                <c:pt idx="80">
                  <c:v>2.1829283899999998</c:v>
                </c:pt>
                <c:pt idx="81">
                  <c:v>2.1857048899999998</c:v>
                </c:pt>
                <c:pt idx="82">
                  <c:v>1.92135301</c:v>
                </c:pt>
                <c:pt idx="83">
                  <c:v>1.5281992600000001</c:v>
                </c:pt>
                <c:pt idx="84">
                  <c:v>1.3232299599999999</c:v>
                </c:pt>
                <c:pt idx="85">
                  <c:v>1.4946699699999999</c:v>
                </c:pt>
                <c:pt idx="86">
                  <c:v>1.71642421</c:v>
                </c:pt>
                <c:pt idx="87">
                  <c:v>1.76451834</c:v>
                </c:pt>
                <c:pt idx="88">
                  <c:v>1.7712449299999999</c:v>
                </c:pt>
                <c:pt idx="89">
                  <c:v>2.1837816000000001</c:v>
                </c:pt>
                <c:pt idx="90">
                  <c:v>3.2944677100000002</c:v>
                </c:pt>
                <c:pt idx="91">
                  <c:v>5.1471733100000003</c:v>
                </c:pt>
                <c:pt idx="92">
                  <c:v>7.7819831400000004</c:v>
                </c:pt>
                <c:pt idx="93">
                  <c:v>11.5882039</c:v>
                </c:pt>
                <c:pt idx="94">
                  <c:v>17.1401252</c:v>
                </c:pt>
                <c:pt idx="95">
                  <c:v>24.652064899999999</c:v>
                </c:pt>
                <c:pt idx="96">
                  <c:v>33.659502500000002</c:v>
                </c:pt>
                <c:pt idx="97">
                  <c:v>42.812514700000001</c:v>
                </c:pt>
                <c:pt idx="98">
                  <c:v>49.890896699999999</c:v>
                </c:pt>
                <c:pt idx="99">
                  <c:v>52.093036400000003</c:v>
                </c:pt>
                <c:pt idx="100">
                  <c:v>51.755215200000002</c:v>
                </c:pt>
                <c:pt idx="101">
                  <c:v>56.015287700000002</c:v>
                </c:pt>
                <c:pt idx="102">
                  <c:v>66.404582500000004</c:v>
                </c:pt>
                <c:pt idx="103">
                  <c:v>80.161040299999996</c:v>
                </c:pt>
                <c:pt idx="104">
                  <c:v>95.271757800000003</c:v>
                </c:pt>
                <c:pt idx="105">
                  <c:v>109.67482</c:v>
                </c:pt>
                <c:pt idx="106">
                  <c:v>121.872068</c:v>
                </c:pt>
                <c:pt idx="107">
                  <c:v>131.44490099999999</c:v>
                </c:pt>
                <c:pt idx="108">
                  <c:v>138.61010300000001</c:v>
                </c:pt>
                <c:pt idx="109">
                  <c:v>116.110747</c:v>
                </c:pt>
                <c:pt idx="110">
                  <c:v>114.49335600000001</c:v>
                </c:pt>
                <c:pt idx="111">
                  <c:v>113.827321</c:v>
                </c:pt>
                <c:pt idx="112">
                  <c:v>111.265383</c:v>
                </c:pt>
                <c:pt idx="113">
                  <c:v>107.81777599999999</c:v>
                </c:pt>
                <c:pt idx="114">
                  <c:v>102.978404</c:v>
                </c:pt>
                <c:pt idx="115">
                  <c:v>97.038454900000005</c:v>
                </c:pt>
                <c:pt idx="116">
                  <c:v>90.398139</c:v>
                </c:pt>
                <c:pt idx="117">
                  <c:v>82.973695599999999</c:v>
                </c:pt>
                <c:pt idx="118">
                  <c:v>75.392837299999997</c:v>
                </c:pt>
                <c:pt idx="119">
                  <c:v>67.818957600000005</c:v>
                </c:pt>
                <c:pt idx="120">
                  <c:v>60.436543999999998</c:v>
                </c:pt>
                <c:pt idx="121">
                  <c:v>53.5519423</c:v>
                </c:pt>
                <c:pt idx="122">
                  <c:v>47.294848100000003</c:v>
                </c:pt>
                <c:pt idx="123">
                  <c:v>41.665261399999999</c:v>
                </c:pt>
                <c:pt idx="124">
                  <c:v>36.763309999999997</c:v>
                </c:pt>
                <c:pt idx="125">
                  <c:v>32.225176300000001</c:v>
                </c:pt>
                <c:pt idx="126">
                  <c:v>28.7217527</c:v>
                </c:pt>
                <c:pt idx="127">
                  <c:v>25.446387000000001</c:v>
                </c:pt>
                <c:pt idx="128">
                  <c:v>22.960775300000002</c:v>
                </c:pt>
                <c:pt idx="129">
                  <c:v>20.659983100000002</c:v>
                </c:pt>
                <c:pt idx="130">
                  <c:v>18.728829699999999</c:v>
                </c:pt>
                <c:pt idx="131">
                  <c:v>17.0097232</c:v>
                </c:pt>
                <c:pt idx="132">
                  <c:v>15.4602542</c:v>
                </c:pt>
                <c:pt idx="133">
                  <c:v>14.1260485</c:v>
                </c:pt>
                <c:pt idx="134">
                  <c:v>12.8533466</c:v>
                </c:pt>
                <c:pt idx="135">
                  <c:v>11.847997700000001</c:v>
                </c:pt>
                <c:pt idx="136">
                  <c:v>10.903165100000001</c:v>
                </c:pt>
                <c:pt idx="137">
                  <c:v>10.170139000000001</c:v>
                </c:pt>
                <c:pt idx="138">
                  <c:v>9.4870472400000008</c:v>
                </c:pt>
                <c:pt idx="139">
                  <c:v>8.8824235799999993</c:v>
                </c:pt>
                <c:pt idx="140">
                  <c:v>8.2850461800000001</c:v>
                </c:pt>
                <c:pt idx="141">
                  <c:v>7.69228003</c:v>
                </c:pt>
                <c:pt idx="142">
                  <c:v>7.1135947399999999</c:v>
                </c:pt>
                <c:pt idx="143">
                  <c:v>6.5458454899999996</c:v>
                </c:pt>
                <c:pt idx="144">
                  <c:v>6.1161341199999999</c:v>
                </c:pt>
                <c:pt idx="145">
                  <c:v>5.7341767499999996</c:v>
                </c:pt>
                <c:pt idx="146">
                  <c:v>5.4763797900000002</c:v>
                </c:pt>
                <c:pt idx="147">
                  <c:v>5.2709236700000002</c:v>
                </c:pt>
                <c:pt idx="148">
                  <c:v>5.1178083900000004</c:v>
                </c:pt>
                <c:pt idx="149">
                  <c:v>4.9836406899999997</c:v>
                </c:pt>
                <c:pt idx="150">
                  <c:v>4.8567605199999999</c:v>
                </c:pt>
                <c:pt idx="151">
                  <c:v>4.7634787799999998</c:v>
                </c:pt>
                <c:pt idx="152">
                  <c:v>4.6778629699999996</c:v>
                </c:pt>
                <c:pt idx="153">
                  <c:v>4.62069493</c:v>
                </c:pt>
                <c:pt idx="154">
                  <c:v>4.5766950900000003</c:v>
                </c:pt>
                <c:pt idx="155">
                  <c:v>4.5590316399999997</c:v>
                </c:pt>
                <c:pt idx="156">
                  <c:v>4.5564138099999996</c:v>
                </c:pt>
                <c:pt idx="157">
                  <c:v>4.5658324700000001</c:v>
                </c:pt>
                <c:pt idx="158">
                  <c:v>4.5974334700000004</c:v>
                </c:pt>
                <c:pt idx="159">
                  <c:v>4.6353722700000004</c:v>
                </c:pt>
                <c:pt idx="160">
                  <c:v>4.64691265</c:v>
                </c:pt>
                <c:pt idx="161">
                  <c:v>4.6661188300000003</c:v>
                </c:pt>
                <c:pt idx="162">
                  <c:v>4.7121553299999999</c:v>
                </c:pt>
                <c:pt idx="163">
                  <c:v>4.8111064900000002</c:v>
                </c:pt>
                <c:pt idx="164">
                  <c:v>4.9762009699999998</c:v>
                </c:pt>
                <c:pt idx="165">
                  <c:v>5.2512193199999997</c:v>
                </c:pt>
                <c:pt idx="166">
                  <c:v>5.5811996099999996</c:v>
                </c:pt>
                <c:pt idx="167">
                  <c:v>5.7828610200000004</c:v>
                </c:pt>
                <c:pt idx="168">
                  <c:v>5.9494032900000002</c:v>
                </c:pt>
                <c:pt idx="169">
                  <c:v>5.7915976699999998</c:v>
                </c:pt>
                <c:pt idx="170">
                  <c:v>5.48309069</c:v>
                </c:pt>
                <c:pt idx="171">
                  <c:v>4.7827601900000003</c:v>
                </c:pt>
                <c:pt idx="172">
                  <c:v>4.0336076800000003</c:v>
                </c:pt>
                <c:pt idx="173">
                  <c:v>3.23563314</c:v>
                </c:pt>
                <c:pt idx="174">
                  <c:v>2.93913015</c:v>
                </c:pt>
                <c:pt idx="175">
                  <c:v>2.83550083</c:v>
                </c:pt>
                <c:pt idx="176">
                  <c:v>4.8668462100000003</c:v>
                </c:pt>
                <c:pt idx="177">
                  <c:v>7.3053838300000002</c:v>
                </c:pt>
                <c:pt idx="178">
                  <c:v>11.151948900000001</c:v>
                </c:pt>
                <c:pt idx="179">
                  <c:v>15.5366444</c:v>
                </c:pt>
                <c:pt idx="180">
                  <c:v>20.766973199999999</c:v>
                </c:pt>
                <c:pt idx="181">
                  <c:v>26.362962799999998</c:v>
                </c:pt>
                <c:pt idx="182">
                  <c:v>32.1916455</c:v>
                </c:pt>
                <c:pt idx="183">
                  <c:v>37.643431700000001</c:v>
                </c:pt>
                <c:pt idx="184">
                  <c:v>42.9875331</c:v>
                </c:pt>
                <c:pt idx="185">
                  <c:v>45.417081099999997</c:v>
                </c:pt>
                <c:pt idx="186">
                  <c:v>47.138874800000004</c:v>
                </c:pt>
                <c:pt idx="187">
                  <c:v>46.383528400000003</c:v>
                </c:pt>
                <c:pt idx="188">
                  <c:v>44.2139338</c:v>
                </c:pt>
                <c:pt idx="189">
                  <c:v>40.276529199999999</c:v>
                </c:pt>
                <c:pt idx="190">
                  <c:v>35.016734399999997</c:v>
                </c:pt>
                <c:pt idx="191">
                  <c:v>29.095744400000001</c:v>
                </c:pt>
                <c:pt idx="192">
                  <c:v>23.4108676</c:v>
                </c:pt>
                <c:pt idx="193">
                  <c:v>17.803478299999998</c:v>
                </c:pt>
                <c:pt idx="194">
                  <c:v>12.579874800000001</c:v>
                </c:pt>
                <c:pt idx="195">
                  <c:v>7.8771997999999996</c:v>
                </c:pt>
                <c:pt idx="196">
                  <c:v>4.2163815900000001</c:v>
                </c:pt>
                <c:pt idx="197">
                  <c:v>1.8098484500000001</c:v>
                </c:pt>
                <c:pt idx="198">
                  <c:v>0.65760039199999998</c:v>
                </c:pt>
                <c:pt idx="199">
                  <c:v>0.55386492899999995</c:v>
                </c:pt>
                <c:pt idx="200">
                  <c:v>0.85340354100000004</c:v>
                </c:pt>
                <c:pt idx="201">
                  <c:v>-0.49530895600000002</c:v>
                </c:pt>
                <c:pt idx="202">
                  <c:v>-2.1524852299999999</c:v>
                </c:pt>
                <c:pt idx="203">
                  <c:v>-4.8672006400000001</c:v>
                </c:pt>
                <c:pt idx="204">
                  <c:v>-6.8575090000000003</c:v>
                </c:pt>
                <c:pt idx="205">
                  <c:v>-7.7094634199999996</c:v>
                </c:pt>
                <c:pt idx="206">
                  <c:v>-6.5242909999999998</c:v>
                </c:pt>
                <c:pt idx="207">
                  <c:v>-4.0427651400000002</c:v>
                </c:pt>
                <c:pt idx="208">
                  <c:v>-0.52214709000000004</c:v>
                </c:pt>
                <c:pt idx="209">
                  <c:v>3.0771624800000001</c:v>
                </c:pt>
                <c:pt idx="210">
                  <c:v>4.4813144999999999</c:v>
                </c:pt>
                <c:pt idx="211">
                  <c:v>5.1821012499999997</c:v>
                </c:pt>
                <c:pt idx="212">
                  <c:v>3.42110958</c:v>
                </c:pt>
                <c:pt idx="213">
                  <c:v>1.0079045</c:v>
                </c:pt>
                <c:pt idx="214">
                  <c:v>-2.2205673500000001</c:v>
                </c:pt>
                <c:pt idx="215">
                  <c:v>-5.5565870500000001</c:v>
                </c:pt>
                <c:pt idx="216">
                  <c:v>-8.9463806899999998</c:v>
                </c:pt>
                <c:pt idx="217">
                  <c:v>-12.6198409</c:v>
                </c:pt>
                <c:pt idx="218">
                  <c:v>-16.148087199999999</c:v>
                </c:pt>
                <c:pt idx="219">
                  <c:v>-18.230955699999999</c:v>
                </c:pt>
                <c:pt idx="220">
                  <c:v>-19.078831099999999</c:v>
                </c:pt>
                <c:pt idx="221">
                  <c:v>-17.456720499999999</c:v>
                </c:pt>
                <c:pt idx="222">
                  <c:v>-14.183620899999999</c:v>
                </c:pt>
                <c:pt idx="223">
                  <c:v>-9.5897302199999999</c:v>
                </c:pt>
                <c:pt idx="224">
                  <c:v>-5.0321248900000004</c:v>
                </c:pt>
                <c:pt idx="225">
                  <c:v>-0.48488679800000001</c:v>
                </c:pt>
                <c:pt idx="226">
                  <c:v>3.1232055500000002</c:v>
                </c:pt>
                <c:pt idx="227">
                  <c:v>6.6152632000000002</c:v>
                </c:pt>
                <c:pt idx="228">
                  <c:v>9.8033666900000007</c:v>
                </c:pt>
                <c:pt idx="229">
                  <c:v>12.822038299999999</c:v>
                </c:pt>
                <c:pt idx="230">
                  <c:v>15.5744597</c:v>
                </c:pt>
                <c:pt idx="231">
                  <c:v>17.246175099999999</c:v>
                </c:pt>
                <c:pt idx="232">
                  <c:v>18.230168500000001</c:v>
                </c:pt>
                <c:pt idx="233">
                  <c:v>17.463498999999999</c:v>
                </c:pt>
                <c:pt idx="234">
                  <c:v>16.249593999999998</c:v>
                </c:pt>
                <c:pt idx="235">
                  <c:v>13.384941</c:v>
                </c:pt>
                <c:pt idx="236">
                  <c:v>10.2693969</c:v>
                </c:pt>
                <c:pt idx="237">
                  <c:v>6.5015360099999997</c:v>
                </c:pt>
                <c:pt idx="238">
                  <c:v>3.3980581000000001</c:v>
                </c:pt>
                <c:pt idx="239">
                  <c:v>0.958963169</c:v>
                </c:pt>
                <c:pt idx="240">
                  <c:v>-1.69741094E-2</c:v>
                </c:pt>
                <c:pt idx="241">
                  <c:v>-0.26133256300000002</c:v>
                </c:pt>
                <c:pt idx="242">
                  <c:v>1.1806989000000001</c:v>
                </c:pt>
                <c:pt idx="243">
                  <c:v>2.9015846500000002</c:v>
                </c:pt>
                <c:pt idx="244">
                  <c:v>5.1669148600000003</c:v>
                </c:pt>
                <c:pt idx="245">
                  <c:v>7.4500021500000004</c:v>
                </c:pt>
                <c:pt idx="246">
                  <c:v>9.7686036299999994</c:v>
                </c:pt>
                <c:pt idx="247">
                  <c:v>11.5082646</c:v>
                </c:pt>
                <c:pt idx="248">
                  <c:v>12.784773100000001</c:v>
                </c:pt>
                <c:pt idx="249">
                  <c:v>12.548805099999999</c:v>
                </c:pt>
                <c:pt idx="250">
                  <c:v>11.880700900000001</c:v>
                </c:pt>
                <c:pt idx="251">
                  <c:v>9.9077608700000006</c:v>
                </c:pt>
                <c:pt idx="252">
                  <c:v>7.8680731399999999</c:v>
                </c:pt>
                <c:pt idx="253">
                  <c:v>5.5947683799999997</c:v>
                </c:pt>
                <c:pt idx="254">
                  <c:v>3.57438594</c:v>
                </c:pt>
                <c:pt idx="255">
                  <c:v>1.8701563800000001</c:v>
                </c:pt>
                <c:pt idx="256">
                  <c:v>1.10033162</c:v>
                </c:pt>
                <c:pt idx="257">
                  <c:v>0.92512809799999995</c:v>
                </c:pt>
                <c:pt idx="258">
                  <c:v>2.3244856299999999</c:v>
                </c:pt>
                <c:pt idx="259">
                  <c:v>4.0261296900000003</c:v>
                </c:pt>
                <c:pt idx="260">
                  <c:v>5.5131369000000001</c:v>
                </c:pt>
                <c:pt idx="261">
                  <c:v>6.6831094000000002</c:v>
                </c:pt>
                <c:pt idx="262">
                  <c:v>7.0287916499999996</c:v>
                </c:pt>
                <c:pt idx="263">
                  <c:v>7.1079167700000001</c:v>
                </c:pt>
                <c:pt idx="264">
                  <c:v>6.92048474</c:v>
                </c:pt>
                <c:pt idx="265">
                  <c:v>6.6430813400000002</c:v>
                </c:pt>
                <c:pt idx="266">
                  <c:v>6.3310735500000002</c:v>
                </c:pt>
                <c:pt idx="267">
                  <c:v>6.0126020599999999</c:v>
                </c:pt>
                <c:pt idx="268">
                  <c:v>5.7030374699999999</c:v>
                </c:pt>
                <c:pt idx="269">
                  <c:v>5.43990843</c:v>
                </c:pt>
                <c:pt idx="270">
                  <c:v>5.2182888600000004</c:v>
                </c:pt>
                <c:pt idx="271">
                  <c:v>5.0796882099999996</c:v>
                </c:pt>
                <c:pt idx="272">
                  <c:v>4.9434400199999997</c:v>
                </c:pt>
                <c:pt idx="273">
                  <c:v>4.8090738000000002</c:v>
                </c:pt>
                <c:pt idx="274">
                  <c:v>4.8441176300000004</c:v>
                </c:pt>
                <c:pt idx="275">
                  <c:v>4.92756434</c:v>
                </c:pt>
                <c:pt idx="276">
                  <c:v>5.2128530099999999</c:v>
                </c:pt>
                <c:pt idx="277">
                  <c:v>5.5598573199999999</c:v>
                </c:pt>
                <c:pt idx="278">
                  <c:v>6.1228663399999999</c:v>
                </c:pt>
                <c:pt idx="279">
                  <c:v>5.3226529899999999</c:v>
                </c:pt>
                <c:pt idx="280">
                  <c:v>3.4347610899999999</c:v>
                </c:pt>
                <c:pt idx="281">
                  <c:v>3.14937763</c:v>
                </c:pt>
                <c:pt idx="282">
                  <c:v>2.8639941599999998</c:v>
                </c:pt>
                <c:pt idx="283">
                  <c:v>2.5788583300000001</c:v>
                </c:pt>
                <c:pt idx="284">
                  <c:v>2.2979320799999998</c:v>
                </c:pt>
                <c:pt idx="285">
                  <c:v>2.0170058399999999</c:v>
                </c:pt>
                <c:pt idx="286">
                  <c:v>1.7360796000000001</c:v>
                </c:pt>
                <c:pt idx="287">
                  <c:v>1.6975020000000001</c:v>
                </c:pt>
                <c:pt idx="288">
                  <c:v>1.68921798</c:v>
                </c:pt>
                <c:pt idx="289">
                  <c:v>1.6809339599999999</c:v>
                </c:pt>
                <c:pt idx="290">
                  <c:v>1.83257841</c:v>
                </c:pt>
                <c:pt idx="291">
                  <c:v>2.0641870999999998</c:v>
                </c:pt>
                <c:pt idx="292">
                  <c:v>2.2957957900000001</c:v>
                </c:pt>
                <c:pt idx="293">
                  <c:v>2.4632060400000002</c:v>
                </c:pt>
                <c:pt idx="294">
                  <c:v>2.5664178400000002</c:v>
                </c:pt>
                <c:pt idx="295">
                  <c:v>2.6696296500000001</c:v>
                </c:pt>
                <c:pt idx="296">
                  <c:v>2.7402196000000001</c:v>
                </c:pt>
                <c:pt idx="297">
                  <c:v>2.7259927500000001</c:v>
                </c:pt>
                <c:pt idx="298">
                  <c:v>2.7117659000000001</c:v>
                </c:pt>
                <c:pt idx="299">
                  <c:v>2.69868386</c:v>
                </c:pt>
                <c:pt idx="300">
                  <c:v>2.6947603600000001</c:v>
                </c:pt>
                <c:pt idx="301">
                  <c:v>2.6908368500000002</c:v>
                </c:pt>
                <c:pt idx="302">
                  <c:v>2.6869133399999998</c:v>
                </c:pt>
                <c:pt idx="303">
                  <c:v>2.7192209799999998</c:v>
                </c:pt>
                <c:pt idx="304">
                  <c:v>2.7560574999999998</c:v>
                </c:pt>
                <c:pt idx="305">
                  <c:v>2.7928940199999999</c:v>
                </c:pt>
                <c:pt idx="306">
                  <c:v>2.77500233</c:v>
                </c:pt>
                <c:pt idx="307">
                  <c:v>2.7360613200000001</c:v>
                </c:pt>
                <c:pt idx="308">
                  <c:v>2.6971203199999998</c:v>
                </c:pt>
                <c:pt idx="309">
                  <c:v>2.68592348</c:v>
                </c:pt>
                <c:pt idx="310">
                  <c:v>2.7024708199999998</c:v>
                </c:pt>
                <c:pt idx="311">
                  <c:v>2.7190181500000001</c:v>
                </c:pt>
                <c:pt idx="312">
                  <c:v>2.7285193400000001</c:v>
                </c:pt>
                <c:pt idx="313">
                  <c:v>2.7239282399999998</c:v>
                </c:pt>
                <c:pt idx="314">
                  <c:v>2.71933713</c:v>
                </c:pt>
                <c:pt idx="315">
                  <c:v>2.70826404</c:v>
                </c:pt>
                <c:pt idx="316">
                  <c:v>2.6453350200000001</c:v>
                </c:pt>
                <c:pt idx="317">
                  <c:v>2.5824060000000002</c:v>
                </c:pt>
                <c:pt idx="318">
                  <c:v>2.5194769799999999</c:v>
                </c:pt>
                <c:pt idx="319">
                  <c:v>2.1929322199999999</c:v>
                </c:pt>
                <c:pt idx="320">
                  <c:v>1.8508806499999999</c:v>
                </c:pt>
                <c:pt idx="321">
                  <c:v>1.5088290900000001</c:v>
                </c:pt>
                <c:pt idx="322">
                  <c:v>1.01496561</c:v>
                </c:pt>
                <c:pt idx="323">
                  <c:v>0.47772729600000002</c:v>
                </c:pt>
                <c:pt idx="324">
                  <c:v>-5.9511015399999999E-2</c:v>
                </c:pt>
                <c:pt idx="325">
                  <c:v>-0.54657193299999995</c:v>
                </c:pt>
                <c:pt idx="326">
                  <c:v>-0.99349093399999999</c:v>
                </c:pt>
                <c:pt idx="327">
                  <c:v>-1.4404099400000001</c:v>
                </c:pt>
                <c:pt idx="328">
                  <c:v>-1.7390277599999999</c:v>
                </c:pt>
                <c:pt idx="329">
                  <c:v>-1.80460087</c:v>
                </c:pt>
                <c:pt idx="330">
                  <c:v>-1.8701739799999999</c:v>
                </c:pt>
                <c:pt idx="331">
                  <c:v>-1.9034239399999999</c:v>
                </c:pt>
                <c:pt idx="332">
                  <c:v>-1.7750581599999999</c:v>
                </c:pt>
                <c:pt idx="333">
                  <c:v>-1.64669238</c:v>
                </c:pt>
                <c:pt idx="334">
                  <c:v>-1.5183266</c:v>
                </c:pt>
                <c:pt idx="335">
                  <c:v>-1.41363624</c:v>
                </c:pt>
                <c:pt idx="336">
                  <c:v>-1.30894588</c:v>
                </c:pt>
                <c:pt idx="337">
                  <c:v>-1.20425552</c:v>
                </c:pt>
                <c:pt idx="338">
                  <c:v>-1.2170240699999999</c:v>
                </c:pt>
                <c:pt idx="339">
                  <c:v>-1.2633523099999999</c:v>
                </c:pt>
                <c:pt idx="340">
                  <c:v>-1.3096805499999999</c:v>
                </c:pt>
                <c:pt idx="341">
                  <c:v>-1.36406753</c:v>
                </c:pt>
                <c:pt idx="342">
                  <c:v>-1.42358279</c:v>
                </c:pt>
                <c:pt idx="343">
                  <c:v>-1.4830980499999999</c:v>
                </c:pt>
                <c:pt idx="344">
                  <c:v>-1.48365422</c:v>
                </c:pt>
                <c:pt idx="345">
                  <c:v>-1.3915603999999999</c:v>
                </c:pt>
                <c:pt idx="346">
                  <c:v>-1.29946659</c:v>
                </c:pt>
                <c:pt idx="347">
                  <c:v>-1.1466091599999999</c:v>
                </c:pt>
                <c:pt idx="348">
                  <c:v>-0.78107911699999999</c:v>
                </c:pt>
                <c:pt idx="349">
                  <c:v>-0.41554907099999999</c:v>
                </c:pt>
                <c:pt idx="350">
                  <c:v>-5.0019025500000001E-2</c:v>
                </c:pt>
                <c:pt idx="351">
                  <c:v>0.52063296999999997</c:v>
                </c:pt>
                <c:pt idx="352">
                  <c:v>1.09128497</c:v>
                </c:pt>
                <c:pt idx="353">
                  <c:v>1.66193696</c:v>
                </c:pt>
                <c:pt idx="354">
                  <c:v>2.16133672</c:v>
                </c:pt>
                <c:pt idx="355">
                  <c:v>2.6464860400000001</c:v>
                </c:pt>
                <c:pt idx="356">
                  <c:v>3.1316353499999998</c:v>
                </c:pt>
                <c:pt idx="357">
                  <c:v>3.45525963</c:v>
                </c:pt>
                <c:pt idx="358">
                  <c:v>3.6760952499999999</c:v>
                </c:pt>
                <c:pt idx="359">
                  <c:v>3.8969308699999998</c:v>
                </c:pt>
                <c:pt idx="360">
                  <c:v>4.0692394800000002</c:v>
                </c:pt>
                <c:pt idx="361">
                  <c:v>4.1808893400000002</c:v>
                </c:pt>
                <c:pt idx="362">
                  <c:v>4.2925392000000002</c:v>
                </c:pt>
                <c:pt idx="363">
                  <c:v>4.3816333600000004</c:v>
                </c:pt>
                <c:pt idx="364">
                  <c:v>4.3917825500000003</c:v>
                </c:pt>
                <c:pt idx="365">
                  <c:v>4.4019317400000002</c:v>
                </c:pt>
                <c:pt idx="366">
                  <c:v>4.41042589</c:v>
                </c:pt>
                <c:pt idx="367">
                  <c:v>4.3907844000000003</c:v>
                </c:pt>
                <c:pt idx="368">
                  <c:v>4.3711429099999997</c:v>
                </c:pt>
                <c:pt idx="369">
                  <c:v>4.35150142</c:v>
                </c:pt>
                <c:pt idx="370">
                  <c:v>4.3506946600000003</c:v>
                </c:pt>
                <c:pt idx="371">
                  <c:v>4.3536548399999999</c:v>
                </c:pt>
                <c:pt idx="372">
                  <c:v>4.3566150099999996</c:v>
                </c:pt>
                <c:pt idx="373">
                  <c:v>4.3508239</c:v>
                </c:pt>
                <c:pt idx="374">
                  <c:v>4.3406571300000003</c:v>
                </c:pt>
                <c:pt idx="375">
                  <c:v>4.3304903699999997</c:v>
                </c:pt>
                <c:pt idx="376">
                  <c:v>4.1996484699999996</c:v>
                </c:pt>
                <c:pt idx="377">
                  <c:v>3.94813144</c:v>
                </c:pt>
                <c:pt idx="378">
                  <c:v>3.69661442</c:v>
                </c:pt>
                <c:pt idx="379">
                  <c:v>3.3850634099999999</c:v>
                </c:pt>
                <c:pt idx="380">
                  <c:v>2.9174240299999998</c:v>
                </c:pt>
                <c:pt idx="381">
                  <c:v>2.4497846499999998</c:v>
                </c:pt>
                <c:pt idx="382">
                  <c:v>1.9671595900000001</c:v>
                </c:pt>
                <c:pt idx="383">
                  <c:v>1.36464903</c:v>
                </c:pt>
                <c:pt idx="384">
                  <c:v>0.76213847099999998</c:v>
                </c:pt>
                <c:pt idx="385">
                  <c:v>0.15962791100000001</c:v>
                </c:pt>
                <c:pt idx="386">
                  <c:v>-0.47367637200000001</c:v>
                </c:pt>
                <c:pt idx="387">
                  <c:v>-1.1108298700000001</c:v>
                </c:pt>
                <c:pt idx="388">
                  <c:v>-1.74798337</c:v>
                </c:pt>
                <c:pt idx="389">
                  <c:v>-2.1886066099999999</c:v>
                </c:pt>
                <c:pt idx="390">
                  <c:v>-2.5536412799999999</c:v>
                </c:pt>
                <c:pt idx="391">
                  <c:v>-2.9186759499999999</c:v>
                </c:pt>
                <c:pt idx="392">
                  <c:v>-3.1233608199999998</c:v>
                </c:pt>
                <c:pt idx="393">
                  <c:v>-3.1676958700000002</c:v>
                </c:pt>
                <c:pt idx="394">
                  <c:v>-3.2120309200000001</c:v>
                </c:pt>
                <c:pt idx="395">
                  <c:v>-3.1939078300000001</c:v>
                </c:pt>
                <c:pt idx="396">
                  <c:v>-3.0508684700000002</c:v>
                </c:pt>
                <c:pt idx="397">
                  <c:v>-2.9078291100000002</c:v>
                </c:pt>
                <c:pt idx="398">
                  <c:v>-2.7736675700000002</c:v>
                </c:pt>
                <c:pt idx="399">
                  <c:v>-2.71052866</c:v>
                </c:pt>
                <c:pt idx="400">
                  <c:v>-2.6473897399999999</c:v>
                </c:pt>
                <c:pt idx="401">
                  <c:v>-2.5842508300000002</c:v>
                </c:pt>
                <c:pt idx="402">
                  <c:v>-2.5798827100000001</c:v>
                </c:pt>
                <c:pt idx="403">
                  <c:v>-2.5789716999999999</c:v>
                </c:pt>
                <c:pt idx="404">
                  <c:v>-2.57806069</c:v>
                </c:pt>
                <c:pt idx="405">
                  <c:v>-2.5934254800000001</c:v>
                </c:pt>
                <c:pt idx="406">
                  <c:v>-2.6150501799999999</c:v>
                </c:pt>
                <c:pt idx="407">
                  <c:v>-2.6366748900000001</c:v>
                </c:pt>
                <c:pt idx="408">
                  <c:v>-2.6185217399999998</c:v>
                </c:pt>
                <c:pt idx="409">
                  <c:v>-2.56854629</c:v>
                </c:pt>
                <c:pt idx="410">
                  <c:v>-2.5185708400000002</c:v>
                </c:pt>
                <c:pt idx="411">
                  <c:v>-2.4571825399999998</c:v>
                </c:pt>
                <c:pt idx="412">
                  <c:v>-2.3729685300000001</c:v>
                </c:pt>
                <c:pt idx="413">
                  <c:v>-2.28875451</c:v>
                </c:pt>
                <c:pt idx="414">
                  <c:v>-2.1996607300000002</c:v>
                </c:pt>
                <c:pt idx="415">
                  <c:v>-2.08616812</c:v>
                </c:pt>
                <c:pt idx="416">
                  <c:v>-1.9726755</c:v>
                </c:pt>
                <c:pt idx="417">
                  <c:v>-1.85918289</c:v>
                </c:pt>
                <c:pt idx="418">
                  <c:v>-1.71168868</c:v>
                </c:pt>
                <c:pt idx="419">
                  <c:v>-1.56219438</c:v>
                </c:pt>
                <c:pt idx="420">
                  <c:v>-1.41270008</c:v>
                </c:pt>
                <c:pt idx="421">
                  <c:v>-1.1908640800000001</c:v>
                </c:pt>
                <c:pt idx="422">
                  <c:v>-0.94835901300000003</c:v>
                </c:pt>
                <c:pt idx="423">
                  <c:v>-0.70585395100000003</c:v>
                </c:pt>
                <c:pt idx="424">
                  <c:v>-0.41830847999999998</c:v>
                </c:pt>
                <c:pt idx="425">
                  <c:v>-0.10210093100000001</c:v>
                </c:pt>
                <c:pt idx="426">
                  <c:v>0.214106619</c:v>
                </c:pt>
                <c:pt idx="427">
                  <c:v>0.50580533299999997</c:v>
                </c:pt>
                <c:pt idx="428">
                  <c:v>0.75899016399999997</c:v>
                </c:pt>
                <c:pt idx="429">
                  <c:v>1.0121749900000001</c:v>
                </c:pt>
                <c:pt idx="430">
                  <c:v>1.2206435099999999</c:v>
                </c:pt>
                <c:pt idx="431">
                  <c:v>1.27260492</c:v>
                </c:pt>
                <c:pt idx="432">
                  <c:v>1.3245663299999999</c:v>
                </c:pt>
                <c:pt idx="433">
                  <c:v>1.37652774</c:v>
                </c:pt>
                <c:pt idx="434">
                  <c:v>1.26974287</c:v>
                </c:pt>
                <c:pt idx="435">
                  <c:v>1.16295799</c:v>
                </c:pt>
                <c:pt idx="436">
                  <c:v>1.05617311</c:v>
                </c:pt>
                <c:pt idx="437">
                  <c:v>0.85079965099999999</c:v>
                </c:pt>
                <c:pt idx="438">
                  <c:v>0.62570847500000004</c:v>
                </c:pt>
                <c:pt idx="439">
                  <c:v>0.40061729800000001</c:v>
                </c:pt>
                <c:pt idx="440">
                  <c:v>0.161771049</c:v>
                </c:pt>
                <c:pt idx="441">
                  <c:v>-8.5828429499999997E-2</c:v>
                </c:pt>
                <c:pt idx="442">
                  <c:v>-0.33342790700000002</c:v>
                </c:pt>
                <c:pt idx="443">
                  <c:v>-0.52527394800000005</c:v>
                </c:pt>
                <c:pt idx="444">
                  <c:v>-0.64742819100000004</c:v>
                </c:pt>
                <c:pt idx="445">
                  <c:v>-0.76958243400000004</c:v>
                </c:pt>
                <c:pt idx="446">
                  <c:v>-0.83805636500000003</c:v>
                </c:pt>
                <c:pt idx="447">
                  <c:v>-0.71864919999999999</c:v>
                </c:pt>
                <c:pt idx="448">
                  <c:v>-0.59924203600000003</c:v>
                </c:pt>
                <c:pt idx="449">
                  <c:v>-0.474315441</c:v>
                </c:pt>
                <c:pt idx="450">
                  <c:v>-0.25555852699999998</c:v>
                </c:pt>
                <c:pt idx="451">
                  <c:v>-3.6801612400000003E-2</c:v>
                </c:pt>
                <c:pt idx="452">
                  <c:v>0.18195530200000001</c:v>
                </c:pt>
                <c:pt idx="453">
                  <c:v>0.36644692800000001</c:v>
                </c:pt>
                <c:pt idx="454">
                  <c:v>0.544085496</c:v>
                </c:pt>
                <c:pt idx="455">
                  <c:v>0.72172406499999997</c:v>
                </c:pt>
                <c:pt idx="456">
                  <c:v>0.84004630899999999</c:v>
                </c:pt>
                <c:pt idx="457">
                  <c:v>0.92871039</c:v>
                </c:pt>
                <c:pt idx="458">
                  <c:v>1.01737447</c:v>
                </c:pt>
                <c:pt idx="459">
                  <c:v>1.0968515400000001</c:v>
                </c:pt>
                <c:pt idx="460">
                  <c:v>1.1648448499999999</c:v>
                </c:pt>
                <c:pt idx="461">
                  <c:v>1.2328381500000001</c:v>
                </c:pt>
                <c:pt idx="462">
                  <c:v>1.29629755</c:v>
                </c:pt>
                <c:pt idx="463">
                  <c:v>1.34796881</c:v>
                </c:pt>
                <c:pt idx="464">
                  <c:v>1.39964008</c:v>
                </c:pt>
                <c:pt idx="465">
                  <c:v>1.44606035</c:v>
                </c:pt>
                <c:pt idx="466">
                  <c:v>1.4032139100000001</c:v>
                </c:pt>
                <c:pt idx="467">
                  <c:v>1.3603674699999999</c:v>
                </c:pt>
                <c:pt idx="468">
                  <c:v>1.31752103</c:v>
                </c:pt>
                <c:pt idx="469">
                  <c:v>1.07346732</c:v>
                </c:pt>
                <c:pt idx="470">
                  <c:v>0.804262688</c:v>
                </c:pt>
                <c:pt idx="471">
                  <c:v>0.53505806</c:v>
                </c:pt>
                <c:pt idx="472">
                  <c:v>0.13314994799999999</c:v>
                </c:pt>
                <c:pt idx="473">
                  <c:v>-0.33510990499999999</c:v>
                </c:pt>
                <c:pt idx="474">
                  <c:v>-0.80336975799999999</c:v>
                </c:pt>
                <c:pt idx="475">
                  <c:v>-1.2763920200000001</c:v>
                </c:pt>
                <c:pt idx="476">
                  <c:v>-1.7541766999999999</c:v>
                </c:pt>
                <c:pt idx="477">
                  <c:v>-2.2319613700000001</c:v>
                </c:pt>
                <c:pt idx="478">
                  <c:v>-2.62747463</c:v>
                </c:pt>
                <c:pt idx="479">
                  <c:v>-2.8584450800000001</c:v>
                </c:pt>
                <c:pt idx="480">
                  <c:v>-3.0894155200000002</c:v>
                </c:pt>
                <c:pt idx="481">
                  <c:v>-3.2959559600000001</c:v>
                </c:pt>
                <c:pt idx="482">
                  <c:v>-3.3070563399999999</c:v>
                </c:pt>
                <c:pt idx="483">
                  <c:v>-3.3181567200000002</c:v>
                </c:pt>
                <c:pt idx="484">
                  <c:v>-3.3292571099999999</c:v>
                </c:pt>
                <c:pt idx="485">
                  <c:v>-3.1969051400000001</c:v>
                </c:pt>
                <c:pt idx="486">
                  <c:v>-3.0561147900000001</c:v>
                </c:pt>
                <c:pt idx="487">
                  <c:v>-2.91532445</c:v>
                </c:pt>
                <c:pt idx="488">
                  <c:v>-2.73467678</c:v>
                </c:pt>
                <c:pt idx="489">
                  <c:v>-2.5386993800000002</c:v>
                </c:pt>
                <c:pt idx="490">
                  <c:v>-2.3427219899999998</c:v>
                </c:pt>
                <c:pt idx="491">
                  <c:v>-2.1245189</c:v>
                </c:pt>
                <c:pt idx="492">
                  <c:v>-1.88853526</c:v>
                </c:pt>
                <c:pt idx="493">
                  <c:v>-1.6525516200000001</c:v>
                </c:pt>
                <c:pt idx="494">
                  <c:v>-1.4314180299999999</c:v>
                </c:pt>
                <c:pt idx="495">
                  <c:v>-1.23998454</c:v>
                </c:pt>
                <c:pt idx="496">
                  <c:v>-1.0485510499999999</c:v>
                </c:pt>
                <c:pt idx="497">
                  <c:v>-0.850346618</c:v>
                </c:pt>
                <c:pt idx="498">
                  <c:v>-0.61828746899999998</c:v>
                </c:pt>
                <c:pt idx="499">
                  <c:v>-0.38622832000000001</c:v>
                </c:pt>
                <c:pt idx="500">
                  <c:v>-0.15416917099999999</c:v>
                </c:pt>
                <c:pt idx="501">
                  <c:v>0.137449866</c:v>
                </c:pt>
                <c:pt idx="502">
                  <c:v>0.43257242600000001</c:v>
                </c:pt>
                <c:pt idx="503">
                  <c:v>0.72769498700000002</c:v>
                </c:pt>
                <c:pt idx="504">
                  <c:v>0.99755936199999995</c:v>
                </c:pt>
                <c:pt idx="505">
                  <c:v>1.2602071100000001</c:v>
                </c:pt>
                <c:pt idx="506">
                  <c:v>1.52285486</c:v>
                </c:pt>
                <c:pt idx="507">
                  <c:v>1.72812042</c:v>
                </c:pt>
                <c:pt idx="508">
                  <c:v>1.88748022</c:v>
                </c:pt>
                <c:pt idx="509">
                  <c:v>2.0468400199999999</c:v>
                </c:pt>
                <c:pt idx="510">
                  <c:v>2.20176755</c:v>
                </c:pt>
                <c:pt idx="511">
                  <c:v>2.3497300700000001</c:v>
                </c:pt>
                <c:pt idx="512">
                  <c:v>2.4976925900000002</c:v>
                </c:pt>
                <c:pt idx="513">
                  <c:v>2.6426543100000002</c:v>
                </c:pt>
                <c:pt idx="514">
                  <c:v>2.77261208</c:v>
                </c:pt>
                <c:pt idx="515">
                  <c:v>2.9025698499999999</c:v>
                </c:pt>
                <c:pt idx="516">
                  <c:v>3.0325276200000002</c:v>
                </c:pt>
                <c:pt idx="517">
                  <c:v>3.0310651499999999</c:v>
                </c:pt>
                <c:pt idx="518">
                  <c:v>3.0296026700000001</c:v>
                </c:pt>
                <c:pt idx="519">
                  <c:v>3.0281402000000002</c:v>
                </c:pt>
                <c:pt idx="520">
                  <c:v>2.8934362299999998</c:v>
                </c:pt>
                <c:pt idx="521">
                  <c:v>2.7206632599999998</c:v>
                </c:pt>
                <c:pt idx="522">
                  <c:v>2.5478903000000002</c:v>
                </c:pt>
                <c:pt idx="523">
                  <c:v>2.2933530599999998</c:v>
                </c:pt>
                <c:pt idx="524">
                  <c:v>1.9867840299999999</c:v>
                </c:pt>
                <c:pt idx="525">
                  <c:v>1.6802149900000001</c:v>
                </c:pt>
                <c:pt idx="526">
                  <c:v>1.35368138</c:v>
                </c:pt>
                <c:pt idx="527">
                  <c:v>1.0021920600000001</c:v>
                </c:pt>
                <c:pt idx="528">
                  <c:v>0.65070274299999997</c:v>
                </c:pt>
                <c:pt idx="529">
                  <c:v>0.30715450900000002</c:v>
                </c:pt>
                <c:pt idx="530">
                  <c:v>-8.5999277600000007E-3</c:v>
                </c:pt>
                <c:pt idx="531">
                  <c:v>-0.32435436499999998</c:v>
                </c:pt>
                <c:pt idx="532">
                  <c:v>-0.633084227</c:v>
                </c:pt>
                <c:pt idx="533">
                  <c:v>-0.82239631499999999</c:v>
                </c:pt>
                <c:pt idx="534">
                  <c:v>-1.0117084000000001</c:v>
                </c:pt>
                <c:pt idx="535">
                  <c:v>-1.2010204900000001</c:v>
                </c:pt>
                <c:pt idx="536">
                  <c:v>-1.2909241199999999</c:v>
                </c:pt>
                <c:pt idx="537">
                  <c:v>-1.3609460600000001</c:v>
                </c:pt>
                <c:pt idx="538">
                  <c:v>-1.430968</c:v>
                </c:pt>
                <c:pt idx="539">
                  <c:v>-1.40143062</c:v>
                </c:pt>
                <c:pt idx="540">
                  <c:v>-1.3221135799999999</c:v>
                </c:pt>
                <c:pt idx="541">
                  <c:v>-1.2427965400000001</c:v>
                </c:pt>
                <c:pt idx="542">
                  <c:v>-1.1275090999999999</c:v>
                </c:pt>
                <c:pt idx="543">
                  <c:v>-0.96725867200000004</c:v>
                </c:pt>
                <c:pt idx="544">
                  <c:v>-0.80700824299999996</c:v>
                </c:pt>
                <c:pt idx="545">
                  <c:v>-0.64484045400000001</c:v>
                </c:pt>
                <c:pt idx="546">
                  <c:v>-0.477687531</c:v>
                </c:pt>
                <c:pt idx="547">
                  <c:v>-0.31053460799999999</c:v>
                </c:pt>
                <c:pt idx="548">
                  <c:v>-0.145001306</c:v>
                </c:pt>
                <c:pt idx="549">
                  <c:v>-7.0015605999999998E-3</c:v>
                </c:pt>
                <c:pt idx="550">
                  <c:v>0.13099818499999999</c:v>
                </c:pt>
                <c:pt idx="551">
                  <c:v>0.26899793</c:v>
                </c:pt>
                <c:pt idx="552">
                  <c:v>0.31232628400000001</c:v>
                </c:pt>
                <c:pt idx="553">
                  <c:v>0.34382071400000003</c:v>
                </c:pt>
                <c:pt idx="554">
                  <c:v>0.37531514399999999</c:v>
                </c:pt>
                <c:pt idx="555">
                  <c:v>0.37832330199999997</c:v>
                </c:pt>
                <c:pt idx="556">
                  <c:v>0.36708832400000002</c:v>
                </c:pt>
                <c:pt idx="557">
                  <c:v>0.35585334600000001</c:v>
                </c:pt>
                <c:pt idx="558">
                  <c:v>0.356374939</c:v>
                </c:pt>
                <c:pt idx="559">
                  <c:v>0.36865310299999998</c:v>
                </c:pt>
                <c:pt idx="560">
                  <c:v>0.38093126700000002</c:v>
                </c:pt>
                <c:pt idx="561">
                  <c:v>0.40632858500000002</c:v>
                </c:pt>
                <c:pt idx="562">
                  <c:v>0.46583570499999999</c:v>
                </c:pt>
                <c:pt idx="563">
                  <c:v>0.52534282600000004</c:v>
                </c:pt>
                <c:pt idx="564">
                  <c:v>0.58045126300000005</c:v>
                </c:pt>
                <c:pt idx="565">
                  <c:v>0.60037023899999997</c:v>
                </c:pt>
                <c:pt idx="566">
                  <c:v>0.620289215</c:v>
                </c:pt>
                <c:pt idx="567">
                  <c:v>0.64020819100000004</c:v>
                </c:pt>
                <c:pt idx="568">
                  <c:v>0.63547236900000004</c:v>
                </c:pt>
                <c:pt idx="569">
                  <c:v>0.62765469699999998</c:v>
                </c:pt>
                <c:pt idx="570">
                  <c:v>0.61983702500000004</c:v>
                </c:pt>
                <c:pt idx="571">
                  <c:v>0.50598189400000004</c:v>
                </c:pt>
                <c:pt idx="572">
                  <c:v>0.35134312400000001</c:v>
                </c:pt>
                <c:pt idx="573">
                  <c:v>0.196704355</c:v>
                </c:pt>
                <c:pt idx="574">
                  <c:v>1.59973055E-2</c:v>
                </c:pt>
                <c:pt idx="575">
                  <c:v>-0.18556436800000001</c:v>
                </c:pt>
                <c:pt idx="576">
                  <c:v>-0.387126042</c:v>
                </c:pt>
                <c:pt idx="577">
                  <c:v>-0.58685191000000003</c:v>
                </c:pt>
                <c:pt idx="578">
                  <c:v>-0.78290616700000004</c:v>
                </c:pt>
                <c:pt idx="579">
                  <c:v>-0.97896042400000005</c:v>
                </c:pt>
                <c:pt idx="580">
                  <c:v>-1.1585044499999999</c:v>
                </c:pt>
                <c:pt idx="581">
                  <c:v>-1.2554973</c:v>
                </c:pt>
                <c:pt idx="582">
                  <c:v>-1.3524901499999999</c:v>
                </c:pt>
                <c:pt idx="583">
                  <c:v>-1.44948301</c:v>
                </c:pt>
                <c:pt idx="584">
                  <c:v>-1.4526512600000001</c:v>
                </c:pt>
                <c:pt idx="585">
                  <c:v>-1.45030043</c:v>
                </c:pt>
                <c:pt idx="586">
                  <c:v>-1.4479495899999999</c:v>
                </c:pt>
                <c:pt idx="587">
                  <c:v>-1.31121818</c:v>
                </c:pt>
                <c:pt idx="588">
                  <c:v>-1.13609231</c:v>
                </c:pt>
                <c:pt idx="589">
                  <c:v>-0.960966447</c:v>
                </c:pt>
                <c:pt idx="590">
                  <c:v>-0.72509381100000003</c:v>
                </c:pt>
                <c:pt idx="591">
                  <c:v>-0.440623759</c:v>
                </c:pt>
                <c:pt idx="592">
                  <c:v>-0.156153706</c:v>
                </c:pt>
                <c:pt idx="593">
                  <c:v>0.104270634</c:v>
                </c:pt>
                <c:pt idx="594">
                  <c:v>0.326908857</c:v>
                </c:pt>
                <c:pt idx="595">
                  <c:v>0.54954707899999999</c:v>
                </c:pt>
                <c:pt idx="596">
                  <c:v>0.749836171</c:v>
                </c:pt>
                <c:pt idx="597">
                  <c:v>0.83837961500000002</c:v>
                </c:pt>
                <c:pt idx="598">
                  <c:v>0.92692305900000005</c:v>
                </c:pt>
                <c:pt idx="599">
                  <c:v>1.0154665</c:v>
                </c:pt>
                <c:pt idx="600">
                  <c:v>0.99455413199999998</c:v>
                </c:pt>
                <c:pt idx="601">
                  <c:v>0.97364176099999999</c:v>
                </c:pt>
                <c:pt idx="602">
                  <c:v>0.95272939000000001</c:v>
                </c:pt>
                <c:pt idx="603">
                  <c:v>0.93097581799999995</c:v>
                </c:pt>
                <c:pt idx="604">
                  <c:v>0.90898190300000004</c:v>
                </c:pt>
                <c:pt idx="605">
                  <c:v>0.886987988</c:v>
                </c:pt>
                <c:pt idx="606">
                  <c:v>0.87237533700000003</c:v>
                </c:pt>
                <c:pt idx="607">
                  <c:v>0.86245985300000005</c:v>
                </c:pt>
                <c:pt idx="608">
                  <c:v>0.85254437000000005</c:v>
                </c:pt>
                <c:pt idx="609">
                  <c:v>0.85399333799999999</c:v>
                </c:pt>
                <c:pt idx="610">
                  <c:v>0.873300729</c:v>
                </c:pt>
                <c:pt idx="611">
                  <c:v>0.89260812</c:v>
                </c:pt>
                <c:pt idx="612">
                  <c:v>0.91085596300000005</c:v>
                </c:pt>
                <c:pt idx="613">
                  <c:v>0.92539539100000001</c:v>
                </c:pt>
                <c:pt idx="614">
                  <c:v>0.93993481899999998</c:v>
                </c:pt>
                <c:pt idx="615">
                  <c:v>0.95447424700000005</c:v>
                </c:pt>
                <c:pt idx="616">
                  <c:v>0.91814984200000005</c:v>
                </c:pt>
                <c:pt idx="617">
                  <c:v>0.88182543599999996</c:v>
                </c:pt>
                <c:pt idx="618">
                  <c:v>0.84550103099999996</c:v>
                </c:pt>
                <c:pt idx="619">
                  <c:v>0.77317612999999996</c:v>
                </c:pt>
                <c:pt idx="620">
                  <c:v>0.69365112900000003</c:v>
                </c:pt>
                <c:pt idx="621">
                  <c:v>0.61412612899999997</c:v>
                </c:pt>
                <c:pt idx="622">
                  <c:v>0.59998137900000004</c:v>
                </c:pt>
                <c:pt idx="623">
                  <c:v>0.62744224299999996</c:v>
                </c:pt>
                <c:pt idx="624">
                  <c:v>0.65490310699999998</c:v>
                </c:pt>
                <c:pt idx="625">
                  <c:v>0.77922757300000001</c:v>
                </c:pt>
                <c:pt idx="626">
                  <c:v>1.0246315399999999</c:v>
                </c:pt>
                <c:pt idx="627">
                  <c:v>1.27003551</c:v>
                </c:pt>
                <c:pt idx="628">
                  <c:v>1.4860745399999999</c:v>
                </c:pt>
                <c:pt idx="629">
                  <c:v>1.6257647200000001</c:v>
                </c:pt>
                <c:pt idx="630">
                  <c:v>1.7654549100000001</c:v>
                </c:pt>
                <c:pt idx="631">
                  <c:v>1.8898005899999999</c:v>
                </c:pt>
                <c:pt idx="632">
                  <c:v>1.75328964</c:v>
                </c:pt>
                <c:pt idx="633">
                  <c:v>1.6167786900000001</c:v>
                </c:pt>
                <c:pt idx="634">
                  <c:v>1.4802677500000001</c:v>
                </c:pt>
                <c:pt idx="635">
                  <c:v>1.25070675</c:v>
                </c:pt>
                <c:pt idx="636">
                  <c:v>1.0095144899999999</c:v>
                </c:pt>
                <c:pt idx="637">
                  <c:v>0.76832222500000003</c:v>
                </c:pt>
                <c:pt idx="638">
                  <c:v>0.66658327399999995</c:v>
                </c:pt>
                <c:pt idx="639">
                  <c:v>0.63457097600000001</c:v>
                </c:pt>
                <c:pt idx="640">
                  <c:v>0.60255867799999996</c:v>
                </c:pt>
                <c:pt idx="641">
                  <c:v>0.66520175000000004</c:v>
                </c:pt>
                <c:pt idx="642">
                  <c:v>0.82250018999999996</c:v>
                </c:pt>
                <c:pt idx="643">
                  <c:v>0.97979863099999998</c:v>
                </c:pt>
                <c:pt idx="644">
                  <c:v>1.17217558</c:v>
                </c:pt>
                <c:pt idx="645">
                  <c:v>1.45575666</c:v>
                </c:pt>
                <c:pt idx="646">
                  <c:v>1.7393377400000001</c:v>
                </c:pt>
                <c:pt idx="647">
                  <c:v>2.0188836499999998</c:v>
                </c:pt>
                <c:pt idx="648">
                  <c:v>2.26614826</c:v>
                </c:pt>
                <c:pt idx="649">
                  <c:v>2.5134128699999998</c:v>
                </c:pt>
                <c:pt idx="650">
                  <c:v>2.7606774700000001</c:v>
                </c:pt>
                <c:pt idx="651">
                  <c:v>3.1876558099999999</c:v>
                </c:pt>
                <c:pt idx="652">
                  <c:v>3.63709836</c:v>
                </c:pt>
                <c:pt idx="653">
                  <c:v>4.08654092</c:v>
                </c:pt>
                <c:pt idx="654">
                  <c:v>5.2834749199999997</c:v>
                </c:pt>
                <c:pt idx="655">
                  <c:v>6.7679056299999996</c:v>
                </c:pt>
                <c:pt idx="656">
                  <c:v>8.2523363399999994</c:v>
                </c:pt>
              </c:numCache>
            </c:numRef>
          </c:yVal>
          <c:smooth val="1"/>
          <c:extLst>
            <c:ext xmlns:c16="http://schemas.microsoft.com/office/drawing/2014/chart" uri="{C3380CC4-5D6E-409C-BE32-E72D297353CC}">
              <c16:uniqueId val="{00000000-D514-4171-9B95-302B922B9960}"/>
            </c:ext>
          </c:extLst>
        </c:ser>
        <c:dLbls>
          <c:showLegendKey val="0"/>
          <c:showVal val="0"/>
          <c:showCatName val="0"/>
          <c:showSerName val="0"/>
          <c:showPercent val="0"/>
          <c:showBubbleSize val="0"/>
        </c:dLbls>
        <c:axId val="170521232"/>
        <c:axId val="1"/>
      </c:scatterChart>
      <c:valAx>
        <c:axId val="170521232"/>
        <c:scaling>
          <c:orientation val="minMax"/>
          <c:max val="14"/>
          <c:min val="2"/>
        </c:scaling>
        <c:delete val="0"/>
        <c:axPos val="b"/>
        <c:title>
          <c:tx>
            <c:rich>
              <a:bodyPr/>
              <a:lstStyle/>
              <a:p>
                <a:pPr>
                  <a:defRPr sz="1031" b="1" i="0" u="none" strike="noStrike" baseline="0">
                    <a:solidFill>
                      <a:srgbClr val="000000"/>
                    </a:solidFill>
                    <a:latin typeface="Arial"/>
                    <a:ea typeface="Arial"/>
                    <a:cs typeface="Arial"/>
                  </a:defRPr>
                </a:pPr>
                <a:r>
                  <a:rPr lang="en-GB"/>
                  <a:t>Wavelength (Microns)</a:t>
                </a:r>
              </a:p>
            </c:rich>
          </c:tx>
          <c:layout>
            <c:manualLayout>
              <c:xMode val="edge"/>
              <c:yMode val="edge"/>
              <c:x val="0.38085106382978723"/>
              <c:y val="0.88215488215488214"/>
            </c:manualLayout>
          </c:layout>
          <c:overlay val="0"/>
          <c:spPr>
            <a:noFill/>
            <a:ln w="25551">
              <a:noFill/>
            </a:ln>
          </c:spPr>
        </c:title>
        <c:numFmt formatCode="0.00" sourceLinked="1"/>
        <c:majorTickMark val="out"/>
        <c:minorTickMark val="none"/>
        <c:tickLblPos val="nextTo"/>
        <c:spPr>
          <a:ln w="3194">
            <a:solidFill>
              <a:srgbClr val="000000"/>
            </a:solidFill>
            <a:prstDash val="solid"/>
          </a:ln>
        </c:spPr>
        <c:txPr>
          <a:bodyPr rot="0" vert="horz"/>
          <a:lstStyle/>
          <a:p>
            <a:pPr>
              <a:defRPr sz="629" b="0" i="0" u="none" strike="noStrike" baseline="0">
                <a:solidFill>
                  <a:srgbClr val="000000"/>
                </a:solidFill>
                <a:latin typeface="Arial"/>
                <a:ea typeface="Arial"/>
                <a:cs typeface="Arial"/>
              </a:defRPr>
            </a:pPr>
            <a:endParaRPr lang="en-US"/>
          </a:p>
        </c:txPr>
        <c:crossAx val="1"/>
        <c:crosses val="autoZero"/>
        <c:crossBetween val="midCat"/>
        <c:majorUnit val="1"/>
        <c:minorUnit val="1"/>
      </c:valAx>
      <c:valAx>
        <c:axId val="1"/>
        <c:scaling>
          <c:orientation val="minMax"/>
        </c:scaling>
        <c:delete val="0"/>
        <c:axPos val="l"/>
        <c:title>
          <c:tx>
            <c:rich>
              <a:bodyPr/>
              <a:lstStyle/>
              <a:p>
                <a:pPr>
                  <a:defRPr sz="1031" b="1" i="0" u="none" strike="noStrike" baseline="0">
                    <a:solidFill>
                      <a:srgbClr val="000000"/>
                    </a:solidFill>
                    <a:latin typeface="Arial"/>
                    <a:ea typeface="Arial"/>
                    <a:cs typeface="Arial"/>
                  </a:defRPr>
                </a:pPr>
                <a:r>
                  <a:rPr lang="en-GB"/>
                  <a:t>Intensity (W/sr)</a:t>
                </a:r>
              </a:p>
            </c:rich>
          </c:tx>
          <c:layout>
            <c:manualLayout>
              <c:xMode val="edge"/>
              <c:yMode val="edge"/>
              <c:x val="2.3404255319148935E-2"/>
              <c:y val="0.33670033670033672"/>
            </c:manualLayout>
          </c:layout>
          <c:overlay val="0"/>
          <c:spPr>
            <a:noFill/>
            <a:ln w="25551">
              <a:noFill/>
            </a:ln>
          </c:spPr>
        </c:title>
        <c:numFmt formatCode="0.00" sourceLinked="1"/>
        <c:majorTickMark val="out"/>
        <c:minorTickMark val="none"/>
        <c:tickLblPos val="nextTo"/>
        <c:spPr>
          <a:ln w="3194">
            <a:solidFill>
              <a:srgbClr val="000000"/>
            </a:solidFill>
            <a:prstDash val="solid"/>
          </a:ln>
        </c:spPr>
        <c:txPr>
          <a:bodyPr rot="0" vert="horz"/>
          <a:lstStyle/>
          <a:p>
            <a:pPr>
              <a:defRPr sz="629" b="0" i="0" u="none" strike="noStrike" baseline="0">
                <a:solidFill>
                  <a:srgbClr val="000000"/>
                </a:solidFill>
                <a:latin typeface="Arial"/>
                <a:ea typeface="Arial"/>
                <a:cs typeface="Arial"/>
              </a:defRPr>
            </a:pPr>
            <a:endParaRPr lang="en-US"/>
          </a:p>
        </c:txPr>
        <c:crossAx val="170521232"/>
        <c:crosses val="autoZero"/>
        <c:crossBetween val="midCat"/>
      </c:valAx>
      <c:spPr>
        <a:solidFill>
          <a:srgbClr val="C0C0C0"/>
        </a:solidFill>
        <a:ln w="12776">
          <a:solidFill>
            <a:srgbClr val="808080"/>
          </a:solidFill>
          <a:prstDash val="solid"/>
        </a:ln>
      </c:spPr>
    </c:plotArea>
    <c:plotVisOnly val="1"/>
    <c:dispBlanksAs val="gap"/>
    <c:showDLblsOverMax val="0"/>
  </c:chart>
  <c:spPr>
    <a:solidFill>
      <a:srgbClr val="FFFFFF"/>
    </a:solidFill>
    <a:ln w="3194">
      <a:solidFill>
        <a:srgbClr val="000000"/>
      </a:solidFill>
      <a:prstDash val="solid"/>
    </a:ln>
  </c:spPr>
  <c:txPr>
    <a:bodyPr/>
    <a:lstStyle/>
    <a:p>
      <a:pPr>
        <a:defRPr sz="1031" b="0" i="0" u="none" strike="noStrike" baseline="0">
          <a:solidFill>
            <a:srgbClr val="000000"/>
          </a:solidFill>
          <a:latin typeface="Arial"/>
          <a:ea typeface="Arial"/>
          <a:cs typeface="Arial"/>
        </a:defRPr>
      </a:pPr>
      <a:endParaRPr lang="en-US"/>
    </a:p>
  </c:txPr>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2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pPr>
              <a:defRPr/>
            </a:pPr>
            <a:fld id="{3AAFB295-45AB-45FA-8A1A-C1151A09149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3076" name="Rectangle 4"/>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smtClean="0"/>
              <a:t>Click to edit Master text styles</a:t>
            </a:r>
          </a:p>
          <a:p>
            <a:pPr lvl="1"/>
            <a:r>
              <a:rPr lang="en-GB" altLang="en-US" noProof="0" smtClean="0"/>
              <a:t>Second level</a:t>
            </a:r>
          </a:p>
          <a:p>
            <a:pPr lvl="2"/>
            <a:r>
              <a:rPr lang="en-GB" altLang="en-US" noProof="0" smtClean="0"/>
              <a:t>Third level</a:t>
            </a:r>
          </a:p>
          <a:p>
            <a:pPr lvl="3"/>
            <a:r>
              <a:rPr lang="en-GB" altLang="en-US" noProof="0" smtClean="0"/>
              <a:t>Fourth level</a:t>
            </a:r>
          </a:p>
          <a:p>
            <a:pPr lvl="4"/>
            <a:r>
              <a:rPr lang="en-GB" altLang="en-US" noProof="0" smtClean="0"/>
              <a:t>Fifth level</a:t>
            </a:r>
          </a:p>
        </p:txBody>
      </p:sp>
      <p:sp>
        <p:nvSpPr>
          <p:cNvPr id="7174" name="Rectangle 6"/>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pPr>
              <a:defRPr/>
            </a:pPr>
            <a:fld id="{95DB7A9A-892E-455B-B423-865C3E1506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22B981A4-7BF8-4FAC-83F7-69288657A7F2}" type="slidenum">
              <a:rPr lang="en-GB" altLang="en-US" smtClean="0">
                <a:solidFill>
                  <a:schemeClr val="tx1"/>
                </a:solidFill>
              </a:rPr>
              <a:pPr/>
              <a:t>1</a:t>
            </a:fld>
            <a:endParaRPr lang="en-GB" altLang="en-US" smtClean="0">
              <a:solidFill>
                <a:schemeClr val="tx1"/>
              </a:solidFill>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r>
              <a:rPr lang="en-GB" altLang="en-US" smtClean="0"/>
              <a:t>This is the slide pack from the lecture on propellant and CCC manufacture for the Bae Ammunition course 22-25 November 2004. The pack contains all of the slides used and a number of others which were not used (hidden) but which provide expansion and further details of the processes. The hidden slides may be viewed in the edit window (not slideshow!).</a:t>
            </a:r>
          </a:p>
          <a:p>
            <a:pPr eaLnBrk="1" hangingPunct="1"/>
            <a:endParaRPr lang="en-GB" altLang="en-US" smtClean="0"/>
          </a:p>
          <a:p>
            <a:pPr eaLnBrk="1" hangingPunct="1"/>
            <a:r>
              <a:rPr lang="en-GB" altLang="en-US" smtClean="0"/>
              <a:t>Any questions relating to this lecture or any other aspect of the course, please contact me on the following numbers.</a:t>
            </a:r>
          </a:p>
          <a:p>
            <a:pPr eaLnBrk="1" hangingPunct="1"/>
            <a:endParaRPr lang="en-GB" altLang="en-US" smtClean="0"/>
          </a:p>
          <a:p>
            <a:pPr eaLnBrk="1" hangingPunct="1"/>
            <a:r>
              <a:rPr lang="en-GB" altLang="en-US" smtClean="0"/>
              <a:t>Mobile 07710843580</a:t>
            </a:r>
          </a:p>
          <a:p>
            <a:pPr eaLnBrk="1" hangingPunct="1"/>
            <a:r>
              <a:rPr lang="en-GB" altLang="en-US" smtClean="0"/>
              <a:t>Bishopton Office 01505 832107</a:t>
            </a:r>
          </a:p>
          <a:p>
            <a:pPr eaLnBrk="1" hangingPunct="1"/>
            <a:r>
              <a:rPr lang="en-GB" altLang="en-US" smtClean="0"/>
              <a:t>Email ian.martin@baesystems.com</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9458B95-D817-48A8-9D4D-1110F994EDAA}" type="slidenum">
              <a:rPr lang="en-GB">
                <a:cs typeface="Arial" charset="0"/>
              </a:rPr>
              <a:pPr fontAlgn="base">
                <a:spcBef>
                  <a:spcPct val="0"/>
                </a:spcBef>
                <a:spcAft>
                  <a:spcPct val="0"/>
                </a:spcAft>
              </a:pPr>
              <a:t>2</a:t>
            </a:fld>
            <a:endParaRPr lang="en-GB">
              <a:cs typeface="Arial" charset="0"/>
            </a:endParaRPr>
          </a:p>
        </p:txBody>
      </p:sp>
      <p:sp>
        <p:nvSpPr>
          <p:cNvPr id="18436" name="Header Placeholder 4"/>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fontAlgn="base">
              <a:spcBef>
                <a:spcPct val="0"/>
              </a:spcBef>
              <a:spcAft>
                <a:spcPct val="0"/>
              </a:spcAft>
            </a:pPr>
            <a:r>
              <a:rPr lang="en-GB">
                <a:cs typeface="Arial" charset="0"/>
              </a:rPr>
              <a:t>Leacure 8 Pyrotechnic Munitions</a:t>
            </a:r>
          </a:p>
        </p:txBody>
      </p:sp>
    </p:spTree>
    <p:extLst>
      <p:ext uri="{BB962C8B-B14F-4D97-AF65-F5344CB8AC3E}">
        <p14:creationId xmlns:p14="http://schemas.microsoft.com/office/powerpoint/2010/main" val="3363114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225B70-4BE0-448C-AA36-2AC793A53D7D}" type="slidenum">
              <a:rPr lang="en-GB"/>
              <a:pPr/>
              <a:t>4</a:t>
            </a:fld>
            <a:endParaRPr lang="en-GB"/>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xfrm>
            <a:off x="935038" y="4416425"/>
            <a:ext cx="5140325" cy="4183063"/>
          </a:xfrm>
        </p:spPr>
        <p:txBody>
          <a:bodyPr/>
          <a:lstStyle/>
          <a:p>
            <a:endParaRPr lang="en-US"/>
          </a:p>
        </p:txBody>
      </p:sp>
    </p:spTree>
    <p:extLst>
      <p:ext uri="{BB962C8B-B14F-4D97-AF65-F5344CB8AC3E}">
        <p14:creationId xmlns:p14="http://schemas.microsoft.com/office/powerpoint/2010/main" val="4206521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Slide Image Placeholder 1"/>
          <p:cNvSpPr>
            <a:spLocks noGrp="1" noRot="1" noChangeAspect="1" noTextEdit="1"/>
          </p:cNvSpPr>
          <p:nvPr>
            <p:ph type="sldImg"/>
          </p:nvPr>
        </p:nvSpPr>
        <p:spPr>
          <a:ln/>
        </p:spPr>
      </p:sp>
      <p:sp>
        <p:nvSpPr>
          <p:cNvPr id="124931" name="Notes Placeholder 2"/>
          <p:cNvSpPr>
            <a:spLocks noGrp="1"/>
          </p:cNvSpPr>
          <p:nvPr>
            <p:ph type="body" idx="1"/>
          </p:nvPr>
        </p:nvSpPr>
        <p:spPr>
          <a:noFill/>
        </p:spPr>
        <p:txBody>
          <a:bodyPr/>
          <a:lstStyle/>
          <a:p>
            <a:endParaRPr lang="en-US" altLang="en-US" smtClean="0"/>
          </a:p>
        </p:txBody>
      </p:sp>
      <p:sp>
        <p:nvSpPr>
          <p:cNvPr id="12493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493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F9EED6B6-6B30-48B4-98A5-3E9283BD9059}" type="slidenum">
              <a:rPr lang="en-GB" altLang="en-US" smtClean="0">
                <a:solidFill>
                  <a:schemeClr val="tx1"/>
                </a:solidFill>
              </a:rPr>
              <a:pPr/>
              <a:t>6</a:t>
            </a:fld>
            <a:endParaRPr lang="en-GB" altLang="en-US" smtClean="0">
              <a:solidFill>
                <a:schemeClr val="tx1"/>
              </a:solidFill>
            </a:endParaRPr>
          </a:p>
        </p:txBody>
      </p:sp>
    </p:spTree>
    <p:extLst>
      <p:ext uri="{BB962C8B-B14F-4D97-AF65-F5344CB8AC3E}">
        <p14:creationId xmlns:p14="http://schemas.microsoft.com/office/powerpoint/2010/main" val="1280207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Slide Image Placeholder 1"/>
          <p:cNvSpPr>
            <a:spLocks noGrp="1" noRot="1" noChangeAspect="1" noTextEdit="1"/>
          </p:cNvSpPr>
          <p:nvPr>
            <p:ph type="sldImg"/>
          </p:nvPr>
        </p:nvSpPr>
        <p:spPr>
          <a:ln/>
        </p:spPr>
      </p:sp>
      <p:sp>
        <p:nvSpPr>
          <p:cNvPr id="126979" name="Notes Placeholder 2"/>
          <p:cNvSpPr>
            <a:spLocks noGrp="1"/>
          </p:cNvSpPr>
          <p:nvPr>
            <p:ph type="body" idx="1"/>
          </p:nvPr>
        </p:nvSpPr>
        <p:spPr>
          <a:noFill/>
        </p:spPr>
        <p:txBody>
          <a:bodyPr/>
          <a:lstStyle/>
          <a:p>
            <a:endParaRPr lang="en-US" altLang="en-US" smtClean="0"/>
          </a:p>
        </p:txBody>
      </p:sp>
      <p:sp>
        <p:nvSpPr>
          <p:cNvPr id="126980"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6981"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A7241E5-A02E-4B03-B65C-5114A19EA9D9}" type="slidenum">
              <a:rPr lang="en-GB" altLang="en-US" smtClean="0">
                <a:solidFill>
                  <a:schemeClr val="tx1"/>
                </a:solidFill>
              </a:rPr>
              <a:pPr/>
              <a:t>7</a:t>
            </a:fld>
            <a:endParaRPr lang="en-GB" altLang="en-US" smtClean="0">
              <a:solidFill>
                <a:schemeClr val="tx1"/>
              </a:solidFill>
            </a:endParaRPr>
          </a:p>
        </p:txBody>
      </p:sp>
    </p:spTree>
    <p:extLst>
      <p:ext uri="{BB962C8B-B14F-4D97-AF65-F5344CB8AC3E}">
        <p14:creationId xmlns:p14="http://schemas.microsoft.com/office/powerpoint/2010/main" val="104174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Slide Image Placeholder 1"/>
          <p:cNvSpPr>
            <a:spLocks noGrp="1" noRot="1" noChangeAspect="1" noTextEdit="1"/>
          </p:cNvSpPr>
          <p:nvPr>
            <p:ph type="sldImg"/>
          </p:nvPr>
        </p:nvSpPr>
        <p:spPr>
          <a:ln/>
        </p:spPr>
      </p:sp>
      <p:sp>
        <p:nvSpPr>
          <p:cNvPr id="129027" name="Notes Placeholder 2"/>
          <p:cNvSpPr>
            <a:spLocks noGrp="1"/>
          </p:cNvSpPr>
          <p:nvPr>
            <p:ph type="body" idx="1"/>
          </p:nvPr>
        </p:nvSpPr>
        <p:spPr>
          <a:noFill/>
        </p:spPr>
        <p:txBody>
          <a:bodyPr/>
          <a:lstStyle/>
          <a:p>
            <a:endParaRPr lang="en-US" altLang="en-US" smtClean="0"/>
          </a:p>
        </p:txBody>
      </p:sp>
      <p:sp>
        <p:nvSpPr>
          <p:cNvPr id="129028"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smtClean="0">
                <a:solidFill>
                  <a:schemeClr val="tx1"/>
                </a:solidFill>
              </a:rPr>
              <a:t>Lecture 1 Basic Chemistry</a:t>
            </a:r>
          </a:p>
        </p:txBody>
      </p:sp>
      <p:sp>
        <p:nvSpPr>
          <p:cNvPr id="129029"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8B8713B-5CD2-4E67-A2EA-EF566D183541}" type="slidenum">
              <a:rPr lang="en-GB" altLang="en-US" smtClean="0">
                <a:solidFill>
                  <a:schemeClr val="tx1"/>
                </a:solidFill>
              </a:rPr>
              <a:pPr/>
              <a:t>8</a:t>
            </a:fld>
            <a:endParaRPr lang="en-GB" altLang="en-US" smtClean="0">
              <a:solidFill>
                <a:schemeClr val="tx1"/>
              </a:solidFill>
            </a:endParaRPr>
          </a:p>
        </p:txBody>
      </p:sp>
    </p:spTree>
    <p:extLst>
      <p:ext uri="{BB962C8B-B14F-4D97-AF65-F5344CB8AC3E}">
        <p14:creationId xmlns:p14="http://schemas.microsoft.com/office/powerpoint/2010/main" val="2202870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0742F6FF-F044-454A-A085-7DBEC922F410}"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24</a:t>
            </a:fld>
            <a:endParaRPr lang="en-US" altLang="en-US" sz="1400">
              <a:latin typeface="Arial" charset="0"/>
              <a:ea typeface="ＭＳ Ｐゴシック" pitchFamily="34" charset="-128"/>
              <a:cs typeface="Arial" charset="0"/>
            </a:endParaRPr>
          </a:p>
        </p:txBody>
      </p:sp>
      <p:sp>
        <p:nvSpPr>
          <p:cNvPr id="3379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3795"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3379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3379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19409604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3DE79383-DFC4-4A60-9483-797ED0A6D63A}"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25</a:t>
            </a:fld>
            <a:endParaRPr lang="en-US" altLang="en-US" sz="1400">
              <a:latin typeface="Arial" charset="0"/>
              <a:ea typeface="ＭＳ Ｐゴシック" pitchFamily="34" charset="-128"/>
              <a:cs typeface="Arial" charset="0"/>
            </a:endParaRPr>
          </a:p>
        </p:txBody>
      </p:sp>
      <p:sp>
        <p:nvSpPr>
          <p:cNvPr id="358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5843"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35844"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35845"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1570578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24DF0CC4-9A0E-425A-AAF3-06B1F91D3698}"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31</a:t>
            </a:fld>
            <a:endParaRPr lang="en-US" altLang="en-US" sz="1400">
              <a:latin typeface="Arial" charset="0"/>
              <a:ea typeface="ＭＳ Ｐゴシック" pitchFamily="34" charset="-128"/>
              <a:cs typeface="Arial" charset="0"/>
            </a:endParaRPr>
          </a:p>
        </p:txBody>
      </p:sp>
      <p:sp>
        <p:nvSpPr>
          <p:cNvPr id="430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3011"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43012"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43013"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4756081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21C65829-764A-42BD-9899-3F83998A99C2}"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35</a:t>
            </a:fld>
            <a:endParaRPr lang="en-US" altLang="en-US" sz="1400">
              <a:latin typeface="Arial" charset="0"/>
              <a:ea typeface="ＭＳ Ｐゴシック" pitchFamily="34" charset="-128"/>
              <a:cs typeface="Arial" charset="0"/>
            </a:endParaRPr>
          </a:p>
        </p:txBody>
      </p:sp>
      <p:sp>
        <p:nvSpPr>
          <p:cNvPr id="5017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0179"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50180"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50181"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481627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7328521E-A1AD-474D-B70C-2C5DD52ED6D5}"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36</a:t>
            </a:fld>
            <a:endParaRPr lang="en-US" altLang="en-US" sz="1400">
              <a:latin typeface="Arial" charset="0"/>
              <a:ea typeface="ＭＳ Ｐゴシック" pitchFamily="34" charset="-128"/>
              <a:cs typeface="Arial" charset="0"/>
            </a:endParaRPr>
          </a:p>
        </p:txBody>
      </p:sp>
      <p:sp>
        <p:nvSpPr>
          <p:cNvPr id="5222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222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5222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5222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4507006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EE7E399D-716C-45B9-A720-943467A0FC27}"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37</a:t>
            </a:fld>
            <a:endParaRPr lang="en-US" altLang="en-US" sz="1400">
              <a:latin typeface="Arial" charset="0"/>
              <a:ea typeface="ＭＳ Ｐゴシック" pitchFamily="34" charset="-128"/>
              <a:cs typeface="Arial" charset="0"/>
            </a:endParaRPr>
          </a:p>
        </p:txBody>
      </p:sp>
      <p:sp>
        <p:nvSpPr>
          <p:cNvPr id="5427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5"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5427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5427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9541914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14EA1DC7-6C72-42FC-9ABF-30E33B8A2C35}"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38</a:t>
            </a:fld>
            <a:endParaRPr lang="en-US" altLang="en-US" sz="1400">
              <a:latin typeface="Arial" charset="0"/>
              <a:ea typeface="ＭＳ Ｐゴシック" pitchFamily="34" charset="-128"/>
              <a:cs typeface="Arial" charset="0"/>
            </a:endParaRPr>
          </a:p>
        </p:txBody>
      </p:sp>
      <p:sp>
        <p:nvSpPr>
          <p:cNvPr id="563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3"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56324"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56325"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648649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69E53F4B-45B4-471E-8A49-49CDE7A64837}"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40</a:t>
            </a:fld>
            <a:endParaRPr lang="en-US" altLang="en-US" sz="1400">
              <a:latin typeface="Arial" charset="0"/>
              <a:ea typeface="ＭＳ Ｐゴシック" pitchFamily="34" charset="-128"/>
              <a:cs typeface="Arial" charset="0"/>
            </a:endParaRPr>
          </a:p>
        </p:txBody>
      </p:sp>
      <p:sp>
        <p:nvSpPr>
          <p:cNvPr id="5837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8371"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58372"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58373"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683097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8219804D-D1A8-4463-9EA3-B0C02E873ABD}"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41</a:t>
            </a:fld>
            <a:endParaRPr lang="en-US" altLang="en-US" sz="1400">
              <a:latin typeface="Arial" charset="0"/>
              <a:ea typeface="ＭＳ Ｐゴシック" pitchFamily="34" charset="-128"/>
              <a:cs typeface="Arial" charset="0"/>
            </a:endParaRPr>
          </a:p>
        </p:txBody>
      </p:sp>
      <p:sp>
        <p:nvSpPr>
          <p:cNvPr id="6041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0419"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60420"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60421"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535773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F75D79FA-7652-4073-A0DA-29C82AC5B67B}"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42</a:t>
            </a:fld>
            <a:endParaRPr lang="en-US" altLang="en-US" sz="1400">
              <a:latin typeface="Arial" charset="0"/>
              <a:ea typeface="ＭＳ Ｐゴシック" pitchFamily="34" charset="-128"/>
              <a:cs typeface="Arial" charset="0"/>
            </a:endParaRPr>
          </a:p>
        </p:txBody>
      </p:sp>
      <p:sp>
        <p:nvSpPr>
          <p:cNvPr id="624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6246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6246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701672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A8B1BBE5-C20D-4BAB-B910-BA70BB5F4AD6}"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43</a:t>
            </a:fld>
            <a:endParaRPr lang="en-US" altLang="en-US" sz="1400">
              <a:latin typeface="Arial" charset="0"/>
              <a:ea typeface="ＭＳ Ｐゴシック" pitchFamily="34" charset="-128"/>
              <a:cs typeface="Arial" charset="0"/>
            </a:endParaRPr>
          </a:p>
        </p:txBody>
      </p:sp>
      <p:sp>
        <p:nvSpPr>
          <p:cNvPr id="6451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4515"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6451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6451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408372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D6416C49-D12E-45A5-B54F-E8647AD185C0}"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44</a:t>
            </a:fld>
            <a:endParaRPr lang="en-US" altLang="en-US" sz="1400">
              <a:latin typeface="Arial" charset="0"/>
              <a:ea typeface="ＭＳ Ｐゴシック" pitchFamily="34" charset="-128"/>
              <a:cs typeface="Arial" charset="0"/>
            </a:endParaRPr>
          </a:p>
        </p:txBody>
      </p:sp>
      <p:sp>
        <p:nvSpPr>
          <p:cNvPr id="665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6563"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66564"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66565"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4214790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4948CF0C-37D2-44DC-84B3-4FDD507ACA2F}"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45</a:t>
            </a:fld>
            <a:endParaRPr lang="en-US" altLang="en-US" sz="1400">
              <a:latin typeface="Arial" charset="0"/>
              <a:ea typeface="ＭＳ Ｐゴシック" pitchFamily="34" charset="-128"/>
              <a:cs typeface="Arial" charset="0"/>
            </a:endParaRPr>
          </a:p>
        </p:txBody>
      </p:sp>
      <p:sp>
        <p:nvSpPr>
          <p:cNvPr id="686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8611"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68612"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68613"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5812805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29C9F26B-2406-44D2-9F0E-8209DBD6B11D}"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46</a:t>
            </a:fld>
            <a:endParaRPr lang="en-US" altLang="en-US" sz="1400">
              <a:latin typeface="Arial" charset="0"/>
              <a:ea typeface="ＭＳ Ｐゴシック" pitchFamily="34" charset="-128"/>
              <a:cs typeface="Arial" charset="0"/>
            </a:endParaRPr>
          </a:p>
        </p:txBody>
      </p:sp>
      <p:sp>
        <p:nvSpPr>
          <p:cNvPr id="7065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0659"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70660"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70661"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24153294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D73F677C-C5C2-4354-8D64-3B98956C5B7C}"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47</a:t>
            </a:fld>
            <a:endParaRPr lang="en-US" altLang="en-US" sz="1400">
              <a:latin typeface="Arial" charset="0"/>
              <a:ea typeface="ＭＳ Ｐゴシック" pitchFamily="34" charset="-128"/>
              <a:cs typeface="Arial" charset="0"/>
            </a:endParaRPr>
          </a:p>
        </p:txBody>
      </p:sp>
      <p:sp>
        <p:nvSpPr>
          <p:cNvPr id="7270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7"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72708"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72709"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188134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fld id="{757E05BB-1940-469C-AF53-D792DA4A7CB1}" type="slidenum">
              <a:rPr lang="en-US" altLang="en-US" sz="1400">
                <a:latin typeface="Arial" charset="0"/>
                <a:ea typeface="ＭＳ Ｐゴシック" pitchFamily="34" charset="-128"/>
                <a:cs typeface="Arial" charset="0"/>
              </a:rPr>
              <a:pPr defTabSz="965200" eaLnBrk="0" fontAlgn="base" hangingPunct="0">
                <a:spcBef>
                  <a:spcPct val="0"/>
                </a:spcBef>
                <a:spcAft>
                  <a:spcPct val="0"/>
                </a:spcAft>
              </a:pPr>
              <a:t>48</a:t>
            </a:fld>
            <a:endParaRPr lang="en-US" altLang="en-US" sz="1400">
              <a:latin typeface="Arial" charset="0"/>
              <a:ea typeface="ＭＳ Ｐゴシック" pitchFamily="34" charset="-128"/>
              <a:cs typeface="Arial" charset="0"/>
            </a:endParaRPr>
          </a:p>
        </p:txBody>
      </p:sp>
      <p:sp>
        <p:nvSpPr>
          <p:cNvPr id="7475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5" name="Rectangle 3"/>
          <p:cNvSpPr>
            <a:spLocks noGrp="1" noChangeArrowheads="1"/>
          </p:cNvSpPr>
          <p:nvPr>
            <p:ph type="body" idx="1"/>
          </p:nvPr>
        </p:nvSpPr>
        <p:spPr bwMode="auto">
          <a:xfrm>
            <a:off x="917575" y="4759325"/>
            <a:ext cx="5053013" cy="4508500"/>
          </a:xfrm>
          <a:noFill/>
        </p:spPr>
        <p:txBody>
          <a:bodyPr wrap="square" numCol="1" anchor="t" anchorCtr="0" compatLnSpc="1">
            <a:prstTxWarp prst="textNoShape">
              <a:avLst/>
            </a:prstTxWarp>
          </a:bodyPr>
          <a:lstStyle/>
          <a:p>
            <a:pPr>
              <a:spcBef>
                <a:spcPct val="0"/>
              </a:spcBef>
            </a:pPr>
            <a:endParaRPr lang="en-GB" altLang="en-US" smtClean="0">
              <a:latin typeface="Arial" charset="0"/>
              <a:ea typeface="ＭＳ Ｐゴシック" pitchFamily="34" charset="-128"/>
            </a:endParaRPr>
          </a:p>
        </p:txBody>
      </p:sp>
      <p:sp>
        <p:nvSpPr>
          <p:cNvPr id="7475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eaLnBrk="0" fontAlgn="base" hangingPunct="0">
              <a:spcBef>
                <a:spcPct val="0"/>
              </a:spcBef>
              <a:spcAft>
                <a:spcPct val="0"/>
              </a:spcAft>
            </a:pPr>
            <a:r>
              <a:rPr lang="en-US" altLang="en-US" sz="1400" smtClean="0">
                <a:latin typeface="Arial" charset="0"/>
                <a:ea typeface="ＭＳ Ｐゴシック" pitchFamily="34" charset="-128"/>
                <a:cs typeface="Arial" charset="0"/>
              </a:rPr>
              <a:t>Pyros - 2013</a:t>
            </a:r>
          </a:p>
        </p:txBody>
      </p:sp>
      <p:sp>
        <p:nvSpPr>
          <p:cNvPr id="7475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eaLnBrk="0" fontAlgn="base" hangingPunct="0">
              <a:spcBef>
                <a:spcPct val="0"/>
              </a:spcBef>
              <a:spcAft>
                <a:spcPct val="0"/>
              </a:spcAft>
            </a:pPr>
            <a:r>
              <a:rPr lang="en-GB" altLang="en-US" sz="1400">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8596825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defTabSz="965200" fontAlgn="base">
              <a:spcBef>
                <a:spcPct val="0"/>
              </a:spcBef>
              <a:spcAft>
                <a:spcPct val="0"/>
              </a:spcAft>
            </a:pPr>
            <a:fld id="{4BA9BBCD-F9A6-4D61-BB39-34D4D9A96A50}" type="slidenum">
              <a:rPr lang="en-US" altLang="en-US">
                <a:latin typeface="Arial" charset="0"/>
                <a:ea typeface="ＭＳ Ｐゴシック" pitchFamily="34" charset="-128"/>
                <a:cs typeface="Arial" charset="0"/>
              </a:rPr>
              <a:pPr defTabSz="965200" fontAlgn="base">
                <a:spcBef>
                  <a:spcPct val="0"/>
                </a:spcBef>
                <a:spcAft>
                  <a:spcPct val="0"/>
                </a:spcAft>
              </a:pPr>
              <a:t>58</a:t>
            </a:fld>
            <a:endParaRPr lang="en-US" altLang="en-US">
              <a:latin typeface="Arial" charset="0"/>
              <a:ea typeface="ＭＳ Ｐゴシック" pitchFamily="34" charset="-128"/>
              <a:cs typeface="Arial" charset="0"/>
            </a:endParaRPr>
          </a:p>
        </p:txBody>
      </p:sp>
      <p:sp>
        <p:nvSpPr>
          <p:cNvPr id="79874" name="Rectangle 2"/>
          <p:cNvSpPr>
            <a:spLocks noGrp="1" noRot="1" noChangeAspect="1" noChangeArrowheads="1" noTextEdit="1"/>
          </p:cNvSpPr>
          <p:nvPr>
            <p:ph type="sldImg"/>
          </p:nvPr>
        </p:nvSpPr>
        <p:spPr bwMode="auto">
          <a:xfrm>
            <a:off x="1123950" y="890588"/>
            <a:ext cx="4641850" cy="3481387"/>
          </a:xfrm>
          <a:noFill/>
          <a:ln>
            <a:solidFill>
              <a:srgbClr val="000000"/>
            </a:solidFill>
            <a:miter lim="800000"/>
            <a:headEnd/>
            <a:tailEnd/>
          </a:ln>
        </p:spPr>
      </p:sp>
      <p:sp>
        <p:nvSpPr>
          <p:cNvPr id="79875" name="Rectangle 3"/>
          <p:cNvSpPr>
            <a:spLocks noGrp="1" noChangeArrowheads="1"/>
          </p:cNvSpPr>
          <p:nvPr>
            <p:ph type="body" idx="1"/>
          </p:nvPr>
        </p:nvSpPr>
        <p:spPr bwMode="auto">
          <a:xfrm>
            <a:off x="917575" y="4764088"/>
            <a:ext cx="5053013" cy="4529137"/>
          </a:xfrm>
          <a:noFill/>
        </p:spPr>
        <p:txBody>
          <a:bodyPr wrap="square" numCol="1" anchor="t" anchorCtr="0" compatLnSpc="1">
            <a:prstTxWarp prst="textNoShape">
              <a:avLst/>
            </a:prstTxWarp>
          </a:bodyPr>
          <a:lstStyle/>
          <a:p>
            <a:pPr>
              <a:spcBef>
                <a:spcPct val="0"/>
              </a:spcBef>
            </a:pPr>
            <a:endParaRPr lang="en-GB" altLang="en-US" smtClean="0"/>
          </a:p>
        </p:txBody>
      </p:sp>
      <p:sp>
        <p:nvSpPr>
          <p:cNvPr id="79876" name="Footer Placeholder 1"/>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defTabSz="965200" fontAlgn="base">
              <a:spcBef>
                <a:spcPct val="0"/>
              </a:spcBef>
              <a:spcAft>
                <a:spcPct val="0"/>
              </a:spcAft>
            </a:pPr>
            <a:r>
              <a:rPr lang="en-US" altLang="en-US" smtClean="0">
                <a:latin typeface="Arial" charset="0"/>
                <a:ea typeface="ＭＳ Ｐゴシック" pitchFamily="34" charset="-128"/>
                <a:cs typeface="Arial" charset="0"/>
              </a:rPr>
              <a:t>Pyros - 2013</a:t>
            </a:r>
          </a:p>
        </p:txBody>
      </p:sp>
      <p:sp>
        <p:nvSpPr>
          <p:cNvPr id="79877" name="Header Placeholder 2"/>
          <p:cNvSpPr>
            <a:spLocks noGrp="1"/>
          </p:cNvSpPr>
          <p:nvPr>
            <p:ph type="hdr" sz="quarter"/>
          </p:nvPr>
        </p:nvSpPr>
        <p:spPr bwMode="auto">
          <a:noFill/>
          <a:ln>
            <a:miter lim="800000"/>
            <a:headEnd/>
            <a:tailEnd/>
          </a:ln>
        </p:spPr>
        <p:txBody>
          <a:bodyPr wrap="square" numCol="1" anchor="t" anchorCtr="0" compatLnSpc="1">
            <a:prstTxWarp prst="textNoShape">
              <a:avLst/>
            </a:prstTxWarp>
          </a:bodyPr>
          <a:lstStyle/>
          <a:p>
            <a:pPr defTabSz="965200" fontAlgn="base">
              <a:spcBef>
                <a:spcPct val="0"/>
              </a:spcBef>
              <a:spcAft>
                <a:spcPct val="0"/>
              </a:spcAft>
            </a:pPr>
            <a:r>
              <a:rPr lang="en-GB" altLang="en-US">
                <a:latin typeface="Arial" charset="0"/>
                <a:ea typeface="ＭＳ Ｐゴシック" pitchFamily="34" charset="-128"/>
                <a:cs typeface="Arial" charset="0"/>
              </a:rPr>
              <a:t>Leacure 8 Pyrotechnic Munitions</a:t>
            </a:r>
          </a:p>
        </p:txBody>
      </p:sp>
    </p:spTree>
    <p:extLst>
      <p:ext uri="{BB962C8B-B14F-4D97-AF65-F5344CB8AC3E}">
        <p14:creationId xmlns:p14="http://schemas.microsoft.com/office/powerpoint/2010/main" val="3131187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Line 4"/>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4" name="Line 5"/>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smtClean="0"/>
              <a:t>Click to edit Master title style</a:t>
            </a:r>
          </a:p>
        </p:txBody>
      </p:sp>
    </p:spTree>
    <p:extLst>
      <p:ext uri="{BB962C8B-B14F-4D97-AF65-F5344CB8AC3E}">
        <p14:creationId xmlns:p14="http://schemas.microsoft.com/office/powerpoint/2010/main" val="2482311559"/>
      </p:ext>
    </p:extLst>
  </p:cSld>
  <p:clrMapOvr>
    <a:masterClrMapping/>
  </p:clrMapOvr>
  <p:transition>
    <p:wipe dir="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42603356"/>
      </p:ext>
    </p:extLst>
  </p:cSld>
  <p:clrMapOvr>
    <a:masterClrMapping/>
  </p:clrMapOvr>
  <p:transition>
    <p:wipe dir="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Tree>
    <p:extLst>
      <p:ext uri="{BB962C8B-B14F-4D97-AF65-F5344CB8AC3E}">
        <p14:creationId xmlns:p14="http://schemas.microsoft.com/office/powerpoint/2010/main" val="2798882069"/>
      </p:ext>
    </p:extLst>
  </p:cSld>
  <p:clrMapOvr>
    <a:masterClrMapping/>
  </p:clrMapOvr>
  <p:transition>
    <p:wipe dir="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684611626"/>
      </p:ext>
    </p:extLst>
  </p:cSld>
  <p:clrMapOvr>
    <a:masterClrMapping/>
  </p:clrMapOvr>
  <p:transition>
    <p:wipe dir="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491967893"/>
      </p:ext>
    </p:extLst>
  </p:cSld>
  <p:clrMapOvr>
    <a:masterClrMapping/>
  </p:clrMapOvr>
  <p:transition>
    <p:wipe dir="r"/>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1931143609"/>
      </p:ext>
    </p:extLst>
  </p:cSld>
  <p:clrMapOvr>
    <a:masterClrMapping/>
  </p:clrMapOvr>
  <p:transition>
    <p:wipe dir="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2470639"/>
      </p:ext>
    </p:extLst>
  </p:cSld>
  <p:clrMapOvr>
    <a:masterClrMapping/>
  </p:clrMapOvr>
  <p:transition>
    <p:wipe dir="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1163971591"/>
      </p:ext>
    </p:extLst>
  </p:cSld>
  <p:clrMapOvr>
    <a:masterClrMapping/>
  </p:clrMapOvr>
  <p:transition>
    <p:wipe dir="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Tree>
    <p:extLst>
      <p:ext uri="{BB962C8B-B14F-4D97-AF65-F5344CB8AC3E}">
        <p14:creationId xmlns:p14="http://schemas.microsoft.com/office/powerpoint/2010/main" val="2652039224"/>
      </p:ext>
    </p:extLst>
  </p:cSld>
  <p:clrMapOvr>
    <a:masterClrMapping/>
  </p:clrMapOvr>
  <p:transition>
    <p:wipe dir="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763123161"/>
      </p:ext>
    </p:extLst>
  </p:cSld>
  <p:clrMapOvr>
    <a:masterClrMapping/>
  </p:clrMapOvr>
  <p:transition>
    <p:wipe dir="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868207383"/>
      </p:ext>
    </p:extLst>
  </p:cSld>
  <p:clrMapOvr>
    <a:masterClrMapping/>
  </p:clrMapOvr>
  <p:transition>
    <p:wipe dir="r"/>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xAndMedia">
  <p:cSld name="Title, Text and Media Clip">
    <p:spTree>
      <p:nvGrpSpPr>
        <p:cNvPr id="1" name=""/>
        <p:cNvGrpSpPr/>
        <p:nvPr/>
      </p:nvGrpSpPr>
      <p:grpSpPr>
        <a:xfrm>
          <a:off x="0" y="0"/>
          <a:ext cx="0" cy="0"/>
          <a:chOff x="0" y="0"/>
          <a:chExt cx="0" cy="0"/>
        </a:xfrm>
      </p:grpSpPr>
      <p:sp>
        <p:nvSpPr>
          <p:cNvPr id="2" name="Title 1"/>
          <p:cNvSpPr>
            <a:spLocks noGrp="1"/>
          </p:cNvSpPr>
          <p:nvPr>
            <p:ph type="title"/>
          </p:nvPr>
        </p:nvSpPr>
        <p:spPr>
          <a:xfrm>
            <a:off x="387350" y="93663"/>
            <a:ext cx="6435725" cy="522287"/>
          </a:xfrm>
        </p:spPr>
        <p:txBody>
          <a:bodyPr/>
          <a:lstStyle/>
          <a:p>
            <a:r>
              <a:rPr lang="en-US"/>
              <a:t>Click to edit Master title style</a:t>
            </a:r>
          </a:p>
        </p:txBody>
      </p:sp>
      <p:sp>
        <p:nvSpPr>
          <p:cNvPr id="3" name="Text Placeholder 2"/>
          <p:cNvSpPr>
            <a:spLocks noGrp="1"/>
          </p:cNvSpPr>
          <p:nvPr>
            <p:ph type="body" sz="half" idx="1"/>
          </p:nvPr>
        </p:nvSpPr>
        <p:spPr>
          <a:xfrm>
            <a:off x="685800" y="1239838"/>
            <a:ext cx="381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Media Placeholder 3"/>
          <p:cNvSpPr>
            <a:spLocks noGrp="1"/>
          </p:cNvSpPr>
          <p:nvPr>
            <p:ph type="media" sz="half" idx="2"/>
          </p:nvPr>
        </p:nvSpPr>
        <p:spPr>
          <a:xfrm>
            <a:off x="4648200" y="1239838"/>
            <a:ext cx="3810000" cy="4375150"/>
          </a:xfrm>
        </p:spPr>
        <p:txBody>
          <a:bodyPr/>
          <a:lstStyle/>
          <a:p>
            <a:endParaRPr lang="en-US"/>
          </a:p>
        </p:txBody>
      </p:sp>
    </p:spTree>
    <p:extLst>
      <p:ext uri="{BB962C8B-B14F-4D97-AF65-F5344CB8AC3E}">
        <p14:creationId xmlns:p14="http://schemas.microsoft.com/office/powerpoint/2010/main" val="4183304211"/>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smtClean="0"/>
              <a:t>Click to edit Master title style</a:t>
            </a:r>
          </a:p>
        </p:txBody>
      </p:sp>
      <p:sp>
        <p:nvSpPr>
          <p:cNvPr id="1027" name="Rectangle 4"/>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Tree>
  </p:cSld>
  <p:clrMap bg1="dk1" tx1="lt1" bg2="dk2" tx2="lt2" accent1="accent1" accent2="accent2" accent3="accent3" accent4="accent4" accent5="accent5" accent6="accent6" hlink="hlink" folHlink="folHlink"/>
  <p:sldLayoutIdLst>
    <p:sldLayoutId id="2147483754"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8" r:id="rId12"/>
  </p:sldLayoutIdLst>
  <p:transition>
    <p:wipe dir="r"/>
  </p:transition>
  <p:timing>
    <p:tnLst>
      <p:par>
        <p:cTn id="1" dur="indefinite" restart="never" nodeType="tmRoot"/>
      </p:par>
    </p:tnLst>
  </p:timing>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26.emf"/><Relationship Id="rId4" Type="http://schemas.openxmlformats.org/officeDocument/2006/relationships/oleObject" Target="../embeddings/oleObject1.bin"/></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hyperlink" Target="https://en.wikipedia.org/wiki/ValuJet_Flight_592" TargetMode="Externa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32.wmf"/></Relationships>
</file>

<file path=ppt/slides/_rels/slide4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5" Type="http://schemas.openxmlformats.org/officeDocument/2006/relationships/image" Target="../media/image39.jpeg"/><Relationship Id="rId4" Type="http://schemas.openxmlformats.org/officeDocument/2006/relationships/image" Target="../media/image38.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chart" Target="../charts/chart1.xml"/><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chart" Target="../charts/chart2.xml"/></Relationships>
</file>

<file path=ppt/slides/_rels/slide5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file:///C:\Users\d.holley\Documents\Swansea\Info%20and%20Presentation%20Material\2010%20CD\Dave%20Holley\81mm%20IR%20Illum%20NIR%20indication.wmv" TargetMode="External"/><Relationship Id="rId1" Type="http://schemas.microsoft.com/office/2007/relationships/media" Target="file:///C:\Users\d.holley\Documents\Swansea\Info%20and%20Presentation%20Material\2010%20CD\Dave%20Holley\81mm%20IR%20Illum%20NIR%20indication.wmv" TargetMode="External"/><Relationship Id="rId4" Type="http://schemas.openxmlformats.org/officeDocument/2006/relationships/image" Target="../media/image43.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44.wmf"/><Relationship Id="rId4" Type="http://schemas.openxmlformats.org/officeDocument/2006/relationships/oleObject" Target="../embeddings/oleObject2.bin"/></Relationships>
</file>

<file path=ppt/slides/_rels/slide6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6.xml"/><Relationship Id="rId1" Type="http://schemas.openxmlformats.org/officeDocument/2006/relationships/vmlDrawing" Target="../drawings/vmlDrawing3.vml"/><Relationship Id="rId4" Type="http://schemas.openxmlformats.org/officeDocument/2006/relationships/image" Target="../media/image47.wmf"/></Relationships>
</file>

<file path=ppt/slides/_rels/slide6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file:///C:\Users\d.holley\Documents\Swansea\Info%20and%20Presentation%20Material\2010%20CD\Dave%20Holley\RRTR%20video.wmv" TargetMode="External"/><Relationship Id="rId1" Type="http://schemas.microsoft.com/office/2007/relationships/media" Target="file:///C:\Users\d.holley\Documents\Swansea\Info%20and%20Presentation%20Material\2010%20CD\Dave%20Holley\RRTR%20video.wmv" TargetMode="External"/><Relationship Id="rId4" Type="http://schemas.openxmlformats.org/officeDocument/2006/relationships/image" Target="../media/image49.png"/></Relationships>
</file>

<file path=ppt/slides/_rels/slide6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image" Target="../media/image52.wmf"/><Relationship Id="rId4" Type="http://schemas.openxmlformats.org/officeDocument/2006/relationships/image" Target="../media/image51.png"/></Relationships>
</file>

<file path=ppt/slides/_rels/slide6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hyperlink" Target="Gun%20Timings.ppt"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59.gif"/></Relationships>
</file>

<file path=ppt/slides/_rels/slide7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6.jpeg"/><Relationship Id="rId5" Type="http://schemas.openxmlformats.org/officeDocument/2006/relationships/image" Target="../media/image65.jpeg"/><Relationship Id="rId4" Type="http://schemas.openxmlformats.org/officeDocument/2006/relationships/image" Target="../media/image64.jpe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2.xml"/><Relationship Id="rId6" Type="http://schemas.openxmlformats.org/officeDocument/2006/relationships/image" Target="../media/image72.jpeg"/><Relationship Id="rId5" Type="http://schemas.openxmlformats.org/officeDocument/2006/relationships/image" Target="../media/image71.jpeg"/><Relationship Id="rId4" Type="http://schemas.openxmlformats.org/officeDocument/2006/relationships/image" Target="../media/image70.jpeg"/></Relationships>
</file>

<file path=ppt/slides/_rels/slide7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64.jpeg"/><Relationship Id="rId1" Type="http://schemas.openxmlformats.org/officeDocument/2006/relationships/slideLayout" Target="../slideLayouts/slideLayout2.xml"/><Relationship Id="rId5" Type="http://schemas.openxmlformats.org/officeDocument/2006/relationships/image" Target="../media/image75.jpeg"/><Relationship Id="rId4" Type="http://schemas.openxmlformats.org/officeDocument/2006/relationships/image" Target="../media/image7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sz="quarter"/>
          </p:nvPr>
        </p:nvSpPr>
        <p:spPr>
          <a:xfrm>
            <a:off x="247650" y="2060575"/>
            <a:ext cx="8572500" cy="1143000"/>
          </a:xfrm>
        </p:spPr>
        <p:txBody>
          <a:bodyPr/>
          <a:lstStyle/>
          <a:p>
            <a:pPr algn="l" eaLnBrk="1" hangingPunct="1"/>
            <a:r>
              <a:rPr lang="en-US" altLang="en-US" dirty="0" smtClean="0"/>
              <a:t>Ordnance, Munitions and Explosives</a:t>
            </a:r>
            <a:br>
              <a:rPr lang="en-US" altLang="en-US" dirty="0" smtClean="0"/>
            </a:br>
            <a:r>
              <a:rPr lang="en-US" altLang="en-US" dirty="0" smtClean="0"/>
              <a:t>Principles of OME</a:t>
            </a:r>
            <a:br>
              <a:rPr lang="en-US" altLang="en-US" dirty="0" smtClean="0"/>
            </a:br>
            <a:r>
              <a:rPr lang="en-US" altLang="en-US" dirty="0" smtClean="0"/>
              <a:t>Level 5</a:t>
            </a:r>
            <a:br>
              <a:rPr lang="en-US" altLang="en-US" dirty="0" smtClean="0"/>
            </a:br>
            <a:r>
              <a:rPr lang="en-US" altLang="en-US" dirty="0" smtClean="0"/>
              <a:t>ACDA5010</a:t>
            </a:r>
            <a:br>
              <a:rPr lang="en-US" altLang="en-US" dirty="0" smtClean="0"/>
            </a:br>
            <a:r>
              <a:rPr lang="en-US" altLang="en-US" dirty="0" smtClean="0"/>
              <a:t/>
            </a:r>
            <a:br>
              <a:rPr lang="en-US" altLang="en-US" dirty="0" smtClean="0"/>
            </a:br>
            <a:r>
              <a:rPr lang="en-US" altLang="en-US" dirty="0" smtClean="0"/>
              <a:t>Pyrotechnics OME</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a:xfrm>
            <a:off x="457200" y="260350"/>
            <a:ext cx="8229600" cy="2305050"/>
          </a:xfrm>
        </p:spPr>
        <p:txBody>
          <a:bodyPr/>
          <a:lstStyle/>
          <a:p>
            <a:r>
              <a:rPr lang="en-GB" dirty="0" smtClean="0"/>
              <a:t>Pyrotechnics in OME Munitions</a:t>
            </a:r>
          </a:p>
        </p:txBody>
      </p:sp>
      <p:sp>
        <p:nvSpPr>
          <p:cNvPr id="17411" name="TextBox 3"/>
          <p:cNvSpPr txBox="1">
            <a:spLocks noChangeArrowheads="1"/>
          </p:cNvSpPr>
          <p:nvPr/>
        </p:nvSpPr>
        <p:spPr bwMode="auto">
          <a:xfrm>
            <a:off x="-252536" y="2074464"/>
            <a:ext cx="9433048" cy="461665"/>
          </a:xfrm>
          <a:prstGeom prst="rect">
            <a:avLst/>
          </a:prstGeom>
          <a:noFill/>
          <a:ln w="9525">
            <a:noFill/>
            <a:miter lim="800000"/>
            <a:headEnd/>
            <a:tailEnd/>
          </a:ln>
        </p:spPr>
        <p:txBody>
          <a:bodyPr wrap="square">
            <a:spAutoFit/>
          </a:bodyPr>
          <a:lstStyle/>
          <a:p>
            <a:pPr algn="ctr"/>
            <a:r>
              <a:rPr lang="en-GB" sz="2400" dirty="0">
                <a:latin typeface="+mn-lt"/>
                <a:cs typeface="Times New Roman" pitchFamily="18" charset="0"/>
              </a:rPr>
              <a:t>Ignition </a:t>
            </a:r>
            <a:r>
              <a:rPr lang="en-GB" sz="2400" dirty="0" smtClean="0">
                <a:latin typeface="+mn-lt"/>
                <a:cs typeface="Times New Roman" pitchFamily="18" charset="0"/>
              </a:rPr>
              <a:t>devices, Delays, Smokes, Gas Generators, Light, IR.</a:t>
            </a:r>
            <a:endParaRPr lang="en-GB" sz="2400" dirty="0">
              <a:latin typeface="+mn-lt"/>
              <a:cs typeface="Times New Roman" pitchFamily="18" charset="0"/>
            </a:endParaRPr>
          </a:p>
        </p:txBody>
      </p:sp>
    </p:spTree>
    <p:extLst>
      <p:ext uri="{BB962C8B-B14F-4D97-AF65-F5344CB8AC3E}">
        <p14:creationId xmlns:p14="http://schemas.microsoft.com/office/powerpoint/2010/main" val="11079332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t>Pyrotechnic Recipes</a:t>
            </a:r>
          </a:p>
        </p:txBody>
      </p:sp>
      <p:sp>
        <p:nvSpPr>
          <p:cNvPr id="75779" name="Rectangle 3"/>
          <p:cNvSpPr>
            <a:spLocks noGrp="1" noChangeArrowheads="1"/>
          </p:cNvSpPr>
          <p:nvPr>
            <p:ph idx="1"/>
          </p:nvPr>
        </p:nvSpPr>
        <p:spPr/>
        <p:txBody>
          <a:bodyPr/>
          <a:lstStyle/>
          <a:p>
            <a:pPr>
              <a:lnSpc>
                <a:spcPct val="80000"/>
              </a:lnSpc>
            </a:pPr>
            <a:r>
              <a:rPr lang="en-GB" sz="2400" dirty="0" smtClean="0"/>
              <a:t>For </a:t>
            </a:r>
            <a:r>
              <a:rPr lang="en-GB" sz="2400" dirty="0"/>
              <a:t>the non chemists in the audience our pyrotechnic is essentially made from:-</a:t>
            </a:r>
          </a:p>
          <a:p>
            <a:pPr lvl="1">
              <a:lnSpc>
                <a:spcPct val="80000"/>
              </a:lnSpc>
            </a:pPr>
            <a:r>
              <a:rPr lang="en-GB" sz="2000" b="1" dirty="0">
                <a:solidFill>
                  <a:schemeClr val="accent2"/>
                </a:solidFill>
              </a:rPr>
              <a:t>A Fuel, (A Substance that burns)</a:t>
            </a:r>
          </a:p>
          <a:p>
            <a:pPr lvl="1">
              <a:lnSpc>
                <a:spcPct val="80000"/>
              </a:lnSpc>
            </a:pPr>
            <a:r>
              <a:rPr lang="en-GB" sz="2000" b="1" dirty="0">
                <a:solidFill>
                  <a:schemeClr val="accent2"/>
                </a:solidFill>
              </a:rPr>
              <a:t>An Oxidant, (A Chemical that supplies Oxygen)</a:t>
            </a:r>
          </a:p>
          <a:p>
            <a:pPr lvl="1">
              <a:lnSpc>
                <a:spcPct val="80000"/>
              </a:lnSpc>
            </a:pPr>
            <a:r>
              <a:rPr lang="en-GB" sz="2000" b="1" dirty="0">
                <a:solidFill>
                  <a:schemeClr val="accent2"/>
                </a:solidFill>
              </a:rPr>
              <a:t>A Binder (Something that sticks it together)</a:t>
            </a:r>
          </a:p>
          <a:p>
            <a:pPr>
              <a:lnSpc>
                <a:spcPct val="80000"/>
              </a:lnSpc>
            </a:pPr>
            <a:r>
              <a:rPr lang="en-GB" sz="2400" dirty="0"/>
              <a:t>There are other ingredients providing other functions such as flow agents, chlorine donors, rate modifiers but the three above illustrate the main functions.</a:t>
            </a:r>
          </a:p>
          <a:p>
            <a:pPr>
              <a:lnSpc>
                <a:spcPct val="80000"/>
              </a:lnSpc>
            </a:pPr>
            <a:r>
              <a:rPr lang="en-GB" sz="2400" dirty="0"/>
              <a:t>Obviously there are many fuels, many oxidants and many binders and not all reactions between the combinations of fuels and oxidants perform at the same rate or give the same effect.</a:t>
            </a:r>
          </a:p>
          <a:p>
            <a:pPr>
              <a:lnSpc>
                <a:spcPct val="80000"/>
              </a:lnSpc>
            </a:pPr>
            <a:r>
              <a:rPr lang="en-GB" sz="2400" dirty="0"/>
              <a:t>So we </a:t>
            </a:r>
            <a:r>
              <a:rPr lang="en-GB" sz="2400" dirty="0" smtClean="0"/>
              <a:t>select </a:t>
            </a:r>
            <a:r>
              <a:rPr lang="en-GB" sz="2400" dirty="0"/>
              <a:t>our ingredients in order to achieve the effects we </a:t>
            </a:r>
            <a:r>
              <a:rPr lang="en-GB" sz="2400" dirty="0" smtClean="0"/>
              <a:t>want.</a:t>
            </a:r>
            <a:endParaRPr lang="en-GB" sz="2400" dirty="0"/>
          </a:p>
          <a:p>
            <a:pPr lvl="1">
              <a:lnSpc>
                <a:spcPct val="80000"/>
              </a:lnSpc>
            </a:pPr>
            <a:endParaRPr lang="en-GB" sz="2000" dirty="0"/>
          </a:p>
        </p:txBody>
      </p:sp>
    </p:spTree>
    <p:extLst>
      <p:ext uri="{BB962C8B-B14F-4D97-AF65-F5344CB8AC3E}">
        <p14:creationId xmlns:p14="http://schemas.microsoft.com/office/powerpoint/2010/main" val="4909539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577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577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577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779">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5779">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57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t>Pyrotechnic Effects</a:t>
            </a:r>
          </a:p>
        </p:txBody>
      </p:sp>
      <p:sp>
        <p:nvSpPr>
          <p:cNvPr id="76803" name="Rectangle 3"/>
          <p:cNvSpPr>
            <a:spLocks noGrp="1" noChangeArrowheads="1"/>
          </p:cNvSpPr>
          <p:nvPr>
            <p:ph idx="1"/>
          </p:nvPr>
        </p:nvSpPr>
        <p:spPr>
          <a:xfrm>
            <a:off x="611188" y="1052513"/>
            <a:ext cx="7772400" cy="4114800"/>
          </a:xfrm>
        </p:spPr>
        <p:txBody>
          <a:bodyPr/>
          <a:lstStyle/>
          <a:p>
            <a:pPr>
              <a:lnSpc>
                <a:spcPct val="80000"/>
              </a:lnSpc>
            </a:pPr>
            <a:r>
              <a:rPr lang="en-GB" sz="2000"/>
              <a:t>Produce light. </a:t>
            </a:r>
          </a:p>
          <a:p>
            <a:pPr lvl="1">
              <a:lnSpc>
                <a:spcPct val="80000"/>
              </a:lnSpc>
            </a:pPr>
            <a:r>
              <a:rPr lang="en-GB" sz="1800"/>
              <a:t>Illuminating Compositions, Tracers, Tracking Flares, Signal Flares.</a:t>
            </a:r>
          </a:p>
          <a:p>
            <a:pPr>
              <a:lnSpc>
                <a:spcPct val="80000"/>
              </a:lnSpc>
            </a:pPr>
            <a:r>
              <a:rPr lang="en-GB" sz="2000"/>
              <a:t>Produce heat.</a:t>
            </a:r>
          </a:p>
          <a:p>
            <a:pPr lvl="1">
              <a:lnSpc>
                <a:spcPct val="80000"/>
              </a:lnSpc>
            </a:pPr>
            <a:r>
              <a:rPr lang="en-GB" sz="1800"/>
              <a:t>They all do this but some compositions are especially designed as heater mixes or priming compositions.</a:t>
            </a:r>
          </a:p>
          <a:p>
            <a:pPr lvl="1">
              <a:lnSpc>
                <a:spcPct val="80000"/>
              </a:lnSpc>
            </a:pPr>
            <a:r>
              <a:rPr lang="en-GB" sz="1800"/>
              <a:t>Decoy flares</a:t>
            </a:r>
          </a:p>
          <a:p>
            <a:pPr lvl="1">
              <a:lnSpc>
                <a:spcPct val="80000"/>
              </a:lnSpc>
            </a:pPr>
            <a:r>
              <a:rPr lang="en-GB" sz="1800"/>
              <a:t>Incendiary devices.</a:t>
            </a:r>
          </a:p>
          <a:p>
            <a:pPr>
              <a:lnSpc>
                <a:spcPct val="80000"/>
              </a:lnSpc>
            </a:pPr>
            <a:r>
              <a:rPr lang="en-GB" sz="2000"/>
              <a:t>Produce noise.</a:t>
            </a:r>
          </a:p>
          <a:p>
            <a:pPr lvl="1">
              <a:lnSpc>
                <a:spcPct val="80000"/>
              </a:lnSpc>
            </a:pPr>
            <a:r>
              <a:rPr lang="en-GB" sz="1800"/>
              <a:t>Bangs and whistles.</a:t>
            </a:r>
          </a:p>
          <a:p>
            <a:pPr>
              <a:lnSpc>
                <a:spcPct val="80000"/>
              </a:lnSpc>
            </a:pPr>
            <a:r>
              <a:rPr lang="en-GB" sz="2000"/>
              <a:t>Produce delays.</a:t>
            </a:r>
          </a:p>
          <a:p>
            <a:pPr lvl="1">
              <a:lnSpc>
                <a:spcPct val="80000"/>
              </a:lnSpc>
            </a:pPr>
            <a:r>
              <a:rPr lang="en-GB" sz="1800"/>
              <a:t>Timed event in an ignition train</a:t>
            </a:r>
          </a:p>
          <a:p>
            <a:pPr>
              <a:lnSpc>
                <a:spcPct val="80000"/>
              </a:lnSpc>
            </a:pPr>
            <a:r>
              <a:rPr lang="en-GB" sz="2000"/>
              <a:t>Produce flame.</a:t>
            </a:r>
          </a:p>
          <a:p>
            <a:pPr lvl="1">
              <a:lnSpc>
                <a:spcPct val="80000"/>
              </a:lnSpc>
            </a:pPr>
            <a:r>
              <a:rPr lang="en-GB" sz="1800"/>
              <a:t>Igniters. Gun primers, Flash tubes</a:t>
            </a:r>
          </a:p>
          <a:p>
            <a:pPr>
              <a:lnSpc>
                <a:spcPct val="80000"/>
              </a:lnSpc>
            </a:pPr>
            <a:r>
              <a:rPr lang="en-GB" sz="2000"/>
              <a:t>Produce gas.</a:t>
            </a:r>
          </a:p>
          <a:p>
            <a:pPr lvl="1">
              <a:lnSpc>
                <a:spcPct val="80000"/>
              </a:lnSpc>
            </a:pPr>
            <a:r>
              <a:rPr lang="en-GB" sz="1800"/>
              <a:t>Gas generators. Airbag compositions.</a:t>
            </a:r>
          </a:p>
          <a:p>
            <a:pPr>
              <a:lnSpc>
                <a:spcPct val="80000"/>
              </a:lnSpc>
            </a:pPr>
            <a:r>
              <a:rPr lang="en-GB" sz="2000"/>
              <a:t>Produce smoke.</a:t>
            </a:r>
          </a:p>
          <a:p>
            <a:pPr lvl="1">
              <a:lnSpc>
                <a:spcPct val="80000"/>
              </a:lnSpc>
            </a:pPr>
            <a:r>
              <a:rPr lang="en-GB" sz="1800"/>
              <a:t>Screening and signalling smokes</a:t>
            </a:r>
          </a:p>
          <a:p>
            <a:pPr>
              <a:lnSpc>
                <a:spcPct val="80000"/>
              </a:lnSpc>
            </a:pPr>
            <a:endParaRPr lang="en-GB" sz="2000"/>
          </a:p>
        </p:txBody>
      </p:sp>
    </p:spTree>
    <p:extLst>
      <p:ext uri="{BB962C8B-B14F-4D97-AF65-F5344CB8AC3E}">
        <p14:creationId xmlns:p14="http://schemas.microsoft.com/office/powerpoint/2010/main" val="31553438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680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680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680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680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680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680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680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680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680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6803">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6803">
                                            <p:txEl>
                                              <p:pRg st="11" end="1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76803">
                                            <p:txEl>
                                              <p:pRg st="12" end="12"/>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6803">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6803">
                                            <p:txEl>
                                              <p:pRg st="14" end="14"/>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680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a:t>…………..And for the Chemist!</a:t>
            </a:r>
          </a:p>
        </p:txBody>
      </p:sp>
      <p:sp>
        <p:nvSpPr>
          <p:cNvPr id="78851" name="Rectangle 3"/>
          <p:cNvSpPr>
            <a:spLocks noGrp="1" noChangeArrowheads="1"/>
          </p:cNvSpPr>
          <p:nvPr>
            <p:ph idx="1"/>
          </p:nvPr>
        </p:nvSpPr>
        <p:spPr>
          <a:xfrm>
            <a:off x="323850" y="1125538"/>
            <a:ext cx="8540750" cy="4686300"/>
          </a:xfrm>
        </p:spPr>
        <p:txBody>
          <a:bodyPr/>
          <a:lstStyle/>
          <a:p>
            <a:pPr>
              <a:lnSpc>
                <a:spcPct val="80000"/>
              </a:lnSpc>
            </a:pPr>
            <a:r>
              <a:rPr lang="en-GB" sz="1600"/>
              <a:t>Produce light. </a:t>
            </a:r>
          </a:p>
          <a:p>
            <a:pPr lvl="1">
              <a:lnSpc>
                <a:spcPct val="80000"/>
              </a:lnSpc>
            </a:pPr>
            <a:r>
              <a:rPr lang="en-GB" sz="1400">
                <a:solidFill>
                  <a:schemeClr val="accent2"/>
                </a:solidFill>
              </a:rPr>
              <a:t>Magnesium Powder, Sodium Nitrate, Boiled linseed Oil, Talc</a:t>
            </a:r>
          </a:p>
          <a:p>
            <a:pPr>
              <a:lnSpc>
                <a:spcPct val="80000"/>
              </a:lnSpc>
            </a:pPr>
            <a:r>
              <a:rPr lang="en-GB" sz="1600"/>
              <a:t>Produce heat.</a:t>
            </a:r>
          </a:p>
          <a:p>
            <a:pPr lvl="1">
              <a:lnSpc>
                <a:spcPct val="80000"/>
              </a:lnSpc>
            </a:pPr>
            <a:r>
              <a:rPr lang="en-GB" sz="1400">
                <a:solidFill>
                  <a:schemeClr val="accent2"/>
                </a:solidFill>
              </a:rPr>
              <a:t>Hammer Scale, Aluminium Powder, Resin</a:t>
            </a:r>
          </a:p>
          <a:p>
            <a:pPr lvl="1">
              <a:lnSpc>
                <a:spcPct val="80000"/>
              </a:lnSpc>
            </a:pPr>
            <a:r>
              <a:rPr lang="en-GB" sz="1400">
                <a:solidFill>
                  <a:schemeClr val="accent2"/>
                </a:solidFill>
              </a:rPr>
              <a:t>Aluminium Powder. Potassium nitrate, Silicon Powder.</a:t>
            </a:r>
          </a:p>
          <a:p>
            <a:pPr lvl="1">
              <a:lnSpc>
                <a:spcPct val="80000"/>
              </a:lnSpc>
            </a:pPr>
            <a:r>
              <a:rPr lang="en-GB" sz="1400">
                <a:solidFill>
                  <a:schemeClr val="accent2"/>
                </a:solidFill>
              </a:rPr>
              <a:t>Gunpowder. (Charcoal, Sulphur, Potassium Nitrate)</a:t>
            </a:r>
          </a:p>
          <a:p>
            <a:pPr lvl="1">
              <a:lnSpc>
                <a:spcPct val="80000"/>
              </a:lnSpc>
            </a:pPr>
            <a:r>
              <a:rPr lang="en-GB" sz="1400">
                <a:solidFill>
                  <a:schemeClr val="accent2"/>
                </a:solidFill>
              </a:rPr>
              <a:t>Amorphous Boron, Potassium Nitrate, Poly-sulphide Rubber</a:t>
            </a:r>
          </a:p>
          <a:p>
            <a:pPr>
              <a:lnSpc>
                <a:spcPct val="80000"/>
              </a:lnSpc>
            </a:pPr>
            <a:r>
              <a:rPr lang="en-GB" sz="1600"/>
              <a:t>Produce noise.</a:t>
            </a:r>
          </a:p>
          <a:p>
            <a:pPr lvl="1">
              <a:lnSpc>
                <a:spcPct val="80000"/>
              </a:lnSpc>
            </a:pPr>
            <a:r>
              <a:rPr lang="en-GB" sz="1400">
                <a:solidFill>
                  <a:schemeClr val="accent2"/>
                </a:solidFill>
              </a:rPr>
              <a:t>Potassium Perchlorate, Potassium Benzoate, </a:t>
            </a:r>
          </a:p>
          <a:p>
            <a:pPr lvl="1">
              <a:lnSpc>
                <a:spcPct val="80000"/>
              </a:lnSpc>
            </a:pPr>
            <a:r>
              <a:rPr lang="en-GB" sz="1400">
                <a:solidFill>
                  <a:schemeClr val="accent2"/>
                </a:solidFill>
              </a:rPr>
              <a:t>Magnesium Powder, Potassium Perchlorate, Graphite</a:t>
            </a:r>
          </a:p>
          <a:p>
            <a:pPr>
              <a:lnSpc>
                <a:spcPct val="80000"/>
              </a:lnSpc>
            </a:pPr>
            <a:r>
              <a:rPr lang="en-GB" sz="1600"/>
              <a:t>Produce delays.</a:t>
            </a:r>
          </a:p>
          <a:p>
            <a:pPr lvl="1">
              <a:lnSpc>
                <a:spcPct val="80000"/>
              </a:lnSpc>
            </a:pPr>
            <a:r>
              <a:rPr lang="en-GB" sz="1400">
                <a:solidFill>
                  <a:schemeClr val="accent2"/>
                </a:solidFill>
              </a:rPr>
              <a:t>Purpurin, Barium Nitrate, Potassium Nitrate.</a:t>
            </a:r>
          </a:p>
          <a:p>
            <a:pPr lvl="1">
              <a:lnSpc>
                <a:spcPct val="80000"/>
              </a:lnSpc>
            </a:pPr>
            <a:r>
              <a:rPr lang="en-GB" sz="1400">
                <a:solidFill>
                  <a:schemeClr val="accent2"/>
                </a:solidFill>
              </a:rPr>
              <a:t>Boron, Bismuth Oxide, Chromic Oxide,</a:t>
            </a:r>
          </a:p>
          <a:p>
            <a:pPr lvl="1">
              <a:lnSpc>
                <a:spcPct val="80000"/>
              </a:lnSpc>
            </a:pPr>
            <a:r>
              <a:rPr lang="en-GB" sz="1400">
                <a:solidFill>
                  <a:schemeClr val="accent2"/>
                </a:solidFill>
              </a:rPr>
              <a:t>Gunpowder. (Charcoal, Sulphur, Potassium Nitrate)</a:t>
            </a:r>
          </a:p>
          <a:p>
            <a:pPr>
              <a:lnSpc>
                <a:spcPct val="80000"/>
              </a:lnSpc>
            </a:pPr>
            <a:r>
              <a:rPr lang="en-GB" sz="1600"/>
              <a:t>Produce flame.</a:t>
            </a:r>
          </a:p>
          <a:p>
            <a:pPr lvl="1">
              <a:lnSpc>
                <a:spcPct val="80000"/>
              </a:lnSpc>
            </a:pPr>
            <a:r>
              <a:rPr lang="en-GB" sz="1400">
                <a:solidFill>
                  <a:schemeClr val="accent2"/>
                </a:solidFill>
              </a:rPr>
              <a:t>Gunpowder. (Charcoal, Sulphur, Potassium Nitrate)</a:t>
            </a:r>
          </a:p>
          <a:p>
            <a:pPr lvl="1">
              <a:lnSpc>
                <a:spcPct val="80000"/>
              </a:lnSpc>
            </a:pPr>
            <a:r>
              <a:rPr lang="en-GB" sz="1400">
                <a:solidFill>
                  <a:schemeClr val="accent2"/>
                </a:solidFill>
              </a:rPr>
              <a:t>Magnesium Powder, Barium peroxide, Potassium Nitrate, Shellac.</a:t>
            </a:r>
          </a:p>
          <a:p>
            <a:pPr>
              <a:lnSpc>
                <a:spcPct val="80000"/>
              </a:lnSpc>
            </a:pPr>
            <a:r>
              <a:rPr lang="en-GB" sz="1600"/>
              <a:t>Produce gas.</a:t>
            </a:r>
          </a:p>
          <a:p>
            <a:pPr lvl="1">
              <a:lnSpc>
                <a:spcPct val="80000"/>
              </a:lnSpc>
            </a:pPr>
            <a:r>
              <a:rPr lang="en-GB" sz="1400">
                <a:solidFill>
                  <a:schemeClr val="accent2"/>
                </a:solidFill>
              </a:rPr>
              <a:t>Gunpowder. (Charcoal, Sulphur, Potassium Nitrate)</a:t>
            </a:r>
          </a:p>
          <a:p>
            <a:pPr lvl="1">
              <a:lnSpc>
                <a:spcPct val="80000"/>
              </a:lnSpc>
            </a:pPr>
            <a:r>
              <a:rPr lang="en-GB" sz="1400">
                <a:solidFill>
                  <a:schemeClr val="accent2"/>
                </a:solidFill>
              </a:rPr>
              <a:t>Ammonium Perchlorate, Aluminium Powder, HTBP.</a:t>
            </a:r>
          </a:p>
          <a:p>
            <a:pPr>
              <a:lnSpc>
                <a:spcPct val="80000"/>
              </a:lnSpc>
            </a:pPr>
            <a:r>
              <a:rPr lang="en-GB" sz="1600"/>
              <a:t>Produce smoke.</a:t>
            </a:r>
          </a:p>
          <a:p>
            <a:pPr lvl="1">
              <a:lnSpc>
                <a:spcPct val="80000"/>
              </a:lnSpc>
            </a:pPr>
            <a:r>
              <a:rPr lang="en-GB" sz="1400">
                <a:solidFill>
                  <a:schemeClr val="accent2"/>
                </a:solidFill>
              </a:rPr>
              <a:t>Magnesium, Sodium Nitrate, Red Phosphorus, Viton</a:t>
            </a:r>
          </a:p>
          <a:p>
            <a:pPr lvl="1">
              <a:lnSpc>
                <a:spcPct val="80000"/>
              </a:lnSpc>
            </a:pPr>
            <a:r>
              <a:rPr lang="en-GB" sz="1400">
                <a:solidFill>
                  <a:schemeClr val="accent2"/>
                </a:solidFill>
              </a:rPr>
              <a:t>Lactose, Potassium Chlorate, Dye.</a:t>
            </a:r>
          </a:p>
          <a:p>
            <a:pPr>
              <a:lnSpc>
                <a:spcPct val="80000"/>
              </a:lnSpc>
            </a:pPr>
            <a:r>
              <a:rPr lang="en-GB" sz="1600" b="1"/>
              <a:t>No Wonder Pyrotechnics gets referred to as a “black art!”</a:t>
            </a:r>
          </a:p>
        </p:txBody>
      </p:sp>
      <p:grpSp>
        <p:nvGrpSpPr>
          <p:cNvPr id="78856" name="Group 8"/>
          <p:cNvGrpSpPr>
            <a:grpSpLocks/>
          </p:cNvGrpSpPr>
          <p:nvPr/>
        </p:nvGrpSpPr>
        <p:grpSpPr bwMode="auto">
          <a:xfrm>
            <a:off x="7004050" y="731838"/>
            <a:ext cx="2170113" cy="5807075"/>
            <a:chOff x="4527" y="461"/>
            <a:chExt cx="1252" cy="3509"/>
          </a:xfrm>
        </p:grpSpPr>
        <p:pic>
          <p:nvPicPr>
            <p:cNvPr id="78852" name="Picture 4" descr="rubber grenade"/>
            <p:cNvPicPr>
              <a:picLocks noChangeAspect="1" noChangeArrowheads="1"/>
            </p:cNvPicPr>
            <p:nvPr/>
          </p:nvPicPr>
          <p:blipFill>
            <a:blip r:embed="rId2"/>
            <a:srcRect b="57829"/>
            <a:stretch>
              <a:fillRect/>
            </a:stretch>
          </p:blipFill>
          <p:spPr bwMode="auto">
            <a:xfrm>
              <a:off x="4527" y="461"/>
              <a:ext cx="1225" cy="740"/>
            </a:xfrm>
            <a:prstGeom prst="rect">
              <a:avLst/>
            </a:prstGeom>
            <a:noFill/>
          </p:spPr>
        </p:pic>
        <p:pic>
          <p:nvPicPr>
            <p:cNvPr id="78853" name="Picture 5" descr="MH47E%20duskflare_web"/>
            <p:cNvPicPr>
              <a:picLocks noChangeAspect="1" noChangeArrowheads="1"/>
            </p:cNvPicPr>
            <p:nvPr/>
          </p:nvPicPr>
          <p:blipFill>
            <a:blip r:embed="rId3"/>
            <a:srcRect/>
            <a:stretch>
              <a:fillRect/>
            </a:stretch>
          </p:blipFill>
          <p:spPr bwMode="auto">
            <a:xfrm>
              <a:off x="4535" y="1191"/>
              <a:ext cx="1225" cy="900"/>
            </a:xfrm>
            <a:prstGeom prst="rect">
              <a:avLst/>
            </a:prstGeom>
            <a:noFill/>
          </p:spPr>
        </p:pic>
        <p:pic>
          <p:nvPicPr>
            <p:cNvPr id="78854" name="Picture 6" descr="atest"/>
            <p:cNvPicPr>
              <a:picLocks noChangeAspect="1" noChangeArrowheads="1"/>
            </p:cNvPicPr>
            <p:nvPr/>
          </p:nvPicPr>
          <p:blipFill>
            <a:blip r:embed="rId4"/>
            <a:srcRect/>
            <a:stretch>
              <a:fillRect/>
            </a:stretch>
          </p:blipFill>
          <p:spPr bwMode="auto">
            <a:xfrm>
              <a:off x="4533" y="2080"/>
              <a:ext cx="1237" cy="1001"/>
            </a:xfrm>
            <a:prstGeom prst="rect">
              <a:avLst/>
            </a:prstGeom>
            <a:noFill/>
          </p:spPr>
        </p:pic>
        <p:pic>
          <p:nvPicPr>
            <p:cNvPr id="78855" name="Picture 7" descr="round14"/>
            <p:cNvPicPr>
              <a:picLocks noChangeAspect="1" noChangeArrowheads="1"/>
            </p:cNvPicPr>
            <p:nvPr/>
          </p:nvPicPr>
          <p:blipFill>
            <a:blip r:embed="rId5"/>
            <a:srcRect/>
            <a:stretch>
              <a:fillRect/>
            </a:stretch>
          </p:blipFill>
          <p:spPr bwMode="auto">
            <a:xfrm>
              <a:off x="4532" y="3073"/>
              <a:ext cx="1247" cy="897"/>
            </a:xfrm>
            <a:prstGeom prst="rect">
              <a:avLst/>
            </a:prstGeom>
            <a:noFill/>
          </p:spPr>
        </p:pic>
      </p:grpSp>
    </p:spTree>
    <p:extLst>
      <p:ext uri="{BB962C8B-B14F-4D97-AF65-F5344CB8AC3E}">
        <p14:creationId xmlns:p14="http://schemas.microsoft.com/office/powerpoint/2010/main" val="16630495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885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885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885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885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8851">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8851">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8851">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8851">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8851">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8851">
                                            <p:txEl>
                                              <p:pRg st="11" end="1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8851">
                                            <p:txEl>
                                              <p:pRg st="12" end="1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8851">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8851">
                                            <p:txEl>
                                              <p:pRg st="14" end="1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8851">
                                            <p:txEl>
                                              <p:pRg st="15" end="15"/>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8851">
                                            <p:txEl>
                                              <p:pRg st="16" end="1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8851">
                                            <p:txEl>
                                              <p:pRg st="17" end="17"/>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8851">
                                            <p:txEl>
                                              <p:pRg st="18" end="18"/>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8851">
                                            <p:txEl>
                                              <p:pRg st="19" end="19"/>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8851">
                                            <p:txEl>
                                              <p:pRg st="20" end="20"/>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8851">
                                            <p:txEl>
                                              <p:pRg st="21" end="21"/>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78851">
                                            <p:txEl>
                                              <p:pRg st="22" end="2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78851">
                                            <p:txEl>
                                              <p:pRg st="23" end="2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2288"/>
            <a:ext cx="8229600" cy="744537"/>
          </a:xfrm>
        </p:spPr>
        <p:txBody>
          <a:bodyPr>
            <a:normAutofit/>
          </a:bodyPr>
          <a:lstStyle/>
          <a:p>
            <a:pPr>
              <a:defRPr/>
            </a:pPr>
            <a:r>
              <a:rPr lang="en-GB" sz="3323" dirty="0"/>
              <a:t>Periodic Table</a:t>
            </a:r>
          </a:p>
        </p:txBody>
      </p:sp>
      <p:sp>
        <p:nvSpPr>
          <p:cNvPr id="3" name="Slide Number Placeholder 2"/>
          <p:cNvSpPr>
            <a:spLocks noGrp="1"/>
          </p:cNvSpPr>
          <p:nvPr>
            <p:ph type="sldNum" sz="quarter" idx="4294967295"/>
          </p:nvPr>
        </p:nvSpPr>
        <p:spPr>
          <a:xfrm>
            <a:off x="0" y="0"/>
            <a:ext cx="0" cy="0"/>
          </a:xfrm>
        </p:spPr>
        <p:txBody>
          <a:bodyPr/>
          <a:lstStyle/>
          <a:p>
            <a:pPr>
              <a:defRPr/>
            </a:pPr>
            <a:fld id="{CAEDF040-8DD7-4D0F-B12B-880B9C7FCCC4}" type="slidenum">
              <a:rPr lang="en-GB" sz="1477" b="1">
                <a:solidFill>
                  <a:schemeClr val="tx1"/>
                </a:solidFill>
              </a:rPr>
              <a:pPr>
                <a:defRPr/>
              </a:pPr>
              <a:t>6</a:t>
            </a:fld>
            <a:endParaRPr lang="en-GB" sz="1477" b="1" dirty="0">
              <a:solidFill>
                <a:schemeClr val="tx1"/>
              </a:solidFill>
            </a:endParaRPr>
          </a:p>
        </p:txBody>
      </p:sp>
      <p:sp>
        <p:nvSpPr>
          <p:cNvPr id="123908" name="TextBox 16"/>
          <p:cNvSpPr txBox="1">
            <a:spLocks noChangeArrowheads="1"/>
          </p:cNvSpPr>
          <p:nvPr/>
        </p:nvSpPr>
        <p:spPr bwMode="auto">
          <a:xfrm>
            <a:off x="1184275" y="1416050"/>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633413" y="4475163"/>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1116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14475" y="1727200"/>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50850"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900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73163" y="1724025"/>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1166813" y="2165350"/>
            <a:ext cx="331787" cy="461963"/>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5900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125538" y="2632075"/>
            <a:ext cx="396875" cy="46037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450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147763" y="3095625"/>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1111250" y="3562350"/>
            <a:ext cx="406400" cy="461963"/>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1120775"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1144588" y="4492625"/>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446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450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450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46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669925" y="1727200"/>
            <a:ext cx="333375" cy="433388"/>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571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571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473075" y="3095625"/>
            <a:ext cx="649288" cy="433388"/>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473075" y="3562350"/>
            <a:ext cx="649288" cy="433388"/>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650875"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450850" y="1168400"/>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09588" y="1301750"/>
            <a:ext cx="593725" cy="263525"/>
          </a:xfrm>
          <a:prstGeom prst="rect">
            <a:avLst/>
          </a:prstGeom>
          <a:noFill/>
        </p:spPr>
        <p:txBody>
          <a:bodyPr wrap="none">
            <a:spAutoFit/>
          </a:bodyPr>
          <a:lstStyle/>
          <a:p>
            <a:pPr>
              <a:defRPr/>
            </a:pPr>
            <a:r>
              <a:rPr lang="en-GB" sz="1108" dirty="0"/>
              <a:t>Period</a:t>
            </a:r>
          </a:p>
        </p:txBody>
      </p:sp>
      <p:sp>
        <p:nvSpPr>
          <p:cNvPr id="48" name="TextBox 47"/>
          <p:cNvSpPr txBox="1"/>
          <p:nvPr/>
        </p:nvSpPr>
        <p:spPr>
          <a:xfrm>
            <a:off x="4217988" y="1171575"/>
            <a:ext cx="579437" cy="263525"/>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450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37" name="TextBox 57"/>
          <p:cNvSpPr txBox="1">
            <a:spLocks noChangeArrowheads="1"/>
          </p:cNvSpPr>
          <p:nvPr/>
        </p:nvSpPr>
        <p:spPr bwMode="auto">
          <a:xfrm>
            <a:off x="1557338"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1527175" y="2165350"/>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1506538" y="2632075"/>
            <a:ext cx="422275" cy="46037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1514475" y="3095625"/>
            <a:ext cx="395288" cy="461963"/>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1528763" y="3562350"/>
            <a:ext cx="358775" cy="461963"/>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1514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1514475" y="4492625"/>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3944" name="TextBox 66"/>
          <p:cNvSpPr txBox="1">
            <a:spLocks noChangeArrowheads="1"/>
          </p:cNvSpPr>
          <p:nvPr/>
        </p:nvSpPr>
        <p:spPr bwMode="auto">
          <a:xfrm>
            <a:off x="3862388" y="2841625"/>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1912938" y="2165350"/>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2311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47" name="TextBox 78"/>
          <p:cNvSpPr txBox="1">
            <a:spLocks noChangeArrowheads="1"/>
          </p:cNvSpPr>
          <p:nvPr/>
        </p:nvSpPr>
        <p:spPr bwMode="auto">
          <a:xfrm>
            <a:off x="2017713"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1928813" y="3095625"/>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1971675" y="3562350"/>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1927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1916113" y="4492625"/>
            <a:ext cx="450850" cy="461963"/>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2711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53" name="TextBox 87"/>
          <p:cNvSpPr txBox="1">
            <a:spLocks noChangeArrowheads="1"/>
          </p:cNvSpPr>
          <p:nvPr/>
        </p:nvSpPr>
        <p:spPr bwMode="auto">
          <a:xfrm>
            <a:off x="2349500"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2370138" y="3095625"/>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2360613" y="3562350"/>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2360613" y="4027488"/>
            <a:ext cx="360362" cy="461962"/>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3109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2779713" y="3097213"/>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2743200" y="3565525"/>
            <a:ext cx="404813" cy="46037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2767013"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3961" name="TextBox 102"/>
          <p:cNvSpPr txBox="1">
            <a:spLocks noChangeArrowheads="1"/>
          </p:cNvSpPr>
          <p:nvPr/>
        </p:nvSpPr>
        <p:spPr bwMode="auto">
          <a:xfrm>
            <a:off x="2797175"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3508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3144838" y="3097213"/>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3113088" y="3565525"/>
            <a:ext cx="423862" cy="46037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3163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3966" name="TextBox 110"/>
          <p:cNvSpPr txBox="1">
            <a:spLocks noChangeArrowheads="1"/>
          </p:cNvSpPr>
          <p:nvPr/>
        </p:nvSpPr>
        <p:spPr bwMode="auto">
          <a:xfrm>
            <a:off x="3182938"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3906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68" name="TextBox 113"/>
          <p:cNvSpPr txBox="1">
            <a:spLocks noChangeArrowheads="1"/>
          </p:cNvSpPr>
          <p:nvPr/>
        </p:nvSpPr>
        <p:spPr bwMode="auto">
          <a:xfrm>
            <a:off x="3578225"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3489325" y="3097213"/>
            <a:ext cx="423863" cy="46037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3514725" y="3565525"/>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3502025"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4306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3949700" y="3097213"/>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3932238" y="3565525"/>
            <a:ext cx="404812" cy="46037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3902075"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4705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5103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4335463" y="3097213"/>
            <a:ext cx="404812" cy="46037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4330700" y="3562350"/>
            <a:ext cx="404813" cy="461963"/>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4349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4754563" y="3097213"/>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4730750" y="3562350"/>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4732338" y="4029075"/>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5502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5135563" y="3097213"/>
            <a:ext cx="406400" cy="46037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5130800" y="3562350"/>
            <a:ext cx="406400" cy="461963"/>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5135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5900738"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3989" name="TextBox 141"/>
          <p:cNvSpPr txBox="1">
            <a:spLocks noChangeArrowheads="1"/>
          </p:cNvSpPr>
          <p:nvPr/>
        </p:nvSpPr>
        <p:spPr bwMode="auto">
          <a:xfrm>
            <a:off x="5549900" y="2841625"/>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5545138" y="3097213"/>
            <a:ext cx="387350" cy="46037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5530850" y="3562350"/>
            <a:ext cx="406400" cy="461963"/>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5535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6300788"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5992813" y="2165350"/>
            <a:ext cx="304800" cy="461963"/>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5967413" y="2632075"/>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5929313" y="3095625"/>
            <a:ext cx="404812" cy="461963"/>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5956300" y="3562350"/>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5938838" y="4027488"/>
            <a:ext cx="387350" cy="461962"/>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3999" name="TextBox 152"/>
          <p:cNvSpPr txBox="1">
            <a:spLocks noChangeArrowheads="1"/>
          </p:cNvSpPr>
          <p:nvPr/>
        </p:nvSpPr>
        <p:spPr bwMode="auto">
          <a:xfrm>
            <a:off x="5899150"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6699250"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1" name="TextBox 154"/>
          <p:cNvSpPr txBox="1">
            <a:spLocks noChangeArrowheads="1"/>
          </p:cNvSpPr>
          <p:nvPr/>
        </p:nvSpPr>
        <p:spPr bwMode="auto">
          <a:xfrm>
            <a:off x="6302375"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6354763" y="2139950"/>
            <a:ext cx="304800" cy="461963"/>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6327775"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6291263" y="3070225"/>
            <a:ext cx="404812" cy="461963"/>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6291263" y="3536950"/>
            <a:ext cx="395287" cy="46037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6303963" y="4021138"/>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7097713" y="2165350"/>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08" name="TextBox 161"/>
          <p:cNvSpPr txBox="1">
            <a:spLocks noChangeArrowheads="1"/>
          </p:cNvSpPr>
          <p:nvPr/>
        </p:nvSpPr>
        <p:spPr bwMode="auto">
          <a:xfrm>
            <a:off x="6750050"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6796088" y="2165350"/>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6769100" y="2632075"/>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6737350" y="3095625"/>
            <a:ext cx="395288" cy="461963"/>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6732588" y="3562350"/>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6759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7496175" y="2165350"/>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15" name="TextBox 168"/>
          <p:cNvSpPr txBox="1">
            <a:spLocks noChangeArrowheads="1"/>
          </p:cNvSpPr>
          <p:nvPr/>
        </p:nvSpPr>
        <p:spPr bwMode="auto">
          <a:xfrm>
            <a:off x="7138988"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7191375" y="2165350"/>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7151688" y="2632075"/>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7123113" y="3095625"/>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7129463" y="3562350"/>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7118350"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7896225" y="1690688"/>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2" name="TextBox 175"/>
          <p:cNvSpPr txBox="1">
            <a:spLocks noChangeArrowheads="1"/>
          </p:cNvSpPr>
          <p:nvPr/>
        </p:nvSpPr>
        <p:spPr bwMode="auto">
          <a:xfrm>
            <a:off x="7519988"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7596188" y="2165350"/>
            <a:ext cx="285750" cy="461963"/>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7554913" y="2632075"/>
            <a:ext cx="350837" cy="46037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7540625" y="3095625"/>
            <a:ext cx="369888" cy="461963"/>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7550150" y="3556000"/>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7545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8294688" y="1168400"/>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4029" name="TextBox 202"/>
          <p:cNvSpPr txBox="1">
            <a:spLocks noChangeArrowheads="1"/>
          </p:cNvSpPr>
          <p:nvPr/>
        </p:nvSpPr>
        <p:spPr bwMode="auto">
          <a:xfrm>
            <a:off x="7915275" y="1435100"/>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7910513" y="2165350"/>
            <a:ext cx="396875" cy="461963"/>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7927975" y="2632075"/>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7923213" y="3095625"/>
            <a:ext cx="368300" cy="461963"/>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7908925" y="3556000"/>
            <a:ext cx="387350" cy="461963"/>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7904163" y="4021138"/>
            <a:ext cx="406400" cy="461962"/>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7899400" y="1739900"/>
            <a:ext cx="395288" cy="461963"/>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450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450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4038" name="Group 438"/>
          <p:cNvGrpSpPr>
            <a:grpSpLocks/>
          </p:cNvGrpSpPr>
          <p:nvPr/>
        </p:nvGrpSpPr>
        <p:grpSpPr bwMode="auto">
          <a:xfrm>
            <a:off x="650875"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501902" y="5480033"/>
              <a:ext cx="429994" cy="499049"/>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838654" cy="314918"/>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663216" cy="316638"/>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05342" y="5965316"/>
              <a:ext cx="419674" cy="500770"/>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54255" y="5473150"/>
              <a:ext cx="388714" cy="500770"/>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60169" y="5473150"/>
              <a:ext cx="440314" cy="500770"/>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91884" y="5994570"/>
              <a:ext cx="440314" cy="499049"/>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28757" y="5994570"/>
              <a:ext cx="429994" cy="499049"/>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62191" y="5473150"/>
              <a:ext cx="429994" cy="500770"/>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31231" y="5994570"/>
              <a:ext cx="490192" cy="499049"/>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85305" y="5473150"/>
              <a:ext cx="447193" cy="500770"/>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62944" y="5994570"/>
              <a:ext cx="490193" cy="499049"/>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30778" y="5473150"/>
              <a:ext cx="419674" cy="500770"/>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25618" y="5994570"/>
              <a:ext cx="428273" cy="499049"/>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394205" y="5994570"/>
              <a:ext cx="419674" cy="499049"/>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43119" y="5473150"/>
              <a:ext cx="388714" cy="500770"/>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35273" y="5473150"/>
              <a:ext cx="467833" cy="500770"/>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38713" y="5994570"/>
              <a:ext cx="459233" cy="499049"/>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24500" y="5473150"/>
              <a:ext cx="417954" cy="500770"/>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4039" name="TextBox 237"/>
          <p:cNvSpPr txBox="1">
            <a:spLocks noChangeArrowheads="1"/>
          </p:cNvSpPr>
          <p:nvPr/>
        </p:nvSpPr>
        <p:spPr bwMode="auto">
          <a:xfrm>
            <a:off x="5156200" y="2841625"/>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7896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8696991"/>
      </p:ext>
    </p:extLst>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3"/>
          <p:cNvSpPr>
            <a:spLocks noChangeArrowheads="1"/>
          </p:cNvSpPr>
          <p:nvPr/>
        </p:nvSpPr>
        <p:spPr bwMode="auto">
          <a:xfrm>
            <a:off x="1111250" y="1736725"/>
            <a:ext cx="382588" cy="4286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5955" name="Rectangle 212"/>
          <p:cNvSpPr>
            <a:spLocks noChangeArrowheads="1"/>
          </p:cNvSpPr>
          <p:nvPr/>
        </p:nvSpPr>
        <p:spPr bwMode="auto">
          <a:xfrm>
            <a:off x="6343650" y="2187575"/>
            <a:ext cx="352425" cy="4333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5956" name="Rectangle 213"/>
          <p:cNvSpPr>
            <a:spLocks noChangeArrowheads="1"/>
          </p:cNvSpPr>
          <p:nvPr/>
        </p:nvSpPr>
        <p:spPr bwMode="auto">
          <a:xfrm>
            <a:off x="6737350" y="2174875"/>
            <a:ext cx="344488" cy="4302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5957" name="Rectangle 214"/>
          <p:cNvSpPr>
            <a:spLocks noChangeArrowheads="1"/>
          </p:cNvSpPr>
          <p:nvPr/>
        </p:nvSpPr>
        <p:spPr bwMode="auto">
          <a:xfrm>
            <a:off x="7154863" y="2187575"/>
            <a:ext cx="346075" cy="4302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5958" name="Rectangle 218"/>
          <p:cNvSpPr>
            <a:spLocks noChangeArrowheads="1"/>
          </p:cNvSpPr>
          <p:nvPr/>
        </p:nvSpPr>
        <p:spPr bwMode="auto">
          <a:xfrm>
            <a:off x="7129463" y="2651125"/>
            <a:ext cx="346075" cy="4302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457200" y="522288"/>
            <a:ext cx="8229600" cy="744537"/>
          </a:xfrm>
        </p:spPr>
        <p:txBody>
          <a:bodyPr>
            <a:normAutofit/>
          </a:bodyPr>
          <a:lstStyle/>
          <a:p>
            <a:pPr>
              <a:defRPr/>
            </a:pPr>
            <a:r>
              <a:rPr lang="en-GB" sz="3323" dirty="0"/>
              <a:t>Periodic </a:t>
            </a:r>
            <a:r>
              <a:rPr lang="en-GB" sz="3323" dirty="0" smtClean="0"/>
              <a:t>Table, Propellant and HE</a:t>
            </a:r>
            <a:endParaRPr lang="en-GB" sz="3323" dirty="0"/>
          </a:p>
        </p:txBody>
      </p:sp>
      <p:sp>
        <p:nvSpPr>
          <p:cNvPr id="125961" name="TextBox 16"/>
          <p:cNvSpPr txBox="1">
            <a:spLocks noChangeArrowheads="1"/>
          </p:cNvSpPr>
          <p:nvPr/>
        </p:nvSpPr>
        <p:spPr bwMode="auto">
          <a:xfrm>
            <a:off x="1184275" y="1416050"/>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633413" y="4475163"/>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1116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14475" y="1727200"/>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50850"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900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73163" y="1724025"/>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1166813" y="2165350"/>
            <a:ext cx="331787" cy="461963"/>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5900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125538" y="2632075"/>
            <a:ext cx="396875" cy="46037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450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147763" y="3095625"/>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1111250" y="3562350"/>
            <a:ext cx="406400" cy="461963"/>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1120775"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1144588" y="4492625"/>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446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450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450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46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669925" y="1727200"/>
            <a:ext cx="333375" cy="433388"/>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571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571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473075" y="3095625"/>
            <a:ext cx="649288" cy="433388"/>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473075" y="3562350"/>
            <a:ext cx="649288" cy="433388"/>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650875"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450850" y="1168400"/>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09588" y="1301750"/>
            <a:ext cx="593725" cy="263525"/>
          </a:xfrm>
          <a:prstGeom prst="rect">
            <a:avLst/>
          </a:prstGeom>
          <a:noFill/>
        </p:spPr>
        <p:txBody>
          <a:bodyPr wrap="none">
            <a:spAutoFit/>
          </a:bodyPr>
          <a:lstStyle/>
          <a:p>
            <a:pPr>
              <a:defRPr/>
            </a:pPr>
            <a:r>
              <a:rPr lang="en-GB" sz="1108" dirty="0"/>
              <a:t>Period</a:t>
            </a:r>
          </a:p>
        </p:txBody>
      </p:sp>
      <p:sp>
        <p:nvSpPr>
          <p:cNvPr id="48" name="TextBox 47"/>
          <p:cNvSpPr txBox="1"/>
          <p:nvPr/>
        </p:nvSpPr>
        <p:spPr>
          <a:xfrm>
            <a:off x="4217988" y="1171575"/>
            <a:ext cx="579437" cy="263525"/>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450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5990" name="TextBox 57"/>
          <p:cNvSpPr txBox="1">
            <a:spLocks noChangeArrowheads="1"/>
          </p:cNvSpPr>
          <p:nvPr/>
        </p:nvSpPr>
        <p:spPr bwMode="auto">
          <a:xfrm>
            <a:off x="1557338"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1527175" y="2165350"/>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1506538" y="2632075"/>
            <a:ext cx="422275" cy="46037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1514475" y="3095625"/>
            <a:ext cx="395288" cy="461963"/>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1528763" y="3562350"/>
            <a:ext cx="358775" cy="461963"/>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1514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1514475" y="4492625"/>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5997" name="TextBox 66"/>
          <p:cNvSpPr txBox="1">
            <a:spLocks noChangeArrowheads="1"/>
          </p:cNvSpPr>
          <p:nvPr/>
        </p:nvSpPr>
        <p:spPr bwMode="auto">
          <a:xfrm>
            <a:off x="3862388" y="2841625"/>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1912938" y="2165350"/>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2311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00" name="TextBox 78"/>
          <p:cNvSpPr txBox="1">
            <a:spLocks noChangeArrowheads="1"/>
          </p:cNvSpPr>
          <p:nvPr/>
        </p:nvSpPr>
        <p:spPr bwMode="auto">
          <a:xfrm>
            <a:off x="2017713"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1928813" y="3095625"/>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1971675" y="3562350"/>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1927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1916113" y="4492625"/>
            <a:ext cx="450850" cy="461963"/>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2711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06" name="TextBox 87"/>
          <p:cNvSpPr txBox="1">
            <a:spLocks noChangeArrowheads="1"/>
          </p:cNvSpPr>
          <p:nvPr/>
        </p:nvSpPr>
        <p:spPr bwMode="auto">
          <a:xfrm>
            <a:off x="2349500"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2370138" y="3095625"/>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2360613" y="3562350"/>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2360613" y="4027488"/>
            <a:ext cx="360362" cy="461962"/>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3109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2779713" y="3097213"/>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2743200" y="3565525"/>
            <a:ext cx="404813" cy="46037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2767013"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6014" name="TextBox 102"/>
          <p:cNvSpPr txBox="1">
            <a:spLocks noChangeArrowheads="1"/>
          </p:cNvSpPr>
          <p:nvPr/>
        </p:nvSpPr>
        <p:spPr bwMode="auto">
          <a:xfrm>
            <a:off x="2797175"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3508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3144838" y="3097213"/>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3113088" y="3565525"/>
            <a:ext cx="423862" cy="46037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3163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6019" name="TextBox 110"/>
          <p:cNvSpPr txBox="1">
            <a:spLocks noChangeArrowheads="1"/>
          </p:cNvSpPr>
          <p:nvPr/>
        </p:nvSpPr>
        <p:spPr bwMode="auto">
          <a:xfrm>
            <a:off x="3182938"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3906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21" name="TextBox 113"/>
          <p:cNvSpPr txBox="1">
            <a:spLocks noChangeArrowheads="1"/>
          </p:cNvSpPr>
          <p:nvPr/>
        </p:nvSpPr>
        <p:spPr bwMode="auto">
          <a:xfrm>
            <a:off x="3578225"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3489325" y="3097213"/>
            <a:ext cx="423863" cy="46037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3514725" y="3565525"/>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3502025"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4306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3949700" y="3097213"/>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3932238" y="3565525"/>
            <a:ext cx="404812" cy="46037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3902075"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4705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5103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4335463" y="3097213"/>
            <a:ext cx="404812" cy="46037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4330700" y="3562350"/>
            <a:ext cx="404813" cy="461963"/>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4349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4754563" y="3097213"/>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4730750" y="3562350"/>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4732338" y="4029075"/>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5502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5135563" y="3097213"/>
            <a:ext cx="406400" cy="46037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5130800" y="3562350"/>
            <a:ext cx="406400" cy="461963"/>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5135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5900738"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42" name="TextBox 141"/>
          <p:cNvSpPr txBox="1">
            <a:spLocks noChangeArrowheads="1"/>
          </p:cNvSpPr>
          <p:nvPr/>
        </p:nvSpPr>
        <p:spPr bwMode="auto">
          <a:xfrm>
            <a:off x="5549900" y="2841625"/>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5545138" y="3097213"/>
            <a:ext cx="387350" cy="46037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5530850" y="3562350"/>
            <a:ext cx="406400" cy="461963"/>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5535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6300788"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5992813" y="2165350"/>
            <a:ext cx="304800" cy="461963"/>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5967413" y="2632075"/>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5929313" y="3095625"/>
            <a:ext cx="404812" cy="461963"/>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5956300" y="3562350"/>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5938838" y="4027488"/>
            <a:ext cx="387350" cy="461962"/>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6052" name="TextBox 152"/>
          <p:cNvSpPr txBox="1">
            <a:spLocks noChangeArrowheads="1"/>
          </p:cNvSpPr>
          <p:nvPr/>
        </p:nvSpPr>
        <p:spPr bwMode="auto">
          <a:xfrm>
            <a:off x="5899150"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6699250"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54" name="TextBox 154"/>
          <p:cNvSpPr txBox="1">
            <a:spLocks noChangeArrowheads="1"/>
          </p:cNvSpPr>
          <p:nvPr/>
        </p:nvSpPr>
        <p:spPr bwMode="auto">
          <a:xfrm>
            <a:off x="6302375"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6354763" y="2139950"/>
            <a:ext cx="304800" cy="461963"/>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6327775"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6291263" y="3070225"/>
            <a:ext cx="404812" cy="461963"/>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6291263" y="3536950"/>
            <a:ext cx="395287" cy="46037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6303963" y="4021138"/>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7097713" y="2165350"/>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61" name="TextBox 161"/>
          <p:cNvSpPr txBox="1">
            <a:spLocks noChangeArrowheads="1"/>
          </p:cNvSpPr>
          <p:nvPr/>
        </p:nvSpPr>
        <p:spPr bwMode="auto">
          <a:xfrm>
            <a:off x="6750050"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6796088" y="2165350"/>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6769100" y="2632075"/>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6737350" y="3095625"/>
            <a:ext cx="395288" cy="461963"/>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6732588" y="3562350"/>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6759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7496175" y="2165350"/>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68" name="TextBox 168"/>
          <p:cNvSpPr txBox="1">
            <a:spLocks noChangeArrowheads="1"/>
          </p:cNvSpPr>
          <p:nvPr/>
        </p:nvSpPr>
        <p:spPr bwMode="auto">
          <a:xfrm>
            <a:off x="7138988"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7191375" y="2165350"/>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7151688" y="2632075"/>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7123113" y="3095625"/>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7129463" y="3562350"/>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7118350"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7896225" y="1690688"/>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75" name="TextBox 175"/>
          <p:cNvSpPr txBox="1">
            <a:spLocks noChangeArrowheads="1"/>
          </p:cNvSpPr>
          <p:nvPr/>
        </p:nvSpPr>
        <p:spPr bwMode="auto">
          <a:xfrm>
            <a:off x="7519988"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7596188" y="2165350"/>
            <a:ext cx="285750" cy="461963"/>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7554913" y="2632075"/>
            <a:ext cx="350837" cy="46037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7540625" y="3095625"/>
            <a:ext cx="369888" cy="461963"/>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7550150" y="3556000"/>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7545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8294688" y="1168400"/>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6082" name="TextBox 202"/>
          <p:cNvSpPr txBox="1">
            <a:spLocks noChangeArrowheads="1"/>
          </p:cNvSpPr>
          <p:nvPr/>
        </p:nvSpPr>
        <p:spPr bwMode="auto">
          <a:xfrm>
            <a:off x="7915275" y="1435100"/>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7910513" y="2165350"/>
            <a:ext cx="396875" cy="461963"/>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7927975" y="2632075"/>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7923213" y="3095625"/>
            <a:ext cx="368300" cy="461963"/>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7908925" y="3556000"/>
            <a:ext cx="387350" cy="461963"/>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7904163" y="4021138"/>
            <a:ext cx="406400" cy="461962"/>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7899400" y="1739900"/>
            <a:ext cx="395288" cy="461963"/>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450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450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6091" name="Group 438"/>
          <p:cNvGrpSpPr>
            <a:grpSpLocks/>
          </p:cNvGrpSpPr>
          <p:nvPr/>
        </p:nvGrpSpPr>
        <p:grpSpPr bwMode="auto">
          <a:xfrm>
            <a:off x="650875"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501902" y="5480033"/>
              <a:ext cx="429994" cy="499049"/>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838654" cy="314918"/>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663216" cy="316638"/>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05342" y="5965316"/>
              <a:ext cx="419674" cy="500770"/>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54255" y="5473150"/>
              <a:ext cx="388714" cy="500770"/>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60169" y="5473150"/>
              <a:ext cx="440314" cy="500770"/>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91884" y="5994570"/>
              <a:ext cx="440314" cy="499049"/>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28757" y="5994570"/>
              <a:ext cx="429994" cy="499049"/>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62191" y="5473150"/>
              <a:ext cx="429994" cy="500770"/>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31231" y="5994570"/>
              <a:ext cx="490192" cy="499049"/>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85305" y="5473150"/>
              <a:ext cx="447193" cy="500770"/>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62944" y="5994570"/>
              <a:ext cx="490193" cy="499049"/>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30778" y="5473150"/>
              <a:ext cx="419674" cy="500770"/>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25618" y="5994570"/>
              <a:ext cx="428273" cy="499049"/>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394205" y="5994570"/>
              <a:ext cx="419674" cy="499049"/>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43119" y="5473150"/>
              <a:ext cx="388714" cy="500770"/>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35273" y="5473150"/>
              <a:ext cx="467833" cy="500770"/>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38713" y="5994570"/>
              <a:ext cx="459233" cy="499049"/>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24500" y="5473150"/>
              <a:ext cx="417954" cy="500770"/>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6092" name="TextBox 237"/>
          <p:cNvSpPr txBox="1">
            <a:spLocks noChangeArrowheads="1"/>
          </p:cNvSpPr>
          <p:nvPr/>
        </p:nvSpPr>
        <p:spPr bwMode="auto">
          <a:xfrm>
            <a:off x="5156200" y="2841625"/>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7896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1519351"/>
      </p:ext>
    </p:extLst>
  </p:cSld>
  <p:clrMapOvr>
    <a:masterClrMapping/>
  </p:clrMapOvr>
  <p:transition>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33"/>
          <p:cNvSpPr>
            <a:spLocks noChangeArrowheads="1"/>
          </p:cNvSpPr>
          <p:nvPr/>
        </p:nvSpPr>
        <p:spPr bwMode="auto">
          <a:xfrm>
            <a:off x="5918200" y="2192338"/>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3" name="Rectangle 216"/>
          <p:cNvSpPr>
            <a:spLocks noChangeArrowheads="1"/>
          </p:cNvSpPr>
          <p:nvPr/>
        </p:nvSpPr>
        <p:spPr bwMode="auto">
          <a:xfrm>
            <a:off x="1150938" y="2684463"/>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4" name="Rectangle 217"/>
          <p:cNvSpPr>
            <a:spLocks noChangeArrowheads="1"/>
          </p:cNvSpPr>
          <p:nvPr/>
        </p:nvSpPr>
        <p:spPr bwMode="auto">
          <a:xfrm>
            <a:off x="1158875" y="3146425"/>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5" name="Rectangle 219"/>
          <p:cNvSpPr>
            <a:spLocks noChangeArrowheads="1"/>
          </p:cNvSpPr>
          <p:nvPr/>
        </p:nvSpPr>
        <p:spPr bwMode="auto">
          <a:xfrm>
            <a:off x="1152525" y="4067175"/>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6" name="Rectangle 220"/>
          <p:cNvSpPr>
            <a:spLocks noChangeArrowheads="1"/>
          </p:cNvSpPr>
          <p:nvPr/>
        </p:nvSpPr>
        <p:spPr bwMode="auto">
          <a:xfrm>
            <a:off x="1546225" y="4062413"/>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7" name="Rectangle 221"/>
          <p:cNvSpPr>
            <a:spLocks noChangeArrowheads="1"/>
          </p:cNvSpPr>
          <p:nvPr/>
        </p:nvSpPr>
        <p:spPr bwMode="auto">
          <a:xfrm>
            <a:off x="1538288" y="3611563"/>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8" name="Rectangle 222"/>
          <p:cNvSpPr>
            <a:spLocks noChangeArrowheads="1"/>
          </p:cNvSpPr>
          <p:nvPr/>
        </p:nvSpPr>
        <p:spPr bwMode="auto">
          <a:xfrm>
            <a:off x="1544638" y="3148013"/>
            <a:ext cx="354012"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09" name="Rectangle 224"/>
          <p:cNvSpPr>
            <a:spLocks noChangeArrowheads="1"/>
          </p:cNvSpPr>
          <p:nvPr/>
        </p:nvSpPr>
        <p:spPr bwMode="auto">
          <a:xfrm>
            <a:off x="1544638" y="2678113"/>
            <a:ext cx="354012"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0" name="Rectangle 225"/>
          <p:cNvSpPr>
            <a:spLocks noChangeArrowheads="1"/>
          </p:cNvSpPr>
          <p:nvPr/>
        </p:nvSpPr>
        <p:spPr bwMode="auto">
          <a:xfrm>
            <a:off x="2344738" y="3148013"/>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1" name="Rectangle 226"/>
          <p:cNvSpPr>
            <a:spLocks noChangeArrowheads="1"/>
          </p:cNvSpPr>
          <p:nvPr/>
        </p:nvSpPr>
        <p:spPr bwMode="auto">
          <a:xfrm>
            <a:off x="2344738" y="3605213"/>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2" name="Rectangle 227"/>
          <p:cNvSpPr>
            <a:spLocks noChangeArrowheads="1"/>
          </p:cNvSpPr>
          <p:nvPr/>
        </p:nvSpPr>
        <p:spPr bwMode="auto">
          <a:xfrm>
            <a:off x="2332038" y="4068763"/>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3" name="Rectangle 228"/>
          <p:cNvSpPr>
            <a:spLocks noChangeArrowheads="1"/>
          </p:cNvSpPr>
          <p:nvPr/>
        </p:nvSpPr>
        <p:spPr bwMode="auto">
          <a:xfrm>
            <a:off x="3151188" y="3151188"/>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4" name="Rectangle 229"/>
          <p:cNvSpPr>
            <a:spLocks noChangeArrowheads="1"/>
          </p:cNvSpPr>
          <p:nvPr/>
        </p:nvSpPr>
        <p:spPr bwMode="auto">
          <a:xfrm>
            <a:off x="3532188" y="3119438"/>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5" name="Rectangle 230"/>
          <p:cNvSpPr>
            <a:spLocks noChangeArrowheads="1"/>
          </p:cNvSpPr>
          <p:nvPr/>
        </p:nvSpPr>
        <p:spPr bwMode="auto">
          <a:xfrm>
            <a:off x="3944938" y="3119438"/>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6" name="Rectangle 231"/>
          <p:cNvSpPr>
            <a:spLocks noChangeArrowheads="1"/>
          </p:cNvSpPr>
          <p:nvPr/>
        </p:nvSpPr>
        <p:spPr bwMode="auto">
          <a:xfrm>
            <a:off x="5138738" y="3119438"/>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7" name="Rectangle 232"/>
          <p:cNvSpPr>
            <a:spLocks noChangeArrowheads="1"/>
          </p:cNvSpPr>
          <p:nvPr/>
        </p:nvSpPr>
        <p:spPr bwMode="auto">
          <a:xfrm>
            <a:off x="5537200" y="3119438"/>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8" name="Rectangle 234"/>
          <p:cNvSpPr>
            <a:spLocks noChangeArrowheads="1"/>
          </p:cNvSpPr>
          <p:nvPr/>
        </p:nvSpPr>
        <p:spPr bwMode="auto">
          <a:xfrm>
            <a:off x="5924550" y="2673350"/>
            <a:ext cx="352425" cy="4333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19" name="Rectangle 235"/>
          <p:cNvSpPr>
            <a:spLocks noChangeArrowheads="1"/>
          </p:cNvSpPr>
          <p:nvPr/>
        </p:nvSpPr>
        <p:spPr bwMode="auto">
          <a:xfrm>
            <a:off x="6318250" y="2654300"/>
            <a:ext cx="352425" cy="4333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0" name="Rectangle 236"/>
          <p:cNvSpPr>
            <a:spLocks noChangeArrowheads="1"/>
          </p:cNvSpPr>
          <p:nvPr/>
        </p:nvSpPr>
        <p:spPr bwMode="auto">
          <a:xfrm>
            <a:off x="6718300" y="2660650"/>
            <a:ext cx="352425" cy="4333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1" name="Rectangle 238"/>
          <p:cNvSpPr>
            <a:spLocks noChangeArrowheads="1"/>
          </p:cNvSpPr>
          <p:nvPr/>
        </p:nvSpPr>
        <p:spPr bwMode="auto">
          <a:xfrm>
            <a:off x="7516813" y="2184400"/>
            <a:ext cx="352425" cy="4333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2" name="Rectangle 239"/>
          <p:cNvSpPr>
            <a:spLocks noChangeArrowheads="1"/>
          </p:cNvSpPr>
          <p:nvPr/>
        </p:nvSpPr>
        <p:spPr bwMode="auto">
          <a:xfrm>
            <a:off x="7529513" y="2667000"/>
            <a:ext cx="352425" cy="4333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3" name="Rectangle 240"/>
          <p:cNvSpPr>
            <a:spLocks noChangeArrowheads="1"/>
          </p:cNvSpPr>
          <p:nvPr/>
        </p:nvSpPr>
        <p:spPr bwMode="auto">
          <a:xfrm>
            <a:off x="6324600" y="4049713"/>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4" name="Rectangle 241"/>
          <p:cNvSpPr>
            <a:spLocks noChangeArrowheads="1"/>
          </p:cNvSpPr>
          <p:nvPr/>
        </p:nvSpPr>
        <p:spPr bwMode="auto">
          <a:xfrm>
            <a:off x="6705600" y="4035425"/>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5" name="Rectangle 242"/>
          <p:cNvSpPr>
            <a:spLocks noChangeArrowheads="1"/>
          </p:cNvSpPr>
          <p:nvPr/>
        </p:nvSpPr>
        <p:spPr bwMode="auto">
          <a:xfrm>
            <a:off x="3144838" y="3608388"/>
            <a:ext cx="352425" cy="43497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6" name="Rectangle 243"/>
          <p:cNvSpPr>
            <a:spLocks noChangeArrowheads="1"/>
          </p:cNvSpPr>
          <p:nvPr/>
        </p:nvSpPr>
        <p:spPr bwMode="auto">
          <a:xfrm>
            <a:off x="3151188" y="4052888"/>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7" name="Rectangle 244"/>
          <p:cNvSpPr>
            <a:spLocks noChangeArrowheads="1"/>
          </p:cNvSpPr>
          <p:nvPr/>
        </p:nvSpPr>
        <p:spPr bwMode="auto">
          <a:xfrm>
            <a:off x="5138738" y="3595688"/>
            <a:ext cx="352425" cy="433387"/>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8" name="Rectangle 3"/>
          <p:cNvSpPr>
            <a:spLocks noChangeArrowheads="1"/>
          </p:cNvSpPr>
          <p:nvPr/>
        </p:nvSpPr>
        <p:spPr bwMode="auto">
          <a:xfrm>
            <a:off x="1111250" y="1736725"/>
            <a:ext cx="382588" cy="42862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29" name="Rectangle 212"/>
          <p:cNvSpPr>
            <a:spLocks noChangeArrowheads="1"/>
          </p:cNvSpPr>
          <p:nvPr/>
        </p:nvSpPr>
        <p:spPr bwMode="auto">
          <a:xfrm>
            <a:off x="6343650" y="2187575"/>
            <a:ext cx="352425" cy="4333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30" name="Rectangle 213"/>
          <p:cNvSpPr>
            <a:spLocks noChangeArrowheads="1"/>
          </p:cNvSpPr>
          <p:nvPr/>
        </p:nvSpPr>
        <p:spPr bwMode="auto">
          <a:xfrm>
            <a:off x="6737350" y="2174875"/>
            <a:ext cx="344488" cy="4302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31" name="Rectangle 214"/>
          <p:cNvSpPr>
            <a:spLocks noChangeArrowheads="1"/>
          </p:cNvSpPr>
          <p:nvPr/>
        </p:nvSpPr>
        <p:spPr bwMode="auto">
          <a:xfrm>
            <a:off x="7154863" y="2187575"/>
            <a:ext cx="346075" cy="4302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28032" name="Rectangle 218"/>
          <p:cNvSpPr>
            <a:spLocks noChangeArrowheads="1"/>
          </p:cNvSpPr>
          <p:nvPr/>
        </p:nvSpPr>
        <p:spPr bwMode="auto">
          <a:xfrm>
            <a:off x="7129463" y="2651125"/>
            <a:ext cx="346075" cy="4302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457200" y="522288"/>
            <a:ext cx="8229600" cy="744537"/>
          </a:xfrm>
        </p:spPr>
        <p:txBody>
          <a:bodyPr>
            <a:normAutofit/>
          </a:bodyPr>
          <a:lstStyle/>
          <a:p>
            <a:pPr>
              <a:defRPr/>
            </a:pPr>
            <a:r>
              <a:rPr lang="en-GB" sz="3323" dirty="0"/>
              <a:t>Periodic </a:t>
            </a:r>
            <a:r>
              <a:rPr lang="en-GB" sz="3323" dirty="0" smtClean="0"/>
              <a:t>Table, Pyrotechnics</a:t>
            </a:r>
            <a:endParaRPr lang="en-GB" sz="3323" dirty="0"/>
          </a:p>
        </p:txBody>
      </p:sp>
      <p:sp>
        <p:nvSpPr>
          <p:cNvPr id="3" name="Slide Number Placeholder 2"/>
          <p:cNvSpPr>
            <a:spLocks noGrp="1"/>
          </p:cNvSpPr>
          <p:nvPr>
            <p:ph type="sldNum" sz="quarter" idx="4294967295"/>
          </p:nvPr>
        </p:nvSpPr>
        <p:spPr>
          <a:xfrm>
            <a:off x="0" y="0"/>
            <a:ext cx="0" cy="0"/>
          </a:xfrm>
        </p:spPr>
        <p:txBody>
          <a:bodyPr/>
          <a:lstStyle/>
          <a:p>
            <a:pPr>
              <a:defRPr/>
            </a:pPr>
            <a:fld id="{539FE9BB-3D7B-4CBE-A99E-D608CECE2EE7}" type="slidenum">
              <a:rPr lang="en-GB" sz="1477" b="1">
                <a:solidFill>
                  <a:schemeClr val="tx1"/>
                </a:solidFill>
              </a:rPr>
              <a:pPr>
                <a:defRPr/>
              </a:pPr>
              <a:t>8</a:t>
            </a:fld>
            <a:endParaRPr lang="en-GB" sz="1477" b="1" dirty="0">
              <a:solidFill>
                <a:schemeClr val="tx1"/>
              </a:solidFill>
            </a:endParaRPr>
          </a:p>
        </p:txBody>
      </p:sp>
      <p:sp>
        <p:nvSpPr>
          <p:cNvPr id="128035" name="TextBox 16"/>
          <p:cNvSpPr txBox="1">
            <a:spLocks noChangeArrowheads="1"/>
          </p:cNvSpPr>
          <p:nvPr/>
        </p:nvSpPr>
        <p:spPr bwMode="auto">
          <a:xfrm>
            <a:off x="1184275" y="1416050"/>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633413" y="4475163"/>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1116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514475" y="1727200"/>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50850"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900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1173163" y="1724025"/>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1166813" y="2165350"/>
            <a:ext cx="331787" cy="461963"/>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5900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1125538" y="2632075"/>
            <a:ext cx="396875" cy="46037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450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147763" y="3095625"/>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1111250" y="3562350"/>
            <a:ext cx="406400" cy="461963"/>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1120775"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1144588" y="4492625"/>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446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450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450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46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669925" y="1727200"/>
            <a:ext cx="333375" cy="433388"/>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571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571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473075" y="3095625"/>
            <a:ext cx="649288" cy="433388"/>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473075" y="3562350"/>
            <a:ext cx="649288" cy="433388"/>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650875"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450850" y="1168400"/>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09588" y="1301750"/>
            <a:ext cx="593725" cy="263525"/>
          </a:xfrm>
          <a:prstGeom prst="rect">
            <a:avLst/>
          </a:prstGeom>
          <a:noFill/>
        </p:spPr>
        <p:txBody>
          <a:bodyPr wrap="none">
            <a:spAutoFit/>
          </a:bodyPr>
          <a:lstStyle/>
          <a:p>
            <a:pPr>
              <a:defRPr/>
            </a:pPr>
            <a:r>
              <a:rPr lang="en-GB" sz="1108" dirty="0"/>
              <a:t>Period</a:t>
            </a:r>
          </a:p>
        </p:txBody>
      </p:sp>
      <p:sp>
        <p:nvSpPr>
          <p:cNvPr id="48" name="TextBox 47"/>
          <p:cNvSpPr txBox="1"/>
          <p:nvPr/>
        </p:nvSpPr>
        <p:spPr>
          <a:xfrm>
            <a:off x="4217988" y="1171575"/>
            <a:ext cx="579437" cy="263525"/>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450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64" name="TextBox 57"/>
          <p:cNvSpPr txBox="1">
            <a:spLocks noChangeArrowheads="1"/>
          </p:cNvSpPr>
          <p:nvPr/>
        </p:nvSpPr>
        <p:spPr bwMode="auto">
          <a:xfrm>
            <a:off x="1557338"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1527175" y="2165350"/>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1506538" y="2632075"/>
            <a:ext cx="422275" cy="46037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1514475" y="3095625"/>
            <a:ext cx="395288" cy="461963"/>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1528763" y="3562350"/>
            <a:ext cx="358775" cy="461963"/>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1514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1514475" y="4492625"/>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28071" name="TextBox 66"/>
          <p:cNvSpPr txBox="1">
            <a:spLocks noChangeArrowheads="1"/>
          </p:cNvSpPr>
          <p:nvPr/>
        </p:nvSpPr>
        <p:spPr bwMode="auto">
          <a:xfrm>
            <a:off x="3862388" y="2841625"/>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1912938" y="2165350"/>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2311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74" name="TextBox 78"/>
          <p:cNvSpPr txBox="1">
            <a:spLocks noChangeArrowheads="1"/>
          </p:cNvSpPr>
          <p:nvPr/>
        </p:nvSpPr>
        <p:spPr bwMode="auto">
          <a:xfrm>
            <a:off x="2017713"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1928813" y="3095625"/>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1971675" y="3562350"/>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1927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1916113" y="4492625"/>
            <a:ext cx="450850" cy="461963"/>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2711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80" name="TextBox 87"/>
          <p:cNvSpPr txBox="1">
            <a:spLocks noChangeArrowheads="1"/>
          </p:cNvSpPr>
          <p:nvPr/>
        </p:nvSpPr>
        <p:spPr bwMode="auto">
          <a:xfrm>
            <a:off x="2349500"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2370138" y="3095625"/>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2360613" y="3562350"/>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2360613" y="4027488"/>
            <a:ext cx="360362" cy="461962"/>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3109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2779713" y="3097213"/>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2743200" y="3565525"/>
            <a:ext cx="404813" cy="46037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2767013"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28088" name="TextBox 102"/>
          <p:cNvSpPr txBox="1">
            <a:spLocks noChangeArrowheads="1"/>
          </p:cNvSpPr>
          <p:nvPr/>
        </p:nvSpPr>
        <p:spPr bwMode="auto">
          <a:xfrm>
            <a:off x="2797175"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3508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3144838" y="3097213"/>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3113088" y="3565525"/>
            <a:ext cx="423862" cy="46037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3163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28093" name="TextBox 110"/>
          <p:cNvSpPr txBox="1">
            <a:spLocks noChangeArrowheads="1"/>
          </p:cNvSpPr>
          <p:nvPr/>
        </p:nvSpPr>
        <p:spPr bwMode="auto">
          <a:xfrm>
            <a:off x="3182938"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3906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095" name="TextBox 113"/>
          <p:cNvSpPr txBox="1">
            <a:spLocks noChangeArrowheads="1"/>
          </p:cNvSpPr>
          <p:nvPr/>
        </p:nvSpPr>
        <p:spPr bwMode="auto">
          <a:xfrm>
            <a:off x="3578225" y="2841625"/>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3489325" y="3097213"/>
            <a:ext cx="423863" cy="46037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3514725" y="3565525"/>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3502025"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4306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3949700" y="3097213"/>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3932238" y="3565525"/>
            <a:ext cx="404812" cy="46037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3902075"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4705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5103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4335463" y="3097213"/>
            <a:ext cx="404812" cy="46037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4330700" y="3562350"/>
            <a:ext cx="404813" cy="461963"/>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4349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4754563" y="3097213"/>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4730750" y="3562350"/>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4732338" y="4029075"/>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5502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5135563" y="3097213"/>
            <a:ext cx="406400" cy="46037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5130800" y="3562350"/>
            <a:ext cx="406400" cy="461963"/>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5135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5900738"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16" name="TextBox 141"/>
          <p:cNvSpPr txBox="1">
            <a:spLocks noChangeArrowheads="1"/>
          </p:cNvSpPr>
          <p:nvPr/>
        </p:nvSpPr>
        <p:spPr bwMode="auto">
          <a:xfrm>
            <a:off x="5549900" y="2841625"/>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5545138" y="3097213"/>
            <a:ext cx="387350" cy="46037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5530850" y="3562350"/>
            <a:ext cx="406400" cy="461963"/>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5535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6300788"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5992813" y="2165350"/>
            <a:ext cx="304800" cy="461963"/>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5967413" y="2632075"/>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5929313" y="3095625"/>
            <a:ext cx="404812" cy="461963"/>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5956300" y="3562350"/>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5938838" y="4027488"/>
            <a:ext cx="387350" cy="461962"/>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28126" name="TextBox 152"/>
          <p:cNvSpPr txBox="1">
            <a:spLocks noChangeArrowheads="1"/>
          </p:cNvSpPr>
          <p:nvPr/>
        </p:nvSpPr>
        <p:spPr bwMode="auto">
          <a:xfrm>
            <a:off x="5899150"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6699250" y="2165350"/>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28" name="TextBox 154"/>
          <p:cNvSpPr txBox="1">
            <a:spLocks noChangeArrowheads="1"/>
          </p:cNvSpPr>
          <p:nvPr/>
        </p:nvSpPr>
        <p:spPr bwMode="auto">
          <a:xfrm>
            <a:off x="6302375"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6340475" y="2160588"/>
            <a:ext cx="304800" cy="46037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6327775"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6291263" y="3070225"/>
            <a:ext cx="404812" cy="461963"/>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6291263" y="3536950"/>
            <a:ext cx="395287" cy="46037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6303963" y="4021138"/>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7097713" y="2165350"/>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35" name="TextBox 161"/>
          <p:cNvSpPr txBox="1">
            <a:spLocks noChangeArrowheads="1"/>
          </p:cNvSpPr>
          <p:nvPr/>
        </p:nvSpPr>
        <p:spPr bwMode="auto">
          <a:xfrm>
            <a:off x="6750050"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6796088" y="2165350"/>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6769100" y="2632075"/>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6737350" y="3095625"/>
            <a:ext cx="395288" cy="461963"/>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6732588" y="3562350"/>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6759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7496175" y="2165350"/>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42" name="TextBox 168"/>
          <p:cNvSpPr txBox="1">
            <a:spLocks noChangeArrowheads="1"/>
          </p:cNvSpPr>
          <p:nvPr/>
        </p:nvSpPr>
        <p:spPr bwMode="auto">
          <a:xfrm>
            <a:off x="7138988"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7191375" y="2165350"/>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7151688" y="2632075"/>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7123113" y="3095625"/>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7129463" y="3562350"/>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7118350"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7896225" y="1690688"/>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49" name="TextBox 175"/>
          <p:cNvSpPr txBox="1">
            <a:spLocks noChangeArrowheads="1"/>
          </p:cNvSpPr>
          <p:nvPr/>
        </p:nvSpPr>
        <p:spPr bwMode="auto">
          <a:xfrm>
            <a:off x="7519988" y="1844675"/>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7596188" y="2165350"/>
            <a:ext cx="285750" cy="461963"/>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7554913" y="2632075"/>
            <a:ext cx="350837" cy="46037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7540625" y="3095625"/>
            <a:ext cx="369888" cy="461963"/>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7550150" y="3556000"/>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7545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8294688" y="1168400"/>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156" name="TextBox 202"/>
          <p:cNvSpPr txBox="1">
            <a:spLocks noChangeArrowheads="1"/>
          </p:cNvSpPr>
          <p:nvPr/>
        </p:nvSpPr>
        <p:spPr bwMode="auto">
          <a:xfrm>
            <a:off x="7915275" y="1435100"/>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7910513" y="2165350"/>
            <a:ext cx="396875" cy="461963"/>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7927975" y="2632075"/>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7923213" y="3095625"/>
            <a:ext cx="368300" cy="461963"/>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7908925" y="3556000"/>
            <a:ext cx="387350" cy="461963"/>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7904163" y="4021138"/>
            <a:ext cx="406400" cy="461962"/>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7899400" y="1739900"/>
            <a:ext cx="395288" cy="461963"/>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450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450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28165" name="Group 438"/>
          <p:cNvGrpSpPr>
            <a:grpSpLocks/>
          </p:cNvGrpSpPr>
          <p:nvPr/>
        </p:nvGrpSpPr>
        <p:grpSpPr bwMode="auto">
          <a:xfrm>
            <a:off x="650875"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501902" y="5480033"/>
              <a:ext cx="429994" cy="499049"/>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838654" cy="314918"/>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663216" cy="316638"/>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05342" y="5965316"/>
              <a:ext cx="419674" cy="500770"/>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54255" y="5473150"/>
              <a:ext cx="388714" cy="500770"/>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60169" y="5473150"/>
              <a:ext cx="440314" cy="500770"/>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91884" y="5994570"/>
              <a:ext cx="440314" cy="499049"/>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28757" y="5994570"/>
              <a:ext cx="429994" cy="499049"/>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62191" y="5473150"/>
              <a:ext cx="429994" cy="500770"/>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31231" y="5994570"/>
              <a:ext cx="490192" cy="499049"/>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85305" y="5473150"/>
              <a:ext cx="447193" cy="500770"/>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62944" y="5994570"/>
              <a:ext cx="490193" cy="499049"/>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30778" y="5473150"/>
              <a:ext cx="419674" cy="500770"/>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25618" y="5994570"/>
              <a:ext cx="428273" cy="499049"/>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394205" y="5994570"/>
              <a:ext cx="419674" cy="499049"/>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43119" y="5473150"/>
              <a:ext cx="388714" cy="500770"/>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35273" y="5473150"/>
              <a:ext cx="467833" cy="500770"/>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38713" y="5994570"/>
              <a:ext cx="459233" cy="499049"/>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24500" y="5473150"/>
              <a:ext cx="417954" cy="500770"/>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28166" name="TextBox 237"/>
          <p:cNvSpPr txBox="1">
            <a:spLocks noChangeArrowheads="1"/>
          </p:cNvSpPr>
          <p:nvPr/>
        </p:nvSpPr>
        <p:spPr bwMode="auto">
          <a:xfrm>
            <a:off x="5156200" y="2841625"/>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7896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1982575"/>
      </p:ext>
    </p:extLst>
  </p:cSld>
  <p:clrMapOvr>
    <a:masterClrMapping/>
  </p:clrMapOvr>
  <p:transition>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457200" y="274638"/>
            <a:ext cx="8229600" cy="777875"/>
          </a:xfrm>
        </p:spPr>
        <p:txBody>
          <a:bodyPr/>
          <a:lstStyle/>
          <a:p>
            <a:r>
              <a:rPr lang="en-GB" sz="3600" smtClean="0"/>
              <a:t>Pyrotechnics</a:t>
            </a:r>
          </a:p>
        </p:txBody>
      </p:sp>
      <p:sp>
        <p:nvSpPr>
          <p:cNvPr id="19459" name="TextBox 3"/>
          <p:cNvSpPr txBox="1">
            <a:spLocks noChangeArrowheads="1"/>
          </p:cNvSpPr>
          <p:nvPr/>
        </p:nvSpPr>
        <p:spPr bwMode="auto">
          <a:xfrm>
            <a:off x="323850" y="1250950"/>
            <a:ext cx="8569325" cy="5355312"/>
          </a:xfrm>
          <a:prstGeom prst="rect">
            <a:avLst/>
          </a:prstGeom>
          <a:noFill/>
          <a:ln w="9525">
            <a:noFill/>
            <a:miter lim="800000"/>
            <a:headEnd/>
            <a:tailEnd/>
          </a:ln>
        </p:spPr>
        <p:txBody>
          <a:bodyPr>
            <a:spAutoFit/>
          </a:bodyPr>
          <a:lstStyle/>
          <a:p>
            <a:pPr marL="342900" indent="-342900">
              <a:buFont typeface="Arial" panose="020B0604020202020204" pitchFamily="34" charset="0"/>
              <a:buChar char="•"/>
            </a:pPr>
            <a:r>
              <a:rPr lang="en-GB" sz="2400" dirty="0">
                <a:latin typeface="+mj-lt"/>
                <a:cs typeface="Times New Roman" pitchFamily="18" charset="0"/>
              </a:rPr>
              <a:t>Pyrotechnics (literally the art of fire)  provide a very wide range of effects which include :</a:t>
            </a:r>
          </a:p>
          <a:p>
            <a:endParaRPr lang="en-GB" sz="2400" dirty="0">
              <a:latin typeface="+mj-lt"/>
              <a:cs typeface="Times New Roman" pitchFamily="18" charset="0"/>
            </a:endParaRPr>
          </a:p>
          <a:p>
            <a:pPr marL="800100" lvl="1" indent="-342900">
              <a:spcAft>
                <a:spcPts val="600"/>
              </a:spcAft>
              <a:buFont typeface="Arial" panose="020B0604020202020204" pitchFamily="34" charset="0"/>
              <a:buChar char="•"/>
            </a:pPr>
            <a:r>
              <a:rPr lang="en-GB" sz="2400" dirty="0">
                <a:latin typeface="+mj-lt"/>
                <a:cs typeface="Times New Roman" pitchFamily="18" charset="0"/>
              </a:rPr>
              <a:t>Light for illumination, signalling, dazzling, tracing.</a:t>
            </a:r>
          </a:p>
          <a:p>
            <a:pPr marL="800100" lvl="1" indent="-342900">
              <a:spcAft>
                <a:spcPts val="600"/>
              </a:spcAft>
              <a:buFont typeface="Arial" panose="020B0604020202020204" pitchFamily="34" charset="0"/>
              <a:buChar char="•"/>
            </a:pPr>
            <a:r>
              <a:rPr lang="en-GB" sz="2400" dirty="0">
                <a:latin typeface="+mj-lt"/>
                <a:cs typeface="Times New Roman" pitchFamily="18" charset="0"/>
              </a:rPr>
              <a:t>Infrared radiation as decoys for heat-seeking missiles.</a:t>
            </a:r>
          </a:p>
          <a:p>
            <a:pPr marL="800100" lvl="1" indent="-342900">
              <a:spcAft>
                <a:spcPts val="600"/>
              </a:spcAft>
              <a:buFont typeface="Arial" panose="020B0604020202020204" pitchFamily="34" charset="0"/>
              <a:buChar char="•"/>
            </a:pPr>
            <a:r>
              <a:rPr lang="en-GB" sz="2400" dirty="0">
                <a:latin typeface="+mj-lt"/>
                <a:cs typeface="Times New Roman" pitchFamily="18" charset="0"/>
              </a:rPr>
              <a:t>Smoke for screening, signalling, riot control.</a:t>
            </a:r>
          </a:p>
          <a:p>
            <a:pPr marL="800100" lvl="1" indent="-342900">
              <a:spcAft>
                <a:spcPts val="600"/>
              </a:spcAft>
              <a:buFont typeface="Arial" panose="020B0604020202020204" pitchFamily="34" charset="0"/>
              <a:buChar char="•"/>
            </a:pPr>
            <a:r>
              <a:rPr lang="en-GB" sz="2400" dirty="0">
                <a:latin typeface="+mj-lt"/>
                <a:cs typeface="Times New Roman" pitchFamily="18" charset="0"/>
              </a:rPr>
              <a:t>Light and noise for distraction of suspect terrorists.</a:t>
            </a:r>
          </a:p>
          <a:p>
            <a:pPr marL="800100" lvl="1" indent="-342900">
              <a:spcAft>
                <a:spcPts val="600"/>
              </a:spcAft>
              <a:buFont typeface="Arial" panose="020B0604020202020204" pitchFamily="34" charset="0"/>
              <a:buChar char="•"/>
            </a:pPr>
            <a:r>
              <a:rPr lang="en-GB" sz="2400" dirty="0">
                <a:latin typeface="+mj-lt"/>
                <a:cs typeface="Times New Roman" pitchFamily="18" charset="0"/>
              </a:rPr>
              <a:t>Heat for destruction of biological weapon residues, melting of metal containers, for functioning of thermal batteries, and for ignition of explosives.</a:t>
            </a:r>
          </a:p>
          <a:p>
            <a:pPr marL="800100" lvl="1" indent="-342900">
              <a:spcAft>
                <a:spcPts val="600"/>
              </a:spcAft>
              <a:buFont typeface="Arial" panose="020B0604020202020204" pitchFamily="34" charset="0"/>
              <a:buChar char="•"/>
            </a:pPr>
            <a:r>
              <a:rPr lang="en-GB" sz="2400" dirty="0">
                <a:latin typeface="+mj-lt"/>
                <a:cs typeface="Times New Roman" pitchFamily="18" charset="0"/>
              </a:rPr>
              <a:t>Gas production for emergency atmospheres and airbag inflation.</a:t>
            </a:r>
          </a:p>
          <a:p>
            <a:pPr marL="800100" lvl="1" indent="-342900">
              <a:spcAft>
                <a:spcPts val="600"/>
              </a:spcAft>
              <a:buFont typeface="Arial" panose="020B0604020202020204" pitchFamily="34" charset="0"/>
              <a:buChar char="•"/>
            </a:pPr>
            <a:r>
              <a:rPr lang="en-GB" sz="2400" dirty="0">
                <a:latin typeface="+mj-lt"/>
                <a:cs typeface="Times New Roman" pitchFamily="18" charset="0"/>
              </a:rPr>
              <a:t>&amp; etc..</a:t>
            </a:r>
          </a:p>
        </p:txBody>
      </p:sp>
    </p:spTree>
    <p:extLst>
      <p:ext uri="{BB962C8B-B14F-4D97-AF65-F5344CB8AC3E}">
        <p14:creationId xmlns:p14="http://schemas.microsoft.com/office/powerpoint/2010/main" val="3234897273"/>
      </p:ext>
    </p:extLst>
  </p:cSld>
  <p:clrMapOvr>
    <a:masterClrMapping/>
  </p:clrMapOvr>
  <p:transition>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457200" y="274638"/>
            <a:ext cx="8229600" cy="777875"/>
          </a:xfrm>
        </p:spPr>
        <p:txBody>
          <a:bodyPr/>
          <a:lstStyle/>
          <a:p>
            <a:r>
              <a:rPr lang="en-GB" sz="3600" smtClean="0"/>
              <a:t>Ignition</a:t>
            </a:r>
          </a:p>
        </p:txBody>
      </p:sp>
      <p:sp>
        <p:nvSpPr>
          <p:cNvPr id="20483" name="TextBox 3"/>
          <p:cNvSpPr txBox="1">
            <a:spLocks noChangeArrowheads="1"/>
          </p:cNvSpPr>
          <p:nvPr/>
        </p:nvSpPr>
        <p:spPr bwMode="auto">
          <a:xfrm>
            <a:off x="468313" y="1125538"/>
            <a:ext cx="8064500" cy="954107"/>
          </a:xfrm>
          <a:prstGeom prst="rect">
            <a:avLst/>
          </a:prstGeom>
          <a:noFill/>
          <a:ln w="9525">
            <a:noFill/>
            <a:miter lim="800000"/>
            <a:headEnd/>
            <a:tailEnd/>
          </a:ln>
        </p:spPr>
        <p:txBody>
          <a:bodyPr>
            <a:spAutoFit/>
          </a:bodyPr>
          <a:lstStyle/>
          <a:p>
            <a:r>
              <a:rPr lang="en-GB" sz="2800" dirty="0">
                <a:latin typeface="+mj-lt"/>
                <a:cs typeface="Times New Roman" pitchFamily="18" charset="0"/>
              </a:rPr>
              <a:t>A typical device for starting a pyrotechnic process is a </a:t>
            </a:r>
            <a:r>
              <a:rPr lang="en-GB" sz="2800" dirty="0" err="1">
                <a:latin typeface="+mj-lt"/>
                <a:cs typeface="Times New Roman" pitchFamily="18" charset="0"/>
              </a:rPr>
              <a:t>bridgewire</a:t>
            </a:r>
            <a:r>
              <a:rPr lang="en-GB" sz="2800" dirty="0">
                <a:latin typeface="+mj-lt"/>
                <a:cs typeface="Times New Roman" pitchFamily="18" charset="0"/>
              </a:rPr>
              <a:t> igniter.</a:t>
            </a:r>
          </a:p>
        </p:txBody>
      </p:sp>
      <p:pic>
        <p:nvPicPr>
          <p:cNvPr id="20484" name="Picture 6" descr="za"/>
          <p:cNvPicPr>
            <a:picLocks noChangeAspect="1" noChangeArrowheads="1"/>
          </p:cNvPicPr>
          <p:nvPr/>
        </p:nvPicPr>
        <p:blipFill>
          <a:blip r:embed="rId2"/>
          <a:srcRect/>
          <a:stretch>
            <a:fillRect/>
          </a:stretch>
        </p:blipFill>
        <p:spPr bwMode="auto">
          <a:xfrm>
            <a:off x="3563938" y="2708275"/>
            <a:ext cx="1195387" cy="2882900"/>
          </a:xfrm>
          <a:prstGeom prst="rect">
            <a:avLst/>
          </a:prstGeom>
          <a:noFill/>
          <a:ln w="9525">
            <a:noFill/>
            <a:miter lim="800000"/>
            <a:headEnd/>
            <a:tailEnd/>
          </a:ln>
        </p:spPr>
      </p:pic>
      <p:grpSp>
        <p:nvGrpSpPr>
          <p:cNvPr id="20485" name="Group 5"/>
          <p:cNvGrpSpPr>
            <a:grpSpLocks/>
          </p:cNvGrpSpPr>
          <p:nvPr/>
        </p:nvGrpSpPr>
        <p:grpSpPr bwMode="auto">
          <a:xfrm>
            <a:off x="196850" y="2243138"/>
            <a:ext cx="3124200" cy="4075112"/>
            <a:chOff x="197515" y="2242967"/>
            <a:chExt cx="3123508" cy="4075645"/>
          </a:xfrm>
        </p:grpSpPr>
        <p:pic>
          <p:nvPicPr>
            <p:cNvPr id="20488" name="Picture 5" descr="z copy"/>
            <p:cNvPicPr>
              <a:picLocks noChangeAspect="1" noChangeArrowheads="1"/>
            </p:cNvPicPr>
            <p:nvPr/>
          </p:nvPicPr>
          <p:blipFill>
            <a:blip r:embed="rId3"/>
            <a:srcRect/>
            <a:stretch>
              <a:fillRect/>
            </a:stretch>
          </p:blipFill>
          <p:spPr bwMode="auto">
            <a:xfrm>
              <a:off x="386457" y="2312817"/>
              <a:ext cx="1252537" cy="2882900"/>
            </a:xfrm>
            <a:prstGeom prst="rect">
              <a:avLst/>
            </a:prstGeom>
            <a:noFill/>
            <a:ln w="9525">
              <a:noFill/>
              <a:miter lim="800000"/>
              <a:headEnd/>
              <a:tailEnd/>
            </a:ln>
          </p:spPr>
        </p:pic>
        <p:sp>
          <p:nvSpPr>
            <p:cNvPr id="20489" name="Text Box 8"/>
            <p:cNvSpPr txBox="1">
              <a:spLocks noChangeArrowheads="1"/>
            </p:cNvSpPr>
            <p:nvPr/>
          </p:nvSpPr>
          <p:spPr bwMode="auto">
            <a:xfrm>
              <a:off x="1940198" y="3271638"/>
              <a:ext cx="1263650" cy="366713"/>
            </a:xfrm>
            <a:prstGeom prst="rect">
              <a:avLst/>
            </a:prstGeom>
            <a:noFill/>
            <a:ln w="9525">
              <a:noFill/>
              <a:miter lim="800000"/>
              <a:headEnd/>
              <a:tailEnd/>
            </a:ln>
          </p:spPr>
          <p:txBody>
            <a:bodyPr wrap="none" anchor="ctr">
              <a:spAutoFit/>
            </a:bodyPr>
            <a:lstStyle/>
            <a:p>
              <a:pPr algn="ctr" eaLnBrk="0" hangingPunct="0"/>
              <a:r>
                <a:rPr lang="en-GB" altLang="en-US">
                  <a:ea typeface="ＭＳ Ｐゴシック" pitchFamily="34" charset="-128"/>
                </a:rPr>
                <a:t>Bridgewire</a:t>
              </a:r>
            </a:p>
          </p:txBody>
        </p:sp>
        <p:sp>
          <p:nvSpPr>
            <p:cNvPr id="20490" name="Text Box 9"/>
            <p:cNvSpPr txBox="1">
              <a:spLocks noChangeArrowheads="1"/>
            </p:cNvSpPr>
            <p:nvPr/>
          </p:nvSpPr>
          <p:spPr bwMode="auto">
            <a:xfrm>
              <a:off x="2106712" y="4502447"/>
              <a:ext cx="844550" cy="366713"/>
            </a:xfrm>
            <a:prstGeom prst="rect">
              <a:avLst/>
            </a:prstGeom>
            <a:noFill/>
            <a:ln w="9525">
              <a:noFill/>
              <a:miter lim="800000"/>
              <a:headEnd/>
              <a:tailEnd/>
            </a:ln>
          </p:spPr>
          <p:txBody>
            <a:bodyPr wrap="none" anchor="ctr">
              <a:spAutoFit/>
            </a:bodyPr>
            <a:lstStyle/>
            <a:p>
              <a:pPr algn="ctr" eaLnBrk="0" hangingPunct="0"/>
              <a:r>
                <a:rPr lang="en-GB" altLang="en-US">
                  <a:ea typeface="ＭＳ Ｐゴシック" pitchFamily="34" charset="-128"/>
                </a:rPr>
                <a:t>Solder</a:t>
              </a:r>
            </a:p>
          </p:txBody>
        </p:sp>
        <p:sp>
          <p:nvSpPr>
            <p:cNvPr id="20491" name="Text Box 10"/>
            <p:cNvSpPr txBox="1">
              <a:spLocks noChangeArrowheads="1"/>
            </p:cNvSpPr>
            <p:nvPr/>
          </p:nvSpPr>
          <p:spPr bwMode="auto">
            <a:xfrm>
              <a:off x="197515" y="5949280"/>
              <a:ext cx="2108269" cy="369332"/>
            </a:xfrm>
            <a:prstGeom prst="rect">
              <a:avLst/>
            </a:prstGeom>
            <a:noFill/>
            <a:ln w="9525">
              <a:noFill/>
              <a:miter lim="800000"/>
              <a:headEnd/>
              <a:tailEnd/>
            </a:ln>
          </p:spPr>
          <p:txBody>
            <a:bodyPr wrap="none" anchor="ctr">
              <a:spAutoFit/>
            </a:bodyPr>
            <a:lstStyle/>
            <a:p>
              <a:pPr algn="ctr" eaLnBrk="0" hangingPunct="0"/>
              <a:r>
                <a:rPr lang="en-GB" altLang="en-US">
                  <a:ea typeface="ＭＳ Ｐゴシック" pitchFamily="34" charset="-128"/>
                </a:rPr>
                <a:t>Insulating laminate</a:t>
              </a:r>
            </a:p>
          </p:txBody>
        </p:sp>
        <p:sp>
          <p:nvSpPr>
            <p:cNvPr id="20492" name="Text Box 11"/>
            <p:cNvSpPr txBox="1">
              <a:spLocks noChangeArrowheads="1"/>
            </p:cNvSpPr>
            <p:nvPr/>
          </p:nvSpPr>
          <p:spPr bwMode="auto">
            <a:xfrm>
              <a:off x="2014016" y="5257886"/>
              <a:ext cx="1098550" cy="366713"/>
            </a:xfrm>
            <a:prstGeom prst="rect">
              <a:avLst/>
            </a:prstGeom>
            <a:noFill/>
            <a:ln w="9525">
              <a:noFill/>
              <a:miter lim="800000"/>
              <a:headEnd/>
              <a:tailEnd/>
            </a:ln>
          </p:spPr>
          <p:txBody>
            <a:bodyPr wrap="none" anchor="ctr">
              <a:spAutoFit/>
            </a:bodyPr>
            <a:lstStyle/>
            <a:p>
              <a:pPr algn="ctr" eaLnBrk="0" hangingPunct="0"/>
              <a:r>
                <a:rPr lang="en-GB" altLang="en-US">
                  <a:ea typeface="ＭＳ Ｐゴシック" pitchFamily="34" charset="-128"/>
                </a:rPr>
                <a:t>Metal foil</a:t>
              </a:r>
            </a:p>
          </p:txBody>
        </p:sp>
        <p:sp>
          <p:nvSpPr>
            <p:cNvPr id="20493" name="Line 12"/>
            <p:cNvSpPr>
              <a:spLocks noChangeShapeType="1"/>
            </p:cNvSpPr>
            <p:nvPr/>
          </p:nvSpPr>
          <p:spPr bwMode="auto">
            <a:xfrm flipH="1">
              <a:off x="1326629" y="2735488"/>
              <a:ext cx="513556" cy="171847"/>
            </a:xfrm>
            <a:prstGeom prst="line">
              <a:avLst/>
            </a:prstGeom>
            <a:noFill/>
            <a:ln w="19050">
              <a:solidFill>
                <a:srgbClr val="0000FF"/>
              </a:solidFill>
              <a:round/>
              <a:headEnd/>
              <a:tailEnd type="stealth" w="med" len="med"/>
            </a:ln>
          </p:spPr>
          <p:txBody>
            <a:bodyPr anchor="ctr">
              <a:spAutoFit/>
            </a:bodyPr>
            <a:lstStyle/>
            <a:p>
              <a:endParaRPr lang="en-US"/>
            </a:p>
          </p:txBody>
        </p:sp>
        <p:sp>
          <p:nvSpPr>
            <p:cNvPr id="20494" name="Line 13"/>
            <p:cNvSpPr>
              <a:spLocks noChangeShapeType="1"/>
            </p:cNvSpPr>
            <p:nvPr/>
          </p:nvSpPr>
          <p:spPr bwMode="auto">
            <a:xfrm flipH="1" flipV="1">
              <a:off x="1129776" y="2985435"/>
              <a:ext cx="710409" cy="283785"/>
            </a:xfrm>
            <a:prstGeom prst="line">
              <a:avLst/>
            </a:prstGeom>
            <a:noFill/>
            <a:ln w="19050">
              <a:solidFill>
                <a:srgbClr val="0000FF"/>
              </a:solidFill>
              <a:round/>
              <a:headEnd/>
              <a:tailEnd type="stealth" w="med" len="med"/>
            </a:ln>
          </p:spPr>
          <p:txBody>
            <a:bodyPr anchor="ctr">
              <a:spAutoFit/>
            </a:bodyPr>
            <a:lstStyle/>
            <a:p>
              <a:endParaRPr lang="en-US"/>
            </a:p>
          </p:txBody>
        </p:sp>
        <p:sp>
          <p:nvSpPr>
            <p:cNvPr id="20495" name="Line 14"/>
            <p:cNvSpPr>
              <a:spLocks noChangeShapeType="1"/>
            </p:cNvSpPr>
            <p:nvPr/>
          </p:nvSpPr>
          <p:spPr bwMode="auto">
            <a:xfrm flipH="1" flipV="1">
              <a:off x="1204814" y="3412602"/>
              <a:ext cx="691043" cy="736477"/>
            </a:xfrm>
            <a:prstGeom prst="line">
              <a:avLst/>
            </a:prstGeom>
            <a:noFill/>
            <a:ln w="19050">
              <a:solidFill>
                <a:srgbClr val="0000FF"/>
              </a:solidFill>
              <a:round/>
              <a:headEnd/>
              <a:tailEnd type="stealth" w="med" len="med"/>
            </a:ln>
          </p:spPr>
          <p:txBody>
            <a:bodyPr anchor="ctr">
              <a:spAutoFit/>
            </a:bodyPr>
            <a:lstStyle/>
            <a:p>
              <a:endParaRPr lang="en-US"/>
            </a:p>
          </p:txBody>
        </p:sp>
        <p:sp>
          <p:nvSpPr>
            <p:cNvPr id="20496" name="Line 15"/>
            <p:cNvSpPr>
              <a:spLocks noChangeShapeType="1"/>
            </p:cNvSpPr>
            <p:nvPr/>
          </p:nvSpPr>
          <p:spPr bwMode="auto">
            <a:xfrm flipH="1" flipV="1">
              <a:off x="1172268" y="4635328"/>
              <a:ext cx="620157" cy="803595"/>
            </a:xfrm>
            <a:prstGeom prst="line">
              <a:avLst/>
            </a:prstGeom>
            <a:noFill/>
            <a:ln w="19050">
              <a:solidFill>
                <a:srgbClr val="0000FF"/>
              </a:solidFill>
              <a:round/>
              <a:headEnd/>
              <a:tailEnd type="stealth" w="med" len="med"/>
            </a:ln>
          </p:spPr>
          <p:txBody>
            <a:bodyPr anchor="ctr">
              <a:spAutoFit/>
            </a:bodyPr>
            <a:lstStyle/>
            <a:p>
              <a:endParaRPr lang="en-US"/>
            </a:p>
          </p:txBody>
        </p:sp>
        <p:sp>
          <p:nvSpPr>
            <p:cNvPr id="20497" name="Line 16"/>
            <p:cNvSpPr>
              <a:spLocks noChangeShapeType="1"/>
            </p:cNvSpPr>
            <p:nvPr/>
          </p:nvSpPr>
          <p:spPr bwMode="auto">
            <a:xfrm flipH="1" flipV="1">
              <a:off x="942899" y="4791223"/>
              <a:ext cx="849525" cy="647700"/>
            </a:xfrm>
            <a:prstGeom prst="line">
              <a:avLst/>
            </a:prstGeom>
            <a:noFill/>
            <a:ln w="19050">
              <a:solidFill>
                <a:srgbClr val="0000FF"/>
              </a:solidFill>
              <a:round/>
              <a:headEnd/>
              <a:tailEnd type="stealth" w="med" len="med"/>
            </a:ln>
          </p:spPr>
          <p:txBody>
            <a:bodyPr anchor="ctr">
              <a:spAutoFit/>
            </a:bodyPr>
            <a:lstStyle/>
            <a:p>
              <a:endParaRPr lang="en-US"/>
            </a:p>
          </p:txBody>
        </p:sp>
        <p:sp>
          <p:nvSpPr>
            <p:cNvPr id="20498" name="Line 17"/>
            <p:cNvSpPr>
              <a:spLocks noChangeShapeType="1"/>
            </p:cNvSpPr>
            <p:nvPr/>
          </p:nvSpPr>
          <p:spPr bwMode="auto">
            <a:xfrm flipH="1" flipV="1">
              <a:off x="1040506" y="5005215"/>
              <a:ext cx="84338" cy="872057"/>
            </a:xfrm>
            <a:prstGeom prst="line">
              <a:avLst/>
            </a:prstGeom>
            <a:noFill/>
            <a:ln w="19050">
              <a:solidFill>
                <a:srgbClr val="0000FF"/>
              </a:solidFill>
              <a:round/>
              <a:headEnd/>
              <a:tailEnd type="stealth" w="med" len="med"/>
            </a:ln>
          </p:spPr>
          <p:txBody>
            <a:bodyPr anchor="ctr">
              <a:spAutoFit/>
            </a:bodyPr>
            <a:lstStyle/>
            <a:p>
              <a:endParaRPr lang="en-US"/>
            </a:p>
          </p:txBody>
        </p:sp>
        <p:sp>
          <p:nvSpPr>
            <p:cNvPr id="20499" name="Text Box 7"/>
            <p:cNvSpPr txBox="1">
              <a:spLocks noChangeArrowheads="1"/>
            </p:cNvSpPr>
            <p:nvPr/>
          </p:nvSpPr>
          <p:spPr bwMode="auto">
            <a:xfrm>
              <a:off x="1835696" y="2242967"/>
              <a:ext cx="1485327" cy="641350"/>
            </a:xfrm>
            <a:prstGeom prst="rect">
              <a:avLst/>
            </a:prstGeom>
            <a:noFill/>
            <a:ln w="9525">
              <a:noFill/>
              <a:miter lim="800000"/>
              <a:headEnd/>
              <a:tailEnd/>
            </a:ln>
          </p:spPr>
          <p:txBody>
            <a:bodyPr anchor="ctr">
              <a:spAutoFit/>
            </a:bodyPr>
            <a:lstStyle/>
            <a:p>
              <a:pPr algn="ctr" eaLnBrk="0" hangingPunct="0"/>
              <a:r>
                <a:rPr lang="en-GB" altLang="en-US">
                  <a:ea typeface="ＭＳ Ｐゴシック" pitchFamily="34" charset="-128"/>
                </a:rPr>
                <a:t>Fuzehead composition</a:t>
              </a:r>
            </a:p>
          </p:txBody>
        </p:sp>
      </p:grpSp>
      <p:grpSp>
        <p:nvGrpSpPr>
          <p:cNvPr id="2" name="Group 1"/>
          <p:cNvGrpSpPr/>
          <p:nvPr/>
        </p:nvGrpSpPr>
        <p:grpSpPr>
          <a:xfrm>
            <a:off x="4986118" y="2280709"/>
            <a:ext cx="4044133" cy="3627437"/>
            <a:chOff x="4991917" y="1700213"/>
            <a:chExt cx="4044133" cy="3627437"/>
          </a:xfrm>
        </p:grpSpPr>
        <p:sp>
          <p:nvSpPr>
            <p:cNvPr id="24" name="Rectangle 2"/>
            <p:cNvSpPr>
              <a:spLocks noChangeArrowheads="1"/>
            </p:cNvSpPr>
            <p:nvPr/>
          </p:nvSpPr>
          <p:spPr bwMode="auto">
            <a:xfrm>
              <a:off x="5003800" y="1700213"/>
              <a:ext cx="4032250" cy="2979737"/>
            </a:xfrm>
            <a:prstGeom prst="rect">
              <a:avLst/>
            </a:prstGeom>
            <a:noFill/>
            <a:ln w="9525">
              <a:noFill/>
              <a:miter lim="800000"/>
              <a:headEnd/>
              <a:tailEnd/>
            </a:ln>
          </p:spPr>
          <p:txBody>
            <a:bodyPr/>
            <a:lstStyle/>
            <a:p>
              <a:pPr>
                <a:spcBef>
                  <a:spcPct val="50000"/>
                </a:spcBef>
              </a:pPr>
              <a:r>
                <a:rPr lang="en-GB" altLang="en-US" sz="2000" dirty="0">
                  <a:latin typeface="+mj-lt"/>
                  <a:ea typeface="ＭＳ Ｐゴシック" pitchFamily="34" charset="-128"/>
                  <a:cs typeface="Times New Roman" pitchFamily="18" charset="0"/>
                </a:rPr>
                <a:t>The inert assembly is dipped into a vat of the composition, withdrawn and allowed to dry.</a:t>
              </a:r>
            </a:p>
            <a:p>
              <a:pPr>
                <a:spcBef>
                  <a:spcPct val="50000"/>
                </a:spcBef>
              </a:pPr>
              <a:r>
                <a:rPr lang="en-GB" altLang="en-US" sz="2000" dirty="0">
                  <a:latin typeface="+mj-lt"/>
                  <a:ea typeface="ＭＳ Ｐゴシック" pitchFamily="34" charset="-128"/>
                  <a:cs typeface="Times New Roman" pitchFamily="18" charset="0"/>
                </a:rPr>
                <a:t>It must ignite without undue violence, and provide an adequate intensity and duration of flame and hot gas</a:t>
              </a:r>
              <a:r>
                <a:rPr lang="en-GB" altLang="en-US" sz="2000" dirty="0">
                  <a:latin typeface="Times New Roman" pitchFamily="18" charset="0"/>
                  <a:ea typeface="ＭＳ Ｐゴシック" pitchFamily="34" charset="-128"/>
                  <a:cs typeface="Times New Roman" pitchFamily="18" charset="0"/>
                </a:rPr>
                <a:t>.</a:t>
              </a:r>
            </a:p>
          </p:txBody>
        </p:sp>
        <p:sp>
          <p:nvSpPr>
            <p:cNvPr id="25" name="Rectangle 2"/>
            <p:cNvSpPr>
              <a:spLocks noChangeArrowheads="1"/>
            </p:cNvSpPr>
            <p:nvPr/>
          </p:nvSpPr>
          <p:spPr bwMode="auto">
            <a:xfrm>
              <a:off x="4991917" y="4075113"/>
              <a:ext cx="4032250" cy="1252537"/>
            </a:xfrm>
            <a:prstGeom prst="rect">
              <a:avLst/>
            </a:prstGeom>
            <a:noFill/>
            <a:ln w="9525">
              <a:noFill/>
              <a:miter lim="800000"/>
              <a:headEnd/>
              <a:tailEnd/>
            </a:ln>
          </p:spPr>
          <p:txBody>
            <a:bodyPr/>
            <a:lstStyle/>
            <a:p>
              <a:pPr>
                <a:spcBef>
                  <a:spcPct val="50000"/>
                </a:spcBef>
              </a:pPr>
              <a:r>
                <a:rPr lang="en-GB" altLang="en-US" sz="2000" dirty="0">
                  <a:latin typeface="+mj-lt"/>
                  <a:ea typeface="ＭＳ Ｐゴシック" pitchFamily="34" charset="-128"/>
                  <a:cs typeface="Times New Roman" pitchFamily="18" charset="0"/>
                </a:rPr>
                <a:t>The composition will contain a fuel, oxidant and a curable liquid binder.</a:t>
              </a:r>
            </a:p>
          </p:txBody>
        </p:sp>
      </p:grpSp>
    </p:spTree>
    <p:extLst>
      <p:ext uri="{BB962C8B-B14F-4D97-AF65-F5344CB8AC3E}">
        <p14:creationId xmlns:p14="http://schemas.microsoft.com/office/powerpoint/2010/main" val="1884629183"/>
      </p:ext>
    </p:extLst>
  </p:cSld>
  <p:clrMapOvr>
    <a:masterClrMapping/>
  </p:clrMapOvr>
  <p:transition>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457200" y="274638"/>
            <a:ext cx="8229600" cy="777875"/>
          </a:xfrm>
        </p:spPr>
        <p:txBody>
          <a:bodyPr/>
          <a:lstStyle/>
          <a:p>
            <a:r>
              <a:rPr lang="en-GB" sz="3600" smtClean="0"/>
              <a:t>Match Mixtures</a:t>
            </a:r>
          </a:p>
        </p:txBody>
      </p:sp>
      <p:sp>
        <p:nvSpPr>
          <p:cNvPr id="21507" name="Rectangle 4"/>
          <p:cNvSpPr>
            <a:spLocks noChangeArrowheads="1"/>
          </p:cNvSpPr>
          <p:nvPr/>
        </p:nvSpPr>
        <p:spPr bwMode="auto">
          <a:xfrm>
            <a:off x="279400" y="2028825"/>
            <a:ext cx="4572000" cy="3416300"/>
          </a:xfrm>
          <a:prstGeom prst="rect">
            <a:avLst/>
          </a:prstGeom>
          <a:noFill/>
          <a:ln w="9525">
            <a:solidFill>
              <a:schemeClr val="tx1"/>
            </a:solidFill>
            <a:miter lim="800000"/>
            <a:headEnd/>
            <a:tailEnd/>
          </a:ln>
        </p:spPr>
        <p:txBody>
          <a:bodyPr>
            <a:spAutoFit/>
          </a:bodyPr>
          <a:lstStyle/>
          <a:p>
            <a:r>
              <a:rPr lang="en-GB">
                <a:latin typeface="Calibri" pitchFamily="34" charset="0"/>
              </a:rPr>
              <a:t>animal glue		11          	12</a:t>
            </a:r>
          </a:p>
          <a:p>
            <a:r>
              <a:rPr lang="en-GB">
                <a:latin typeface="Calibri" pitchFamily="34" charset="0"/>
              </a:rPr>
              <a:t>starch	  		 4            	5</a:t>
            </a:r>
          </a:p>
          <a:p>
            <a:r>
              <a:rPr lang="en-GB">
                <a:latin typeface="Calibri" pitchFamily="34" charset="0"/>
              </a:rPr>
              <a:t>paraffin	               	 		2</a:t>
            </a:r>
          </a:p>
          <a:p>
            <a:r>
              <a:rPr lang="en-GB">
                <a:latin typeface="Calibri" pitchFamily="34" charset="0"/>
              </a:rPr>
              <a:t>potassium chlorate		32	37</a:t>
            </a:r>
          </a:p>
          <a:p>
            <a:r>
              <a:rPr lang="en-GB">
                <a:latin typeface="Calibri" pitchFamily="34" charset="0"/>
              </a:rPr>
              <a:t>phosphorus(III) sulphide	10	3</a:t>
            </a:r>
          </a:p>
          <a:p>
            <a:r>
              <a:rPr lang="en-GB">
                <a:latin typeface="Calibri" pitchFamily="34" charset="0"/>
              </a:rPr>
              <a:t>sulphur	                			6</a:t>
            </a:r>
          </a:p>
          <a:p>
            <a:r>
              <a:rPr lang="en-GB">
                <a:latin typeface="Calibri" pitchFamily="34" charset="0"/>
              </a:rPr>
              <a:t>rosin	  		  4	6</a:t>
            </a:r>
          </a:p>
          <a:p>
            <a:r>
              <a:rPr lang="en-GB">
                <a:latin typeface="Calibri" pitchFamily="34" charset="0"/>
              </a:rPr>
              <a:t>dammar gum	                		3</a:t>
            </a:r>
          </a:p>
          <a:p>
            <a:r>
              <a:rPr lang="en-GB">
                <a:latin typeface="Calibri" pitchFamily="34" charset="0"/>
              </a:rPr>
              <a:t>infusorial earth	                		3</a:t>
            </a:r>
          </a:p>
          <a:p>
            <a:r>
              <a:rPr lang="en-GB">
                <a:latin typeface="Calibri" pitchFamily="34" charset="0"/>
              </a:rPr>
              <a:t>glass powder		33	21.5</a:t>
            </a:r>
          </a:p>
          <a:p>
            <a:r>
              <a:rPr lang="en-GB">
                <a:latin typeface="Calibri" pitchFamily="34" charset="0"/>
              </a:rPr>
              <a:t>potassium dichromate		0.5</a:t>
            </a:r>
          </a:p>
          <a:p>
            <a:r>
              <a:rPr lang="en-GB">
                <a:latin typeface="Calibri" pitchFamily="34" charset="0"/>
              </a:rPr>
              <a:t>zinc oxide	  	6	1</a:t>
            </a:r>
          </a:p>
        </p:txBody>
      </p:sp>
      <p:sp>
        <p:nvSpPr>
          <p:cNvPr id="21508" name="Rectangle 6"/>
          <p:cNvSpPr>
            <a:spLocks noChangeArrowheads="1"/>
          </p:cNvSpPr>
          <p:nvPr/>
        </p:nvSpPr>
        <p:spPr bwMode="auto">
          <a:xfrm>
            <a:off x="5508625" y="2001838"/>
            <a:ext cx="3240088" cy="922337"/>
          </a:xfrm>
          <a:prstGeom prst="rect">
            <a:avLst/>
          </a:prstGeom>
          <a:noFill/>
          <a:ln w="9525">
            <a:solidFill>
              <a:schemeClr val="tx1"/>
            </a:solidFill>
            <a:miter lim="800000"/>
            <a:headEnd/>
            <a:tailEnd/>
          </a:ln>
        </p:spPr>
        <p:txBody>
          <a:bodyPr>
            <a:spAutoFit/>
          </a:bodyPr>
          <a:lstStyle/>
          <a:p>
            <a:r>
              <a:rPr lang="en-GB">
                <a:solidFill>
                  <a:srgbClr val="000000"/>
                </a:solidFill>
              </a:rPr>
              <a:t>dextrin			20</a:t>
            </a:r>
          </a:p>
          <a:p>
            <a:r>
              <a:rPr lang="en-GB">
                <a:solidFill>
                  <a:srgbClr val="000000"/>
                </a:solidFill>
              </a:rPr>
              <a:t>red phosphorus		50</a:t>
            </a:r>
          </a:p>
          <a:p>
            <a:r>
              <a:rPr lang="en-GB">
                <a:solidFill>
                  <a:srgbClr val="000000"/>
                </a:solidFill>
              </a:rPr>
              <a:t>sand			30</a:t>
            </a:r>
            <a:endParaRPr lang="en-GB">
              <a:latin typeface="Calibri" pitchFamily="34" charset="0"/>
            </a:endParaRPr>
          </a:p>
        </p:txBody>
      </p:sp>
      <p:sp>
        <p:nvSpPr>
          <p:cNvPr id="21509" name="Rectangle 7"/>
          <p:cNvSpPr>
            <a:spLocks noChangeArrowheads="1"/>
          </p:cNvSpPr>
          <p:nvPr/>
        </p:nvSpPr>
        <p:spPr bwMode="auto">
          <a:xfrm>
            <a:off x="179388" y="6084888"/>
            <a:ext cx="7345362" cy="584200"/>
          </a:xfrm>
          <a:prstGeom prst="rect">
            <a:avLst/>
          </a:prstGeom>
          <a:noFill/>
          <a:ln w="9525">
            <a:noFill/>
            <a:miter lim="800000"/>
            <a:headEnd/>
            <a:tailEnd/>
          </a:ln>
        </p:spPr>
        <p:txBody>
          <a:bodyPr>
            <a:spAutoFit/>
          </a:bodyPr>
          <a:lstStyle/>
          <a:p>
            <a:r>
              <a:rPr lang="en-GB" sz="1600" i="1">
                <a:latin typeface="Calibri" pitchFamily="34" charset="0"/>
              </a:rPr>
              <a:t>Ellern H. Military and Civilian Pyrotechnics. Chemical Publishing Co. Inc., New York, USA (1968). ISBN-10: 0820603643</a:t>
            </a:r>
          </a:p>
        </p:txBody>
      </p:sp>
      <p:sp>
        <p:nvSpPr>
          <p:cNvPr id="21510" name="Rectangle 25"/>
          <p:cNvSpPr>
            <a:spLocks noChangeArrowheads="1"/>
          </p:cNvSpPr>
          <p:nvPr/>
        </p:nvSpPr>
        <p:spPr bwMode="auto">
          <a:xfrm>
            <a:off x="827088" y="1127125"/>
            <a:ext cx="3240087" cy="646113"/>
          </a:xfrm>
          <a:prstGeom prst="rect">
            <a:avLst/>
          </a:prstGeom>
          <a:noFill/>
          <a:ln w="9525">
            <a:solidFill>
              <a:schemeClr val="tx1"/>
            </a:solidFill>
            <a:miter lim="800000"/>
            <a:headEnd/>
            <a:tailEnd/>
          </a:ln>
        </p:spPr>
        <p:txBody>
          <a:bodyPr>
            <a:spAutoFit/>
          </a:bodyPr>
          <a:lstStyle/>
          <a:p>
            <a:r>
              <a:rPr lang="en-GB" dirty="0">
                <a:solidFill>
                  <a:srgbClr val="000000"/>
                </a:solidFill>
              </a:rPr>
              <a:t>Old recipes for </a:t>
            </a:r>
            <a:r>
              <a:rPr lang="en-GB" dirty="0" smtClean="0">
                <a:solidFill>
                  <a:srgbClr val="000000"/>
                </a:solidFill>
              </a:rPr>
              <a:t>“strike anywhere” </a:t>
            </a:r>
            <a:r>
              <a:rPr lang="en-GB" dirty="0">
                <a:solidFill>
                  <a:srgbClr val="000000"/>
                </a:solidFill>
              </a:rPr>
              <a:t>matches.</a:t>
            </a:r>
            <a:endParaRPr lang="en-GB" dirty="0">
              <a:latin typeface="Calibri" pitchFamily="34" charset="0"/>
            </a:endParaRPr>
          </a:p>
        </p:txBody>
      </p:sp>
    </p:spTree>
    <p:extLst>
      <p:ext uri="{BB962C8B-B14F-4D97-AF65-F5344CB8AC3E}">
        <p14:creationId xmlns:p14="http://schemas.microsoft.com/office/powerpoint/2010/main" val="1931472709"/>
      </p:ext>
    </p:extLst>
  </p:cSld>
  <p:clrMapOvr>
    <a:masterClrMapping/>
  </p:clrMapOvr>
  <p:transition>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457200" y="274638"/>
            <a:ext cx="8229600" cy="777875"/>
          </a:xfrm>
        </p:spPr>
        <p:txBody>
          <a:bodyPr/>
          <a:lstStyle/>
          <a:p>
            <a:r>
              <a:rPr lang="en-GB" sz="3600" smtClean="0"/>
              <a:t>Ignition</a:t>
            </a:r>
          </a:p>
        </p:txBody>
      </p:sp>
      <p:sp>
        <p:nvSpPr>
          <p:cNvPr id="22530"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358CB2E-25CE-483C-8F5D-53D9F2E6C780}" type="slidenum">
              <a:rPr lang="en-GB" sz="1600" b="1">
                <a:solidFill>
                  <a:schemeClr val="tx1"/>
                </a:solidFill>
                <a:cs typeface="Arial" charset="0"/>
              </a:rPr>
              <a:pPr fontAlgn="base">
                <a:spcBef>
                  <a:spcPct val="0"/>
                </a:spcBef>
                <a:spcAft>
                  <a:spcPct val="0"/>
                </a:spcAft>
              </a:pPr>
              <a:t>12</a:t>
            </a:fld>
            <a:endParaRPr lang="en-GB" sz="1600" b="1">
              <a:solidFill>
                <a:schemeClr val="tx1"/>
              </a:solidFill>
              <a:cs typeface="Arial" charset="0"/>
            </a:endParaRPr>
          </a:p>
        </p:txBody>
      </p:sp>
      <p:pic>
        <p:nvPicPr>
          <p:cNvPr id="22531" name="Picture 24" descr="Fig 0502 initiator - NASA standard (NSI) copy"/>
          <p:cNvPicPr>
            <a:picLocks noChangeAspect="1"/>
          </p:cNvPicPr>
          <p:nvPr/>
        </p:nvPicPr>
        <p:blipFill>
          <a:blip r:embed="rId2"/>
          <a:srcRect/>
          <a:stretch>
            <a:fillRect/>
          </a:stretch>
        </p:blipFill>
        <p:spPr bwMode="auto">
          <a:xfrm>
            <a:off x="1020763" y="1268413"/>
            <a:ext cx="6800850" cy="3816350"/>
          </a:xfrm>
          <a:prstGeom prst="rect">
            <a:avLst/>
          </a:prstGeom>
          <a:noFill/>
          <a:ln w="9525">
            <a:noFill/>
            <a:miter lim="800000"/>
            <a:headEnd/>
            <a:tailEnd/>
          </a:ln>
        </p:spPr>
      </p:pic>
      <p:sp>
        <p:nvSpPr>
          <p:cNvPr id="22532" name="TextBox 4"/>
          <p:cNvSpPr txBox="1">
            <a:spLocks noChangeArrowheads="1"/>
          </p:cNvSpPr>
          <p:nvPr/>
        </p:nvSpPr>
        <p:spPr bwMode="auto">
          <a:xfrm>
            <a:off x="323850" y="5581650"/>
            <a:ext cx="7854950" cy="1016000"/>
          </a:xfrm>
          <a:prstGeom prst="rect">
            <a:avLst/>
          </a:prstGeom>
          <a:noFill/>
          <a:ln w="9525">
            <a:noFill/>
            <a:miter lim="800000"/>
            <a:headEnd/>
            <a:tailEnd/>
          </a:ln>
        </p:spPr>
        <p:txBody>
          <a:bodyPr wrap="none">
            <a:spAutoFit/>
          </a:bodyPr>
          <a:lstStyle/>
          <a:p>
            <a:r>
              <a:rPr lang="en-GB" sz="2000"/>
              <a:t>2Zr + KClO</a:t>
            </a:r>
            <a:r>
              <a:rPr lang="en-GB" sz="2000" baseline="-25000"/>
              <a:t>4</a:t>
            </a:r>
            <a:r>
              <a:rPr lang="en-GB" sz="2000"/>
              <a:t> = 2ZrO</a:t>
            </a:r>
            <a:r>
              <a:rPr lang="en-GB" sz="2000" baseline="-25000"/>
              <a:t>2</a:t>
            </a:r>
            <a:r>
              <a:rPr lang="en-GB" sz="2000"/>
              <a:t> + KCl	56.8% Zr,	</a:t>
            </a:r>
          </a:p>
          <a:p>
            <a:r>
              <a:rPr lang="en-GB" sz="2000"/>
              <a:t>				</a:t>
            </a:r>
            <a:r>
              <a:rPr lang="en-GB" sz="2000">
                <a:latin typeface="Symbol" pitchFamily="18" charset="2"/>
              </a:rPr>
              <a:t>D</a:t>
            </a:r>
            <a:r>
              <a:rPr lang="en-GB" sz="2000" i="1"/>
              <a:t>H</a:t>
            </a:r>
            <a:r>
              <a:rPr lang="en-GB" sz="2000"/>
              <a:t> = -2207 kJ,    </a:t>
            </a:r>
            <a:r>
              <a:rPr lang="en-GB" sz="2000" i="1"/>
              <a:t>q</a:t>
            </a:r>
            <a:r>
              <a:rPr lang="en-GB" sz="2000"/>
              <a:t> =  -6876 kJ kg</a:t>
            </a:r>
            <a:r>
              <a:rPr lang="en-GB" sz="2000" baseline="30000"/>
              <a:t>-1</a:t>
            </a:r>
            <a:endParaRPr lang="en-GB" sz="2000"/>
          </a:p>
          <a:p>
            <a:endParaRPr lang="en-GB" sz="2000"/>
          </a:p>
        </p:txBody>
      </p:sp>
    </p:spTree>
    <p:extLst>
      <p:ext uri="{BB962C8B-B14F-4D97-AF65-F5344CB8AC3E}">
        <p14:creationId xmlns:p14="http://schemas.microsoft.com/office/powerpoint/2010/main" val="1765313612"/>
      </p:ext>
    </p:extLst>
  </p:cSld>
  <p:clrMapOvr>
    <a:masterClrMapping/>
  </p:clrMapOvr>
  <p:transition>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Friction and Impact - </a:t>
            </a:r>
            <a:r>
              <a:rPr lang="en-GB" dirty="0" err="1" smtClean="0"/>
              <a:t>Zr</a:t>
            </a:r>
            <a:r>
              <a:rPr lang="en-GB" dirty="0" smtClean="0"/>
              <a:t> / KClO</a:t>
            </a:r>
            <a:r>
              <a:rPr lang="en-GB" baseline="-25000" dirty="0" smtClean="0"/>
              <a:t>4</a:t>
            </a:r>
            <a:endParaRPr lang="en-GB" baseline="-25000" dirty="0"/>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764704"/>
            <a:ext cx="6696743" cy="4874380"/>
          </a:xfrm>
          <a:prstGeom prst="rect">
            <a:avLst/>
          </a:prstGeom>
          <a:ln>
            <a:solidFill>
              <a:schemeClr val="accent1"/>
            </a:solidFill>
          </a:ln>
        </p:spPr>
      </p:pic>
      <p:cxnSp>
        <p:nvCxnSpPr>
          <p:cNvPr id="6" name="Straight Connector 5"/>
          <p:cNvCxnSpPr/>
          <p:nvPr/>
        </p:nvCxnSpPr>
        <p:spPr bwMode="auto">
          <a:xfrm flipV="1">
            <a:off x="2205568" y="1589548"/>
            <a:ext cx="465529" cy="3123"/>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10" name="Straight Connector 9"/>
          <p:cNvCxnSpPr/>
          <p:nvPr/>
        </p:nvCxnSpPr>
        <p:spPr bwMode="auto">
          <a:xfrm flipV="1">
            <a:off x="2637616" y="1579562"/>
            <a:ext cx="468671" cy="13109"/>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11" name="Straight Connector 10"/>
          <p:cNvCxnSpPr/>
          <p:nvPr/>
        </p:nvCxnSpPr>
        <p:spPr bwMode="auto">
          <a:xfrm>
            <a:off x="5355303" y="4172155"/>
            <a:ext cx="462116" cy="147484"/>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12" name="Straight Connector 11"/>
          <p:cNvCxnSpPr/>
          <p:nvPr/>
        </p:nvCxnSpPr>
        <p:spPr bwMode="auto">
          <a:xfrm>
            <a:off x="3093884" y="1582994"/>
            <a:ext cx="491613" cy="1756697"/>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13" name="Straight Connector 12"/>
          <p:cNvCxnSpPr/>
          <p:nvPr/>
        </p:nvCxnSpPr>
        <p:spPr bwMode="auto">
          <a:xfrm>
            <a:off x="3585497" y="3340960"/>
            <a:ext cx="435897" cy="275303"/>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27" name="Straight Connector 26"/>
          <p:cNvCxnSpPr/>
          <p:nvPr/>
        </p:nvCxnSpPr>
        <p:spPr bwMode="auto">
          <a:xfrm>
            <a:off x="4474534" y="4021509"/>
            <a:ext cx="448150" cy="75265"/>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28" name="Straight Connector 27"/>
          <p:cNvCxnSpPr/>
          <p:nvPr/>
        </p:nvCxnSpPr>
        <p:spPr bwMode="auto">
          <a:xfrm>
            <a:off x="4021394" y="3616263"/>
            <a:ext cx="453140" cy="405246"/>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34" name="Straight Connector 33"/>
          <p:cNvCxnSpPr/>
          <p:nvPr/>
        </p:nvCxnSpPr>
        <p:spPr bwMode="auto">
          <a:xfrm>
            <a:off x="4922684" y="4096774"/>
            <a:ext cx="426064" cy="72103"/>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cxnSp>
        <p:nvCxnSpPr>
          <p:cNvPr id="42" name="Straight Connector 41"/>
          <p:cNvCxnSpPr/>
          <p:nvPr/>
        </p:nvCxnSpPr>
        <p:spPr bwMode="auto">
          <a:xfrm>
            <a:off x="6732240" y="2996952"/>
            <a:ext cx="288032" cy="0"/>
          </a:xfrm>
          <a:prstGeom prst="line">
            <a:avLst/>
          </a:prstGeom>
          <a:ln w="34925">
            <a:solidFill>
              <a:schemeClr val="accent1"/>
            </a:solidFill>
          </a:ln>
          <a:extLst/>
        </p:spPr>
        <p:style>
          <a:lnRef idx="3">
            <a:schemeClr val="accent2"/>
          </a:lnRef>
          <a:fillRef idx="0">
            <a:schemeClr val="accent2"/>
          </a:fillRef>
          <a:effectRef idx="2">
            <a:schemeClr val="accent2"/>
          </a:effectRef>
          <a:fontRef idx="minor">
            <a:schemeClr val="tx1"/>
          </a:fontRef>
        </p:style>
      </p:cxnSp>
      <p:sp>
        <p:nvSpPr>
          <p:cNvPr id="44" name="Oval 43"/>
          <p:cNvSpPr/>
          <p:nvPr/>
        </p:nvSpPr>
        <p:spPr bwMode="auto">
          <a:xfrm>
            <a:off x="2132803" y="1549579"/>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45" name="Oval 44"/>
          <p:cNvSpPr/>
          <p:nvPr/>
        </p:nvSpPr>
        <p:spPr bwMode="auto">
          <a:xfrm>
            <a:off x="2609766" y="1536470"/>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46" name="Oval 45"/>
          <p:cNvSpPr/>
          <p:nvPr/>
        </p:nvSpPr>
        <p:spPr bwMode="auto">
          <a:xfrm>
            <a:off x="3047203" y="1549579"/>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47" name="Oval 46"/>
          <p:cNvSpPr/>
          <p:nvPr/>
        </p:nvSpPr>
        <p:spPr bwMode="auto">
          <a:xfrm flipH="1">
            <a:off x="4861932" y="4051611"/>
            <a:ext cx="97770" cy="117074"/>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48" name="Oval 47"/>
          <p:cNvSpPr/>
          <p:nvPr/>
        </p:nvSpPr>
        <p:spPr bwMode="auto">
          <a:xfrm>
            <a:off x="6822250" y="2953860"/>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49" name="Oval 48"/>
          <p:cNvSpPr/>
          <p:nvPr/>
        </p:nvSpPr>
        <p:spPr bwMode="auto">
          <a:xfrm>
            <a:off x="4437516" y="3972621"/>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50" name="Oval 49"/>
          <p:cNvSpPr/>
          <p:nvPr/>
        </p:nvSpPr>
        <p:spPr bwMode="auto">
          <a:xfrm>
            <a:off x="3967388" y="3578968"/>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51" name="Oval 50"/>
          <p:cNvSpPr/>
          <p:nvPr/>
        </p:nvSpPr>
        <p:spPr bwMode="auto">
          <a:xfrm>
            <a:off x="3531491" y="3297868"/>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52" name="Oval 51"/>
          <p:cNvSpPr/>
          <p:nvPr/>
        </p:nvSpPr>
        <p:spPr bwMode="auto">
          <a:xfrm>
            <a:off x="5301297" y="4139657"/>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53" name="Oval 52"/>
          <p:cNvSpPr/>
          <p:nvPr/>
        </p:nvSpPr>
        <p:spPr bwMode="auto">
          <a:xfrm>
            <a:off x="5769968" y="4276547"/>
            <a:ext cx="108012" cy="86183"/>
          </a:xfrm>
          <a:prstGeom prst="ellipse">
            <a:avLst/>
          </a:prstGeom>
          <a:solidFill>
            <a:srgbClr val="FF0000"/>
          </a:solidFill>
          <a:ln>
            <a:noFill/>
          </a:ln>
          <a:effectLs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1142829159"/>
      </p:ext>
    </p:extLst>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a:xfrm>
            <a:off x="457200" y="274638"/>
            <a:ext cx="8229600" cy="777875"/>
          </a:xfrm>
        </p:spPr>
        <p:txBody>
          <a:bodyPr/>
          <a:lstStyle/>
          <a:p>
            <a:r>
              <a:rPr lang="en-GB" sz="3600" dirty="0" smtClean="0"/>
              <a:t>Ignition – Small Arms / Grenades etc.</a:t>
            </a:r>
          </a:p>
        </p:txBody>
      </p:sp>
      <p:grpSp>
        <p:nvGrpSpPr>
          <p:cNvPr id="23555" name="Group 27"/>
          <p:cNvGrpSpPr>
            <a:grpSpLocks/>
          </p:cNvGrpSpPr>
          <p:nvPr/>
        </p:nvGrpSpPr>
        <p:grpSpPr bwMode="auto">
          <a:xfrm>
            <a:off x="855663" y="1341438"/>
            <a:ext cx="6888162" cy="2519362"/>
            <a:chOff x="855865" y="1340768"/>
            <a:chExt cx="6887420" cy="2520280"/>
          </a:xfrm>
        </p:grpSpPr>
        <p:pic>
          <p:nvPicPr>
            <p:cNvPr id="23561" name="Picture 4"/>
            <p:cNvPicPr>
              <a:picLocks noChangeAspect="1" noChangeArrowheads="1"/>
            </p:cNvPicPr>
            <p:nvPr/>
          </p:nvPicPr>
          <p:blipFill>
            <a:blip r:embed="rId2"/>
            <a:srcRect/>
            <a:stretch>
              <a:fillRect/>
            </a:stretch>
          </p:blipFill>
          <p:spPr bwMode="auto">
            <a:xfrm>
              <a:off x="855865" y="1556792"/>
              <a:ext cx="2025967" cy="1620000"/>
            </a:xfrm>
            <a:prstGeom prst="rect">
              <a:avLst/>
            </a:prstGeom>
            <a:noFill/>
            <a:ln w="9525">
              <a:noFill/>
              <a:miter lim="800000"/>
              <a:headEnd/>
              <a:tailEnd/>
            </a:ln>
          </p:spPr>
        </p:pic>
        <p:pic>
          <p:nvPicPr>
            <p:cNvPr id="23562" name="Picture 5"/>
            <p:cNvPicPr>
              <a:picLocks noChangeAspect="1" noChangeArrowheads="1"/>
            </p:cNvPicPr>
            <p:nvPr/>
          </p:nvPicPr>
          <p:blipFill>
            <a:blip r:embed="rId3"/>
            <a:srcRect/>
            <a:stretch>
              <a:fillRect/>
            </a:stretch>
          </p:blipFill>
          <p:spPr bwMode="auto">
            <a:xfrm>
              <a:off x="5724127" y="1668810"/>
              <a:ext cx="2019158" cy="1620000"/>
            </a:xfrm>
            <a:prstGeom prst="rect">
              <a:avLst/>
            </a:prstGeom>
            <a:noFill/>
            <a:ln w="9525">
              <a:noFill/>
              <a:miter lim="800000"/>
              <a:headEnd/>
              <a:tailEnd/>
            </a:ln>
          </p:spPr>
        </p:pic>
        <p:sp>
          <p:nvSpPr>
            <p:cNvPr id="23563" name="TextBox 3"/>
            <p:cNvSpPr txBox="1">
              <a:spLocks noChangeArrowheads="1"/>
            </p:cNvSpPr>
            <p:nvPr/>
          </p:nvSpPr>
          <p:spPr bwMode="auto">
            <a:xfrm>
              <a:off x="1265292" y="3491716"/>
              <a:ext cx="1146468" cy="369332"/>
            </a:xfrm>
            <a:prstGeom prst="rect">
              <a:avLst/>
            </a:prstGeom>
            <a:noFill/>
            <a:ln w="9525">
              <a:noFill/>
              <a:miter lim="800000"/>
              <a:headEnd/>
              <a:tailEnd/>
            </a:ln>
          </p:spPr>
          <p:txBody>
            <a:bodyPr wrap="none">
              <a:spAutoFit/>
            </a:bodyPr>
            <a:lstStyle/>
            <a:p>
              <a:r>
                <a:rPr lang="en-GB"/>
                <a:t>BERDAN</a:t>
              </a:r>
            </a:p>
          </p:txBody>
        </p:sp>
        <p:sp>
          <p:nvSpPr>
            <p:cNvPr id="23564" name="TextBox 11"/>
            <p:cNvSpPr txBox="1">
              <a:spLocks noChangeArrowheads="1"/>
            </p:cNvSpPr>
            <p:nvPr/>
          </p:nvSpPr>
          <p:spPr bwMode="auto">
            <a:xfrm>
              <a:off x="6237416" y="3491716"/>
              <a:ext cx="992579" cy="369332"/>
            </a:xfrm>
            <a:prstGeom prst="rect">
              <a:avLst/>
            </a:prstGeom>
            <a:noFill/>
            <a:ln w="9525">
              <a:noFill/>
              <a:miter lim="800000"/>
              <a:headEnd/>
              <a:tailEnd/>
            </a:ln>
          </p:spPr>
          <p:txBody>
            <a:bodyPr wrap="none">
              <a:spAutoFit/>
            </a:bodyPr>
            <a:lstStyle/>
            <a:p>
              <a:r>
                <a:rPr lang="en-GB"/>
                <a:t>BOXER</a:t>
              </a:r>
            </a:p>
          </p:txBody>
        </p:sp>
        <p:sp>
          <p:nvSpPr>
            <p:cNvPr id="23565" name="TextBox 5"/>
            <p:cNvSpPr txBox="1">
              <a:spLocks noChangeArrowheads="1"/>
            </p:cNvSpPr>
            <p:nvPr/>
          </p:nvSpPr>
          <p:spPr bwMode="auto">
            <a:xfrm>
              <a:off x="3851920" y="1340768"/>
              <a:ext cx="1000787" cy="2031325"/>
            </a:xfrm>
            <a:prstGeom prst="rect">
              <a:avLst/>
            </a:prstGeom>
            <a:noFill/>
            <a:ln w="9525">
              <a:noFill/>
              <a:miter lim="800000"/>
              <a:headEnd/>
              <a:tailEnd/>
            </a:ln>
          </p:spPr>
          <p:txBody>
            <a:bodyPr wrap="none">
              <a:spAutoFit/>
            </a:bodyPr>
            <a:lstStyle/>
            <a:p>
              <a:pPr algn="ctr"/>
              <a:r>
                <a:rPr lang="en-GB">
                  <a:latin typeface="Calibri" pitchFamily="34" charset="0"/>
                </a:rPr>
                <a:t>Case</a:t>
              </a:r>
            </a:p>
            <a:p>
              <a:pPr algn="ctr"/>
              <a:endParaRPr lang="en-GB">
                <a:latin typeface="Calibri" pitchFamily="34" charset="0"/>
              </a:endParaRPr>
            </a:p>
            <a:p>
              <a:pPr algn="ctr"/>
              <a:r>
                <a:rPr lang="en-GB">
                  <a:latin typeface="Calibri" pitchFamily="34" charset="0"/>
                </a:rPr>
                <a:t>Fire hole</a:t>
              </a:r>
            </a:p>
            <a:p>
              <a:pPr algn="ctr"/>
              <a:endParaRPr lang="en-GB">
                <a:latin typeface="Calibri" pitchFamily="34" charset="0"/>
              </a:endParaRPr>
            </a:p>
            <a:p>
              <a:pPr algn="ctr"/>
              <a:r>
                <a:rPr lang="en-GB">
                  <a:latin typeface="Calibri" pitchFamily="34" charset="0"/>
                </a:rPr>
                <a:t>Anvil</a:t>
              </a:r>
            </a:p>
            <a:p>
              <a:pPr algn="ctr"/>
              <a:endParaRPr lang="en-GB">
                <a:latin typeface="Calibri" pitchFamily="34" charset="0"/>
              </a:endParaRPr>
            </a:p>
            <a:p>
              <a:pPr algn="ctr"/>
              <a:r>
                <a:rPr lang="en-GB">
                  <a:latin typeface="Calibri" pitchFamily="34" charset="0"/>
                </a:rPr>
                <a:t>Cap</a:t>
              </a:r>
            </a:p>
          </p:txBody>
        </p:sp>
        <p:cxnSp>
          <p:nvCxnSpPr>
            <p:cNvPr id="8" name="Straight Arrow Connector 7"/>
            <p:cNvCxnSpPr/>
            <p:nvPr/>
          </p:nvCxnSpPr>
          <p:spPr>
            <a:xfrm flipH="1">
              <a:off x="2771771" y="1564687"/>
              <a:ext cx="1152401" cy="352553"/>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643232" y="1564687"/>
              <a:ext cx="1152401" cy="28903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2267000" y="2069696"/>
              <a:ext cx="1657171" cy="409724"/>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4795616" y="2101457"/>
              <a:ext cx="1938128" cy="506598"/>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H="1">
              <a:off x="1838421" y="2636640"/>
              <a:ext cx="2085750" cy="144515"/>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4787678" y="2633464"/>
              <a:ext cx="1728602" cy="292206"/>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2124140" y="2925670"/>
              <a:ext cx="1796856" cy="215979"/>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V="1">
              <a:off x="4716249" y="3176587"/>
              <a:ext cx="1871460"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nvGrpSpPr>
          <p:cNvPr id="23556" name="Group 29"/>
          <p:cNvGrpSpPr>
            <a:grpSpLocks/>
          </p:cNvGrpSpPr>
          <p:nvPr/>
        </p:nvGrpSpPr>
        <p:grpSpPr bwMode="auto">
          <a:xfrm>
            <a:off x="3348038" y="4292600"/>
            <a:ext cx="5130800" cy="1824038"/>
            <a:chOff x="3347864" y="4293096"/>
            <a:chExt cx="5130951" cy="1823034"/>
          </a:xfrm>
        </p:grpSpPr>
        <p:pic>
          <p:nvPicPr>
            <p:cNvPr id="23557" name="Picture 6"/>
            <p:cNvPicPr>
              <a:picLocks noChangeAspect="1" noChangeArrowheads="1"/>
            </p:cNvPicPr>
            <p:nvPr/>
          </p:nvPicPr>
          <p:blipFill>
            <a:blip r:embed="rId4"/>
            <a:srcRect/>
            <a:stretch>
              <a:fillRect/>
            </a:stretch>
          </p:blipFill>
          <p:spPr bwMode="auto">
            <a:xfrm>
              <a:off x="3347864" y="4293096"/>
              <a:ext cx="2194775" cy="1440000"/>
            </a:xfrm>
            <a:prstGeom prst="rect">
              <a:avLst/>
            </a:prstGeom>
            <a:noFill/>
            <a:ln w="9525">
              <a:noFill/>
              <a:miter lim="800000"/>
              <a:headEnd/>
              <a:tailEnd/>
            </a:ln>
          </p:spPr>
        </p:pic>
        <p:sp>
          <p:nvSpPr>
            <p:cNvPr id="23558" name="TextBox 12"/>
            <p:cNvSpPr txBox="1">
              <a:spLocks noChangeArrowheads="1"/>
            </p:cNvSpPr>
            <p:nvPr/>
          </p:nvSpPr>
          <p:spPr bwMode="auto">
            <a:xfrm>
              <a:off x="3942412" y="5746798"/>
              <a:ext cx="1133644" cy="369332"/>
            </a:xfrm>
            <a:prstGeom prst="rect">
              <a:avLst/>
            </a:prstGeom>
            <a:noFill/>
            <a:ln w="9525">
              <a:noFill/>
              <a:miter lim="800000"/>
              <a:headEnd/>
              <a:tailEnd/>
            </a:ln>
          </p:spPr>
          <p:txBody>
            <a:bodyPr wrap="none">
              <a:spAutoFit/>
            </a:bodyPr>
            <a:lstStyle/>
            <a:p>
              <a:r>
                <a:rPr lang="en-GB"/>
                <a:t>RIMFIRE</a:t>
              </a:r>
            </a:p>
          </p:txBody>
        </p:sp>
        <p:sp>
          <p:nvSpPr>
            <p:cNvPr id="23559" name="TextBox 35"/>
            <p:cNvSpPr txBox="1">
              <a:spLocks noChangeArrowheads="1"/>
            </p:cNvSpPr>
            <p:nvPr/>
          </p:nvSpPr>
          <p:spPr bwMode="auto">
            <a:xfrm>
              <a:off x="6402476" y="4828430"/>
              <a:ext cx="2076339" cy="369332"/>
            </a:xfrm>
            <a:prstGeom prst="rect">
              <a:avLst/>
            </a:prstGeom>
            <a:noFill/>
            <a:ln w="9525">
              <a:noFill/>
              <a:miter lim="800000"/>
              <a:headEnd/>
              <a:tailEnd/>
            </a:ln>
          </p:spPr>
          <p:txBody>
            <a:bodyPr wrap="none">
              <a:spAutoFit/>
            </a:bodyPr>
            <a:lstStyle/>
            <a:p>
              <a:pPr algn="ctr"/>
              <a:r>
                <a:rPr lang="en-GB">
                  <a:latin typeface="Calibri" pitchFamily="34" charset="0"/>
                </a:rPr>
                <a:t>Rimfire composition</a:t>
              </a:r>
            </a:p>
          </p:txBody>
        </p:sp>
        <p:cxnSp>
          <p:nvCxnSpPr>
            <p:cNvPr id="37" name="Straight Arrow Connector 36"/>
            <p:cNvCxnSpPr/>
            <p:nvPr/>
          </p:nvCxnSpPr>
          <p:spPr>
            <a:xfrm flipH="1">
              <a:off x="5254507" y="5108622"/>
              <a:ext cx="1152559" cy="350645"/>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95557248"/>
      </p:ext>
    </p:extLst>
  </p:cSld>
  <p:clrMapOvr>
    <a:masterClrMapping/>
  </p:clrMapOvr>
  <p:transition>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a:xfrm>
            <a:off x="457200" y="274638"/>
            <a:ext cx="8229600" cy="777875"/>
          </a:xfrm>
        </p:spPr>
        <p:txBody>
          <a:bodyPr/>
          <a:lstStyle/>
          <a:p>
            <a:r>
              <a:rPr lang="en-GB" sz="3600" smtClean="0"/>
              <a:t>Some Cap Compositions</a:t>
            </a:r>
          </a:p>
        </p:txBody>
      </p:sp>
      <p:sp>
        <p:nvSpPr>
          <p:cNvPr id="24578" name="Slide Number Placeholder 2"/>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319459A-7DF6-4FA1-B669-253E77B05799}" type="slidenum">
              <a:rPr lang="en-GB" sz="1600" b="1">
                <a:solidFill>
                  <a:schemeClr val="tx1"/>
                </a:solidFill>
                <a:cs typeface="Arial" charset="0"/>
              </a:rPr>
              <a:pPr fontAlgn="base">
                <a:spcBef>
                  <a:spcPct val="0"/>
                </a:spcBef>
                <a:spcAft>
                  <a:spcPct val="0"/>
                </a:spcAft>
              </a:pPr>
              <a:t>15</a:t>
            </a:fld>
            <a:endParaRPr lang="en-GB" sz="1600" b="1">
              <a:solidFill>
                <a:schemeClr val="tx1"/>
              </a:solidFill>
              <a:cs typeface="Arial" charset="0"/>
            </a:endParaRPr>
          </a:p>
        </p:txBody>
      </p:sp>
      <p:sp>
        <p:nvSpPr>
          <p:cNvPr id="24579" name="TextBox 4"/>
          <p:cNvSpPr txBox="1">
            <a:spLocks noChangeArrowheads="1"/>
          </p:cNvSpPr>
          <p:nvPr/>
        </p:nvSpPr>
        <p:spPr bwMode="auto">
          <a:xfrm>
            <a:off x="684213" y="3644900"/>
            <a:ext cx="5248275" cy="646113"/>
          </a:xfrm>
          <a:prstGeom prst="rect">
            <a:avLst/>
          </a:prstGeom>
          <a:noFill/>
          <a:ln w="9525">
            <a:noFill/>
            <a:miter lim="800000"/>
            <a:headEnd/>
            <a:tailEnd/>
          </a:ln>
        </p:spPr>
        <p:txBody>
          <a:bodyPr wrap="none">
            <a:spAutoFit/>
          </a:bodyPr>
          <a:lstStyle/>
          <a:p>
            <a:r>
              <a:rPr lang="en-GB">
                <a:latin typeface="Calibri" pitchFamily="34" charset="0"/>
              </a:rPr>
              <a:t>VH2	Non-corrosive for sporting ammo. Pre-WW2</a:t>
            </a:r>
          </a:p>
          <a:p>
            <a:r>
              <a:rPr lang="en-GB">
                <a:latin typeface="Calibri" pitchFamily="34" charset="0"/>
              </a:rPr>
              <a:t>	UK service 7.62 mm NATO ammo.</a:t>
            </a:r>
          </a:p>
        </p:txBody>
      </p:sp>
      <p:graphicFrame>
        <p:nvGraphicFramePr>
          <p:cNvPr id="11" name="Table 10"/>
          <p:cNvGraphicFramePr>
            <a:graphicFrameLocks noGrp="1"/>
          </p:cNvGraphicFramePr>
          <p:nvPr/>
        </p:nvGraphicFramePr>
        <p:xfrm>
          <a:off x="1908175" y="1412875"/>
          <a:ext cx="5181600" cy="1773555"/>
        </p:xfrm>
        <a:graphic>
          <a:graphicData uri="http://schemas.openxmlformats.org/drawingml/2006/table">
            <a:tbl>
              <a:tblPr/>
              <a:tblGrid>
                <a:gridCol w="2232248">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576064">
                  <a:extLst>
                    <a:ext uri="{9D8B030D-6E8A-4147-A177-3AD203B41FA5}">
                      <a16:colId xmlns:a16="http://schemas.microsoft.com/office/drawing/2014/main" val="20002"/>
                    </a:ext>
                  </a:extLst>
                </a:gridCol>
                <a:gridCol w="1725216">
                  <a:extLst>
                    <a:ext uri="{9D8B030D-6E8A-4147-A177-3AD203B41FA5}">
                      <a16:colId xmlns:a16="http://schemas.microsoft.com/office/drawing/2014/main" val="20003"/>
                    </a:ext>
                  </a:extLst>
                </a:gridCol>
              </a:tblGrid>
              <a:tr h="190500">
                <a:tc>
                  <a:txBody>
                    <a:bodyPr/>
                    <a:lstStyle/>
                    <a:p>
                      <a:pPr algn="l" fontAlgn="b"/>
                      <a:r>
                        <a:rPr lang="en-GB" sz="1600" b="0" i="0" u="none" strike="noStrike" dirty="0">
                          <a:solidFill>
                            <a:srgbClr val="000000"/>
                          </a:solidFill>
                          <a:effectLst/>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GB" sz="1600" b="0" i="0" u="none" strike="noStrike">
                          <a:solidFill>
                            <a:srgbClr val="000000"/>
                          </a:solidFill>
                          <a:effectLst/>
                          <a:latin typeface="Calibri"/>
                        </a:rPr>
                        <a:t>VH2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600" b="0" i="0" u="none" strike="noStrike">
                          <a:solidFill>
                            <a:srgbClr val="000000"/>
                          </a:solidFill>
                          <a:effectLst/>
                          <a:latin typeface="Calibri"/>
                        </a:rPr>
                        <a:t>VH4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a:solidFill>
                            <a:srgbClr val="000000"/>
                          </a:solidFill>
                          <a:effectLst/>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10000"/>
                  </a:ext>
                </a:extLst>
              </a:tr>
              <a:tr h="190500">
                <a:tc>
                  <a:txBody>
                    <a:bodyPr/>
                    <a:lstStyle/>
                    <a:p>
                      <a:pPr algn="l" fontAlgn="b"/>
                      <a:r>
                        <a:rPr lang="en-GB" sz="1600" b="0" i="0" u="none" strike="noStrike" dirty="0" smtClean="0">
                          <a:solidFill>
                            <a:srgbClr val="000000"/>
                          </a:solidFill>
                          <a:effectLst/>
                          <a:latin typeface="Calibri"/>
                        </a:rPr>
                        <a:t> lead </a:t>
                      </a:r>
                      <a:r>
                        <a:rPr lang="en-GB" sz="1600" b="0" i="0" u="none" strike="noStrike" dirty="0" err="1">
                          <a:solidFill>
                            <a:srgbClr val="000000"/>
                          </a:solidFill>
                          <a:effectLst/>
                          <a:latin typeface="Calibri"/>
                        </a:rPr>
                        <a:t>styphnate</a:t>
                      </a:r>
                      <a:r>
                        <a:rPr lang="en-GB" sz="1600" b="0" i="0" u="none" strike="noStrike" dirty="0">
                          <a:solidFill>
                            <a:srgbClr val="000000"/>
                          </a:solidFill>
                          <a:effectLst/>
                          <a:latin typeface="Calibri"/>
                        </a:rPr>
                        <a:t> RD1367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a:solidFill>
                            <a:srgbClr val="000000"/>
                          </a:solidFill>
                          <a:effectLst/>
                          <a:latin typeface="Calibri"/>
                        </a:rPr>
                        <a:t>38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GB" sz="1600" b="0" i="0" u="none" strike="noStrike" dirty="0">
                          <a:solidFill>
                            <a:srgbClr val="000000"/>
                          </a:solidFill>
                          <a:effectLst/>
                          <a:latin typeface="Calibri"/>
                        </a:rPr>
                        <a:t>27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l" fontAlgn="b"/>
                      <a:r>
                        <a:rPr lang="en-GB" sz="1600" b="0" i="0" u="none" strike="noStrike" dirty="0" smtClean="0">
                          <a:solidFill>
                            <a:srgbClr val="000000"/>
                          </a:solidFill>
                          <a:effectLst/>
                          <a:latin typeface="Calibri"/>
                        </a:rPr>
                        <a:t> initiating </a:t>
                      </a:r>
                      <a:r>
                        <a:rPr lang="en-GB" sz="1600" b="0" i="0" u="none" strike="noStrike" dirty="0">
                          <a:solidFill>
                            <a:srgbClr val="000000"/>
                          </a:solidFill>
                          <a:effectLst/>
                          <a:latin typeface="Calibri"/>
                        </a:rPr>
                        <a:t>explosive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1"/>
                  </a:ext>
                </a:extLst>
              </a:tr>
              <a:tr h="190500">
                <a:tc>
                  <a:txBody>
                    <a:bodyPr/>
                    <a:lstStyle/>
                    <a:p>
                      <a:pPr algn="l" fontAlgn="b"/>
                      <a:r>
                        <a:rPr lang="en-GB" sz="1600" b="0" i="0" u="none" strike="noStrike" dirty="0" smtClean="0">
                          <a:solidFill>
                            <a:srgbClr val="000000"/>
                          </a:solidFill>
                          <a:effectLst/>
                          <a:latin typeface="Calibri"/>
                        </a:rPr>
                        <a:t> </a:t>
                      </a:r>
                      <a:r>
                        <a:rPr lang="en-GB" sz="1600" b="0" i="0" u="none" strike="noStrike" dirty="0" err="1" smtClean="0">
                          <a:solidFill>
                            <a:srgbClr val="000000"/>
                          </a:solidFill>
                          <a:effectLst/>
                          <a:latin typeface="Calibri"/>
                        </a:rPr>
                        <a:t>tetrazene</a:t>
                      </a:r>
                      <a:r>
                        <a:rPr lang="en-GB" sz="1600" b="0" i="0" u="none" strike="noStrike" dirty="0" smtClean="0">
                          <a:solidFill>
                            <a:srgbClr val="000000"/>
                          </a:solidFill>
                          <a:effectLst/>
                          <a:latin typeface="Calibri"/>
                        </a:rPr>
                        <a:t> </a:t>
                      </a:r>
                      <a:r>
                        <a:rPr lang="en-GB" sz="1600" b="0" i="0" u="none" strike="noStrike" dirty="0">
                          <a:solidFill>
                            <a:srgbClr val="000000"/>
                          </a:solidFill>
                          <a:effectLst/>
                          <a:latin typeface="Calibri"/>
                        </a:rPr>
                        <a:t>RD1357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a:solidFill>
                            <a:srgbClr val="000000"/>
                          </a:solidFill>
                          <a:effectLst/>
                          <a:latin typeface="Calibri"/>
                        </a:rPr>
                        <a:t>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dirty="0">
                          <a:solidFill>
                            <a:srgbClr val="000000"/>
                          </a:solidFill>
                          <a:effectLst/>
                          <a:latin typeface="Calibri"/>
                        </a:rPr>
                        <a:t>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600" b="0" i="0" u="none" strike="noStrike" dirty="0" smtClean="0">
                          <a:solidFill>
                            <a:srgbClr val="000000"/>
                          </a:solidFill>
                          <a:effectLst/>
                          <a:latin typeface="Calibri"/>
                        </a:rPr>
                        <a:t> </a:t>
                      </a:r>
                      <a:r>
                        <a:rPr lang="en-GB" sz="1600" b="0" i="0" u="none" strike="noStrike" dirty="0" err="1" smtClean="0">
                          <a:solidFill>
                            <a:srgbClr val="000000"/>
                          </a:solidFill>
                          <a:effectLst/>
                          <a:latin typeface="Calibri"/>
                        </a:rPr>
                        <a:t>sensitiser</a:t>
                      </a:r>
                      <a:endParaRPr lang="en-GB" sz="1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2"/>
                  </a:ext>
                </a:extLst>
              </a:tr>
              <a:tr h="190500">
                <a:tc>
                  <a:txBody>
                    <a:bodyPr/>
                    <a:lstStyle/>
                    <a:p>
                      <a:pPr algn="l" fontAlgn="b"/>
                      <a:r>
                        <a:rPr lang="en-GB" sz="1600" b="0" i="0" u="none" strike="noStrike" dirty="0" smtClean="0">
                          <a:solidFill>
                            <a:srgbClr val="000000"/>
                          </a:solidFill>
                          <a:effectLst/>
                          <a:latin typeface="Calibri"/>
                        </a:rPr>
                        <a:t> barium </a:t>
                      </a:r>
                      <a:r>
                        <a:rPr lang="en-GB" sz="1600" b="0" i="0" u="none" strike="noStrike" dirty="0">
                          <a:solidFill>
                            <a:srgbClr val="000000"/>
                          </a:solidFill>
                          <a:effectLst/>
                          <a:latin typeface="Calibri"/>
                        </a:rPr>
                        <a:t>nitrate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a:solidFill>
                            <a:srgbClr val="000000"/>
                          </a:solidFill>
                          <a:effectLst/>
                          <a:latin typeface="Calibri"/>
                        </a:rPr>
                        <a:t>39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dirty="0">
                          <a:solidFill>
                            <a:srgbClr val="000000"/>
                          </a:solidFill>
                          <a:effectLst/>
                          <a:latin typeface="Calibri"/>
                        </a:rPr>
                        <a:t>44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600" b="0" i="0" u="none" strike="noStrike" dirty="0" smtClean="0">
                          <a:solidFill>
                            <a:srgbClr val="000000"/>
                          </a:solidFill>
                          <a:effectLst/>
                          <a:latin typeface="Calibri"/>
                        </a:rPr>
                        <a:t> oxidiser</a:t>
                      </a:r>
                      <a:endParaRPr lang="en-GB" sz="1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3"/>
                  </a:ext>
                </a:extLst>
              </a:tr>
              <a:tr h="190500">
                <a:tc>
                  <a:txBody>
                    <a:bodyPr/>
                    <a:lstStyle/>
                    <a:p>
                      <a:pPr algn="l" fontAlgn="b"/>
                      <a:r>
                        <a:rPr lang="en-GB" sz="1600" b="0" i="0" u="none" strike="noStrike" dirty="0" smtClean="0">
                          <a:solidFill>
                            <a:srgbClr val="000000"/>
                          </a:solidFill>
                          <a:effectLst/>
                          <a:latin typeface="Calibri"/>
                        </a:rPr>
                        <a:t> antimony </a:t>
                      </a:r>
                      <a:r>
                        <a:rPr lang="en-GB" sz="1600" b="0" i="0" u="none" strike="noStrike" dirty="0">
                          <a:solidFill>
                            <a:srgbClr val="000000"/>
                          </a:solidFill>
                          <a:effectLst/>
                          <a:latin typeface="Calibri"/>
                        </a:rPr>
                        <a:t>sulphide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a:solidFill>
                            <a:srgbClr val="000000"/>
                          </a:solidFill>
                          <a:effectLst/>
                          <a:latin typeface="Calibri"/>
                        </a:rPr>
                        <a:t>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dirty="0">
                          <a:solidFill>
                            <a:srgbClr val="000000"/>
                          </a:solidFill>
                          <a:effectLst/>
                          <a:latin typeface="Calibri"/>
                        </a:rPr>
                        <a:t>27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600" b="0" i="0" u="none" strike="noStrike" dirty="0">
                          <a:solidFill>
                            <a:srgbClr val="000000"/>
                          </a:solidFill>
                          <a:effectLst/>
                          <a:latin typeface="Calibri"/>
                        </a:rPr>
                        <a:t> </a:t>
                      </a:r>
                      <a:r>
                        <a:rPr lang="en-GB" sz="1600" b="0" i="0" u="none" strike="noStrike" dirty="0" smtClean="0">
                          <a:solidFill>
                            <a:srgbClr val="000000"/>
                          </a:solidFill>
                          <a:effectLst/>
                          <a:latin typeface="Calibri"/>
                        </a:rPr>
                        <a:t> fuel</a:t>
                      </a:r>
                      <a:endParaRPr lang="en-GB" sz="1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4"/>
                  </a:ext>
                </a:extLst>
              </a:tr>
              <a:tr h="190500">
                <a:tc>
                  <a:txBody>
                    <a:bodyPr/>
                    <a:lstStyle/>
                    <a:p>
                      <a:pPr algn="l" fontAlgn="b"/>
                      <a:r>
                        <a:rPr lang="en-GB" sz="1600" b="0" i="0" u="none" strike="noStrike" dirty="0" smtClean="0">
                          <a:solidFill>
                            <a:srgbClr val="000000"/>
                          </a:solidFill>
                          <a:effectLst/>
                          <a:latin typeface="Calibri"/>
                        </a:rPr>
                        <a:t> calcium </a:t>
                      </a:r>
                      <a:r>
                        <a:rPr lang="en-GB" sz="1600" b="0" i="0" u="none" strike="noStrike" dirty="0">
                          <a:solidFill>
                            <a:srgbClr val="000000"/>
                          </a:solidFill>
                          <a:effectLst/>
                          <a:latin typeface="Calibri"/>
                        </a:rPr>
                        <a:t>silicide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a:solidFill>
                            <a:srgbClr val="000000"/>
                          </a:solidFill>
                          <a:effectLst/>
                          <a:latin typeface="Calibri"/>
                        </a:rPr>
                        <a:t>11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600" b="0" i="0" u="none" strike="noStrike" dirty="0">
                          <a:solidFill>
                            <a:srgbClr val="000000"/>
                          </a:solidFill>
                          <a:effectLst/>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b"/>
                      <a:r>
                        <a:rPr lang="en-GB" sz="1600" b="0" i="0" u="none" strike="noStrike">
                          <a:solidFill>
                            <a:srgbClr val="000000"/>
                          </a:solidFill>
                          <a:effectLst/>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10005"/>
                  </a:ext>
                </a:extLst>
              </a:tr>
              <a:tr h="190500">
                <a:tc>
                  <a:txBody>
                    <a:bodyPr/>
                    <a:lstStyle/>
                    <a:p>
                      <a:pPr algn="l" fontAlgn="b"/>
                      <a:r>
                        <a:rPr lang="en-GB" sz="1600" b="0" i="0" u="none" strike="noStrike" dirty="0" smtClean="0">
                          <a:solidFill>
                            <a:srgbClr val="000000"/>
                          </a:solidFill>
                          <a:effectLst/>
                          <a:latin typeface="Calibri"/>
                        </a:rPr>
                        <a:t> lead peroxide</a:t>
                      </a:r>
                      <a:endParaRPr lang="en-GB" sz="1600" b="0" i="0" u="none" strike="noStrike" dirty="0">
                        <a:solidFill>
                          <a:srgbClr val="000000"/>
                        </a:solidFill>
                        <a:effectLst/>
                        <a:latin typeface="Calibri"/>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GB" sz="1600" b="0" i="0" u="none" strike="noStrike">
                          <a:solidFill>
                            <a:srgbClr val="000000"/>
                          </a:solidFill>
                          <a:effectLst/>
                          <a:latin typeface="Calibri"/>
                        </a:rPr>
                        <a:t>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GB" sz="1600" b="0" i="0" u="none" strike="noStrike" dirty="0">
                          <a:solidFill>
                            <a:srgbClr val="000000"/>
                          </a:solidFill>
                          <a:effectLst/>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l" fontAlgn="b"/>
                      <a:r>
                        <a:rPr lang="en-GB" sz="1600" b="0" i="0" u="none" strike="noStrike" dirty="0">
                          <a:solidFill>
                            <a:srgbClr val="000000"/>
                          </a:solidFill>
                          <a:effectLst/>
                          <a:latin typeface="Calibri"/>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24617" name="Rectangle 13"/>
          <p:cNvSpPr>
            <a:spLocks noChangeArrowheads="1"/>
          </p:cNvSpPr>
          <p:nvPr/>
        </p:nvSpPr>
        <p:spPr bwMode="auto">
          <a:xfrm>
            <a:off x="107950" y="6094413"/>
            <a:ext cx="6335713" cy="647700"/>
          </a:xfrm>
          <a:prstGeom prst="rect">
            <a:avLst/>
          </a:prstGeom>
          <a:noFill/>
          <a:ln w="9525">
            <a:noFill/>
            <a:miter lim="800000"/>
            <a:headEnd/>
            <a:tailEnd/>
          </a:ln>
        </p:spPr>
        <p:txBody>
          <a:bodyPr>
            <a:spAutoFit/>
          </a:bodyPr>
          <a:lstStyle/>
          <a:p>
            <a:r>
              <a:rPr lang="en-GB" i="1">
                <a:latin typeface="Calibri" pitchFamily="34" charset="0"/>
              </a:rPr>
              <a:t>Jenkins J M and O'Day E  Explosives Research and Development Establishment (ERDE) (1975)</a:t>
            </a:r>
          </a:p>
        </p:txBody>
      </p:sp>
    </p:spTree>
    <p:extLst>
      <p:ext uri="{BB962C8B-B14F-4D97-AF65-F5344CB8AC3E}">
        <p14:creationId xmlns:p14="http://schemas.microsoft.com/office/powerpoint/2010/main" val="98342560"/>
      </p:ext>
    </p:extLst>
  </p:cSld>
  <p:clrMapOvr>
    <a:masterClrMapping/>
  </p:clrMapOvr>
  <p:transition>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bwMode="auto">
          <a:xfrm>
            <a:off x="1112838" y="2268538"/>
            <a:ext cx="6627514" cy="4165600"/>
          </a:xfrm>
          <a:prstGeom prst="rect">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2"/>
              </a:solidFill>
              <a:effectLst/>
              <a:latin typeface="Arial" panose="020B0604020202020204" pitchFamily="34" charset="0"/>
            </a:endParaRPr>
          </a:p>
        </p:txBody>
      </p:sp>
      <p:sp>
        <p:nvSpPr>
          <p:cNvPr id="26625" name="Title 1"/>
          <p:cNvSpPr>
            <a:spLocks noGrp="1"/>
          </p:cNvSpPr>
          <p:nvPr>
            <p:ph type="title"/>
          </p:nvPr>
        </p:nvSpPr>
        <p:spPr>
          <a:xfrm>
            <a:off x="457200" y="274638"/>
            <a:ext cx="8229600" cy="777875"/>
          </a:xfrm>
        </p:spPr>
        <p:txBody>
          <a:bodyPr/>
          <a:lstStyle/>
          <a:p>
            <a:r>
              <a:rPr lang="en-GB" sz="3600" smtClean="0"/>
              <a:t>Delay</a:t>
            </a:r>
          </a:p>
        </p:txBody>
      </p:sp>
      <p:sp>
        <p:nvSpPr>
          <p:cNvPr id="26627" name="TextBox 3"/>
          <p:cNvSpPr txBox="1">
            <a:spLocks noChangeArrowheads="1"/>
          </p:cNvSpPr>
          <p:nvPr/>
        </p:nvSpPr>
        <p:spPr bwMode="auto">
          <a:xfrm>
            <a:off x="468313" y="1268413"/>
            <a:ext cx="8064500" cy="831850"/>
          </a:xfrm>
          <a:prstGeom prst="rect">
            <a:avLst/>
          </a:prstGeom>
          <a:noFill/>
          <a:ln w="9525">
            <a:noFill/>
            <a:miter lim="800000"/>
            <a:headEnd/>
            <a:tailEnd/>
          </a:ln>
        </p:spPr>
        <p:txBody>
          <a:bodyPr>
            <a:spAutoFit/>
          </a:bodyPr>
          <a:lstStyle/>
          <a:p>
            <a:r>
              <a:rPr lang="en-GB" sz="2400">
                <a:latin typeface="Times New Roman" pitchFamily="18" charset="0"/>
                <a:cs typeface="Times New Roman" pitchFamily="18" charset="0"/>
              </a:rPr>
              <a:t>It is often required to introduce a time delay between one igniferous event and another.</a:t>
            </a:r>
          </a:p>
        </p:txBody>
      </p:sp>
      <p:pic>
        <p:nvPicPr>
          <p:cNvPr id="26628" name="Picture 24"/>
          <p:cNvPicPr>
            <a:picLocks noChangeAspect="1"/>
          </p:cNvPicPr>
          <p:nvPr/>
        </p:nvPicPr>
        <p:blipFill>
          <a:blip r:embed="rId2"/>
          <a:srcRect/>
          <a:stretch>
            <a:fillRect/>
          </a:stretch>
        </p:blipFill>
        <p:spPr bwMode="auto">
          <a:xfrm>
            <a:off x="1112838" y="2268538"/>
            <a:ext cx="6699250" cy="4165600"/>
          </a:xfrm>
          <a:prstGeom prst="rect">
            <a:avLst/>
          </a:prstGeom>
          <a:noFill/>
          <a:ln w="9525">
            <a:noFill/>
            <a:miter lim="800000"/>
            <a:headEnd/>
            <a:tailEnd/>
          </a:ln>
        </p:spPr>
      </p:pic>
    </p:spTree>
    <p:extLst>
      <p:ext uri="{BB962C8B-B14F-4D97-AF65-F5344CB8AC3E}">
        <p14:creationId xmlns:p14="http://schemas.microsoft.com/office/powerpoint/2010/main" val="2581543233"/>
      </p:ext>
    </p:extLst>
  </p:cSld>
  <p:clrMapOvr>
    <a:masterClrMapping/>
  </p:clrMapOvr>
  <p:transition>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700213" y="2901950"/>
            <a:ext cx="5518150" cy="13652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355" name="Title 1"/>
          <p:cNvSpPr>
            <a:spLocks noGrp="1"/>
          </p:cNvSpPr>
          <p:nvPr>
            <p:ph type="title"/>
          </p:nvPr>
        </p:nvSpPr>
        <p:spPr/>
        <p:txBody>
          <a:bodyPr/>
          <a:lstStyle/>
          <a:p>
            <a:r>
              <a:rPr lang="en-GB" altLang="en-US" smtClean="0"/>
              <a:t>Timing an Event</a:t>
            </a:r>
          </a:p>
        </p:txBody>
      </p:sp>
      <p:sp>
        <p:nvSpPr>
          <p:cNvPr id="4" name="Rectangle 3"/>
          <p:cNvSpPr/>
          <p:nvPr/>
        </p:nvSpPr>
        <p:spPr>
          <a:xfrm>
            <a:off x="1700213" y="2901950"/>
            <a:ext cx="1397000" cy="1365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Event</a:t>
            </a:r>
          </a:p>
        </p:txBody>
      </p:sp>
      <p:sp>
        <p:nvSpPr>
          <p:cNvPr id="5" name="Rectangle 4"/>
          <p:cNvSpPr/>
          <p:nvPr/>
        </p:nvSpPr>
        <p:spPr>
          <a:xfrm>
            <a:off x="5821363" y="2909888"/>
            <a:ext cx="1397000" cy="1365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Another Event</a:t>
            </a:r>
          </a:p>
        </p:txBody>
      </p:sp>
      <p:sp>
        <p:nvSpPr>
          <p:cNvPr id="6" name="Rectangle 5"/>
          <p:cNvSpPr/>
          <p:nvPr/>
        </p:nvSpPr>
        <p:spPr>
          <a:xfrm>
            <a:off x="3098800" y="3741738"/>
            <a:ext cx="2722563"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3098800" y="2909888"/>
            <a:ext cx="2722563"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 Delay</a:t>
            </a:r>
          </a:p>
        </p:txBody>
      </p:sp>
      <p:sp>
        <p:nvSpPr>
          <p:cNvPr id="8" name="Rectangle 7"/>
          <p:cNvSpPr/>
          <p:nvPr/>
        </p:nvSpPr>
        <p:spPr>
          <a:xfrm>
            <a:off x="3098800" y="3663950"/>
            <a:ext cx="2722563" cy="77788"/>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3098800" y="3435350"/>
            <a:ext cx="2722563" cy="79375"/>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8" name="Group 17"/>
          <p:cNvGrpSpPr>
            <a:grpSpLocks/>
          </p:cNvGrpSpPr>
          <p:nvPr/>
        </p:nvGrpSpPr>
        <p:grpSpPr bwMode="auto">
          <a:xfrm>
            <a:off x="109538" y="1325563"/>
            <a:ext cx="8882560" cy="2336800"/>
            <a:chOff x="144999" y="613349"/>
            <a:chExt cx="13367874" cy="3115799"/>
          </a:xfrm>
        </p:grpSpPr>
        <p:sp>
          <p:nvSpPr>
            <p:cNvPr id="10" name="Rectangle 9"/>
            <p:cNvSpPr/>
            <p:nvPr/>
          </p:nvSpPr>
          <p:spPr>
            <a:xfrm>
              <a:off x="4130753" y="3544993"/>
              <a:ext cx="3369793" cy="184155"/>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371" name="TextBox 11"/>
            <p:cNvSpPr txBox="1">
              <a:spLocks noChangeArrowheads="1"/>
            </p:cNvSpPr>
            <p:nvPr/>
          </p:nvSpPr>
          <p:spPr bwMode="auto">
            <a:xfrm>
              <a:off x="144999" y="613349"/>
              <a:ext cx="13367874" cy="779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dirty="0"/>
                <a:t>If the starting event leaves the delay open, It burns vented then a gassy delay composition may </a:t>
              </a:r>
              <a:endParaRPr lang="en-GB" altLang="en-US" sz="1600" dirty="0" smtClean="0"/>
            </a:p>
            <a:p>
              <a:r>
                <a:rPr lang="en-GB" altLang="en-US" sz="1600" dirty="0" smtClean="0"/>
                <a:t>be </a:t>
              </a:r>
              <a:r>
                <a:rPr lang="en-GB" altLang="en-US" sz="1600" dirty="0"/>
                <a:t>used</a:t>
              </a:r>
              <a:r>
                <a:rPr lang="en-GB" altLang="en-US" sz="1600" dirty="0" smtClean="0"/>
                <a:t>. Gunpowder</a:t>
              </a:r>
              <a:r>
                <a:rPr lang="en-GB" altLang="en-US" sz="1600" dirty="0"/>
                <a:t>, SR623 (</a:t>
              </a:r>
              <a:r>
                <a:rPr lang="en-GB" altLang="en-US" sz="1600" dirty="0" err="1"/>
                <a:t>Purpurin</a:t>
              </a:r>
              <a:r>
                <a:rPr lang="en-GB" altLang="en-US" sz="1600" dirty="0"/>
                <a:t>, Barium Nitrate, Potassium Nitrate)</a:t>
              </a:r>
            </a:p>
          </p:txBody>
        </p:sp>
      </p:grpSp>
      <p:grpSp>
        <p:nvGrpSpPr>
          <p:cNvPr id="20" name="Group 19"/>
          <p:cNvGrpSpPr>
            <a:grpSpLocks/>
          </p:cNvGrpSpPr>
          <p:nvPr/>
        </p:nvGrpSpPr>
        <p:grpSpPr bwMode="auto">
          <a:xfrm>
            <a:off x="104775" y="2041525"/>
            <a:ext cx="9215438" cy="1614488"/>
            <a:chOff x="178323" y="1585020"/>
            <a:chExt cx="12191402" cy="2151636"/>
          </a:xfrm>
        </p:grpSpPr>
        <p:sp>
          <p:nvSpPr>
            <p:cNvPr id="13" name="Rectangle 12"/>
            <p:cNvSpPr/>
            <p:nvPr/>
          </p:nvSpPr>
          <p:spPr>
            <a:xfrm>
              <a:off x="4183320" y="3535667"/>
              <a:ext cx="105008" cy="194642"/>
            </a:xfrm>
            <a:prstGeom prst="rect">
              <a:avLst/>
            </a:prstGeom>
            <a:solidFill>
              <a:schemeClr val="accent2">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Rectangle 14"/>
            <p:cNvSpPr/>
            <p:nvPr/>
          </p:nvSpPr>
          <p:spPr>
            <a:xfrm>
              <a:off x="7404958" y="3556823"/>
              <a:ext cx="252019" cy="173485"/>
            </a:xfrm>
            <a:prstGeom prst="rect">
              <a:avLst/>
            </a:prstGeom>
            <a:solidFill>
              <a:schemeClr val="accent2">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Isosceles Triangle 16"/>
            <p:cNvSpPr/>
            <p:nvPr/>
          </p:nvSpPr>
          <p:spPr>
            <a:xfrm rot="16200000" flipH="1">
              <a:off x="7544955" y="3498624"/>
              <a:ext cx="194642" cy="281421"/>
            </a:xfrm>
            <a:prstGeom prst="triangle">
              <a:avLst>
                <a:gd name="adj" fmla="val 50002"/>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0369" name="TextBox 18"/>
            <p:cNvSpPr txBox="1">
              <a:spLocks noChangeArrowheads="1"/>
            </p:cNvSpPr>
            <p:nvPr/>
          </p:nvSpPr>
          <p:spPr bwMode="auto">
            <a:xfrm>
              <a:off x="178323" y="1585020"/>
              <a:ext cx="12191402" cy="451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a:t>Normally a priming “pick up” and an output composition is needed (SR 41 / 44, SR 252)</a:t>
              </a:r>
            </a:p>
          </p:txBody>
        </p:sp>
      </p:grpSp>
      <p:sp>
        <p:nvSpPr>
          <p:cNvPr id="21" name="TextBox 20"/>
          <p:cNvSpPr txBox="1">
            <a:spLocks noChangeArrowheads="1"/>
          </p:cNvSpPr>
          <p:nvPr/>
        </p:nvSpPr>
        <p:spPr bwMode="auto">
          <a:xfrm>
            <a:off x="492125" y="4606925"/>
            <a:ext cx="6100763"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a:t>Delay normally (normally) drawn in a tube (Lead, now aluminium)</a:t>
            </a:r>
          </a:p>
          <a:p>
            <a:endParaRPr lang="en-GB" altLang="en-US" sz="1600"/>
          </a:p>
          <a:p>
            <a:r>
              <a:rPr lang="en-GB" altLang="en-US" sz="1600"/>
              <a:t> </a:t>
            </a:r>
          </a:p>
        </p:txBody>
      </p:sp>
      <p:sp>
        <p:nvSpPr>
          <p:cNvPr id="22" name="TextBox 21"/>
          <p:cNvSpPr txBox="1">
            <a:spLocks noChangeArrowheads="1"/>
          </p:cNvSpPr>
          <p:nvPr/>
        </p:nvSpPr>
        <p:spPr bwMode="auto">
          <a:xfrm>
            <a:off x="492125" y="4953000"/>
            <a:ext cx="7653338" cy="61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If</a:t>
            </a:r>
            <a:r>
              <a:rPr lang="en-GB" altLang="en-US" sz="1600"/>
              <a:t> pressed there will be several increments filled down the length. Pressed delays are fine, but only where the number of interfaces can be managed to two or three</a:t>
            </a:r>
          </a:p>
        </p:txBody>
      </p:sp>
    </p:spTree>
    <p:extLst>
      <p:ext uri="{BB962C8B-B14F-4D97-AF65-F5344CB8AC3E}">
        <p14:creationId xmlns:p14="http://schemas.microsoft.com/office/powerpoint/2010/main" val="1460123500"/>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1700213" y="2901950"/>
            <a:ext cx="5518150" cy="13652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379" name="Title 1"/>
          <p:cNvSpPr>
            <a:spLocks noGrp="1"/>
          </p:cNvSpPr>
          <p:nvPr>
            <p:ph type="title"/>
          </p:nvPr>
        </p:nvSpPr>
        <p:spPr/>
        <p:txBody>
          <a:bodyPr/>
          <a:lstStyle/>
          <a:p>
            <a:r>
              <a:rPr lang="en-GB" altLang="en-US" smtClean="0"/>
              <a:t>Timing an Event</a:t>
            </a:r>
          </a:p>
        </p:txBody>
      </p:sp>
      <p:sp>
        <p:nvSpPr>
          <p:cNvPr id="4" name="Rectangle 3"/>
          <p:cNvSpPr/>
          <p:nvPr/>
        </p:nvSpPr>
        <p:spPr>
          <a:xfrm>
            <a:off x="1700213" y="2901950"/>
            <a:ext cx="1397000" cy="1365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Event</a:t>
            </a:r>
          </a:p>
        </p:txBody>
      </p:sp>
      <p:sp>
        <p:nvSpPr>
          <p:cNvPr id="5" name="Rectangle 4"/>
          <p:cNvSpPr/>
          <p:nvPr/>
        </p:nvSpPr>
        <p:spPr>
          <a:xfrm>
            <a:off x="5821363" y="2909888"/>
            <a:ext cx="1397000" cy="13652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Another Event</a:t>
            </a:r>
          </a:p>
        </p:txBody>
      </p:sp>
      <p:sp>
        <p:nvSpPr>
          <p:cNvPr id="6" name="Rectangle 5"/>
          <p:cNvSpPr/>
          <p:nvPr/>
        </p:nvSpPr>
        <p:spPr>
          <a:xfrm>
            <a:off x="3098800" y="3741738"/>
            <a:ext cx="2722563"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3098800" y="2909888"/>
            <a:ext cx="2722563"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 Delay</a:t>
            </a:r>
          </a:p>
        </p:txBody>
      </p:sp>
      <p:sp>
        <p:nvSpPr>
          <p:cNvPr id="8" name="Rectangle 7"/>
          <p:cNvSpPr/>
          <p:nvPr/>
        </p:nvSpPr>
        <p:spPr>
          <a:xfrm>
            <a:off x="3098800" y="3663950"/>
            <a:ext cx="2722563" cy="77788"/>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3098800" y="3435350"/>
            <a:ext cx="2722563" cy="79375"/>
          </a:xfrm>
          <a:prstGeom prst="rect">
            <a:avLst/>
          </a:prstGeom>
          <a:solidFill>
            <a:schemeClr val="tx1">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nvGrpSpPr>
          <p:cNvPr id="18" name="Group 17"/>
          <p:cNvGrpSpPr>
            <a:grpSpLocks/>
          </p:cNvGrpSpPr>
          <p:nvPr/>
        </p:nvGrpSpPr>
        <p:grpSpPr bwMode="auto">
          <a:xfrm>
            <a:off x="160338" y="822325"/>
            <a:ext cx="8732837" cy="2840038"/>
            <a:chOff x="213293" y="-57542"/>
            <a:chExt cx="11643055" cy="3786690"/>
          </a:xfrm>
        </p:grpSpPr>
        <p:sp>
          <p:nvSpPr>
            <p:cNvPr id="10" name="Rectangle 9"/>
            <p:cNvSpPr/>
            <p:nvPr/>
          </p:nvSpPr>
          <p:spPr>
            <a:xfrm>
              <a:off x="4130997" y="3544999"/>
              <a:ext cx="3369523" cy="184149"/>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395" name="TextBox 11"/>
            <p:cNvSpPr txBox="1">
              <a:spLocks noChangeArrowheads="1"/>
            </p:cNvSpPr>
            <p:nvPr/>
          </p:nvSpPr>
          <p:spPr bwMode="auto">
            <a:xfrm>
              <a:off x="213293" y="-57542"/>
              <a:ext cx="11643055" cy="1600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If the starting event leaves the delay closed, It burns vented then a gasless delay composition is required.</a:t>
              </a:r>
            </a:p>
            <a:p>
              <a:endParaRPr lang="en-GB" altLang="en-US"/>
            </a:p>
            <a:p>
              <a:r>
                <a:rPr lang="en-GB" altLang="en-US"/>
                <a:t>Boron / bismuth oxide / chromic oxide or other “thermite” type composition </a:t>
              </a:r>
            </a:p>
          </p:txBody>
        </p:sp>
      </p:grpSp>
      <p:grpSp>
        <p:nvGrpSpPr>
          <p:cNvPr id="20" name="Group 19"/>
          <p:cNvGrpSpPr>
            <a:grpSpLocks/>
          </p:cNvGrpSpPr>
          <p:nvPr/>
        </p:nvGrpSpPr>
        <p:grpSpPr bwMode="auto">
          <a:xfrm>
            <a:off x="174625" y="2024063"/>
            <a:ext cx="6570663" cy="1638300"/>
            <a:chOff x="232899" y="1554739"/>
            <a:chExt cx="8759802" cy="2185878"/>
          </a:xfrm>
        </p:grpSpPr>
        <p:sp>
          <p:nvSpPr>
            <p:cNvPr id="13" name="Rectangle 12"/>
            <p:cNvSpPr/>
            <p:nvPr/>
          </p:nvSpPr>
          <p:spPr>
            <a:xfrm>
              <a:off x="4131317" y="3545752"/>
              <a:ext cx="103705" cy="194865"/>
            </a:xfrm>
            <a:prstGeom prst="rect">
              <a:avLst/>
            </a:prstGeom>
            <a:solidFill>
              <a:schemeClr val="accent6">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Rectangle 14"/>
            <p:cNvSpPr/>
            <p:nvPr/>
          </p:nvSpPr>
          <p:spPr>
            <a:xfrm>
              <a:off x="7405397" y="3558461"/>
              <a:ext cx="249736" cy="171565"/>
            </a:xfrm>
            <a:prstGeom prst="rect">
              <a:avLst/>
            </a:prstGeom>
            <a:solidFill>
              <a:schemeClr val="accent2">
                <a:lumMod val="5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Isosceles Triangle 16"/>
            <p:cNvSpPr/>
            <p:nvPr/>
          </p:nvSpPr>
          <p:spPr>
            <a:xfrm rot="16200000" flipH="1">
              <a:off x="7543943" y="3498207"/>
              <a:ext cx="194865" cy="281483"/>
            </a:xfrm>
            <a:prstGeom prst="triangle">
              <a:avLst>
                <a:gd name="adj" fmla="val 50002"/>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1393" name="TextBox 18"/>
            <p:cNvSpPr txBox="1">
              <a:spLocks noChangeArrowheads="1"/>
            </p:cNvSpPr>
            <p:nvPr/>
          </p:nvSpPr>
          <p:spPr bwMode="auto">
            <a:xfrm>
              <a:off x="232899" y="1554739"/>
              <a:ext cx="8759802" cy="86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A priming “pick up” and an output composition is needed but the priming should be gasless. </a:t>
              </a:r>
            </a:p>
          </p:txBody>
        </p:sp>
      </p:grpSp>
      <p:sp>
        <p:nvSpPr>
          <p:cNvPr id="21" name="TextBox 20"/>
          <p:cNvSpPr txBox="1">
            <a:spLocks noChangeArrowheads="1"/>
          </p:cNvSpPr>
          <p:nvPr/>
        </p:nvSpPr>
        <p:spPr bwMode="auto">
          <a:xfrm>
            <a:off x="250825" y="4606925"/>
            <a:ext cx="6840538"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Delay normally (normally) drawn in a tube (Lead, now aluminium)</a:t>
            </a:r>
          </a:p>
          <a:p>
            <a:endParaRPr lang="en-GB" altLang="en-US"/>
          </a:p>
          <a:p>
            <a:r>
              <a:rPr lang="en-GB" altLang="en-US"/>
              <a:t> </a:t>
            </a:r>
          </a:p>
        </p:txBody>
      </p:sp>
      <p:sp>
        <p:nvSpPr>
          <p:cNvPr id="22" name="TextBox 21"/>
          <p:cNvSpPr txBox="1">
            <a:spLocks noChangeArrowheads="1"/>
          </p:cNvSpPr>
          <p:nvPr/>
        </p:nvSpPr>
        <p:spPr bwMode="auto">
          <a:xfrm>
            <a:off x="250825" y="5060950"/>
            <a:ext cx="76533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If pressed there will be several increments filled down the length. Pressed delays are fine, but only where the number of interfaces can be managed to two or three</a:t>
            </a:r>
          </a:p>
        </p:txBody>
      </p:sp>
    </p:spTree>
    <p:extLst>
      <p:ext uri="{BB962C8B-B14F-4D97-AF65-F5344CB8AC3E}">
        <p14:creationId xmlns:p14="http://schemas.microsoft.com/office/powerpoint/2010/main" val="340467054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457200" y="274638"/>
            <a:ext cx="8229600" cy="777875"/>
          </a:xfrm>
        </p:spPr>
        <p:txBody>
          <a:bodyPr/>
          <a:lstStyle/>
          <a:p>
            <a:r>
              <a:rPr lang="en-GB" sz="3600" smtClean="0"/>
              <a:t>Delay</a:t>
            </a:r>
          </a:p>
        </p:txBody>
      </p:sp>
      <p:sp>
        <p:nvSpPr>
          <p:cNvPr id="27651" name="TextBox 3"/>
          <p:cNvSpPr txBox="1">
            <a:spLocks noChangeArrowheads="1"/>
          </p:cNvSpPr>
          <p:nvPr/>
        </p:nvSpPr>
        <p:spPr bwMode="auto">
          <a:xfrm>
            <a:off x="468313" y="1052513"/>
            <a:ext cx="8064500" cy="461962"/>
          </a:xfrm>
          <a:prstGeom prst="rect">
            <a:avLst/>
          </a:prstGeom>
          <a:noFill/>
          <a:ln w="9525">
            <a:noFill/>
            <a:miter lim="800000"/>
            <a:headEnd/>
            <a:tailEnd/>
          </a:ln>
        </p:spPr>
        <p:txBody>
          <a:bodyPr>
            <a:spAutoFit/>
          </a:bodyPr>
          <a:lstStyle/>
          <a:p>
            <a:r>
              <a:rPr lang="en-GB" sz="2400" dirty="0">
                <a:latin typeface="+mj-lt"/>
                <a:cs typeface="Times New Roman" pitchFamily="18" charset="0"/>
              </a:rPr>
              <a:t>Aircrew Escape System – Delay element.</a:t>
            </a:r>
          </a:p>
        </p:txBody>
      </p:sp>
      <p:pic>
        <p:nvPicPr>
          <p:cNvPr id="27652" name="Picture 5" descr="Fig 0402 delay - F111 copy"/>
          <p:cNvPicPr>
            <a:picLocks noChangeAspect="1"/>
          </p:cNvPicPr>
          <p:nvPr/>
        </p:nvPicPr>
        <p:blipFill>
          <a:blip r:embed="rId2"/>
          <a:srcRect/>
          <a:stretch>
            <a:fillRect/>
          </a:stretch>
        </p:blipFill>
        <p:spPr bwMode="auto">
          <a:xfrm>
            <a:off x="900113" y="1700213"/>
            <a:ext cx="7200900" cy="3578225"/>
          </a:xfrm>
          <a:prstGeom prst="rect">
            <a:avLst/>
          </a:prstGeom>
          <a:noFill/>
          <a:ln w="9525">
            <a:noFill/>
            <a:miter lim="800000"/>
            <a:headEnd/>
            <a:tailEnd/>
          </a:ln>
        </p:spPr>
      </p:pic>
      <p:cxnSp>
        <p:nvCxnSpPr>
          <p:cNvPr id="7" name="Straight Arrow Connector 6"/>
          <p:cNvCxnSpPr/>
          <p:nvPr/>
        </p:nvCxnSpPr>
        <p:spPr>
          <a:xfrm>
            <a:off x="107950" y="3489325"/>
            <a:ext cx="865188"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524750" y="3481388"/>
            <a:ext cx="792163" cy="0"/>
          </a:xfrm>
          <a:prstGeom prst="straightConnector1">
            <a:avLst/>
          </a:prstGeom>
          <a:ln w="76200">
            <a:tailEnd type="arrow"/>
          </a:ln>
        </p:spPr>
        <p:style>
          <a:lnRef idx="1">
            <a:schemeClr val="accent1"/>
          </a:lnRef>
          <a:fillRef idx="0">
            <a:schemeClr val="accent1"/>
          </a:fillRef>
          <a:effectRef idx="0">
            <a:schemeClr val="accent1"/>
          </a:effectRef>
          <a:fontRef idx="minor">
            <a:schemeClr val="tx1"/>
          </a:fontRef>
        </p:style>
      </p:cxnSp>
      <p:sp>
        <p:nvSpPr>
          <p:cNvPr id="27655" name="TextBox 7"/>
          <p:cNvSpPr txBox="1">
            <a:spLocks noChangeArrowheads="1"/>
          </p:cNvSpPr>
          <p:nvPr/>
        </p:nvSpPr>
        <p:spPr bwMode="auto">
          <a:xfrm>
            <a:off x="-19698" y="2443786"/>
            <a:ext cx="1035050" cy="954107"/>
          </a:xfrm>
          <a:prstGeom prst="rect">
            <a:avLst/>
          </a:prstGeom>
          <a:noFill/>
          <a:ln w="9525">
            <a:noFill/>
            <a:miter lim="800000"/>
            <a:headEnd/>
            <a:tailEnd/>
          </a:ln>
        </p:spPr>
        <p:txBody>
          <a:bodyPr>
            <a:spAutoFit/>
          </a:bodyPr>
          <a:lstStyle/>
          <a:p>
            <a:r>
              <a:rPr lang="en-GB" sz="1400" dirty="0">
                <a:latin typeface="+mj-lt"/>
                <a:cs typeface="Times New Roman" pitchFamily="18" charset="0"/>
              </a:rPr>
              <a:t>Pressure from</a:t>
            </a:r>
          </a:p>
          <a:p>
            <a:r>
              <a:rPr lang="en-GB" sz="1400" dirty="0">
                <a:latin typeface="+mj-lt"/>
                <a:cs typeface="Times New Roman" pitchFamily="18" charset="0"/>
              </a:rPr>
              <a:t>Rocket motor</a:t>
            </a:r>
          </a:p>
        </p:txBody>
      </p:sp>
      <p:sp>
        <p:nvSpPr>
          <p:cNvPr id="27656" name="TextBox 12"/>
          <p:cNvSpPr txBox="1">
            <a:spLocks noChangeArrowheads="1"/>
          </p:cNvSpPr>
          <p:nvPr/>
        </p:nvSpPr>
        <p:spPr bwMode="auto">
          <a:xfrm>
            <a:off x="8101013" y="2649855"/>
            <a:ext cx="1152525" cy="738664"/>
          </a:xfrm>
          <a:prstGeom prst="rect">
            <a:avLst/>
          </a:prstGeom>
          <a:noFill/>
          <a:ln w="9525">
            <a:noFill/>
            <a:miter lim="800000"/>
            <a:headEnd/>
            <a:tailEnd/>
          </a:ln>
        </p:spPr>
        <p:txBody>
          <a:bodyPr>
            <a:spAutoFit/>
          </a:bodyPr>
          <a:lstStyle/>
          <a:p>
            <a:r>
              <a:rPr lang="en-GB" sz="1400" dirty="0">
                <a:latin typeface="+mj-lt"/>
                <a:cs typeface="Times New Roman" pitchFamily="18" charset="0"/>
              </a:rPr>
              <a:t>Output to</a:t>
            </a:r>
          </a:p>
          <a:p>
            <a:r>
              <a:rPr lang="en-GB" sz="1400" dirty="0">
                <a:latin typeface="+mj-lt"/>
                <a:cs typeface="Times New Roman" pitchFamily="18" charset="0"/>
              </a:rPr>
              <a:t>Explosive</a:t>
            </a:r>
          </a:p>
          <a:p>
            <a:r>
              <a:rPr lang="en-GB" sz="1400" dirty="0">
                <a:latin typeface="+mj-lt"/>
                <a:cs typeface="Times New Roman" pitchFamily="18" charset="0"/>
              </a:rPr>
              <a:t>Bolt</a:t>
            </a:r>
          </a:p>
        </p:txBody>
      </p:sp>
      <p:sp>
        <p:nvSpPr>
          <p:cNvPr id="27657" name="TextBox 13"/>
          <p:cNvSpPr txBox="1">
            <a:spLocks noChangeArrowheads="1"/>
          </p:cNvSpPr>
          <p:nvPr/>
        </p:nvSpPr>
        <p:spPr bwMode="auto">
          <a:xfrm>
            <a:off x="395288" y="5589588"/>
            <a:ext cx="4464744" cy="369332"/>
          </a:xfrm>
          <a:prstGeom prst="rect">
            <a:avLst/>
          </a:prstGeom>
          <a:noFill/>
          <a:ln w="9525">
            <a:noFill/>
            <a:miter lim="800000"/>
            <a:headEnd/>
            <a:tailEnd/>
          </a:ln>
        </p:spPr>
        <p:txBody>
          <a:bodyPr wrap="square">
            <a:spAutoFit/>
          </a:bodyPr>
          <a:lstStyle/>
          <a:p>
            <a:r>
              <a:rPr lang="en-GB" dirty="0">
                <a:latin typeface="+mj-lt"/>
                <a:cs typeface="Times New Roman" pitchFamily="18" charset="0"/>
              </a:rPr>
              <a:t>SCID – Small Column Insulated Delay.</a:t>
            </a:r>
          </a:p>
        </p:txBody>
      </p:sp>
      <p:sp>
        <p:nvSpPr>
          <p:cNvPr id="27658" name="TextBox 10"/>
          <p:cNvSpPr txBox="1">
            <a:spLocks noChangeArrowheads="1"/>
          </p:cNvSpPr>
          <p:nvPr/>
        </p:nvSpPr>
        <p:spPr bwMode="auto">
          <a:xfrm>
            <a:off x="395288" y="6011863"/>
            <a:ext cx="6048375" cy="369887"/>
          </a:xfrm>
          <a:prstGeom prst="rect">
            <a:avLst/>
          </a:prstGeom>
          <a:noFill/>
          <a:ln w="9525">
            <a:noFill/>
            <a:miter lim="800000"/>
            <a:headEnd/>
            <a:tailEnd/>
          </a:ln>
        </p:spPr>
        <p:txBody>
          <a:bodyPr>
            <a:spAutoFit/>
          </a:bodyPr>
          <a:lstStyle/>
          <a:p>
            <a:r>
              <a:rPr lang="en-GB" dirty="0" err="1">
                <a:latin typeface="+mj-lt"/>
                <a:cs typeface="Times New Roman" pitchFamily="18" charset="0"/>
              </a:rPr>
              <a:t>Hivelite</a:t>
            </a:r>
            <a:r>
              <a:rPr lang="en-GB" dirty="0">
                <a:latin typeface="+mj-lt"/>
                <a:cs typeface="Times New Roman" pitchFamily="18" charset="0"/>
              </a:rPr>
              <a:t> – Cs</a:t>
            </a:r>
            <a:r>
              <a:rPr lang="en-GB" baseline="-25000" dirty="0">
                <a:latin typeface="+mj-lt"/>
                <a:cs typeface="Times New Roman" pitchFamily="18" charset="0"/>
              </a:rPr>
              <a:t>2</a:t>
            </a:r>
            <a:r>
              <a:rPr lang="en-GB" dirty="0">
                <a:latin typeface="+mj-lt"/>
                <a:cs typeface="Times New Roman" pitchFamily="18" charset="0"/>
              </a:rPr>
              <a:t>B</a:t>
            </a:r>
            <a:r>
              <a:rPr lang="en-GB" baseline="-25000" dirty="0">
                <a:latin typeface="+mj-lt"/>
                <a:cs typeface="Times New Roman" pitchFamily="18" charset="0"/>
              </a:rPr>
              <a:t>10</a:t>
            </a:r>
            <a:r>
              <a:rPr lang="en-GB" dirty="0">
                <a:latin typeface="+mj-lt"/>
                <a:cs typeface="Times New Roman" pitchFamily="18" charset="0"/>
              </a:rPr>
              <a:t>H</a:t>
            </a:r>
            <a:r>
              <a:rPr lang="en-GB" baseline="-25000" dirty="0">
                <a:latin typeface="+mj-lt"/>
                <a:cs typeface="Times New Roman" pitchFamily="18" charset="0"/>
              </a:rPr>
              <a:t>10</a:t>
            </a:r>
            <a:r>
              <a:rPr lang="en-GB" dirty="0">
                <a:latin typeface="+mj-lt"/>
                <a:cs typeface="Times New Roman" pitchFamily="18" charset="0"/>
              </a:rPr>
              <a:t> / KNO</a:t>
            </a:r>
            <a:r>
              <a:rPr lang="en-GB" baseline="-25000" dirty="0">
                <a:latin typeface="+mj-lt"/>
                <a:cs typeface="Times New Roman" pitchFamily="18" charset="0"/>
              </a:rPr>
              <a:t>3</a:t>
            </a:r>
            <a:r>
              <a:rPr lang="en-GB" dirty="0">
                <a:latin typeface="+mj-lt"/>
                <a:cs typeface="Times New Roman" pitchFamily="18" charset="0"/>
              </a:rPr>
              <a:t> / polyethylene binder.</a:t>
            </a:r>
          </a:p>
        </p:txBody>
      </p:sp>
    </p:spTree>
    <p:extLst>
      <p:ext uri="{BB962C8B-B14F-4D97-AF65-F5344CB8AC3E}">
        <p14:creationId xmlns:p14="http://schemas.microsoft.com/office/powerpoint/2010/main" val="194275863"/>
      </p:ext>
    </p:extLst>
  </p:cSld>
  <p:clrMapOvr>
    <a:masterClrMapping/>
  </p:clrMapOvr>
  <p:transition>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457200" y="274638"/>
            <a:ext cx="8229600" cy="777875"/>
          </a:xfrm>
        </p:spPr>
        <p:txBody>
          <a:bodyPr/>
          <a:lstStyle/>
          <a:p>
            <a:r>
              <a:rPr lang="en-GB" sz="3600" smtClean="0"/>
              <a:t>Smoke Munitions</a:t>
            </a:r>
          </a:p>
        </p:txBody>
      </p:sp>
      <p:graphicFrame>
        <p:nvGraphicFramePr>
          <p:cNvPr id="4" name="Table 3"/>
          <p:cNvGraphicFramePr>
            <a:graphicFrameLocks noGrp="1"/>
          </p:cNvGraphicFramePr>
          <p:nvPr>
            <p:extLst>
              <p:ext uri="{D42A27DB-BD31-4B8C-83A1-F6EECF244321}">
                <p14:modId xmlns:p14="http://schemas.microsoft.com/office/powerpoint/2010/main" val="634936157"/>
              </p:ext>
            </p:extLst>
          </p:nvPr>
        </p:nvGraphicFramePr>
        <p:xfrm>
          <a:off x="323850" y="1125538"/>
          <a:ext cx="8383588" cy="5078095"/>
        </p:xfrm>
        <a:graphic>
          <a:graphicData uri="http://schemas.openxmlformats.org/drawingml/2006/table">
            <a:tbl>
              <a:tblPr/>
              <a:tblGrid>
                <a:gridCol w="2974975">
                  <a:extLst>
                    <a:ext uri="{9D8B030D-6E8A-4147-A177-3AD203B41FA5}">
                      <a16:colId xmlns:a16="http://schemas.microsoft.com/office/drawing/2014/main" val="20000"/>
                    </a:ext>
                  </a:extLst>
                </a:gridCol>
                <a:gridCol w="5408613">
                  <a:extLst>
                    <a:ext uri="{9D8B030D-6E8A-4147-A177-3AD203B41FA5}">
                      <a16:colId xmlns:a16="http://schemas.microsoft.com/office/drawing/2014/main" val="20001"/>
                    </a:ext>
                  </a:extLst>
                </a:gridCol>
              </a:tblGrid>
              <a:tr h="274638">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Method</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ts val="300"/>
                        </a:spcBef>
                        <a:spcAft>
                          <a:spcPts val="300"/>
                        </a:spcAft>
                        <a:buClrTx/>
                        <a:buSzTx/>
                        <a:buFontTx/>
                        <a:buNone/>
                        <a:tabLst>
                          <a:tab pos="2636838" algn="ctr"/>
                          <a:tab pos="5273675" algn="r"/>
                        </a:tabLst>
                      </a:pPr>
                      <a:r>
                        <a:rPr kumimoji="0" lang="en-GB" sz="2400" b="0" i="0" u="none" strike="noStrike" cap="none" normalizeH="0" baseline="0" smtClean="0">
                          <a:ln>
                            <a:noFill/>
                          </a:ln>
                          <a:solidFill>
                            <a:srgbClr val="000000"/>
                          </a:solidFill>
                          <a:effectLst/>
                          <a:latin typeface="+mj-lt"/>
                          <a:cs typeface="Times New Roman" pitchFamily="18" charset="0"/>
                        </a:rPr>
                        <a:t>Description</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87375">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Pulverisation</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ts val="300"/>
                        </a:spcBef>
                        <a:spcAft>
                          <a:spcPts val="1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Mechanical,  Explosive</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23913">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smtClean="0">
                          <a:ln>
                            <a:noFill/>
                          </a:ln>
                          <a:solidFill>
                            <a:srgbClr val="000000"/>
                          </a:solidFill>
                          <a:effectLst/>
                          <a:latin typeface="+mj-lt"/>
                          <a:cs typeface="Times New Roman" pitchFamily="18" charset="0"/>
                        </a:rPr>
                        <a:t>Chemical reaction</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Reaction of inorganic halides (such as liquid titanium tetrachloride, SiCl</a:t>
                      </a:r>
                      <a:r>
                        <a:rPr kumimoji="0" lang="en-GB" sz="2400" b="0" i="0" u="none" strike="noStrike" cap="none" normalizeH="0" baseline="-25000" dirty="0" smtClean="0">
                          <a:ln>
                            <a:noFill/>
                          </a:ln>
                          <a:solidFill>
                            <a:srgbClr val="000000"/>
                          </a:solidFill>
                          <a:effectLst/>
                          <a:latin typeface="+mj-lt"/>
                          <a:cs typeface="Times New Roman" pitchFamily="18" charset="0"/>
                        </a:rPr>
                        <a:t>4</a:t>
                      </a:r>
                      <a:r>
                        <a:rPr kumimoji="0" lang="en-GB" sz="2400" b="0" i="0" u="none" strike="noStrike" cap="none" normalizeH="0" baseline="0" dirty="0" smtClean="0">
                          <a:ln>
                            <a:noFill/>
                          </a:ln>
                          <a:solidFill>
                            <a:srgbClr val="000000"/>
                          </a:solidFill>
                          <a:effectLst/>
                          <a:latin typeface="+mj-lt"/>
                          <a:cs typeface="Times New Roman" pitchFamily="18" charset="0"/>
                        </a:rPr>
                        <a:t>) with moist air to form hydrochloric acid fog</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87375">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smtClean="0">
                          <a:ln>
                            <a:noFill/>
                          </a:ln>
                          <a:solidFill>
                            <a:srgbClr val="000000"/>
                          </a:solidFill>
                          <a:effectLst/>
                          <a:latin typeface="+mj-lt"/>
                          <a:cs typeface="Times New Roman" pitchFamily="18" charset="0"/>
                        </a:rPr>
                        <a:t>Volatilisation/</a:t>
                      </a:r>
                    </a:p>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smtClean="0">
                          <a:ln>
                            <a:noFill/>
                          </a:ln>
                          <a:solidFill>
                            <a:srgbClr val="000000"/>
                          </a:solidFill>
                          <a:effectLst/>
                          <a:latin typeface="+mj-lt"/>
                          <a:cs typeface="Times New Roman" pitchFamily="18" charset="0"/>
                        </a:rPr>
                        <a:t>condensation</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ts val="300"/>
                        </a:spcBef>
                        <a:spcAft>
                          <a:spcPts val="1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Fog oil </a:t>
                      </a:r>
                    </a:p>
                    <a:p>
                      <a:pPr marL="0" marR="0" lvl="0" indent="0" algn="just" defTabSz="914400" rtl="0" eaLnBrk="1" fontAlgn="base" latinLnBrk="0" hangingPunct="1">
                        <a:lnSpc>
                          <a:spcPct val="100000"/>
                        </a:lnSpc>
                        <a:spcBef>
                          <a:spcPts val="100"/>
                        </a:spcBef>
                        <a:spcAft>
                          <a:spcPts val="3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Sublimation smokes</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49275">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smtClean="0">
                          <a:ln>
                            <a:noFill/>
                          </a:ln>
                          <a:solidFill>
                            <a:srgbClr val="000000"/>
                          </a:solidFill>
                          <a:effectLst/>
                          <a:latin typeface="+mj-lt"/>
                          <a:cs typeface="Times New Roman" pitchFamily="18" charset="0"/>
                        </a:rPr>
                        <a:t>Particulate dissemination</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Particles (usually metal flakes) dispersed explosively from a payload</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9275">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smtClean="0">
                          <a:ln>
                            <a:noFill/>
                          </a:ln>
                          <a:solidFill>
                            <a:srgbClr val="000000"/>
                          </a:solidFill>
                          <a:effectLst/>
                          <a:latin typeface="+mj-lt"/>
                          <a:cs typeface="Times New Roman" pitchFamily="18" charset="0"/>
                        </a:rPr>
                        <a:t>Pyrotechnic reaction	</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ts val="300"/>
                        </a:spcBef>
                        <a:spcAft>
                          <a:spcPts val="300"/>
                        </a:spcAft>
                        <a:buClrTx/>
                        <a:buSzTx/>
                        <a:buFontTx/>
                        <a:buNone/>
                        <a:tabLst>
                          <a:tab pos="2636838" algn="ctr"/>
                          <a:tab pos="5273675" algn="r"/>
                        </a:tabLst>
                      </a:pPr>
                      <a:r>
                        <a:rPr kumimoji="0" lang="en-GB" sz="2400" b="0" i="0" u="none" strike="noStrike" cap="none" normalizeH="0" baseline="0" dirty="0" smtClean="0">
                          <a:ln>
                            <a:noFill/>
                          </a:ln>
                          <a:solidFill>
                            <a:srgbClr val="000000"/>
                          </a:solidFill>
                          <a:effectLst/>
                          <a:latin typeface="+mj-lt"/>
                          <a:cs typeface="Times New Roman" pitchFamily="18" charset="0"/>
                        </a:rPr>
                        <a:t>Pyrotechnic mixtures which produce smoke as reaction products</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87375">
                <a:tc>
                  <a:txBody>
                    <a:bodyPr/>
                    <a:lstStyle/>
                    <a:p>
                      <a:pPr marL="0" marR="0" lvl="0" indent="0" algn="just" defTabSz="914400" rtl="0" eaLnBrk="1" fontAlgn="base" latinLnBrk="0" hangingPunct="1">
                        <a:lnSpc>
                          <a:spcPct val="100000"/>
                        </a:lnSpc>
                        <a:spcBef>
                          <a:spcPts val="300"/>
                        </a:spcBef>
                        <a:spcAft>
                          <a:spcPts val="300"/>
                        </a:spcAft>
                        <a:buClrTx/>
                        <a:buSzTx/>
                        <a:buFontTx/>
                        <a:buNone/>
                        <a:tabLst/>
                      </a:pPr>
                      <a:r>
                        <a:rPr kumimoji="0" lang="en-GB" sz="2400" b="0" i="0" u="none" strike="noStrike" cap="none" normalizeH="0" baseline="0" smtClean="0">
                          <a:ln>
                            <a:noFill/>
                          </a:ln>
                          <a:solidFill>
                            <a:srgbClr val="000000"/>
                          </a:solidFill>
                          <a:effectLst/>
                          <a:latin typeface="+mj-lt"/>
                          <a:cs typeface="Times New Roman" pitchFamily="18" charset="0"/>
                        </a:rPr>
                        <a:t>Combustion</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ts val="300"/>
                        </a:spcBef>
                        <a:spcAft>
                          <a:spcPts val="1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Phosphorus smokes </a:t>
                      </a:r>
                    </a:p>
                    <a:p>
                      <a:pPr marL="0" marR="0" lvl="0" indent="0" algn="just" defTabSz="914400" rtl="0" eaLnBrk="1" fontAlgn="base" latinLnBrk="0" hangingPunct="1">
                        <a:lnSpc>
                          <a:spcPct val="100000"/>
                        </a:lnSpc>
                        <a:spcBef>
                          <a:spcPts val="100"/>
                        </a:spcBef>
                        <a:spcAft>
                          <a:spcPts val="300"/>
                        </a:spcAft>
                        <a:buClrTx/>
                        <a:buSzTx/>
                        <a:buFontTx/>
                        <a:buNone/>
                        <a:tabLst/>
                      </a:pPr>
                      <a:r>
                        <a:rPr kumimoji="0" lang="en-GB" sz="2400" b="0" i="0" u="none" strike="noStrike" cap="none" normalizeH="0" baseline="0" dirty="0" smtClean="0">
                          <a:ln>
                            <a:noFill/>
                          </a:ln>
                          <a:solidFill>
                            <a:srgbClr val="000000"/>
                          </a:solidFill>
                          <a:effectLst/>
                          <a:latin typeface="+mj-lt"/>
                          <a:cs typeface="Times New Roman" pitchFamily="18" charset="0"/>
                        </a:rPr>
                        <a:t>Burning materiel on the battlefield</a:t>
                      </a:r>
                    </a:p>
                  </a:txBody>
                  <a:tcPr marL="103017" marR="103017"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pSp>
        <p:nvGrpSpPr>
          <p:cNvPr id="28701" name="Group 20"/>
          <p:cNvGrpSpPr>
            <a:grpSpLocks/>
          </p:cNvGrpSpPr>
          <p:nvPr/>
        </p:nvGrpSpPr>
        <p:grpSpPr bwMode="auto">
          <a:xfrm>
            <a:off x="354013" y="1052513"/>
            <a:ext cx="8280400" cy="5329237"/>
            <a:chOff x="354104" y="1052736"/>
            <a:chExt cx="8280920" cy="5328592"/>
          </a:xfrm>
        </p:grpSpPr>
        <p:cxnSp>
          <p:nvCxnSpPr>
            <p:cNvPr id="22" name="Straight Connector 21"/>
            <p:cNvCxnSpPr/>
            <p:nvPr/>
          </p:nvCxnSpPr>
          <p:spPr>
            <a:xfrm>
              <a:off x="354104" y="1484484"/>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354104" y="1989248"/>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354104" y="3213062"/>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354104" y="4005129"/>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354104" y="4725766"/>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354104" y="5444816"/>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3348317" y="1052736"/>
              <a:ext cx="0" cy="525716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354104" y="1052736"/>
              <a:ext cx="0" cy="532859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8635024" y="1052736"/>
              <a:ext cx="0" cy="525716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354104" y="1052736"/>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354104" y="6309900"/>
              <a:ext cx="82809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47982103"/>
      </p:ext>
    </p:extLst>
  </p:cSld>
  <p:clrMapOvr>
    <a:masterClrMapping/>
  </p:clrMapOvr>
  <p:transition>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457200" y="274638"/>
            <a:ext cx="8229600" cy="777875"/>
          </a:xfrm>
        </p:spPr>
        <p:txBody>
          <a:bodyPr/>
          <a:lstStyle/>
          <a:p>
            <a:r>
              <a:rPr lang="en-GB" sz="3600" smtClean="0"/>
              <a:t>Smoke Munitions</a:t>
            </a:r>
          </a:p>
        </p:txBody>
      </p:sp>
      <p:grpSp>
        <p:nvGrpSpPr>
          <p:cNvPr id="29699" name="Group 3"/>
          <p:cNvGrpSpPr>
            <a:grpSpLocks/>
          </p:cNvGrpSpPr>
          <p:nvPr/>
        </p:nvGrpSpPr>
        <p:grpSpPr bwMode="auto">
          <a:xfrm>
            <a:off x="598488" y="1196975"/>
            <a:ext cx="7715250" cy="2690813"/>
            <a:chOff x="599151" y="1265238"/>
            <a:chExt cx="7713921" cy="2690535"/>
          </a:xfrm>
        </p:grpSpPr>
        <p:sp>
          <p:nvSpPr>
            <p:cNvPr id="29701" name="Text Box 8"/>
            <p:cNvSpPr txBox="1">
              <a:spLocks noChangeArrowheads="1"/>
            </p:cNvSpPr>
            <p:nvPr/>
          </p:nvSpPr>
          <p:spPr bwMode="auto">
            <a:xfrm>
              <a:off x="1609398" y="1265238"/>
              <a:ext cx="2250549" cy="400069"/>
            </a:xfrm>
            <a:prstGeom prst="rect">
              <a:avLst/>
            </a:prstGeom>
            <a:noFill/>
            <a:ln w="9525">
              <a:noFill/>
              <a:miter lim="800000"/>
              <a:headEnd/>
              <a:tailEnd/>
            </a:ln>
          </p:spPr>
          <p:txBody>
            <a:bodyPr wrap="none">
              <a:spAutoFit/>
            </a:bodyPr>
            <a:lstStyle/>
            <a:p>
              <a:pPr eaLnBrk="0" hangingPunct="0"/>
              <a:r>
                <a:rPr lang="en-GB" altLang="en-US" sz="2000" dirty="0">
                  <a:latin typeface="+mj-lt"/>
                  <a:ea typeface="ＭＳ Ｐゴシック" pitchFamily="34" charset="-128"/>
                  <a:cs typeface="Times New Roman" pitchFamily="18" charset="0"/>
                </a:rPr>
                <a:t>W</a:t>
              </a:r>
              <a:r>
                <a:rPr lang="en-GB" altLang="en-US" sz="2000" dirty="0" smtClean="0">
                  <a:latin typeface="+mj-lt"/>
                  <a:ea typeface="ＭＳ Ｐゴシック" pitchFamily="34" charset="-128"/>
                  <a:cs typeface="Times New Roman" pitchFamily="18" charset="0"/>
                </a:rPr>
                <a:t>hite </a:t>
              </a:r>
              <a:r>
                <a:rPr lang="en-GB" altLang="en-US" sz="2000" dirty="0">
                  <a:latin typeface="+mj-lt"/>
                  <a:ea typeface="ＭＳ Ｐゴシック" pitchFamily="34" charset="-128"/>
                  <a:cs typeface="Times New Roman" pitchFamily="18" charset="0"/>
                </a:rPr>
                <a:t>phosphorus</a:t>
              </a:r>
            </a:p>
          </p:txBody>
        </p:sp>
        <p:pic>
          <p:nvPicPr>
            <p:cNvPr id="29702" name="Picture 2"/>
            <p:cNvPicPr>
              <a:picLocks noChangeAspect="1"/>
            </p:cNvPicPr>
            <p:nvPr/>
          </p:nvPicPr>
          <p:blipFill>
            <a:blip r:embed="rId2"/>
            <a:srcRect/>
            <a:stretch>
              <a:fillRect/>
            </a:stretch>
          </p:blipFill>
          <p:spPr bwMode="auto">
            <a:xfrm>
              <a:off x="599151" y="2348706"/>
              <a:ext cx="7713921" cy="1607067"/>
            </a:xfrm>
            <a:prstGeom prst="rect">
              <a:avLst/>
            </a:prstGeom>
            <a:noFill/>
            <a:ln w="9525">
              <a:noFill/>
              <a:miter lim="800000"/>
              <a:headEnd/>
              <a:tailEnd/>
            </a:ln>
          </p:spPr>
        </p:pic>
        <p:sp>
          <p:nvSpPr>
            <p:cNvPr id="29703" name="Text Box 9"/>
            <p:cNvSpPr txBox="1">
              <a:spLocks noChangeArrowheads="1"/>
            </p:cNvSpPr>
            <p:nvPr/>
          </p:nvSpPr>
          <p:spPr bwMode="auto">
            <a:xfrm>
              <a:off x="6348609" y="1289051"/>
              <a:ext cx="1466815" cy="400069"/>
            </a:xfrm>
            <a:prstGeom prst="rect">
              <a:avLst/>
            </a:prstGeom>
            <a:noFill/>
            <a:ln w="9525">
              <a:noFill/>
              <a:miter lim="800000"/>
              <a:headEnd/>
              <a:tailEnd/>
            </a:ln>
          </p:spPr>
          <p:txBody>
            <a:bodyPr wrap="none">
              <a:spAutoFit/>
            </a:bodyPr>
            <a:lstStyle/>
            <a:p>
              <a:pPr eaLnBrk="0" hangingPunct="0"/>
              <a:r>
                <a:rPr lang="en-GB" altLang="en-US" sz="2000" dirty="0">
                  <a:latin typeface="+mj-lt"/>
                  <a:ea typeface="ＭＳ Ｐゴシック" pitchFamily="34" charset="-128"/>
                  <a:cs typeface="Times New Roman" pitchFamily="18" charset="0"/>
                </a:rPr>
                <a:t>HE booster</a:t>
              </a:r>
            </a:p>
          </p:txBody>
        </p:sp>
        <p:sp>
          <p:nvSpPr>
            <p:cNvPr id="29704" name="Line 10"/>
            <p:cNvSpPr>
              <a:spLocks noChangeShapeType="1"/>
            </p:cNvSpPr>
            <p:nvPr/>
          </p:nvSpPr>
          <p:spPr bwMode="auto">
            <a:xfrm>
              <a:off x="3182604" y="1658593"/>
              <a:ext cx="720725" cy="1295400"/>
            </a:xfrm>
            <a:prstGeom prst="line">
              <a:avLst/>
            </a:prstGeom>
            <a:noFill/>
            <a:ln w="19050">
              <a:solidFill>
                <a:srgbClr val="0066FF"/>
              </a:solidFill>
              <a:round/>
              <a:headEnd/>
              <a:tailEnd type="triangle" w="med" len="med"/>
            </a:ln>
          </p:spPr>
          <p:txBody>
            <a:bodyPr/>
            <a:lstStyle/>
            <a:p>
              <a:endParaRPr lang="en-US"/>
            </a:p>
          </p:txBody>
        </p:sp>
        <p:sp>
          <p:nvSpPr>
            <p:cNvPr id="29705" name="Line 11"/>
            <p:cNvSpPr>
              <a:spLocks noChangeShapeType="1"/>
            </p:cNvSpPr>
            <p:nvPr/>
          </p:nvSpPr>
          <p:spPr bwMode="auto">
            <a:xfrm flipH="1">
              <a:off x="6590684" y="1668663"/>
              <a:ext cx="485000" cy="1384720"/>
            </a:xfrm>
            <a:prstGeom prst="line">
              <a:avLst/>
            </a:prstGeom>
            <a:noFill/>
            <a:ln w="19050">
              <a:solidFill>
                <a:srgbClr val="0066FF"/>
              </a:solidFill>
              <a:round/>
              <a:headEnd/>
              <a:tailEnd type="triangle" w="med" len="med"/>
            </a:ln>
          </p:spPr>
          <p:txBody>
            <a:bodyPr/>
            <a:lstStyle/>
            <a:p>
              <a:endParaRPr lang="en-US"/>
            </a:p>
          </p:txBody>
        </p:sp>
        <p:sp>
          <p:nvSpPr>
            <p:cNvPr id="29706" name="Text Box 8"/>
            <p:cNvSpPr txBox="1">
              <a:spLocks noChangeArrowheads="1"/>
            </p:cNvSpPr>
            <p:nvPr/>
          </p:nvSpPr>
          <p:spPr bwMode="auto">
            <a:xfrm>
              <a:off x="4862766" y="1268553"/>
              <a:ext cx="727959" cy="400069"/>
            </a:xfrm>
            <a:prstGeom prst="rect">
              <a:avLst/>
            </a:prstGeom>
            <a:noFill/>
            <a:ln w="9525">
              <a:noFill/>
              <a:miter lim="800000"/>
              <a:headEnd/>
              <a:tailEnd/>
            </a:ln>
          </p:spPr>
          <p:txBody>
            <a:bodyPr wrap="none">
              <a:spAutoFit/>
            </a:bodyPr>
            <a:lstStyle/>
            <a:p>
              <a:pPr eaLnBrk="0" hangingPunct="0"/>
              <a:r>
                <a:rPr lang="en-GB" altLang="en-US" sz="2000" smtClean="0">
                  <a:latin typeface="+mj-lt"/>
                  <a:ea typeface="ＭＳ Ｐゴシック" pitchFamily="34" charset="-128"/>
                  <a:cs typeface="Times New Roman" pitchFamily="18" charset="0"/>
                </a:rPr>
                <a:t>llage</a:t>
              </a:r>
              <a:endParaRPr lang="en-GB" altLang="en-US" sz="2000" dirty="0">
                <a:latin typeface="+mj-lt"/>
                <a:ea typeface="ＭＳ Ｐゴシック" pitchFamily="34" charset="-128"/>
                <a:cs typeface="Times New Roman" pitchFamily="18" charset="0"/>
              </a:endParaRPr>
            </a:p>
          </p:txBody>
        </p:sp>
        <p:sp>
          <p:nvSpPr>
            <p:cNvPr id="29707" name="Line 10"/>
            <p:cNvSpPr>
              <a:spLocks noChangeShapeType="1"/>
            </p:cNvSpPr>
            <p:nvPr/>
          </p:nvSpPr>
          <p:spPr bwMode="auto">
            <a:xfrm>
              <a:off x="5481828" y="1671847"/>
              <a:ext cx="720725" cy="1295400"/>
            </a:xfrm>
            <a:prstGeom prst="line">
              <a:avLst/>
            </a:prstGeom>
            <a:noFill/>
            <a:ln w="19050">
              <a:solidFill>
                <a:srgbClr val="0066FF"/>
              </a:solidFill>
              <a:round/>
              <a:headEnd/>
              <a:tailEnd type="triangle" w="med" len="med"/>
            </a:ln>
          </p:spPr>
          <p:txBody>
            <a:bodyPr/>
            <a:lstStyle/>
            <a:p>
              <a:endParaRPr lang="en-US"/>
            </a:p>
          </p:txBody>
        </p:sp>
      </p:grpSp>
      <p:sp>
        <p:nvSpPr>
          <p:cNvPr id="33" name="Text Box 4"/>
          <p:cNvSpPr txBox="1">
            <a:spLocks noChangeArrowheads="1"/>
          </p:cNvSpPr>
          <p:nvPr/>
        </p:nvSpPr>
        <p:spPr bwMode="auto">
          <a:xfrm>
            <a:off x="536575" y="4365625"/>
            <a:ext cx="5691188" cy="1785104"/>
          </a:xfrm>
          <a:prstGeom prst="rect">
            <a:avLst/>
          </a:prstGeom>
          <a:noFill/>
          <a:ln w="9525">
            <a:solidFill>
              <a:schemeClr val="tx1"/>
            </a:solidFill>
            <a:miter lim="800000"/>
            <a:headEnd/>
            <a:tailEnd/>
          </a:ln>
        </p:spPr>
        <p:txBody>
          <a:bodyPr>
            <a:spAutoFit/>
          </a:bodyPr>
          <a:lstStyle/>
          <a:p>
            <a:pPr eaLnBrk="0" hangingPunct="0">
              <a:spcBef>
                <a:spcPct val="50000"/>
              </a:spcBef>
            </a:pPr>
            <a:r>
              <a:rPr lang="en-GB" altLang="en-US" sz="2000" dirty="0">
                <a:latin typeface="+mj-lt"/>
                <a:ea typeface="ＭＳ Ｐゴシック" pitchFamily="34" charset="-128"/>
                <a:cs typeface="Times New Roman" pitchFamily="18" charset="0"/>
              </a:rPr>
              <a:t>rapid smoke, short duration</a:t>
            </a:r>
          </a:p>
          <a:p>
            <a:pPr eaLnBrk="0" hangingPunct="0">
              <a:spcBef>
                <a:spcPct val="50000"/>
              </a:spcBef>
            </a:pPr>
            <a:r>
              <a:rPr lang="en-GB" altLang="en-US" sz="2000" dirty="0">
                <a:latin typeface="+mj-lt"/>
                <a:ea typeface="ＭＳ Ｐゴシック" pitchFamily="34" charset="-128"/>
                <a:cs typeface="Times New Roman" pitchFamily="18" charset="0"/>
              </a:rPr>
              <a:t>pillaring due to convection</a:t>
            </a:r>
          </a:p>
          <a:p>
            <a:pPr eaLnBrk="0" hangingPunct="0">
              <a:spcBef>
                <a:spcPct val="50000"/>
              </a:spcBef>
            </a:pPr>
            <a:r>
              <a:rPr lang="en-GB" altLang="en-US" sz="2000" dirty="0">
                <a:latin typeface="+mj-lt"/>
                <a:ea typeface="ＭＳ Ｐゴシック" pitchFamily="34" charset="-128"/>
                <a:cs typeface="Times New Roman" pitchFamily="18" charset="0"/>
              </a:rPr>
              <a:t>highly incendiary</a:t>
            </a:r>
          </a:p>
          <a:p>
            <a:pPr eaLnBrk="0" hangingPunct="0">
              <a:spcBef>
                <a:spcPct val="50000"/>
              </a:spcBef>
            </a:pPr>
            <a:r>
              <a:rPr lang="en-GB" altLang="en-US" sz="2000" dirty="0">
                <a:latin typeface="+mj-lt"/>
                <a:ea typeface="ＭＳ Ｐゴシック" pitchFamily="34" charset="-128"/>
                <a:cs typeface="Times New Roman" pitchFamily="18" charset="0"/>
              </a:rPr>
              <a:t>toxic residue – highly persistent under water</a:t>
            </a:r>
          </a:p>
        </p:txBody>
      </p:sp>
    </p:spTree>
    <p:extLst>
      <p:ext uri="{BB962C8B-B14F-4D97-AF65-F5344CB8AC3E}">
        <p14:creationId xmlns:p14="http://schemas.microsoft.com/office/powerpoint/2010/main" val="37607276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box(out)">
                                      <p:cBhvr>
                                        <p:cTn id="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274638"/>
            <a:ext cx="8229600" cy="706437"/>
          </a:xfrm>
        </p:spPr>
        <p:txBody>
          <a:bodyPr/>
          <a:lstStyle/>
          <a:p>
            <a:r>
              <a:rPr lang="en-GB" altLang="en-US" sz="3600" smtClean="0"/>
              <a:t>Mortar Smoke Bomb</a:t>
            </a:r>
          </a:p>
        </p:txBody>
      </p:sp>
      <p:grpSp>
        <p:nvGrpSpPr>
          <p:cNvPr id="30723" name="Group 24"/>
          <p:cNvGrpSpPr>
            <a:grpSpLocks/>
          </p:cNvGrpSpPr>
          <p:nvPr/>
        </p:nvGrpSpPr>
        <p:grpSpPr bwMode="auto">
          <a:xfrm>
            <a:off x="328613" y="1195388"/>
            <a:ext cx="8616949" cy="4922837"/>
            <a:chOff x="219" y="753"/>
            <a:chExt cx="5428" cy="3101"/>
          </a:xfrm>
        </p:grpSpPr>
        <p:pic>
          <p:nvPicPr>
            <p:cNvPr id="30744" name="Picture 4" descr="z copy"/>
            <p:cNvPicPr>
              <a:picLocks noChangeAspect="1" noChangeArrowheads="1"/>
            </p:cNvPicPr>
            <p:nvPr/>
          </p:nvPicPr>
          <p:blipFill>
            <a:blip r:embed="rId2"/>
            <a:srcRect/>
            <a:stretch>
              <a:fillRect/>
            </a:stretch>
          </p:blipFill>
          <p:spPr bwMode="auto">
            <a:xfrm>
              <a:off x="416" y="1617"/>
              <a:ext cx="4987" cy="1081"/>
            </a:xfrm>
            <a:prstGeom prst="rect">
              <a:avLst/>
            </a:prstGeom>
            <a:noFill/>
            <a:ln w="9525">
              <a:noFill/>
              <a:miter lim="800000"/>
              <a:headEnd/>
              <a:tailEnd/>
            </a:ln>
          </p:spPr>
        </p:pic>
        <p:sp>
          <p:nvSpPr>
            <p:cNvPr id="30745" name="Text Box 6"/>
            <p:cNvSpPr txBox="1">
              <a:spLocks noChangeArrowheads="1"/>
            </p:cNvSpPr>
            <p:nvPr/>
          </p:nvSpPr>
          <p:spPr bwMode="auto">
            <a:xfrm>
              <a:off x="219" y="3602"/>
              <a:ext cx="1345" cy="252"/>
            </a:xfrm>
            <a:prstGeom prst="rect">
              <a:avLst/>
            </a:prstGeom>
            <a:noFill/>
            <a:ln w="9525">
              <a:noFill/>
              <a:miter lim="800000"/>
              <a:headEnd/>
              <a:tailEnd/>
            </a:ln>
          </p:spPr>
          <p:txBody>
            <a:bodyPr wrap="none" anchor="ctr">
              <a:spAutoFit/>
            </a:bodyPr>
            <a:lstStyle/>
            <a:p>
              <a:pPr eaLnBrk="0" hangingPunct="0"/>
              <a:r>
                <a:rPr lang="en-GB" altLang="en-US" sz="2000">
                  <a:latin typeface="+mj-lt"/>
                  <a:ea typeface="ＭＳ Ｐゴシック" pitchFamily="34" charset="-128"/>
                  <a:cs typeface="Times New Roman" pitchFamily="18" charset="0"/>
                </a:rPr>
                <a:t>Primary cartridge</a:t>
              </a:r>
            </a:p>
          </p:txBody>
        </p:sp>
        <p:sp>
          <p:nvSpPr>
            <p:cNvPr id="30746" name="Text Box 7"/>
            <p:cNvSpPr txBox="1">
              <a:spLocks noChangeArrowheads="1"/>
            </p:cNvSpPr>
            <p:nvPr/>
          </p:nvSpPr>
          <p:spPr bwMode="auto">
            <a:xfrm>
              <a:off x="1545" y="3293"/>
              <a:ext cx="1651" cy="252"/>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cs typeface="Times New Roman" pitchFamily="18" charset="0"/>
                </a:rPr>
                <a:t>Augmenting cartridge</a:t>
              </a:r>
            </a:p>
          </p:txBody>
        </p:sp>
        <p:sp>
          <p:nvSpPr>
            <p:cNvPr id="30747" name="Text Box 8"/>
            <p:cNvSpPr txBox="1">
              <a:spLocks noChangeArrowheads="1"/>
            </p:cNvSpPr>
            <p:nvPr/>
          </p:nvSpPr>
          <p:spPr bwMode="auto">
            <a:xfrm>
              <a:off x="4773" y="3227"/>
              <a:ext cx="874" cy="252"/>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cs typeface="Times New Roman" pitchFamily="18" charset="0"/>
                </a:rPr>
                <a:t>Time Fuze</a:t>
              </a:r>
            </a:p>
          </p:txBody>
        </p:sp>
        <p:sp>
          <p:nvSpPr>
            <p:cNvPr id="30748" name="Line 9"/>
            <p:cNvSpPr>
              <a:spLocks noChangeShapeType="1"/>
            </p:cNvSpPr>
            <p:nvPr/>
          </p:nvSpPr>
          <p:spPr bwMode="auto">
            <a:xfrm flipH="1" flipV="1">
              <a:off x="793" y="2173"/>
              <a:ext cx="38" cy="1393"/>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49" name="Line 10"/>
            <p:cNvSpPr>
              <a:spLocks noChangeShapeType="1"/>
            </p:cNvSpPr>
            <p:nvPr/>
          </p:nvSpPr>
          <p:spPr bwMode="auto">
            <a:xfrm flipH="1" flipV="1">
              <a:off x="1146" y="2373"/>
              <a:ext cx="645" cy="966"/>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0" name="Text Box 11"/>
            <p:cNvSpPr txBox="1">
              <a:spLocks noChangeArrowheads="1"/>
            </p:cNvSpPr>
            <p:nvPr/>
          </p:nvSpPr>
          <p:spPr bwMode="auto">
            <a:xfrm>
              <a:off x="808" y="753"/>
              <a:ext cx="1245" cy="252"/>
            </a:xfrm>
            <a:prstGeom prst="rect">
              <a:avLst/>
            </a:prstGeom>
            <a:noFill/>
            <a:ln w="9525">
              <a:noFill/>
              <a:miter lim="800000"/>
              <a:headEnd/>
              <a:tailEnd/>
            </a:ln>
          </p:spPr>
          <p:txBody>
            <a:bodyPr wrap="none" anchor="ctr">
              <a:spAutoFit/>
            </a:bodyPr>
            <a:lstStyle/>
            <a:p>
              <a:pPr algn="ctr" eaLnBrk="0" hangingPunct="0"/>
              <a:r>
                <a:rPr lang="en-GB" altLang="en-US" sz="2000" dirty="0">
                  <a:latin typeface="+mj-lt"/>
                  <a:ea typeface="ＭＳ Ｐゴシック" pitchFamily="34" charset="-128"/>
                  <a:cs typeface="Times New Roman" pitchFamily="18" charset="0"/>
                </a:rPr>
                <a:t>RP composition</a:t>
              </a:r>
            </a:p>
          </p:txBody>
        </p:sp>
        <p:sp>
          <p:nvSpPr>
            <p:cNvPr id="30751" name="Text Box 12"/>
            <p:cNvSpPr txBox="1">
              <a:spLocks noChangeArrowheads="1"/>
            </p:cNvSpPr>
            <p:nvPr/>
          </p:nvSpPr>
          <p:spPr bwMode="auto">
            <a:xfrm>
              <a:off x="3827" y="1070"/>
              <a:ext cx="1023" cy="252"/>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cs typeface="Times New Roman" pitchFamily="18" charset="0"/>
                </a:rPr>
                <a:t>Pusher plate</a:t>
              </a:r>
            </a:p>
          </p:txBody>
        </p:sp>
        <p:sp>
          <p:nvSpPr>
            <p:cNvPr id="30752" name="Text Box 13"/>
            <p:cNvSpPr txBox="1">
              <a:spLocks noChangeArrowheads="1"/>
            </p:cNvSpPr>
            <p:nvPr/>
          </p:nvSpPr>
          <p:spPr bwMode="auto">
            <a:xfrm>
              <a:off x="1972" y="1070"/>
              <a:ext cx="1795" cy="252"/>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cs typeface="Times New Roman" pitchFamily="18" charset="0"/>
                </a:rPr>
                <a:t>Rubber shock absorber</a:t>
              </a:r>
            </a:p>
          </p:txBody>
        </p:sp>
        <p:sp>
          <p:nvSpPr>
            <p:cNvPr id="30753" name="Text Box 14"/>
            <p:cNvSpPr txBox="1">
              <a:spLocks noChangeArrowheads="1"/>
            </p:cNvSpPr>
            <p:nvPr/>
          </p:nvSpPr>
          <p:spPr bwMode="auto">
            <a:xfrm>
              <a:off x="3996" y="753"/>
              <a:ext cx="1643" cy="252"/>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cs typeface="Times New Roman" pitchFamily="18" charset="0"/>
                </a:rPr>
                <a:t>Compensating spring</a:t>
              </a:r>
            </a:p>
          </p:txBody>
        </p:sp>
        <p:sp>
          <p:nvSpPr>
            <p:cNvPr id="30754" name="Text Box 15"/>
            <p:cNvSpPr txBox="1">
              <a:spLocks noChangeArrowheads="1"/>
            </p:cNvSpPr>
            <p:nvPr/>
          </p:nvSpPr>
          <p:spPr bwMode="auto">
            <a:xfrm>
              <a:off x="1947" y="2975"/>
              <a:ext cx="3042" cy="252"/>
            </a:xfrm>
            <a:prstGeom prst="rect">
              <a:avLst/>
            </a:prstGeom>
            <a:noFill/>
            <a:ln w="9525">
              <a:noFill/>
              <a:miter lim="800000"/>
              <a:headEnd/>
              <a:tailEnd/>
            </a:ln>
          </p:spPr>
          <p:txBody>
            <a:bodyPr wrap="none" anchor="ctr">
              <a:spAutoFit/>
            </a:bodyPr>
            <a:lstStyle/>
            <a:p>
              <a:pPr eaLnBrk="0" hangingPunct="0"/>
              <a:r>
                <a:rPr lang="en-GB" altLang="en-US" sz="2000">
                  <a:latin typeface="+mj-lt"/>
                  <a:ea typeface="ＭＳ Ｐゴシック" pitchFamily="34" charset="-128"/>
                  <a:cs typeface="Times New Roman" pitchFamily="18" charset="0"/>
                </a:rPr>
                <a:t>Paper washer and activated carbon cloth</a:t>
              </a:r>
            </a:p>
          </p:txBody>
        </p:sp>
        <p:sp>
          <p:nvSpPr>
            <p:cNvPr id="30755" name="Line 16"/>
            <p:cNvSpPr>
              <a:spLocks noChangeShapeType="1"/>
            </p:cNvSpPr>
            <p:nvPr/>
          </p:nvSpPr>
          <p:spPr bwMode="auto">
            <a:xfrm flipH="1">
              <a:off x="4446" y="1026"/>
              <a:ext cx="702" cy="968"/>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6" name="Line 17"/>
            <p:cNvSpPr>
              <a:spLocks noChangeShapeType="1"/>
            </p:cNvSpPr>
            <p:nvPr/>
          </p:nvSpPr>
          <p:spPr bwMode="auto">
            <a:xfrm flipH="1">
              <a:off x="4312" y="1344"/>
              <a:ext cx="65" cy="779"/>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7" name="Line 18"/>
            <p:cNvSpPr>
              <a:spLocks noChangeShapeType="1"/>
            </p:cNvSpPr>
            <p:nvPr/>
          </p:nvSpPr>
          <p:spPr bwMode="auto">
            <a:xfrm>
              <a:off x="3133" y="1298"/>
              <a:ext cx="1113" cy="696"/>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8" name="Line 19"/>
            <p:cNvSpPr>
              <a:spLocks noChangeShapeType="1"/>
            </p:cNvSpPr>
            <p:nvPr/>
          </p:nvSpPr>
          <p:spPr bwMode="auto">
            <a:xfrm flipH="1" flipV="1">
              <a:off x="2859" y="2239"/>
              <a:ext cx="703" cy="783"/>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59" name="Line 20"/>
            <p:cNvSpPr>
              <a:spLocks noChangeShapeType="1"/>
            </p:cNvSpPr>
            <p:nvPr/>
          </p:nvSpPr>
          <p:spPr bwMode="auto">
            <a:xfrm flipV="1">
              <a:off x="3562" y="2212"/>
              <a:ext cx="600" cy="800"/>
            </a:xfrm>
            <a:prstGeom prst="line">
              <a:avLst/>
            </a:prstGeom>
            <a:noFill/>
            <a:ln w="19050">
              <a:solidFill>
                <a:srgbClr val="0066FF"/>
              </a:solidFill>
              <a:round/>
              <a:headEnd/>
              <a:tailEnd type="stealth" w="med" len="med"/>
            </a:ln>
          </p:spPr>
          <p:txBody>
            <a:bodyPr wrap="none" anchor="ctr">
              <a:spAutoFit/>
            </a:bodyPr>
            <a:lstStyle/>
            <a:p>
              <a:endParaRPr lang="en-US"/>
            </a:p>
          </p:txBody>
        </p:sp>
        <p:sp>
          <p:nvSpPr>
            <p:cNvPr id="30760" name="Line 21"/>
            <p:cNvSpPr>
              <a:spLocks noChangeShapeType="1"/>
            </p:cNvSpPr>
            <p:nvPr/>
          </p:nvSpPr>
          <p:spPr bwMode="auto">
            <a:xfrm>
              <a:off x="1300" y="1026"/>
              <a:ext cx="2129" cy="1080"/>
            </a:xfrm>
            <a:prstGeom prst="line">
              <a:avLst/>
            </a:prstGeom>
            <a:noFill/>
            <a:ln w="19050">
              <a:solidFill>
                <a:srgbClr val="0066FF"/>
              </a:solidFill>
              <a:round/>
              <a:headEnd/>
              <a:tailEnd type="stealth" w="med" len="med"/>
            </a:ln>
          </p:spPr>
          <p:txBody>
            <a:bodyPr anchor="ctr">
              <a:spAutoFit/>
            </a:bodyPr>
            <a:lstStyle/>
            <a:p>
              <a:endParaRPr lang="en-US"/>
            </a:p>
          </p:txBody>
        </p:sp>
        <p:sp>
          <p:nvSpPr>
            <p:cNvPr id="30761" name="Line 22"/>
            <p:cNvSpPr>
              <a:spLocks noChangeShapeType="1"/>
            </p:cNvSpPr>
            <p:nvPr/>
          </p:nvSpPr>
          <p:spPr bwMode="auto">
            <a:xfrm flipH="1" flipV="1">
              <a:off x="5029" y="2289"/>
              <a:ext cx="166" cy="937"/>
            </a:xfrm>
            <a:prstGeom prst="line">
              <a:avLst/>
            </a:prstGeom>
            <a:noFill/>
            <a:ln w="19050">
              <a:solidFill>
                <a:srgbClr val="0066FF"/>
              </a:solidFill>
              <a:round/>
              <a:headEnd/>
              <a:tailEnd type="stealth" w="med" len="med"/>
            </a:ln>
          </p:spPr>
          <p:txBody>
            <a:bodyPr anchor="ctr">
              <a:spAutoFit/>
            </a:bodyPr>
            <a:lstStyle/>
            <a:p>
              <a:endParaRPr lang="en-US"/>
            </a:p>
          </p:txBody>
        </p:sp>
      </p:grpSp>
      <p:grpSp>
        <p:nvGrpSpPr>
          <p:cNvPr id="30724" name="Group 45"/>
          <p:cNvGrpSpPr>
            <a:grpSpLocks/>
          </p:cNvGrpSpPr>
          <p:nvPr/>
        </p:nvGrpSpPr>
        <p:grpSpPr bwMode="auto">
          <a:xfrm>
            <a:off x="539750" y="1844675"/>
            <a:ext cx="749300" cy="758825"/>
            <a:chOff x="340" y="1162"/>
            <a:chExt cx="472" cy="478"/>
          </a:xfrm>
        </p:grpSpPr>
        <p:sp>
          <p:nvSpPr>
            <p:cNvPr id="30725" name="AutoShape 24"/>
            <p:cNvSpPr>
              <a:spLocks noChangeAspect="1" noChangeArrowheads="1" noTextEdit="1"/>
            </p:cNvSpPr>
            <p:nvPr/>
          </p:nvSpPr>
          <p:spPr bwMode="auto">
            <a:xfrm>
              <a:off x="340" y="1162"/>
              <a:ext cx="472" cy="478"/>
            </a:xfrm>
            <a:prstGeom prst="rect">
              <a:avLst/>
            </a:prstGeom>
            <a:noFill/>
            <a:ln w="9525">
              <a:noFill/>
              <a:miter lim="800000"/>
              <a:headEnd/>
              <a:tailEnd/>
            </a:ln>
          </p:spPr>
          <p:txBody>
            <a:bodyPr/>
            <a:lstStyle/>
            <a:p>
              <a:endParaRPr lang="en-US"/>
            </a:p>
          </p:txBody>
        </p:sp>
        <p:grpSp>
          <p:nvGrpSpPr>
            <p:cNvPr id="30726" name="Group 28"/>
            <p:cNvGrpSpPr>
              <a:grpSpLocks/>
            </p:cNvGrpSpPr>
            <p:nvPr/>
          </p:nvGrpSpPr>
          <p:grpSpPr bwMode="auto">
            <a:xfrm>
              <a:off x="341" y="1169"/>
              <a:ext cx="466" cy="466"/>
              <a:chOff x="341" y="1169"/>
              <a:chExt cx="466" cy="466"/>
            </a:xfrm>
          </p:grpSpPr>
          <p:sp>
            <p:nvSpPr>
              <p:cNvPr id="30742" name="Oval 26"/>
              <p:cNvSpPr>
                <a:spLocks noChangeArrowheads="1"/>
              </p:cNvSpPr>
              <p:nvPr/>
            </p:nvSpPr>
            <p:spPr bwMode="auto">
              <a:xfrm>
                <a:off x="341" y="1169"/>
                <a:ext cx="466" cy="466"/>
              </a:xfrm>
              <a:prstGeom prst="ellipse">
                <a:avLst/>
              </a:prstGeom>
              <a:solidFill>
                <a:srgbClr val="FF9966"/>
              </a:solidFill>
              <a:ln w="0">
                <a:solidFill>
                  <a:srgbClr val="000000"/>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sp>
            <p:nvSpPr>
              <p:cNvPr id="30743" name="Oval 27"/>
              <p:cNvSpPr>
                <a:spLocks noChangeArrowheads="1"/>
              </p:cNvSpPr>
              <p:nvPr/>
            </p:nvSpPr>
            <p:spPr bwMode="auto">
              <a:xfrm>
                <a:off x="341" y="1169"/>
                <a:ext cx="466" cy="466"/>
              </a:xfrm>
              <a:prstGeom prst="ellipse">
                <a:avLst/>
              </a:prstGeom>
              <a:noFill/>
              <a:ln w="4763" cap="rnd">
                <a:solidFill>
                  <a:srgbClr val="0033CC"/>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grpSp>
        <p:sp>
          <p:nvSpPr>
            <p:cNvPr id="30727" name="Freeform 29"/>
            <p:cNvSpPr>
              <a:spLocks noEditPoints="1"/>
            </p:cNvSpPr>
            <p:nvPr/>
          </p:nvSpPr>
          <p:spPr bwMode="auto">
            <a:xfrm>
              <a:off x="570" y="1166"/>
              <a:ext cx="9" cy="201"/>
            </a:xfrm>
            <a:custGeom>
              <a:avLst/>
              <a:gdLst>
                <a:gd name="T0" fmla="*/ 9 w 9"/>
                <a:gd name="T1" fmla="*/ 0 h 201"/>
                <a:gd name="T2" fmla="*/ 9 w 9"/>
                <a:gd name="T3" fmla="*/ 201 h 201"/>
                <a:gd name="T4" fmla="*/ 6 w 9"/>
                <a:gd name="T5" fmla="*/ 201 h 201"/>
                <a:gd name="T6" fmla="*/ 6 w 9"/>
                <a:gd name="T7" fmla="*/ 0 h 201"/>
                <a:gd name="T8" fmla="*/ 9 w 9"/>
                <a:gd name="T9" fmla="*/ 0 h 201"/>
                <a:gd name="T10" fmla="*/ 3 w 9"/>
                <a:gd name="T11" fmla="*/ 0 h 201"/>
                <a:gd name="T12" fmla="*/ 3 w 9"/>
                <a:gd name="T13" fmla="*/ 201 h 201"/>
                <a:gd name="T14" fmla="*/ 0 w 9"/>
                <a:gd name="T15" fmla="*/ 201 h 201"/>
                <a:gd name="T16" fmla="*/ 0 w 9"/>
                <a:gd name="T17" fmla="*/ 0 h 201"/>
                <a:gd name="T18" fmla="*/ 3 w 9"/>
                <a:gd name="T19" fmla="*/ 0 h 2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
                <a:gd name="T31" fmla="*/ 0 h 201"/>
                <a:gd name="T32" fmla="*/ 9 w 9"/>
                <a:gd name="T33" fmla="*/ 201 h 2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 h="201">
                  <a:moveTo>
                    <a:pt x="9" y="0"/>
                  </a:moveTo>
                  <a:lnTo>
                    <a:pt x="9" y="201"/>
                  </a:lnTo>
                  <a:lnTo>
                    <a:pt x="6" y="201"/>
                  </a:lnTo>
                  <a:lnTo>
                    <a:pt x="6" y="0"/>
                  </a:lnTo>
                  <a:lnTo>
                    <a:pt x="9" y="0"/>
                  </a:lnTo>
                  <a:close/>
                  <a:moveTo>
                    <a:pt x="3" y="0"/>
                  </a:moveTo>
                  <a:lnTo>
                    <a:pt x="3" y="201"/>
                  </a:lnTo>
                  <a:lnTo>
                    <a:pt x="0" y="201"/>
                  </a:lnTo>
                  <a:lnTo>
                    <a:pt x="0" y="0"/>
                  </a:lnTo>
                  <a:lnTo>
                    <a:pt x="3" y="0"/>
                  </a:lnTo>
                  <a:close/>
                </a:path>
              </a:pathLst>
            </a:custGeom>
            <a:solidFill>
              <a:srgbClr val="0033CC"/>
            </a:solidFill>
            <a:ln w="0" cap="flat">
              <a:solidFill>
                <a:srgbClr val="0033CC"/>
              </a:solidFill>
              <a:prstDash val="solid"/>
              <a:bevel/>
              <a:headEnd/>
              <a:tailEnd/>
            </a:ln>
          </p:spPr>
          <p:txBody>
            <a:bodyPr/>
            <a:lstStyle/>
            <a:p>
              <a:endParaRPr lang="en-US"/>
            </a:p>
          </p:txBody>
        </p:sp>
        <p:sp>
          <p:nvSpPr>
            <p:cNvPr id="30728" name="Freeform 30"/>
            <p:cNvSpPr>
              <a:spLocks noEditPoints="1"/>
            </p:cNvSpPr>
            <p:nvPr/>
          </p:nvSpPr>
          <p:spPr bwMode="auto">
            <a:xfrm>
              <a:off x="380" y="1419"/>
              <a:ext cx="167" cy="126"/>
            </a:xfrm>
            <a:custGeom>
              <a:avLst/>
              <a:gdLst>
                <a:gd name="T0" fmla="*/ 0 w 167"/>
                <a:gd name="T1" fmla="*/ 119 h 126"/>
                <a:gd name="T2" fmla="*/ 162 w 167"/>
                <a:gd name="T3" fmla="*/ 0 h 126"/>
                <a:gd name="T4" fmla="*/ 163 w 167"/>
                <a:gd name="T5" fmla="*/ 3 h 126"/>
                <a:gd name="T6" fmla="*/ 2 w 167"/>
                <a:gd name="T7" fmla="*/ 121 h 126"/>
                <a:gd name="T8" fmla="*/ 0 w 167"/>
                <a:gd name="T9" fmla="*/ 119 h 126"/>
                <a:gd name="T10" fmla="*/ 3 w 167"/>
                <a:gd name="T11" fmla="*/ 124 h 126"/>
                <a:gd name="T12" fmla="*/ 165 w 167"/>
                <a:gd name="T13" fmla="*/ 5 h 126"/>
                <a:gd name="T14" fmla="*/ 167 w 167"/>
                <a:gd name="T15" fmla="*/ 8 h 126"/>
                <a:gd name="T16" fmla="*/ 5 w 167"/>
                <a:gd name="T17" fmla="*/ 126 h 126"/>
                <a:gd name="T18" fmla="*/ 3 w 167"/>
                <a:gd name="T19" fmla="*/ 124 h 1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7"/>
                <a:gd name="T31" fmla="*/ 0 h 126"/>
                <a:gd name="T32" fmla="*/ 167 w 167"/>
                <a:gd name="T33" fmla="*/ 126 h 12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7" h="126">
                  <a:moveTo>
                    <a:pt x="0" y="119"/>
                  </a:moveTo>
                  <a:lnTo>
                    <a:pt x="162" y="0"/>
                  </a:lnTo>
                  <a:lnTo>
                    <a:pt x="163" y="3"/>
                  </a:lnTo>
                  <a:lnTo>
                    <a:pt x="2" y="121"/>
                  </a:lnTo>
                  <a:lnTo>
                    <a:pt x="0" y="119"/>
                  </a:lnTo>
                  <a:close/>
                  <a:moveTo>
                    <a:pt x="3" y="124"/>
                  </a:moveTo>
                  <a:lnTo>
                    <a:pt x="165" y="5"/>
                  </a:lnTo>
                  <a:lnTo>
                    <a:pt x="167" y="8"/>
                  </a:lnTo>
                  <a:lnTo>
                    <a:pt x="5" y="126"/>
                  </a:lnTo>
                  <a:lnTo>
                    <a:pt x="3" y="124"/>
                  </a:lnTo>
                  <a:close/>
                </a:path>
              </a:pathLst>
            </a:custGeom>
            <a:solidFill>
              <a:srgbClr val="0033CC"/>
            </a:solidFill>
            <a:ln w="0" cap="flat">
              <a:solidFill>
                <a:srgbClr val="0033CC"/>
              </a:solidFill>
              <a:prstDash val="solid"/>
              <a:bevel/>
              <a:headEnd/>
              <a:tailEnd/>
            </a:ln>
          </p:spPr>
          <p:txBody>
            <a:bodyPr/>
            <a:lstStyle/>
            <a:p>
              <a:endParaRPr lang="en-US"/>
            </a:p>
          </p:txBody>
        </p:sp>
        <p:sp>
          <p:nvSpPr>
            <p:cNvPr id="30729" name="Freeform 31"/>
            <p:cNvSpPr>
              <a:spLocks noEditPoints="1"/>
            </p:cNvSpPr>
            <p:nvPr/>
          </p:nvSpPr>
          <p:spPr bwMode="auto">
            <a:xfrm>
              <a:off x="600" y="1420"/>
              <a:ext cx="167" cy="127"/>
            </a:xfrm>
            <a:custGeom>
              <a:avLst/>
              <a:gdLst>
                <a:gd name="T0" fmla="*/ 161 w 167"/>
                <a:gd name="T1" fmla="*/ 127 h 127"/>
                <a:gd name="T2" fmla="*/ 0 w 167"/>
                <a:gd name="T3" fmla="*/ 8 h 127"/>
                <a:gd name="T4" fmla="*/ 1 w 167"/>
                <a:gd name="T5" fmla="*/ 5 h 127"/>
                <a:gd name="T6" fmla="*/ 163 w 167"/>
                <a:gd name="T7" fmla="*/ 124 h 127"/>
                <a:gd name="T8" fmla="*/ 161 w 167"/>
                <a:gd name="T9" fmla="*/ 127 h 127"/>
                <a:gd name="T10" fmla="*/ 165 w 167"/>
                <a:gd name="T11" fmla="*/ 122 h 127"/>
                <a:gd name="T12" fmla="*/ 3 w 167"/>
                <a:gd name="T13" fmla="*/ 3 h 127"/>
                <a:gd name="T14" fmla="*/ 5 w 167"/>
                <a:gd name="T15" fmla="*/ 0 h 127"/>
                <a:gd name="T16" fmla="*/ 167 w 167"/>
                <a:gd name="T17" fmla="*/ 119 h 127"/>
                <a:gd name="T18" fmla="*/ 165 w 167"/>
                <a:gd name="T19" fmla="*/ 122 h 1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7"/>
                <a:gd name="T31" fmla="*/ 0 h 127"/>
                <a:gd name="T32" fmla="*/ 167 w 167"/>
                <a:gd name="T33" fmla="*/ 127 h 1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7" h="127">
                  <a:moveTo>
                    <a:pt x="161" y="127"/>
                  </a:moveTo>
                  <a:lnTo>
                    <a:pt x="0" y="8"/>
                  </a:lnTo>
                  <a:lnTo>
                    <a:pt x="1" y="5"/>
                  </a:lnTo>
                  <a:lnTo>
                    <a:pt x="163" y="124"/>
                  </a:lnTo>
                  <a:lnTo>
                    <a:pt x="161" y="127"/>
                  </a:lnTo>
                  <a:close/>
                  <a:moveTo>
                    <a:pt x="165" y="122"/>
                  </a:moveTo>
                  <a:lnTo>
                    <a:pt x="3" y="3"/>
                  </a:lnTo>
                  <a:lnTo>
                    <a:pt x="5" y="0"/>
                  </a:lnTo>
                  <a:lnTo>
                    <a:pt x="167" y="119"/>
                  </a:lnTo>
                  <a:lnTo>
                    <a:pt x="165" y="122"/>
                  </a:lnTo>
                  <a:close/>
                </a:path>
              </a:pathLst>
            </a:custGeom>
            <a:solidFill>
              <a:srgbClr val="0033CC"/>
            </a:solidFill>
            <a:ln w="0" cap="flat">
              <a:solidFill>
                <a:srgbClr val="0033CC"/>
              </a:solidFill>
              <a:prstDash val="solid"/>
              <a:bevel/>
              <a:headEnd/>
              <a:tailEnd/>
            </a:ln>
          </p:spPr>
          <p:txBody>
            <a:bodyPr/>
            <a:lstStyle/>
            <a:p>
              <a:endParaRPr lang="en-US"/>
            </a:p>
          </p:txBody>
        </p:sp>
        <p:grpSp>
          <p:nvGrpSpPr>
            <p:cNvPr id="30730" name="Group 34"/>
            <p:cNvGrpSpPr>
              <a:grpSpLocks/>
            </p:cNvGrpSpPr>
            <p:nvPr/>
          </p:nvGrpSpPr>
          <p:grpSpPr bwMode="auto">
            <a:xfrm>
              <a:off x="533" y="1361"/>
              <a:ext cx="84" cy="84"/>
              <a:chOff x="533" y="1361"/>
              <a:chExt cx="84" cy="84"/>
            </a:xfrm>
          </p:grpSpPr>
          <p:sp>
            <p:nvSpPr>
              <p:cNvPr id="30740" name="Oval 32"/>
              <p:cNvSpPr>
                <a:spLocks noChangeArrowheads="1"/>
              </p:cNvSpPr>
              <p:nvPr/>
            </p:nvSpPr>
            <p:spPr bwMode="auto">
              <a:xfrm>
                <a:off x="533" y="1361"/>
                <a:ext cx="84" cy="84"/>
              </a:xfrm>
              <a:prstGeom prst="ellipse">
                <a:avLst/>
              </a:prstGeom>
              <a:solidFill>
                <a:srgbClr val="FFFFCC"/>
              </a:solidFill>
              <a:ln w="0">
                <a:solidFill>
                  <a:srgbClr val="000000"/>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sp>
            <p:nvSpPr>
              <p:cNvPr id="30741" name="Oval 33"/>
              <p:cNvSpPr>
                <a:spLocks noChangeArrowheads="1"/>
              </p:cNvSpPr>
              <p:nvPr/>
            </p:nvSpPr>
            <p:spPr bwMode="auto">
              <a:xfrm>
                <a:off x="533" y="1361"/>
                <a:ext cx="84" cy="84"/>
              </a:xfrm>
              <a:prstGeom prst="ellipse">
                <a:avLst/>
              </a:prstGeom>
              <a:noFill/>
              <a:ln w="4763" cap="rnd">
                <a:solidFill>
                  <a:srgbClr val="0033CC"/>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grpSp>
        <p:grpSp>
          <p:nvGrpSpPr>
            <p:cNvPr id="30731" name="Group 37"/>
            <p:cNvGrpSpPr>
              <a:grpSpLocks/>
            </p:cNvGrpSpPr>
            <p:nvPr/>
          </p:nvGrpSpPr>
          <p:grpSpPr bwMode="auto">
            <a:xfrm>
              <a:off x="341" y="1169"/>
              <a:ext cx="466" cy="466"/>
              <a:chOff x="341" y="1169"/>
              <a:chExt cx="466" cy="466"/>
            </a:xfrm>
          </p:grpSpPr>
          <p:sp>
            <p:nvSpPr>
              <p:cNvPr id="30738" name="Oval 35"/>
              <p:cNvSpPr>
                <a:spLocks noChangeArrowheads="1"/>
              </p:cNvSpPr>
              <p:nvPr/>
            </p:nvSpPr>
            <p:spPr bwMode="auto">
              <a:xfrm>
                <a:off x="341" y="1169"/>
                <a:ext cx="466" cy="466"/>
              </a:xfrm>
              <a:prstGeom prst="ellipse">
                <a:avLst/>
              </a:prstGeom>
              <a:solidFill>
                <a:srgbClr val="FF0000"/>
              </a:solidFill>
              <a:ln w="0">
                <a:solidFill>
                  <a:srgbClr val="000000"/>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sp>
            <p:nvSpPr>
              <p:cNvPr id="30739" name="Oval 36"/>
              <p:cNvSpPr>
                <a:spLocks noChangeArrowheads="1"/>
              </p:cNvSpPr>
              <p:nvPr/>
            </p:nvSpPr>
            <p:spPr bwMode="auto">
              <a:xfrm>
                <a:off x="341" y="1169"/>
                <a:ext cx="466" cy="466"/>
              </a:xfrm>
              <a:prstGeom prst="ellipse">
                <a:avLst/>
              </a:prstGeom>
              <a:noFill/>
              <a:ln w="4763" cap="rnd">
                <a:solidFill>
                  <a:srgbClr val="0033CC"/>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grpSp>
        <p:sp>
          <p:nvSpPr>
            <p:cNvPr id="30732" name="Freeform 38"/>
            <p:cNvSpPr>
              <a:spLocks noEditPoints="1"/>
            </p:cNvSpPr>
            <p:nvPr/>
          </p:nvSpPr>
          <p:spPr bwMode="auto">
            <a:xfrm>
              <a:off x="570" y="1166"/>
              <a:ext cx="9" cy="201"/>
            </a:xfrm>
            <a:custGeom>
              <a:avLst/>
              <a:gdLst>
                <a:gd name="T0" fmla="*/ 9 w 9"/>
                <a:gd name="T1" fmla="*/ 0 h 201"/>
                <a:gd name="T2" fmla="*/ 9 w 9"/>
                <a:gd name="T3" fmla="*/ 201 h 201"/>
                <a:gd name="T4" fmla="*/ 6 w 9"/>
                <a:gd name="T5" fmla="*/ 201 h 201"/>
                <a:gd name="T6" fmla="*/ 6 w 9"/>
                <a:gd name="T7" fmla="*/ 0 h 201"/>
                <a:gd name="T8" fmla="*/ 9 w 9"/>
                <a:gd name="T9" fmla="*/ 0 h 201"/>
                <a:gd name="T10" fmla="*/ 3 w 9"/>
                <a:gd name="T11" fmla="*/ 0 h 201"/>
                <a:gd name="T12" fmla="*/ 3 w 9"/>
                <a:gd name="T13" fmla="*/ 201 h 201"/>
                <a:gd name="T14" fmla="*/ 0 w 9"/>
                <a:gd name="T15" fmla="*/ 201 h 201"/>
                <a:gd name="T16" fmla="*/ 0 w 9"/>
                <a:gd name="T17" fmla="*/ 0 h 201"/>
                <a:gd name="T18" fmla="*/ 3 w 9"/>
                <a:gd name="T19" fmla="*/ 0 h 2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9"/>
                <a:gd name="T31" fmla="*/ 0 h 201"/>
                <a:gd name="T32" fmla="*/ 9 w 9"/>
                <a:gd name="T33" fmla="*/ 201 h 2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9" h="201">
                  <a:moveTo>
                    <a:pt x="9" y="0"/>
                  </a:moveTo>
                  <a:lnTo>
                    <a:pt x="9" y="201"/>
                  </a:lnTo>
                  <a:lnTo>
                    <a:pt x="6" y="201"/>
                  </a:lnTo>
                  <a:lnTo>
                    <a:pt x="6" y="0"/>
                  </a:lnTo>
                  <a:lnTo>
                    <a:pt x="9" y="0"/>
                  </a:lnTo>
                  <a:close/>
                  <a:moveTo>
                    <a:pt x="3" y="0"/>
                  </a:moveTo>
                  <a:lnTo>
                    <a:pt x="3" y="201"/>
                  </a:lnTo>
                  <a:lnTo>
                    <a:pt x="0" y="201"/>
                  </a:lnTo>
                  <a:lnTo>
                    <a:pt x="0" y="0"/>
                  </a:lnTo>
                  <a:lnTo>
                    <a:pt x="3" y="0"/>
                  </a:lnTo>
                  <a:close/>
                </a:path>
              </a:pathLst>
            </a:custGeom>
            <a:solidFill>
              <a:srgbClr val="0033CC"/>
            </a:solidFill>
            <a:ln w="0" cap="flat">
              <a:solidFill>
                <a:schemeClr val="bg1"/>
              </a:solidFill>
              <a:prstDash val="solid"/>
              <a:bevel/>
              <a:headEnd/>
              <a:tailEnd/>
            </a:ln>
          </p:spPr>
          <p:txBody>
            <a:bodyPr/>
            <a:lstStyle/>
            <a:p>
              <a:endParaRPr lang="en-US"/>
            </a:p>
          </p:txBody>
        </p:sp>
        <p:sp>
          <p:nvSpPr>
            <p:cNvPr id="30733" name="Freeform 39"/>
            <p:cNvSpPr>
              <a:spLocks noEditPoints="1"/>
            </p:cNvSpPr>
            <p:nvPr/>
          </p:nvSpPr>
          <p:spPr bwMode="auto">
            <a:xfrm>
              <a:off x="380" y="1419"/>
              <a:ext cx="167" cy="126"/>
            </a:xfrm>
            <a:custGeom>
              <a:avLst/>
              <a:gdLst>
                <a:gd name="T0" fmla="*/ 0 w 167"/>
                <a:gd name="T1" fmla="*/ 119 h 126"/>
                <a:gd name="T2" fmla="*/ 162 w 167"/>
                <a:gd name="T3" fmla="*/ 0 h 126"/>
                <a:gd name="T4" fmla="*/ 163 w 167"/>
                <a:gd name="T5" fmla="*/ 3 h 126"/>
                <a:gd name="T6" fmla="*/ 2 w 167"/>
                <a:gd name="T7" fmla="*/ 121 h 126"/>
                <a:gd name="T8" fmla="*/ 0 w 167"/>
                <a:gd name="T9" fmla="*/ 119 h 126"/>
                <a:gd name="T10" fmla="*/ 3 w 167"/>
                <a:gd name="T11" fmla="*/ 124 h 126"/>
                <a:gd name="T12" fmla="*/ 165 w 167"/>
                <a:gd name="T13" fmla="*/ 5 h 126"/>
                <a:gd name="T14" fmla="*/ 167 w 167"/>
                <a:gd name="T15" fmla="*/ 8 h 126"/>
                <a:gd name="T16" fmla="*/ 5 w 167"/>
                <a:gd name="T17" fmla="*/ 126 h 126"/>
                <a:gd name="T18" fmla="*/ 3 w 167"/>
                <a:gd name="T19" fmla="*/ 124 h 12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7"/>
                <a:gd name="T31" fmla="*/ 0 h 126"/>
                <a:gd name="T32" fmla="*/ 167 w 167"/>
                <a:gd name="T33" fmla="*/ 126 h 12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7" h="126">
                  <a:moveTo>
                    <a:pt x="0" y="119"/>
                  </a:moveTo>
                  <a:lnTo>
                    <a:pt x="162" y="0"/>
                  </a:lnTo>
                  <a:lnTo>
                    <a:pt x="163" y="3"/>
                  </a:lnTo>
                  <a:lnTo>
                    <a:pt x="2" y="121"/>
                  </a:lnTo>
                  <a:lnTo>
                    <a:pt x="0" y="119"/>
                  </a:lnTo>
                  <a:close/>
                  <a:moveTo>
                    <a:pt x="3" y="124"/>
                  </a:moveTo>
                  <a:lnTo>
                    <a:pt x="165" y="5"/>
                  </a:lnTo>
                  <a:lnTo>
                    <a:pt x="167" y="8"/>
                  </a:lnTo>
                  <a:lnTo>
                    <a:pt x="5" y="126"/>
                  </a:lnTo>
                  <a:lnTo>
                    <a:pt x="3" y="124"/>
                  </a:lnTo>
                  <a:close/>
                </a:path>
              </a:pathLst>
            </a:custGeom>
            <a:solidFill>
              <a:srgbClr val="0033CC"/>
            </a:solidFill>
            <a:ln w="0" cap="flat">
              <a:solidFill>
                <a:schemeClr val="bg1"/>
              </a:solidFill>
              <a:prstDash val="solid"/>
              <a:bevel/>
              <a:headEnd/>
              <a:tailEnd/>
            </a:ln>
          </p:spPr>
          <p:txBody>
            <a:bodyPr/>
            <a:lstStyle/>
            <a:p>
              <a:endParaRPr lang="en-US"/>
            </a:p>
          </p:txBody>
        </p:sp>
        <p:sp>
          <p:nvSpPr>
            <p:cNvPr id="30734" name="Freeform 40"/>
            <p:cNvSpPr>
              <a:spLocks noEditPoints="1"/>
            </p:cNvSpPr>
            <p:nvPr/>
          </p:nvSpPr>
          <p:spPr bwMode="auto">
            <a:xfrm>
              <a:off x="600" y="1420"/>
              <a:ext cx="167" cy="127"/>
            </a:xfrm>
            <a:custGeom>
              <a:avLst/>
              <a:gdLst>
                <a:gd name="T0" fmla="*/ 161 w 167"/>
                <a:gd name="T1" fmla="*/ 127 h 127"/>
                <a:gd name="T2" fmla="*/ 0 w 167"/>
                <a:gd name="T3" fmla="*/ 8 h 127"/>
                <a:gd name="T4" fmla="*/ 1 w 167"/>
                <a:gd name="T5" fmla="*/ 5 h 127"/>
                <a:gd name="T6" fmla="*/ 163 w 167"/>
                <a:gd name="T7" fmla="*/ 124 h 127"/>
                <a:gd name="T8" fmla="*/ 161 w 167"/>
                <a:gd name="T9" fmla="*/ 127 h 127"/>
                <a:gd name="T10" fmla="*/ 165 w 167"/>
                <a:gd name="T11" fmla="*/ 122 h 127"/>
                <a:gd name="T12" fmla="*/ 3 w 167"/>
                <a:gd name="T13" fmla="*/ 3 h 127"/>
                <a:gd name="T14" fmla="*/ 5 w 167"/>
                <a:gd name="T15" fmla="*/ 0 h 127"/>
                <a:gd name="T16" fmla="*/ 167 w 167"/>
                <a:gd name="T17" fmla="*/ 119 h 127"/>
                <a:gd name="T18" fmla="*/ 165 w 167"/>
                <a:gd name="T19" fmla="*/ 122 h 12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67"/>
                <a:gd name="T31" fmla="*/ 0 h 127"/>
                <a:gd name="T32" fmla="*/ 167 w 167"/>
                <a:gd name="T33" fmla="*/ 127 h 12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67" h="127">
                  <a:moveTo>
                    <a:pt x="161" y="127"/>
                  </a:moveTo>
                  <a:lnTo>
                    <a:pt x="0" y="8"/>
                  </a:lnTo>
                  <a:lnTo>
                    <a:pt x="1" y="5"/>
                  </a:lnTo>
                  <a:lnTo>
                    <a:pt x="163" y="124"/>
                  </a:lnTo>
                  <a:lnTo>
                    <a:pt x="161" y="127"/>
                  </a:lnTo>
                  <a:close/>
                  <a:moveTo>
                    <a:pt x="165" y="122"/>
                  </a:moveTo>
                  <a:lnTo>
                    <a:pt x="3" y="3"/>
                  </a:lnTo>
                  <a:lnTo>
                    <a:pt x="5" y="0"/>
                  </a:lnTo>
                  <a:lnTo>
                    <a:pt x="167" y="119"/>
                  </a:lnTo>
                  <a:lnTo>
                    <a:pt x="165" y="122"/>
                  </a:lnTo>
                  <a:close/>
                </a:path>
              </a:pathLst>
            </a:custGeom>
            <a:solidFill>
              <a:srgbClr val="0033CC"/>
            </a:solidFill>
            <a:ln w="0" cap="flat">
              <a:solidFill>
                <a:schemeClr val="bg1"/>
              </a:solidFill>
              <a:prstDash val="solid"/>
              <a:bevel/>
              <a:headEnd/>
              <a:tailEnd/>
            </a:ln>
          </p:spPr>
          <p:txBody>
            <a:bodyPr/>
            <a:lstStyle/>
            <a:p>
              <a:endParaRPr lang="en-US"/>
            </a:p>
          </p:txBody>
        </p:sp>
        <p:grpSp>
          <p:nvGrpSpPr>
            <p:cNvPr id="30735" name="Group 43"/>
            <p:cNvGrpSpPr>
              <a:grpSpLocks/>
            </p:cNvGrpSpPr>
            <p:nvPr/>
          </p:nvGrpSpPr>
          <p:grpSpPr bwMode="auto">
            <a:xfrm>
              <a:off x="533" y="1361"/>
              <a:ext cx="84" cy="84"/>
              <a:chOff x="533" y="1361"/>
              <a:chExt cx="84" cy="84"/>
            </a:xfrm>
          </p:grpSpPr>
          <p:sp>
            <p:nvSpPr>
              <p:cNvPr id="30736" name="Oval 41"/>
              <p:cNvSpPr>
                <a:spLocks noChangeArrowheads="1"/>
              </p:cNvSpPr>
              <p:nvPr/>
            </p:nvSpPr>
            <p:spPr bwMode="auto">
              <a:xfrm>
                <a:off x="533" y="1361"/>
                <a:ext cx="84" cy="84"/>
              </a:xfrm>
              <a:prstGeom prst="ellipse">
                <a:avLst/>
              </a:prstGeom>
              <a:solidFill>
                <a:srgbClr val="FFFFCC"/>
              </a:solidFill>
              <a:ln w="0">
                <a:solidFill>
                  <a:srgbClr val="000000"/>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sp>
            <p:nvSpPr>
              <p:cNvPr id="30737" name="Oval 42"/>
              <p:cNvSpPr>
                <a:spLocks noChangeArrowheads="1"/>
              </p:cNvSpPr>
              <p:nvPr/>
            </p:nvSpPr>
            <p:spPr bwMode="auto">
              <a:xfrm>
                <a:off x="533" y="1361"/>
                <a:ext cx="84" cy="84"/>
              </a:xfrm>
              <a:prstGeom prst="ellipse">
                <a:avLst/>
              </a:prstGeom>
              <a:noFill/>
              <a:ln w="4763" cap="rnd">
                <a:solidFill>
                  <a:srgbClr val="0033CC"/>
                </a:solidFill>
                <a:round/>
                <a:headEnd/>
                <a:tailEnd/>
              </a:ln>
            </p:spPr>
            <p:txBody>
              <a:bodyPr/>
              <a:lstStyle/>
              <a:p>
                <a:endParaRPr lang="en-GB" altLang="en-US" sz="2400" baseline="-25000">
                  <a:latin typeface="Times New Roman" pitchFamily="18" charset="0"/>
                  <a:ea typeface="ＭＳ Ｐゴシック" pitchFamily="34" charset="-128"/>
                  <a:cs typeface="Times New Roman" pitchFamily="18" charset="0"/>
                </a:endParaRPr>
              </a:p>
            </p:txBody>
          </p:sp>
        </p:grpSp>
      </p:grpSp>
    </p:spTree>
    <p:extLst>
      <p:ext uri="{BB962C8B-B14F-4D97-AF65-F5344CB8AC3E}">
        <p14:creationId xmlns:p14="http://schemas.microsoft.com/office/powerpoint/2010/main" val="3702213419"/>
      </p:ext>
    </p:extLst>
  </p:cSld>
  <p:clrMapOvr>
    <a:masterClrMapping/>
  </p:clrMapOvr>
  <p:transition>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type="title"/>
          </p:nvPr>
        </p:nvSpPr>
        <p:spPr>
          <a:xfrm>
            <a:off x="457200" y="274638"/>
            <a:ext cx="8229600" cy="706437"/>
          </a:xfrm>
        </p:spPr>
        <p:txBody>
          <a:bodyPr/>
          <a:lstStyle/>
          <a:p>
            <a:r>
              <a:rPr lang="en-GB" altLang="en-US" sz="3600" smtClean="0"/>
              <a:t>Screening Smoke</a:t>
            </a:r>
          </a:p>
        </p:txBody>
      </p:sp>
      <p:pic>
        <p:nvPicPr>
          <p:cNvPr id="31746" name="Picture 2"/>
          <p:cNvPicPr>
            <a:picLocks noChangeAspect="1" noChangeArrowheads="1"/>
          </p:cNvPicPr>
          <p:nvPr/>
        </p:nvPicPr>
        <p:blipFill>
          <a:blip r:embed="rId2"/>
          <a:srcRect/>
          <a:stretch>
            <a:fillRect/>
          </a:stretch>
        </p:blipFill>
        <p:spPr bwMode="auto">
          <a:xfrm>
            <a:off x="914400" y="1023938"/>
            <a:ext cx="7010400" cy="5429250"/>
          </a:xfrm>
          <a:prstGeom prst="rect">
            <a:avLst/>
          </a:prstGeom>
          <a:noFill/>
          <a:ln w="9525">
            <a:noFill/>
            <a:miter lim="800000"/>
            <a:headEnd/>
            <a:tailEnd/>
          </a:ln>
        </p:spPr>
      </p:pic>
    </p:spTree>
    <p:extLst>
      <p:ext uri="{BB962C8B-B14F-4D97-AF65-F5344CB8AC3E}">
        <p14:creationId xmlns:p14="http://schemas.microsoft.com/office/powerpoint/2010/main" val="107938264"/>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Grp="1" noChangeArrowheads="1"/>
          </p:cNvSpPr>
          <p:nvPr>
            <p:ph type="title"/>
          </p:nvPr>
        </p:nvSpPr>
        <p:spPr>
          <a:xfrm>
            <a:off x="179388" y="269875"/>
            <a:ext cx="8785225" cy="711200"/>
          </a:xfrm>
        </p:spPr>
        <p:txBody>
          <a:bodyPr/>
          <a:lstStyle/>
          <a:p>
            <a:r>
              <a:rPr lang="en-GB" altLang="en-US" sz="3600" smtClean="0"/>
              <a:t>L8 Smoke Grenade</a:t>
            </a:r>
          </a:p>
        </p:txBody>
      </p:sp>
      <p:sp>
        <p:nvSpPr>
          <p:cNvPr id="32770" name="Text Box 2"/>
          <p:cNvSpPr txBox="1">
            <a:spLocks noChangeArrowheads="1"/>
          </p:cNvSpPr>
          <p:nvPr/>
        </p:nvSpPr>
        <p:spPr bwMode="auto">
          <a:xfrm>
            <a:off x="311150" y="1196975"/>
            <a:ext cx="5378450" cy="2492375"/>
          </a:xfrm>
          <a:prstGeom prst="rect">
            <a:avLst/>
          </a:prstGeom>
          <a:noFill/>
          <a:ln w="9525">
            <a:solidFill>
              <a:schemeClr val="tx1"/>
            </a:solidFill>
            <a:miter lim="800000"/>
            <a:headEnd/>
            <a:tailEnd/>
          </a:ln>
        </p:spPr>
        <p:txBody>
          <a:bodyPr>
            <a:spAutoFit/>
          </a:bodyPr>
          <a:lstStyle/>
          <a:p>
            <a:pPr eaLnBrk="0" hangingPunct="0">
              <a:spcBef>
                <a:spcPct val="50000"/>
              </a:spcBef>
            </a:pPr>
            <a:r>
              <a:rPr lang="en-GB" altLang="en-US" sz="2400" dirty="0">
                <a:latin typeface="+mj-lt"/>
                <a:ea typeface="ＭＳ Ｐゴシック" pitchFamily="34" charset="-128"/>
                <a:cs typeface="Times New Roman" pitchFamily="18" charset="0"/>
              </a:rPr>
              <a:t>Time to effective screen  	(s)    ~ 2</a:t>
            </a:r>
          </a:p>
          <a:p>
            <a:pPr eaLnBrk="0" hangingPunct="0">
              <a:spcBef>
                <a:spcPct val="50000"/>
              </a:spcBef>
            </a:pPr>
            <a:r>
              <a:rPr lang="en-GB" altLang="en-US" sz="2400" dirty="0">
                <a:latin typeface="+mj-lt"/>
                <a:ea typeface="ＭＳ Ｐゴシック" pitchFamily="34" charset="-128"/>
                <a:cs typeface="Times New Roman" pitchFamily="18" charset="0"/>
              </a:rPr>
              <a:t>Height of burst 		(m)      6</a:t>
            </a:r>
          </a:p>
          <a:p>
            <a:pPr eaLnBrk="0" hangingPunct="0">
              <a:spcBef>
                <a:spcPct val="50000"/>
              </a:spcBef>
            </a:pPr>
            <a:r>
              <a:rPr lang="en-GB" altLang="en-US" sz="2400" dirty="0">
                <a:latin typeface="+mj-lt"/>
                <a:ea typeface="ＭＳ Ｐゴシック" pitchFamily="34" charset="-128"/>
                <a:cs typeface="Times New Roman" pitchFamily="18" charset="0"/>
              </a:rPr>
              <a:t>Width of screen		(m)  ~35</a:t>
            </a:r>
          </a:p>
          <a:p>
            <a:pPr eaLnBrk="0" hangingPunct="0">
              <a:spcBef>
                <a:spcPct val="50000"/>
              </a:spcBef>
            </a:pPr>
            <a:r>
              <a:rPr lang="en-GB" altLang="en-US" sz="2400" dirty="0">
                <a:latin typeface="+mj-lt"/>
                <a:ea typeface="ＭＳ Ｐゴシック" pitchFamily="34" charset="-128"/>
                <a:cs typeface="Times New Roman" pitchFamily="18" charset="0"/>
              </a:rPr>
              <a:t>Duration of cloud	(minutes) &gt;3				(wind 24 km/h)</a:t>
            </a:r>
          </a:p>
        </p:txBody>
      </p:sp>
      <p:pic>
        <p:nvPicPr>
          <p:cNvPr id="32771" name="Picture 3" descr="L8 grenade"/>
          <p:cNvPicPr>
            <a:picLocks noChangeAspect="1" noChangeArrowheads="1"/>
          </p:cNvPicPr>
          <p:nvPr/>
        </p:nvPicPr>
        <p:blipFill>
          <a:blip r:embed="rId3"/>
          <a:srcRect/>
          <a:stretch>
            <a:fillRect/>
          </a:stretch>
        </p:blipFill>
        <p:spPr bwMode="auto">
          <a:xfrm>
            <a:off x="5762625" y="1196975"/>
            <a:ext cx="3305175" cy="4895850"/>
          </a:xfrm>
          <a:prstGeom prst="rect">
            <a:avLst/>
          </a:prstGeom>
          <a:noFill/>
          <a:ln w="9525">
            <a:noFill/>
            <a:miter lim="800000"/>
            <a:headEnd/>
            <a:tailEnd/>
          </a:ln>
        </p:spPr>
      </p:pic>
      <p:pic>
        <p:nvPicPr>
          <p:cNvPr id="32773" name="Picture 5" descr="CM - vehicle - grenade smoke L8 discharger copy"/>
          <p:cNvPicPr>
            <a:picLocks noChangeAspect="1" noChangeArrowheads="1"/>
          </p:cNvPicPr>
          <p:nvPr/>
        </p:nvPicPr>
        <p:blipFill>
          <a:blip r:embed="rId4"/>
          <a:srcRect/>
          <a:stretch>
            <a:fillRect/>
          </a:stretch>
        </p:blipFill>
        <p:spPr bwMode="auto">
          <a:xfrm>
            <a:off x="-17463" y="3582988"/>
            <a:ext cx="3711576" cy="3086100"/>
          </a:xfrm>
          <a:prstGeom prst="rect">
            <a:avLst/>
          </a:prstGeom>
          <a:noFill/>
          <a:ln w="9525">
            <a:noFill/>
            <a:miter lim="800000"/>
            <a:headEnd/>
            <a:tailEnd/>
          </a:ln>
        </p:spPr>
      </p:pic>
    </p:spTree>
    <p:extLst>
      <p:ext uri="{BB962C8B-B14F-4D97-AF65-F5344CB8AC3E}">
        <p14:creationId xmlns:p14="http://schemas.microsoft.com/office/powerpoint/2010/main" val="2568947096"/>
      </p:ext>
    </p:extLst>
  </p:cSld>
  <p:clrMapOvr>
    <a:masterClrMapping/>
  </p:clrMapOvr>
  <p:transition>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74638"/>
            <a:ext cx="8229600" cy="706437"/>
          </a:xfrm>
        </p:spPr>
        <p:txBody>
          <a:bodyPr/>
          <a:lstStyle/>
          <a:p>
            <a:r>
              <a:rPr lang="en-GB" altLang="en-US" sz="3600" smtClean="0"/>
              <a:t>L8 Smoke Grenade</a:t>
            </a:r>
          </a:p>
        </p:txBody>
      </p:sp>
      <p:grpSp>
        <p:nvGrpSpPr>
          <p:cNvPr id="34819" name="Group 22"/>
          <p:cNvGrpSpPr>
            <a:grpSpLocks/>
          </p:cNvGrpSpPr>
          <p:nvPr/>
        </p:nvGrpSpPr>
        <p:grpSpPr bwMode="auto">
          <a:xfrm>
            <a:off x="142875" y="1268413"/>
            <a:ext cx="8821738" cy="5086350"/>
            <a:chOff x="229" y="755"/>
            <a:chExt cx="5557" cy="3204"/>
          </a:xfrm>
        </p:grpSpPr>
        <p:pic>
          <p:nvPicPr>
            <p:cNvPr id="34820" name="Picture 4" descr="CM - vehicle - grenade smoke L8 section copy"/>
            <p:cNvPicPr>
              <a:picLocks noChangeAspect="1" noChangeArrowheads="1"/>
            </p:cNvPicPr>
            <p:nvPr/>
          </p:nvPicPr>
          <p:blipFill>
            <a:blip r:embed="rId3"/>
            <a:srcRect/>
            <a:stretch>
              <a:fillRect/>
            </a:stretch>
          </p:blipFill>
          <p:spPr bwMode="auto">
            <a:xfrm>
              <a:off x="894" y="1866"/>
              <a:ext cx="3902" cy="1540"/>
            </a:xfrm>
            <a:prstGeom prst="rect">
              <a:avLst/>
            </a:prstGeom>
            <a:noFill/>
            <a:ln w="9525">
              <a:noFill/>
              <a:miter lim="800000"/>
              <a:headEnd/>
              <a:tailEnd/>
            </a:ln>
          </p:spPr>
        </p:pic>
        <p:sp>
          <p:nvSpPr>
            <p:cNvPr id="34821" name="Text Box 5"/>
            <p:cNvSpPr txBox="1">
              <a:spLocks noChangeArrowheads="1"/>
            </p:cNvSpPr>
            <p:nvPr/>
          </p:nvSpPr>
          <p:spPr bwMode="auto">
            <a:xfrm>
              <a:off x="229" y="762"/>
              <a:ext cx="2218" cy="252"/>
            </a:xfrm>
            <a:prstGeom prst="rect">
              <a:avLst/>
            </a:prstGeom>
            <a:noFill/>
            <a:ln w="9525">
              <a:noFill/>
              <a:miter lim="800000"/>
              <a:headEnd/>
              <a:tailEnd/>
            </a:ln>
          </p:spPr>
          <p:txBody>
            <a:bodyPr wrap="none">
              <a:spAutoFit/>
            </a:bodyPr>
            <a:lstStyle/>
            <a:p>
              <a:pPr eaLnBrk="0" hangingPunct="0"/>
              <a:r>
                <a:rPr lang="en-GB" altLang="en-US" sz="2000" dirty="0">
                  <a:latin typeface="+mj-lt"/>
                  <a:ea typeface="ＭＳ Ｐゴシック" pitchFamily="34" charset="-128"/>
                  <a:cs typeface="Times New Roman" pitchFamily="18" charset="0"/>
                </a:rPr>
                <a:t>Gunpowder expulsion charge</a:t>
              </a:r>
            </a:p>
          </p:txBody>
        </p:sp>
        <p:sp>
          <p:nvSpPr>
            <p:cNvPr id="34822" name="Text Box 6"/>
            <p:cNvSpPr txBox="1">
              <a:spLocks noChangeArrowheads="1"/>
            </p:cNvSpPr>
            <p:nvPr/>
          </p:nvSpPr>
          <p:spPr bwMode="auto">
            <a:xfrm>
              <a:off x="1840" y="1528"/>
              <a:ext cx="1383" cy="252"/>
            </a:xfrm>
            <a:prstGeom prst="rect">
              <a:avLst/>
            </a:prstGeom>
            <a:noFill/>
            <a:ln w="9525">
              <a:noFill/>
              <a:miter lim="800000"/>
              <a:headEnd/>
              <a:tailEnd/>
            </a:ln>
          </p:spPr>
          <p:txBody>
            <a:bodyPr wrap="none">
              <a:spAutoFit/>
            </a:bodyPr>
            <a:lstStyle/>
            <a:p>
              <a:pPr eaLnBrk="0" hangingPunct="0"/>
              <a:r>
                <a:rPr lang="en-GB" altLang="en-US" sz="2000">
                  <a:latin typeface="+mj-lt"/>
                  <a:ea typeface="ＭＳ Ｐゴシック" pitchFamily="34" charset="-128"/>
                  <a:cs typeface="Times New Roman" pitchFamily="18" charset="0"/>
                </a:rPr>
                <a:t>Gunpowder delay</a:t>
              </a:r>
            </a:p>
          </p:txBody>
        </p:sp>
        <p:sp>
          <p:nvSpPr>
            <p:cNvPr id="34823" name="Text Box 7"/>
            <p:cNvSpPr txBox="1">
              <a:spLocks noChangeArrowheads="1"/>
            </p:cNvSpPr>
            <p:nvPr/>
          </p:nvSpPr>
          <p:spPr bwMode="auto">
            <a:xfrm>
              <a:off x="2716" y="755"/>
              <a:ext cx="3070" cy="446"/>
            </a:xfrm>
            <a:prstGeom prst="rect">
              <a:avLst/>
            </a:prstGeom>
            <a:noFill/>
            <a:ln w="9525">
              <a:noFill/>
              <a:miter lim="800000"/>
              <a:headEnd/>
              <a:tailEnd/>
            </a:ln>
          </p:spPr>
          <p:txBody>
            <a:bodyPr>
              <a:spAutoFit/>
            </a:bodyPr>
            <a:lstStyle/>
            <a:p>
              <a:pPr eaLnBrk="0" hangingPunct="0"/>
              <a:r>
                <a:rPr lang="en-GB" altLang="en-US" sz="2000">
                  <a:latin typeface="+mj-lt"/>
                  <a:ea typeface="ＭＳ Ｐゴシック" pitchFamily="34" charset="-128"/>
                  <a:cs typeface="Times New Roman" pitchFamily="18" charset="0"/>
                </a:rPr>
                <a:t>Smoke composition</a:t>
              </a:r>
            </a:p>
            <a:p>
              <a:pPr eaLnBrk="0" hangingPunct="0"/>
              <a:r>
                <a:rPr lang="en-GB" altLang="en-US" sz="2000">
                  <a:latin typeface="+mj-lt"/>
                  <a:ea typeface="ＭＳ Ｐゴシック" pitchFamily="34" charset="-128"/>
                  <a:cs typeface="Times New Roman" pitchFamily="18" charset="0"/>
                </a:rPr>
                <a:t>red phosphorus / butyl rubber  (PN841)</a:t>
              </a:r>
            </a:p>
          </p:txBody>
        </p:sp>
        <p:sp>
          <p:nvSpPr>
            <p:cNvPr id="34824" name="Text Box 8"/>
            <p:cNvSpPr txBox="1">
              <a:spLocks noChangeArrowheads="1"/>
            </p:cNvSpPr>
            <p:nvPr/>
          </p:nvSpPr>
          <p:spPr bwMode="auto">
            <a:xfrm>
              <a:off x="939" y="1136"/>
              <a:ext cx="1392" cy="252"/>
            </a:xfrm>
            <a:prstGeom prst="rect">
              <a:avLst/>
            </a:prstGeom>
            <a:noFill/>
            <a:ln w="9525">
              <a:noFill/>
              <a:miter lim="800000"/>
              <a:headEnd/>
              <a:tailEnd/>
            </a:ln>
          </p:spPr>
          <p:txBody>
            <a:bodyPr wrap="none">
              <a:spAutoFit/>
            </a:bodyPr>
            <a:lstStyle/>
            <a:p>
              <a:pPr eaLnBrk="0" hangingPunct="0"/>
              <a:r>
                <a:rPr lang="en-GB" altLang="en-US" sz="2000">
                  <a:latin typeface="+mj-lt"/>
                  <a:ea typeface="ＭＳ Ｐゴシック" pitchFamily="34" charset="-128"/>
                  <a:cs typeface="Times New Roman" pitchFamily="18" charset="0"/>
                </a:rPr>
                <a:t>Fuzehead ‘A’ type</a:t>
              </a:r>
            </a:p>
          </p:txBody>
        </p:sp>
        <p:sp>
          <p:nvSpPr>
            <p:cNvPr id="34825" name="Text Box 9"/>
            <p:cNvSpPr txBox="1">
              <a:spLocks noChangeArrowheads="1"/>
            </p:cNvSpPr>
            <p:nvPr/>
          </p:nvSpPr>
          <p:spPr bwMode="auto">
            <a:xfrm>
              <a:off x="3651" y="1386"/>
              <a:ext cx="2036" cy="446"/>
            </a:xfrm>
            <a:prstGeom prst="rect">
              <a:avLst/>
            </a:prstGeom>
            <a:noFill/>
            <a:ln w="9525">
              <a:noFill/>
              <a:miter lim="800000"/>
              <a:headEnd/>
              <a:tailEnd/>
            </a:ln>
          </p:spPr>
          <p:txBody>
            <a:bodyPr wrap="none">
              <a:spAutoFit/>
            </a:bodyPr>
            <a:lstStyle/>
            <a:p>
              <a:pPr eaLnBrk="0" hangingPunct="0"/>
              <a:r>
                <a:rPr lang="en-GB" altLang="en-US" sz="2000">
                  <a:latin typeface="+mj-lt"/>
                  <a:ea typeface="ＭＳ Ｐゴシック" pitchFamily="34" charset="-128"/>
                  <a:cs typeface="Times New Roman" pitchFamily="18" charset="0"/>
                </a:rPr>
                <a:t>Gunpowder burster charge</a:t>
              </a:r>
            </a:p>
            <a:p>
              <a:pPr eaLnBrk="0" hangingPunct="0"/>
              <a:r>
                <a:rPr lang="en-GB" altLang="en-US" sz="2000">
                  <a:latin typeface="+mj-lt"/>
                  <a:ea typeface="ＭＳ Ｐゴシック" pitchFamily="34" charset="-128"/>
                  <a:cs typeface="Times New Roman" pitchFamily="18" charset="0"/>
                </a:rPr>
                <a:t>G12 or G2</a:t>
              </a:r>
            </a:p>
          </p:txBody>
        </p:sp>
        <p:sp>
          <p:nvSpPr>
            <p:cNvPr id="34826" name="Text Box 12"/>
            <p:cNvSpPr txBox="1">
              <a:spLocks noChangeArrowheads="1"/>
            </p:cNvSpPr>
            <p:nvPr/>
          </p:nvSpPr>
          <p:spPr bwMode="auto">
            <a:xfrm>
              <a:off x="3766" y="3707"/>
              <a:ext cx="1041" cy="252"/>
            </a:xfrm>
            <a:prstGeom prst="rect">
              <a:avLst/>
            </a:prstGeom>
            <a:noFill/>
            <a:ln w="9525">
              <a:noFill/>
              <a:miter lim="800000"/>
              <a:headEnd/>
              <a:tailEnd/>
            </a:ln>
          </p:spPr>
          <p:txBody>
            <a:bodyPr wrap="none">
              <a:spAutoFit/>
            </a:bodyPr>
            <a:lstStyle/>
            <a:p>
              <a:pPr eaLnBrk="0" hangingPunct="0"/>
              <a:r>
                <a:rPr lang="en-GB" altLang="en-US" sz="2000">
                  <a:latin typeface="+mj-lt"/>
                  <a:ea typeface="ＭＳ Ｐゴシック" pitchFamily="34" charset="-128"/>
                  <a:cs typeface="Times New Roman" pitchFamily="18" charset="0"/>
                </a:rPr>
                <a:t>Rubber body</a:t>
              </a:r>
            </a:p>
          </p:txBody>
        </p:sp>
        <p:sp>
          <p:nvSpPr>
            <p:cNvPr id="34827" name="Line 13"/>
            <p:cNvSpPr>
              <a:spLocks noChangeShapeType="1"/>
            </p:cNvSpPr>
            <p:nvPr/>
          </p:nvSpPr>
          <p:spPr bwMode="auto">
            <a:xfrm>
              <a:off x="748" y="1026"/>
              <a:ext cx="493" cy="1309"/>
            </a:xfrm>
            <a:prstGeom prst="line">
              <a:avLst/>
            </a:prstGeom>
            <a:noFill/>
            <a:ln w="19050">
              <a:solidFill>
                <a:srgbClr val="0066FF"/>
              </a:solidFill>
              <a:round/>
              <a:headEnd/>
              <a:tailEnd type="stealth" w="med" len="sm"/>
            </a:ln>
          </p:spPr>
          <p:txBody>
            <a:bodyPr anchor="ctr">
              <a:spAutoFit/>
            </a:bodyPr>
            <a:lstStyle/>
            <a:p>
              <a:endParaRPr lang="en-US"/>
            </a:p>
          </p:txBody>
        </p:sp>
        <p:sp>
          <p:nvSpPr>
            <p:cNvPr id="34828" name="Line 14"/>
            <p:cNvSpPr>
              <a:spLocks noChangeShapeType="1"/>
            </p:cNvSpPr>
            <p:nvPr/>
          </p:nvSpPr>
          <p:spPr bwMode="auto">
            <a:xfrm flipH="1">
              <a:off x="1424" y="1389"/>
              <a:ext cx="50" cy="929"/>
            </a:xfrm>
            <a:prstGeom prst="line">
              <a:avLst/>
            </a:prstGeom>
            <a:noFill/>
            <a:ln w="19050">
              <a:solidFill>
                <a:srgbClr val="0066FF"/>
              </a:solidFill>
              <a:round/>
              <a:headEnd/>
              <a:tailEnd type="stealth" w="med" len="sm"/>
            </a:ln>
          </p:spPr>
          <p:txBody>
            <a:bodyPr anchor="ctr">
              <a:spAutoFit/>
            </a:bodyPr>
            <a:lstStyle/>
            <a:p>
              <a:endParaRPr lang="en-US"/>
            </a:p>
          </p:txBody>
        </p:sp>
        <p:sp>
          <p:nvSpPr>
            <p:cNvPr id="34829" name="Line 15"/>
            <p:cNvSpPr>
              <a:spLocks noChangeShapeType="1"/>
            </p:cNvSpPr>
            <p:nvPr/>
          </p:nvSpPr>
          <p:spPr bwMode="auto">
            <a:xfrm flipH="1">
              <a:off x="1808" y="1752"/>
              <a:ext cx="616" cy="900"/>
            </a:xfrm>
            <a:prstGeom prst="line">
              <a:avLst/>
            </a:prstGeom>
            <a:noFill/>
            <a:ln w="19050">
              <a:solidFill>
                <a:srgbClr val="0066FF"/>
              </a:solidFill>
              <a:round/>
              <a:headEnd/>
              <a:tailEnd type="stealth" w="med" len="sm"/>
            </a:ln>
          </p:spPr>
          <p:txBody>
            <a:bodyPr wrap="none" anchor="ctr">
              <a:spAutoFit/>
            </a:bodyPr>
            <a:lstStyle/>
            <a:p>
              <a:endParaRPr lang="en-US"/>
            </a:p>
          </p:txBody>
        </p:sp>
        <p:sp>
          <p:nvSpPr>
            <p:cNvPr id="34830" name="Line 16"/>
            <p:cNvSpPr>
              <a:spLocks noChangeShapeType="1"/>
            </p:cNvSpPr>
            <p:nvPr/>
          </p:nvSpPr>
          <p:spPr bwMode="auto">
            <a:xfrm flipH="1">
              <a:off x="3391" y="1298"/>
              <a:ext cx="260" cy="1020"/>
            </a:xfrm>
            <a:prstGeom prst="line">
              <a:avLst/>
            </a:prstGeom>
            <a:noFill/>
            <a:ln w="19050">
              <a:solidFill>
                <a:srgbClr val="0066FF"/>
              </a:solidFill>
              <a:round/>
              <a:headEnd/>
              <a:tailEnd type="stealth" w="med" len="sm"/>
            </a:ln>
          </p:spPr>
          <p:txBody>
            <a:bodyPr anchor="ctr">
              <a:spAutoFit/>
            </a:bodyPr>
            <a:lstStyle/>
            <a:p>
              <a:endParaRPr lang="en-US"/>
            </a:p>
          </p:txBody>
        </p:sp>
        <p:sp>
          <p:nvSpPr>
            <p:cNvPr id="34831" name="Line 17"/>
            <p:cNvSpPr>
              <a:spLocks noChangeShapeType="1"/>
            </p:cNvSpPr>
            <p:nvPr/>
          </p:nvSpPr>
          <p:spPr bwMode="auto">
            <a:xfrm flipH="1">
              <a:off x="3941" y="1802"/>
              <a:ext cx="583" cy="866"/>
            </a:xfrm>
            <a:prstGeom prst="line">
              <a:avLst/>
            </a:prstGeom>
            <a:noFill/>
            <a:ln w="19050">
              <a:solidFill>
                <a:srgbClr val="0066FF"/>
              </a:solidFill>
              <a:round/>
              <a:headEnd/>
              <a:tailEnd type="stealth" w="med" len="sm"/>
            </a:ln>
          </p:spPr>
          <p:txBody>
            <a:bodyPr wrap="none" anchor="ctr">
              <a:spAutoFit/>
            </a:bodyPr>
            <a:lstStyle/>
            <a:p>
              <a:endParaRPr lang="en-US"/>
            </a:p>
          </p:txBody>
        </p:sp>
        <p:sp>
          <p:nvSpPr>
            <p:cNvPr id="34832" name="Line 18"/>
            <p:cNvSpPr>
              <a:spLocks noChangeShapeType="1"/>
            </p:cNvSpPr>
            <p:nvPr/>
          </p:nvSpPr>
          <p:spPr bwMode="auto">
            <a:xfrm flipH="1" flipV="1">
              <a:off x="3641" y="3204"/>
              <a:ext cx="400" cy="500"/>
            </a:xfrm>
            <a:prstGeom prst="line">
              <a:avLst/>
            </a:prstGeom>
            <a:noFill/>
            <a:ln w="19050">
              <a:solidFill>
                <a:schemeClr val="accent2"/>
              </a:solidFill>
              <a:round/>
              <a:headEnd/>
              <a:tailEnd type="stealth" w="med" len="sm"/>
            </a:ln>
          </p:spPr>
          <p:txBody>
            <a:bodyPr wrap="none" anchor="ctr">
              <a:spAutoFit/>
            </a:bodyPr>
            <a:lstStyle/>
            <a:p>
              <a:endParaRPr lang="en-US"/>
            </a:p>
          </p:txBody>
        </p:sp>
      </p:grpSp>
    </p:spTree>
    <p:extLst>
      <p:ext uri="{BB962C8B-B14F-4D97-AF65-F5344CB8AC3E}">
        <p14:creationId xmlns:p14="http://schemas.microsoft.com/office/powerpoint/2010/main" val="3036108009"/>
      </p:ext>
    </p:extLst>
  </p:cSld>
  <p:clrMapOvr>
    <a:masterClrMapping/>
  </p:clrMapOvr>
  <p:transition>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255588" y="266700"/>
            <a:ext cx="8642350" cy="714375"/>
          </a:xfrm>
        </p:spPr>
        <p:txBody>
          <a:bodyPr/>
          <a:lstStyle/>
          <a:p>
            <a:r>
              <a:rPr lang="en-GB" altLang="en-US" sz="3600" smtClean="0"/>
              <a:t>L 114 Grenade</a:t>
            </a:r>
          </a:p>
        </p:txBody>
      </p:sp>
      <p:pic>
        <p:nvPicPr>
          <p:cNvPr id="36867" name="Picture 3" descr="P5110789 L whatever grenade"/>
          <p:cNvPicPr>
            <a:picLocks noChangeAspect="1" noChangeArrowheads="1"/>
          </p:cNvPicPr>
          <p:nvPr/>
        </p:nvPicPr>
        <p:blipFill>
          <a:blip r:embed="rId2"/>
          <a:srcRect/>
          <a:stretch>
            <a:fillRect/>
          </a:stretch>
        </p:blipFill>
        <p:spPr bwMode="auto">
          <a:xfrm>
            <a:off x="561975" y="923925"/>
            <a:ext cx="2513013" cy="5399088"/>
          </a:xfrm>
          <a:prstGeom prst="rect">
            <a:avLst/>
          </a:prstGeom>
          <a:noFill/>
          <a:ln w="9525">
            <a:noFill/>
            <a:miter lim="800000"/>
            <a:headEnd/>
            <a:tailEnd/>
          </a:ln>
        </p:spPr>
      </p:pic>
      <p:sp>
        <p:nvSpPr>
          <p:cNvPr id="36868" name="AutoShape 4"/>
          <p:cNvSpPr>
            <a:spLocks/>
          </p:cNvSpPr>
          <p:nvPr/>
        </p:nvSpPr>
        <p:spPr bwMode="auto">
          <a:xfrm>
            <a:off x="2744788" y="1935163"/>
            <a:ext cx="211137" cy="3055937"/>
          </a:xfrm>
          <a:prstGeom prst="rightBrace">
            <a:avLst>
              <a:gd name="adj1" fmla="val 120614"/>
              <a:gd name="adj2" fmla="val 50000"/>
            </a:avLst>
          </a:prstGeom>
          <a:noFill/>
          <a:ln w="19050">
            <a:solidFill>
              <a:schemeClr val="tx1"/>
            </a:solidFill>
            <a:round/>
            <a:headEnd/>
            <a:tailEnd type="none" w="lg" len="lg"/>
          </a:ln>
        </p:spPr>
        <p:txBody>
          <a:bodyPr wrap="none" anchor="ctr">
            <a:spAutoFit/>
          </a:bodyPr>
          <a:lstStyle/>
          <a:p>
            <a:pPr eaLnBrk="0" hangingPunct="0"/>
            <a:endParaRPr lang="en-GB" altLang="en-US" sz="2400">
              <a:latin typeface="Times New Roman" pitchFamily="18" charset="0"/>
              <a:ea typeface="ＭＳ Ｐゴシック" pitchFamily="34" charset="-128"/>
            </a:endParaRPr>
          </a:p>
        </p:txBody>
      </p:sp>
      <p:sp>
        <p:nvSpPr>
          <p:cNvPr id="36869" name="AutoShape 5"/>
          <p:cNvSpPr>
            <a:spLocks/>
          </p:cNvSpPr>
          <p:nvPr/>
        </p:nvSpPr>
        <p:spPr bwMode="auto">
          <a:xfrm>
            <a:off x="2727325" y="5048250"/>
            <a:ext cx="244475" cy="903288"/>
          </a:xfrm>
          <a:prstGeom prst="rightBrace">
            <a:avLst>
              <a:gd name="adj1" fmla="val 30790"/>
              <a:gd name="adj2" fmla="val 46398"/>
            </a:avLst>
          </a:prstGeom>
          <a:noFill/>
          <a:ln w="19050">
            <a:solidFill>
              <a:schemeClr val="tx1"/>
            </a:solidFill>
            <a:round/>
            <a:headEnd/>
            <a:tailEnd type="none" w="lg" len="lg"/>
          </a:ln>
        </p:spPr>
        <p:txBody>
          <a:bodyPr anchor="ctr">
            <a:spAutoFit/>
          </a:bodyPr>
          <a:lstStyle/>
          <a:p>
            <a:pPr eaLnBrk="0" hangingPunct="0"/>
            <a:endParaRPr lang="en-GB" altLang="en-US" sz="2400">
              <a:latin typeface="Times New Roman" pitchFamily="18" charset="0"/>
              <a:ea typeface="ＭＳ Ｐゴシック" pitchFamily="34" charset="-128"/>
            </a:endParaRPr>
          </a:p>
        </p:txBody>
      </p:sp>
      <p:sp>
        <p:nvSpPr>
          <p:cNvPr id="36870" name="Line 6"/>
          <p:cNvSpPr>
            <a:spLocks noChangeShapeType="1"/>
          </p:cNvSpPr>
          <p:nvPr/>
        </p:nvSpPr>
        <p:spPr bwMode="auto">
          <a:xfrm flipH="1">
            <a:off x="2978150" y="3486150"/>
            <a:ext cx="906463" cy="0"/>
          </a:xfrm>
          <a:prstGeom prst="line">
            <a:avLst/>
          </a:prstGeom>
          <a:noFill/>
          <a:ln w="19050">
            <a:solidFill>
              <a:schemeClr val="tx1"/>
            </a:solidFill>
            <a:round/>
            <a:headEnd/>
            <a:tailEnd type="arrow" w="lg" len="lg"/>
          </a:ln>
        </p:spPr>
        <p:txBody>
          <a:bodyPr>
            <a:spAutoFit/>
          </a:bodyPr>
          <a:lstStyle/>
          <a:p>
            <a:endParaRPr lang="en-US"/>
          </a:p>
        </p:txBody>
      </p:sp>
      <p:sp>
        <p:nvSpPr>
          <p:cNvPr id="36871" name="Line 7"/>
          <p:cNvSpPr>
            <a:spLocks noChangeShapeType="1"/>
          </p:cNvSpPr>
          <p:nvPr/>
        </p:nvSpPr>
        <p:spPr bwMode="auto">
          <a:xfrm flipH="1">
            <a:off x="2960688" y="5480050"/>
            <a:ext cx="923925" cy="0"/>
          </a:xfrm>
          <a:prstGeom prst="line">
            <a:avLst/>
          </a:prstGeom>
          <a:noFill/>
          <a:ln w="19050">
            <a:solidFill>
              <a:schemeClr val="tx1"/>
            </a:solidFill>
            <a:round/>
            <a:headEnd/>
            <a:tailEnd type="arrow" w="lg" len="lg"/>
          </a:ln>
        </p:spPr>
        <p:txBody>
          <a:bodyPr>
            <a:spAutoFit/>
          </a:bodyPr>
          <a:lstStyle/>
          <a:p>
            <a:endParaRPr lang="en-US"/>
          </a:p>
        </p:txBody>
      </p:sp>
      <p:sp>
        <p:nvSpPr>
          <p:cNvPr id="36872" name="Text Box 8"/>
          <p:cNvSpPr txBox="1">
            <a:spLocks noChangeArrowheads="1"/>
          </p:cNvSpPr>
          <p:nvPr/>
        </p:nvSpPr>
        <p:spPr bwMode="auto">
          <a:xfrm>
            <a:off x="3708400" y="3263900"/>
            <a:ext cx="1765300" cy="830263"/>
          </a:xfrm>
          <a:prstGeom prst="rect">
            <a:avLst/>
          </a:prstGeom>
          <a:noFill/>
          <a:ln w="9525">
            <a:noFill/>
            <a:miter lim="800000"/>
            <a:headEnd/>
            <a:tailEnd/>
          </a:ln>
        </p:spPr>
        <p:txBody>
          <a:bodyPr>
            <a:spAutoFit/>
          </a:bodyPr>
          <a:lstStyle/>
          <a:p>
            <a:pPr algn="ctr" eaLnBrk="0" hangingPunct="0"/>
            <a:r>
              <a:rPr lang="en-GB" altLang="en-US" sz="2400" dirty="0">
                <a:latin typeface="+mj-lt"/>
                <a:ea typeface="ＭＳ Ｐゴシック" pitchFamily="34" charset="-128"/>
                <a:cs typeface="Times New Roman" pitchFamily="18" charset="0"/>
              </a:rPr>
              <a:t>RP/binder pellets</a:t>
            </a:r>
          </a:p>
        </p:txBody>
      </p:sp>
      <p:sp>
        <p:nvSpPr>
          <p:cNvPr id="36873" name="Text Box 9"/>
          <p:cNvSpPr txBox="1">
            <a:spLocks noChangeArrowheads="1"/>
          </p:cNvSpPr>
          <p:nvPr/>
        </p:nvSpPr>
        <p:spPr bwMode="auto">
          <a:xfrm>
            <a:off x="3708400" y="5280025"/>
            <a:ext cx="1765300" cy="830263"/>
          </a:xfrm>
          <a:prstGeom prst="rect">
            <a:avLst/>
          </a:prstGeom>
          <a:noFill/>
          <a:ln w="9525">
            <a:noFill/>
            <a:miter lim="800000"/>
            <a:headEnd/>
            <a:tailEnd/>
          </a:ln>
        </p:spPr>
        <p:txBody>
          <a:bodyPr>
            <a:spAutoFit/>
          </a:bodyPr>
          <a:lstStyle/>
          <a:p>
            <a:pPr algn="ctr" eaLnBrk="0" hangingPunct="0"/>
            <a:r>
              <a:rPr lang="en-GB" altLang="en-US" sz="2400">
                <a:latin typeface="+mj-lt"/>
                <a:ea typeface="ＭＳ Ｐゴシック" pitchFamily="34" charset="-128"/>
                <a:cs typeface="Times New Roman" pitchFamily="18" charset="0"/>
              </a:rPr>
              <a:t>RP/binder leaves</a:t>
            </a:r>
          </a:p>
        </p:txBody>
      </p:sp>
      <p:sp>
        <p:nvSpPr>
          <p:cNvPr id="36874" name="Text Box 10"/>
          <p:cNvSpPr txBox="1">
            <a:spLocks noChangeArrowheads="1"/>
          </p:cNvSpPr>
          <p:nvPr/>
        </p:nvSpPr>
        <p:spPr bwMode="auto">
          <a:xfrm>
            <a:off x="5602288" y="5262563"/>
            <a:ext cx="3290887" cy="1200329"/>
          </a:xfrm>
          <a:prstGeom prst="rect">
            <a:avLst/>
          </a:prstGeom>
          <a:noFill/>
          <a:ln w="9525">
            <a:noFill/>
            <a:miter lim="800000"/>
            <a:headEnd/>
            <a:tailEnd/>
          </a:ln>
        </p:spPr>
        <p:txBody>
          <a:bodyPr>
            <a:spAutoFit/>
          </a:bodyPr>
          <a:lstStyle/>
          <a:p>
            <a:pPr eaLnBrk="0" hangingPunct="0"/>
            <a:r>
              <a:rPr lang="en-GB" altLang="en-US" sz="2400">
                <a:latin typeface="+mj-lt"/>
                <a:ea typeface="ＭＳ Ｐゴシック" pitchFamily="34" charset="-128"/>
                <a:cs typeface="Times New Roman" pitchFamily="18" charset="0"/>
              </a:rPr>
              <a:t>Rapid smoke production</a:t>
            </a:r>
          </a:p>
          <a:p>
            <a:pPr eaLnBrk="0" hangingPunct="0"/>
            <a:r>
              <a:rPr lang="en-GB" altLang="en-US" sz="2400">
                <a:latin typeface="+mj-lt"/>
                <a:ea typeface="ＭＳ Ｐゴシック" pitchFamily="34" charset="-128"/>
                <a:cs typeface="Times New Roman" pitchFamily="18" charset="0"/>
              </a:rPr>
              <a:t>for quick screening.</a:t>
            </a:r>
          </a:p>
        </p:txBody>
      </p:sp>
      <p:sp>
        <p:nvSpPr>
          <p:cNvPr id="36875" name="Text Box 11"/>
          <p:cNvSpPr txBox="1">
            <a:spLocks noChangeArrowheads="1"/>
          </p:cNvSpPr>
          <p:nvPr/>
        </p:nvSpPr>
        <p:spPr bwMode="auto">
          <a:xfrm>
            <a:off x="5651500" y="3260725"/>
            <a:ext cx="3384550" cy="1569660"/>
          </a:xfrm>
          <a:prstGeom prst="rect">
            <a:avLst/>
          </a:prstGeom>
          <a:noFill/>
          <a:ln w="9525">
            <a:noFill/>
            <a:miter lim="800000"/>
            <a:headEnd/>
            <a:tailEnd/>
          </a:ln>
        </p:spPr>
        <p:txBody>
          <a:bodyPr>
            <a:spAutoFit/>
          </a:bodyPr>
          <a:lstStyle/>
          <a:p>
            <a:pPr eaLnBrk="0" hangingPunct="0"/>
            <a:r>
              <a:rPr lang="en-GB" altLang="en-US" sz="2400">
                <a:latin typeface="+mj-lt"/>
                <a:ea typeface="ＭＳ Ｐゴシック" pitchFamily="34" charset="-128"/>
                <a:cs typeface="Times New Roman" pitchFamily="18" charset="0"/>
              </a:rPr>
              <a:t>Slower smoke production</a:t>
            </a:r>
          </a:p>
          <a:p>
            <a:pPr eaLnBrk="0" hangingPunct="0"/>
            <a:r>
              <a:rPr lang="en-GB" altLang="en-US" sz="2400">
                <a:latin typeface="+mj-lt"/>
                <a:ea typeface="ＭＳ Ｐゴシック" pitchFamily="34" charset="-128"/>
                <a:cs typeface="Times New Roman" pitchFamily="18" charset="0"/>
              </a:rPr>
              <a:t>for prolonged screening.</a:t>
            </a:r>
          </a:p>
        </p:txBody>
      </p:sp>
      <p:sp>
        <p:nvSpPr>
          <p:cNvPr id="36876" name="Text Box 13"/>
          <p:cNvSpPr txBox="1">
            <a:spLocks noChangeArrowheads="1"/>
          </p:cNvSpPr>
          <p:nvPr/>
        </p:nvSpPr>
        <p:spPr bwMode="auto">
          <a:xfrm>
            <a:off x="3884613" y="1333500"/>
            <a:ext cx="4603750" cy="1200329"/>
          </a:xfrm>
          <a:prstGeom prst="rect">
            <a:avLst/>
          </a:prstGeom>
          <a:noFill/>
          <a:ln w="9525">
            <a:noFill/>
            <a:miter lim="800000"/>
            <a:headEnd/>
            <a:tailEnd/>
          </a:ln>
        </p:spPr>
        <p:txBody>
          <a:bodyPr>
            <a:spAutoFit/>
          </a:bodyPr>
          <a:lstStyle/>
          <a:p>
            <a:r>
              <a:rPr lang="en-GB" altLang="en-US" sz="2400" dirty="0">
                <a:latin typeface="+mj-lt"/>
                <a:ea typeface="ＭＳ Ｐゴシック" pitchFamily="34" charset="-128"/>
                <a:cs typeface="Times New Roman" panose="02020603050405020304" pitchFamily="18" charset="0"/>
              </a:rPr>
              <a:t>Designed to reduce time to effective </a:t>
            </a:r>
            <a:r>
              <a:rPr lang="en-GB" altLang="en-US" sz="2400" dirty="0" smtClean="0">
                <a:latin typeface="+mj-lt"/>
                <a:ea typeface="ＭＳ Ｐゴシック" pitchFamily="34" charset="-128"/>
                <a:cs typeface="Times New Roman" panose="02020603050405020304" pitchFamily="18" charset="0"/>
              </a:rPr>
              <a:t>smoke and improve IR capability</a:t>
            </a:r>
            <a:endParaRPr lang="en-GB" altLang="en-US" sz="2400" dirty="0">
              <a:latin typeface="+mj-lt"/>
              <a:ea typeface="ＭＳ Ｐゴシック" pitchFamily="34" charset="-128"/>
              <a:cs typeface="Times New Roman" panose="02020603050405020304" pitchFamily="18" charset="0"/>
            </a:endParaRPr>
          </a:p>
        </p:txBody>
      </p:sp>
    </p:spTree>
    <p:extLst>
      <p:ext uri="{BB962C8B-B14F-4D97-AF65-F5344CB8AC3E}">
        <p14:creationId xmlns:p14="http://schemas.microsoft.com/office/powerpoint/2010/main" val="825222814"/>
      </p:ext>
    </p:extLst>
  </p:cSld>
  <p:clrMapOvr>
    <a:masterClrMapping/>
  </p:clrMapOvr>
  <p:transition>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250825" y="322263"/>
            <a:ext cx="8642350" cy="585787"/>
          </a:xfrm>
        </p:spPr>
        <p:txBody>
          <a:bodyPr/>
          <a:lstStyle/>
          <a:p>
            <a:r>
              <a:rPr lang="en-US" altLang="en-US" sz="3600" smtClean="0"/>
              <a:t>Coloured Smoke Grenades</a:t>
            </a:r>
          </a:p>
        </p:txBody>
      </p:sp>
      <p:sp>
        <p:nvSpPr>
          <p:cNvPr id="37889"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C7D4724-DA61-4174-B094-B909178216BC}" type="slidenum">
              <a:rPr lang="en-US" sz="1600" b="1">
                <a:solidFill>
                  <a:schemeClr val="tx1"/>
                </a:solidFill>
                <a:cs typeface="Arial" charset="0"/>
              </a:rPr>
              <a:pPr fontAlgn="base">
                <a:spcBef>
                  <a:spcPct val="0"/>
                </a:spcBef>
                <a:spcAft>
                  <a:spcPct val="0"/>
                </a:spcAft>
              </a:pPr>
              <a:t>27</a:t>
            </a:fld>
            <a:endParaRPr lang="en-US" sz="1600" b="1">
              <a:solidFill>
                <a:schemeClr val="tx1"/>
              </a:solidFill>
              <a:cs typeface="Arial" charset="0"/>
            </a:endParaRPr>
          </a:p>
        </p:txBody>
      </p:sp>
      <p:pic>
        <p:nvPicPr>
          <p:cNvPr id="37891" name="Picture 3" descr="smoke - coloured grenade NICO"/>
          <p:cNvPicPr>
            <a:picLocks noChangeAspect="1" noChangeArrowheads="1"/>
          </p:cNvPicPr>
          <p:nvPr/>
        </p:nvPicPr>
        <p:blipFill>
          <a:blip r:embed="rId2"/>
          <a:srcRect/>
          <a:stretch>
            <a:fillRect/>
          </a:stretch>
        </p:blipFill>
        <p:spPr bwMode="auto">
          <a:xfrm>
            <a:off x="889000" y="1152525"/>
            <a:ext cx="7366000" cy="4702175"/>
          </a:xfrm>
          <a:prstGeom prst="rect">
            <a:avLst/>
          </a:prstGeom>
          <a:noFill/>
          <a:ln w="9525">
            <a:noFill/>
            <a:miter lim="800000"/>
            <a:headEnd/>
            <a:tailEnd/>
          </a:ln>
        </p:spPr>
      </p:pic>
      <p:sp>
        <p:nvSpPr>
          <p:cNvPr id="37892" name="Text Box 4"/>
          <p:cNvSpPr txBox="1">
            <a:spLocks noChangeArrowheads="1"/>
          </p:cNvSpPr>
          <p:nvPr/>
        </p:nvSpPr>
        <p:spPr bwMode="auto">
          <a:xfrm>
            <a:off x="558800" y="6197600"/>
            <a:ext cx="2051050" cy="400050"/>
          </a:xfrm>
          <a:prstGeom prst="rect">
            <a:avLst/>
          </a:prstGeom>
          <a:noFill/>
          <a:ln w="9525">
            <a:noFill/>
            <a:miter lim="800000"/>
            <a:headEnd/>
            <a:tailEnd/>
          </a:ln>
        </p:spPr>
        <p:txBody>
          <a:bodyPr wrap="none">
            <a:spAutoFit/>
          </a:bodyPr>
          <a:lstStyle/>
          <a:p>
            <a:pPr eaLnBrk="0" hangingPunct="0"/>
            <a:r>
              <a:rPr lang="en-GB" altLang="en-US" sz="2000" i="1">
                <a:latin typeface="Times New Roman" pitchFamily="18" charset="0"/>
                <a:ea typeface="ＭＳ Ｐゴシック" pitchFamily="34" charset="-128"/>
              </a:rPr>
              <a:t>Courtesy of NICO</a:t>
            </a:r>
          </a:p>
        </p:txBody>
      </p:sp>
    </p:spTree>
    <p:extLst>
      <p:ext uri="{BB962C8B-B14F-4D97-AF65-F5344CB8AC3E}">
        <p14:creationId xmlns:p14="http://schemas.microsoft.com/office/powerpoint/2010/main" val="1526632700"/>
      </p:ext>
    </p:extLst>
  </p:cSld>
  <p:clrMapOvr>
    <a:masterClrMapping/>
  </p:clrMapOvr>
  <p:transition>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type="title"/>
          </p:nvPr>
        </p:nvSpPr>
        <p:spPr>
          <a:xfrm>
            <a:off x="457200" y="274638"/>
            <a:ext cx="8229600" cy="706437"/>
          </a:xfrm>
        </p:spPr>
        <p:txBody>
          <a:bodyPr/>
          <a:lstStyle/>
          <a:p>
            <a:r>
              <a:rPr lang="en-GB" altLang="en-US" sz="3600" smtClean="0"/>
              <a:t>Signalling/Screening Smoke</a:t>
            </a:r>
          </a:p>
        </p:txBody>
      </p:sp>
      <p:sp>
        <p:nvSpPr>
          <p:cNvPr id="38913"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sz="1600" b="1" dirty="0">
              <a:solidFill>
                <a:schemeClr val="tx1"/>
              </a:solidFill>
              <a:cs typeface="Arial" charset="0"/>
            </a:endParaRPr>
          </a:p>
        </p:txBody>
      </p:sp>
      <p:pic>
        <p:nvPicPr>
          <p:cNvPr id="38915" name="Picture 2" descr="grenade smoke NICO"/>
          <p:cNvPicPr>
            <a:picLocks noChangeAspect="1" noChangeArrowheads="1"/>
          </p:cNvPicPr>
          <p:nvPr/>
        </p:nvPicPr>
        <p:blipFill>
          <a:blip r:embed="rId2"/>
          <a:srcRect/>
          <a:stretch>
            <a:fillRect/>
          </a:stretch>
        </p:blipFill>
        <p:spPr bwMode="auto">
          <a:xfrm>
            <a:off x="280988" y="4549775"/>
            <a:ext cx="2851150" cy="1831975"/>
          </a:xfrm>
          <a:prstGeom prst="rect">
            <a:avLst/>
          </a:prstGeom>
          <a:noFill/>
          <a:ln w="9525">
            <a:noFill/>
            <a:miter lim="800000"/>
            <a:headEnd/>
            <a:tailEnd/>
          </a:ln>
        </p:spPr>
      </p:pic>
      <p:grpSp>
        <p:nvGrpSpPr>
          <p:cNvPr id="38916" name="Group 26"/>
          <p:cNvGrpSpPr>
            <a:grpSpLocks/>
          </p:cNvGrpSpPr>
          <p:nvPr/>
        </p:nvGrpSpPr>
        <p:grpSpPr bwMode="auto">
          <a:xfrm>
            <a:off x="53975" y="1101725"/>
            <a:ext cx="8943975" cy="4919663"/>
            <a:chOff x="34" y="511"/>
            <a:chExt cx="5634" cy="3099"/>
          </a:xfrm>
        </p:grpSpPr>
        <p:pic>
          <p:nvPicPr>
            <p:cNvPr id="38917" name="Picture 5" descr="smoke - grenade hand training L72 copy"/>
            <p:cNvPicPr>
              <a:picLocks noChangeAspect="1" noChangeArrowheads="1"/>
            </p:cNvPicPr>
            <p:nvPr/>
          </p:nvPicPr>
          <p:blipFill>
            <a:blip r:embed="rId3"/>
            <a:srcRect/>
            <a:stretch>
              <a:fillRect/>
            </a:stretch>
          </p:blipFill>
          <p:spPr bwMode="auto">
            <a:xfrm>
              <a:off x="2491" y="688"/>
              <a:ext cx="1820" cy="2922"/>
            </a:xfrm>
            <a:prstGeom prst="rect">
              <a:avLst/>
            </a:prstGeom>
            <a:noFill/>
            <a:ln w="9525">
              <a:noFill/>
              <a:miter lim="800000"/>
              <a:headEnd/>
              <a:tailEnd/>
            </a:ln>
          </p:spPr>
        </p:pic>
        <p:grpSp>
          <p:nvGrpSpPr>
            <p:cNvPr id="38918" name="Group 25"/>
            <p:cNvGrpSpPr>
              <a:grpSpLocks/>
            </p:cNvGrpSpPr>
            <p:nvPr/>
          </p:nvGrpSpPr>
          <p:grpSpPr bwMode="auto">
            <a:xfrm>
              <a:off x="34" y="511"/>
              <a:ext cx="5634" cy="2754"/>
              <a:chOff x="34" y="511"/>
              <a:chExt cx="5634" cy="2754"/>
            </a:xfrm>
          </p:grpSpPr>
          <p:sp>
            <p:nvSpPr>
              <p:cNvPr id="38919" name="Text Box 6"/>
              <p:cNvSpPr txBox="1">
                <a:spLocks noChangeArrowheads="1"/>
              </p:cNvSpPr>
              <p:nvPr/>
            </p:nvSpPr>
            <p:spPr bwMode="auto">
              <a:xfrm>
                <a:off x="4380" y="511"/>
                <a:ext cx="1288" cy="233"/>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Pre-cocked striker</a:t>
                </a:r>
              </a:p>
            </p:txBody>
          </p:sp>
          <p:sp>
            <p:nvSpPr>
              <p:cNvPr id="38920" name="Text Box 7"/>
              <p:cNvSpPr txBox="1">
                <a:spLocks noChangeArrowheads="1"/>
              </p:cNvSpPr>
              <p:nvPr/>
            </p:nvSpPr>
            <p:spPr bwMode="auto">
              <a:xfrm>
                <a:off x="4758" y="2299"/>
                <a:ext cx="876" cy="233"/>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Fly-up lever</a:t>
                </a:r>
              </a:p>
            </p:txBody>
          </p:sp>
          <p:sp>
            <p:nvSpPr>
              <p:cNvPr id="38921" name="Text Box 8"/>
              <p:cNvSpPr txBox="1">
                <a:spLocks noChangeArrowheads="1"/>
              </p:cNvSpPr>
              <p:nvPr/>
            </p:nvSpPr>
            <p:spPr bwMode="auto">
              <a:xfrm>
                <a:off x="34" y="2127"/>
                <a:ext cx="2128" cy="407"/>
              </a:xfrm>
              <a:prstGeom prst="rect">
                <a:avLst/>
              </a:prstGeom>
              <a:noFill/>
              <a:ln w="9525">
                <a:noFill/>
                <a:miter lim="800000"/>
                <a:headEnd/>
                <a:tailEnd/>
              </a:ln>
            </p:spPr>
            <p:txBody>
              <a:bodyPr wrap="none" anchor="ctr">
                <a:spAutoFit/>
              </a:bodyPr>
              <a:lstStyle/>
              <a:p>
                <a:pPr eaLnBrk="0" hangingPunct="0"/>
                <a:r>
                  <a:rPr lang="en-GB" altLang="en-US">
                    <a:latin typeface="+mj-lt"/>
                    <a:ea typeface="ＭＳ Ｐゴシック" pitchFamily="34" charset="-128"/>
                    <a:cs typeface="Times New Roman" pitchFamily="18" charset="0"/>
                  </a:rPr>
                  <a:t>Smoke composition</a:t>
                </a:r>
              </a:p>
              <a:p>
                <a:pPr eaLnBrk="0" hangingPunct="0"/>
                <a:r>
                  <a:rPr lang="en-GB" altLang="en-US">
                    <a:latin typeface="+mj-lt"/>
                    <a:ea typeface="ＭＳ Ｐゴシック" pitchFamily="34" charset="-128"/>
                    <a:cs typeface="Times New Roman" pitchFamily="18" charset="0"/>
                  </a:rPr>
                  <a:t>(lactose / sodium chlorate / dye</a:t>
                </a:r>
              </a:p>
            </p:txBody>
          </p:sp>
          <p:sp>
            <p:nvSpPr>
              <p:cNvPr id="38922" name="Text Box 9"/>
              <p:cNvSpPr txBox="1">
                <a:spLocks noChangeArrowheads="1"/>
              </p:cNvSpPr>
              <p:nvPr/>
            </p:nvSpPr>
            <p:spPr bwMode="auto">
              <a:xfrm>
                <a:off x="793" y="1540"/>
                <a:ext cx="1482" cy="233"/>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Primed cambric SMP</a:t>
                </a:r>
              </a:p>
            </p:txBody>
          </p:sp>
          <p:sp>
            <p:nvSpPr>
              <p:cNvPr id="38923" name="Text Box 10"/>
              <p:cNvSpPr txBox="1">
                <a:spLocks noChangeArrowheads="1"/>
              </p:cNvSpPr>
              <p:nvPr/>
            </p:nvSpPr>
            <p:spPr bwMode="auto">
              <a:xfrm>
                <a:off x="669" y="1857"/>
                <a:ext cx="1611" cy="233"/>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Primed cambric SR252</a:t>
                </a:r>
              </a:p>
            </p:txBody>
          </p:sp>
          <p:sp>
            <p:nvSpPr>
              <p:cNvPr id="38924" name="Text Box 11"/>
              <p:cNvSpPr txBox="1">
                <a:spLocks noChangeArrowheads="1"/>
              </p:cNvSpPr>
              <p:nvPr/>
            </p:nvSpPr>
            <p:spPr bwMode="auto">
              <a:xfrm>
                <a:off x="327" y="753"/>
                <a:ext cx="1966" cy="494"/>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dirty="0">
                    <a:latin typeface="+mj-lt"/>
                    <a:ea typeface="ＭＳ Ｐゴシック" pitchFamily="34" charset="-128"/>
                    <a:cs typeface="Times New Roman" pitchFamily="18" charset="0"/>
                  </a:rPr>
                  <a:t>Ely percussion cap 0.22 </a:t>
                </a:r>
                <a:r>
                  <a:rPr lang="en-GB" altLang="en-US" dirty="0" smtClean="0">
                    <a:latin typeface="+mj-lt"/>
                    <a:ea typeface="ＭＳ Ｐゴシック" pitchFamily="34" charset="-128"/>
                    <a:cs typeface="Times New Roman" pitchFamily="18" charset="0"/>
                  </a:rPr>
                  <a:t>inch</a:t>
                </a:r>
              </a:p>
              <a:p>
                <a:pPr algn="ctr" eaLnBrk="0" hangingPunct="0">
                  <a:spcBef>
                    <a:spcPct val="50000"/>
                  </a:spcBef>
                </a:pPr>
                <a:r>
                  <a:rPr lang="en-GB" altLang="en-US" dirty="0" smtClean="0">
                    <a:latin typeface="+mj-lt"/>
                    <a:ea typeface="ＭＳ Ｐゴシック" pitchFamily="34" charset="-128"/>
                    <a:cs typeface="Times New Roman" pitchFamily="18" charset="0"/>
                  </a:rPr>
                  <a:t>(Vented </a:t>
                </a:r>
                <a:r>
                  <a:rPr lang="en-GB" altLang="en-US" dirty="0" err="1" smtClean="0">
                    <a:latin typeface="+mj-lt"/>
                    <a:ea typeface="ＭＳ Ｐゴシック" pitchFamily="34" charset="-128"/>
                    <a:cs typeface="Times New Roman" pitchFamily="18" charset="0"/>
                  </a:rPr>
                  <a:t>Rimfire</a:t>
                </a:r>
                <a:r>
                  <a:rPr lang="en-GB" altLang="en-US" dirty="0" smtClean="0">
                    <a:latin typeface="+mj-lt"/>
                    <a:ea typeface="ＭＳ Ｐゴシック" pitchFamily="34" charset="-128"/>
                    <a:cs typeface="Times New Roman" pitchFamily="18" charset="0"/>
                  </a:rPr>
                  <a:t>)</a:t>
                </a:r>
                <a:endParaRPr lang="en-GB" altLang="en-US" dirty="0">
                  <a:latin typeface="+mj-lt"/>
                  <a:ea typeface="ＭＳ Ｐゴシック" pitchFamily="34" charset="-128"/>
                  <a:cs typeface="Times New Roman" pitchFamily="18" charset="0"/>
                </a:endParaRPr>
              </a:p>
            </p:txBody>
          </p:sp>
          <p:sp>
            <p:nvSpPr>
              <p:cNvPr id="38925" name="Text Box 12"/>
              <p:cNvSpPr txBox="1">
                <a:spLocks noChangeArrowheads="1"/>
              </p:cNvSpPr>
              <p:nvPr/>
            </p:nvSpPr>
            <p:spPr bwMode="auto">
              <a:xfrm>
                <a:off x="924" y="1301"/>
                <a:ext cx="1377" cy="233"/>
              </a:xfrm>
              <a:prstGeom prst="rect">
                <a:avLst/>
              </a:prstGeom>
              <a:noFill/>
              <a:ln w="9525">
                <a:noFill/>
                <a:miter lim="800000"/>
                <a:headEnd/>
                <a:tailEnd/>
              </a:ln>
            </p:spPr>
            <p:txBody>
              <a:bodyPr wrap="none" anchor="ctr">
                <a:spAutoFit/>
              </a:bodyPr>
              <a:lstStyle/>
              <a:p>
                <a:pPr algn="r" eaLnBrk="0" hangingPunct="0">
                  <a:spcBef>
                    <a:spcPct val="50000"/>
                  </a:spcBef>
                </a:pPr>
                <a:r>
                  <a:rPr lang="en-GB" altLang="en-US" dirty="0" smtClean="0">
                    <a:latin typeface="+mj-lt"/>
                    <a:ea typeface="ＭＳ Ｐゴシック" pitchFamily="34" charset="-128"/>
                    <a:cs typeface="Times New Roman" pitchFamily="18" charset="0"/>
                  </a:rPr>
                  <a:t>Delay (Gunpowder)</a:t>
                </a:r>
                <a:endParaRPr lang="en-GB" altLang="en-US" dirty="0">
                  <a:latin typeface="+mj-lt"/>
                  <a:ea typeface="ＭＳ Ｐゴシック" pitchFamily="34" charset="-128"/>
                  <a:cs typeface="Times New Roman" pitchFamily="18" charset="0"/>
                </a:endParaRPr>
              </a:p>
            </p:txBody>
          </p:sp>
          <p:sp>
            <p:nvSpPr>
              <p:cNvPr id="38926" name="Line 16"/>
              <p:cNvSpPr>
                <a:spLocks noChangeShapeType="1"/>
              </p:cNvSpPr>
              <p:nvPr/>
            </p:nvSpPr>
            <p:spPr bwMode="auto">
              <a:xfrm>
                <a:off x="2320" y="2006"/>
                <a:ext cx="746" cy="229"/>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27" name="Line 17"/>
              <p:cNvSpPr>
                <a:spLocks noChangeShapeType="1"/>
              </p:cNvSpPr>
              <p:nvPr/>
            </p:nvSpPr>
            <p:spPr bwMode="auto">
              <a:xfrm>
                <a:off x="2320" y="2461"/>
                <a:ext cx="544" cy="16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28" name="Line 18"/>
              <p:cNvSpPr>
                <a:spLocks noChangeShapeType="1"/>
              </p:cNvSpPr>
              <p:nvPr/>
            </p:nvSpPr>
            <p:spPr bwMode="auto">
              <a:xfrm flipH="1">
                <a:off x="3889" y="688"/>
                <a:ext cx="432" cy="247"/>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29" name="Line 19"/>
              <p:cNvSpPr>
                <a:spLocks noChangeShapeType="1"/>
              </p:cNvSpPr>
              <p:nvPr/>
            </p:nvSpPr>
            <p:spPr bwMode="auto">
              <a:xfrm flipH="1">
                <a:off x="4212" y="2414"/>
                <a:ext cx="512" cy="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30" name="Text Box 20"/>
              <p:cNvSpPr txBox="1">
                <a:spLocks noChangeArrowheads="1"/>
              </p:cNvSpPr>
              <p:nvPr/>
            </p:nvSpPr>
            <p:spPr bwMode="auto">
              <a:xfrm>
                <a:off x="5116" y="3032"/>
                <a:ext cx="448" cy="233"/>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Body</a:t>
                </a:r>
              </a:p>
            </p:txBody>
          </p:sp>
          <p:sp>
            <p:nvSpPr>
              <p:cNvPr id="38931" name="Text Box 21"/>
              <p:cNvSpPr txBox="1">
                <a:spLocks noChangeArrowheads="1"/>
              </p:cNvSpPr>
              <p:nvPr/>
            </p:nvSpPr>
            <p:spPr bwMode="auto">
              <a:xfrm>
                <a:off x="4841" y="1752"/>
                <a:ext cx="795" cy="233"/>
              </a:xfrm>
              <a:prstGeom prst="rect">
                <a:avLst/>
              </a:prstGeom>
              <a:noFill/>
              <a:ln w="9525">
                <a:noFill/>
                <a:miter lim="800000"/>
                <a:headEnd/>
                <a:tailEnd/>
              </a:ln>
            </p:spPr>
            <p:txBody>
              <a:bodyPr wrap="none" anchor="ctr">
                <a:spAutoFit/>
              </a:bodyPr>
              <a:lstStyle/>
              <a:p>
                <a:pPr algn="ctr" eaLnBrk="0" hangingPunct="0">
                  <a:spcBef>
                    <a:spcPct val="50000"/>
                  </a:spcBef>
                </a:pPr>
                <a:r>
                  <a:rPr lang="en-GB" altLang="en-US">
                    <a:latin typeface="+mj-lt"/>
                    <a:ea typeface="ＭＳ Ｐゴシック" pitchFamily="34" charset="-128"/>
                    <a:cs typeface="Times New Roman" pitchFamily="18" charset="0"/>
                  </a:rPr>
                  <a:t>Vent holes</a:t>
                </a:r>
              </a:p>
            </p:txBody>
          </p:sp>
          <p:sp>
            <p:nvSpPr>
              <p:cNvPr id="38932" name="Line 22"/>
              <p:cNvSpPr>
                <a:spLocks noChangeShapeType="1"/>
              </p:cNvSpPr>
              <p:nvPr/>
            </p:nvSpPr>
            <p:spPr bwMode="auto">
              <a:xfrm flipH="1" flipV="1">
                <a:off x="3817" y="1327"/>
                <a:ext cx="1000" cy="48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33" name="Line 23"/>
              <p:cNvSpPr>
                <a:spLocks noChangeShapeType="1"/>
              </p:cNvSpPr>
              <p:nvPr/>
            </p:nvSpPr>
            <p:spPr bwMode="auto">
              <a:xfrm flipH="1">
                <a:off x="4134" y="3145"/>
                <a:ext cx="901" cy="0"/>
              </a:xfrm>
              <a:prstGeom prst="line">
                <a:avLst/>
              </a:prstGeom>
              <a:noFill/>
              <a:ln w="19050">
                <a:solidFill>
                  <a:srgbClr val="0066FF"/>
                </a:solidFill>
                <a:round/>
                <a:headEnd/>
                <a:tailEnd type="stealth" w="med" len="med"/>
              </a:ln>
            </p:spPr>
            <p:txBody>
              <a:bodyPr anchor="ctr">
                <a:spAutoFit/>
              </a:bodyPr>
              <a:lstStyle/>
              <a:p>
                <a:endParaRPr lang="en-US"/>
              </a:p>
            </p:txBody>
          </p:sp>
          <p:sp>
            <p:nvSpPr>
              <p:cNvPr id="38934" name="Line 24"/>
              <p:cNvSpPr>
                <a:spLocks noChangeShapeType="1"/>
              </p:cNvSpPr>
              <p:nvPr/>
            </p:nvSpPr>
            <p:spPr bwMode="auto">
              <a:xfrm>
                <a:off x="2332" y="1669"/>
                <a:ext cx="317" cy="0"/>
              </a:xfrm>
              <a:prstGeom prst="line">
                <a:avLst/>
              </a:prstGeom>
              <a:noFill/>
              <a:ln w="19050">
                <a:solidFill>
                  <a:srgbClr val="0066FF"/>
                </a:solidFill>
                <a:round/>
                <a:headEnd/>
                <a:tailEnd type="triangle" w="med" len="med"/>
              </a:ln>
            </p:spPr>
            <p:txBody>
              <a:bodyPr/>
              <a:lstStyle/>
              <a:p>
                <a:endParaRPr lang="en-US"/>
              </a:p>
            </p:txBody>
          </p:sp>
          <p:sp>
            <p:nvSpPr>
              <p:cNvPr id="38935" name="Line 25"/>
              <p:cNvSpPr>
                <a:spLocks noChangeShapeType="1"/>
              </p:cNvSpPr>
              <p:nvPr/>
            </p:nvSpPr>
            <p:spPr bwMode="auto">
              <a:xfrm>
                <a:off x="2365" y="1418"/>
                <a:ext cx="953" cy="0"/>
              </a:xfrm>
              <a:prstGeom prst="line">
                <a:avLst/>
              </a:prstGeom>
              <a:noFill/>
              <a:ln w="19050">
                <a:solidFill>
                  <a:srgbClr val="0066FF"/>
                </a:solidFill>
                <a:round/>
                <a:headEnd/>
                <a:tailEnd type="triangle" w="med" len="med"/>
              </a:ln>
            </p:spPr>
            <p:txBody>
              <a:bodyPr/>
              <a:lstStyle/>
              <a:p>
                <a:endParaRPr lang="en-US"/>
              </a:p>
            </p:txBody>
          </p:sp>
          <p:sp>
            <p:nvSpPr>
              <p:cNvPr id="38936" name="Line 26"/>
              <p:cNvSpPr>
                <a:spLocks noChangeShapeType="1"/>
              </p:cNvSpPr>
              <p:nvPr/>
            </p:nvSpPr>
            <p:spPr bwMode="auto">
              <a:xfrm>
                <a:off x="2365" y="1101"/>
                <a:ext cx="998" cy="0"/>
              </a:xfrm>
              <a:prstGeom prst="line">
                <a:avLst/>
              </a:prstGeom>
              <a:noFill/>
              <a:ln w="19050">
                <a:solidFill>
                  <a:srgbClr val="0066FF"/>
                </a:solidFill>
                <a:round/>
                <a:headEnd/>
                <a:tailEnd type="triangle" w="med" len="med"/>
              </a:ln>
            </p:spPr>
            <p:txBody>
              <a:bodyPr/>
              <a:lstStyle/>
              <a:p>
                <a:endParaRPr lang="en-US"/>
              </a:p>
            </p:txBody>
          </p:sp>
        </p:grpSp>
      </p:grpSp>
    </p:spTree>
    <p:extLst>
      <p:ext uri="{BB962C8B-B14F-4D97-AF65-F5344CB8AC3E}">
        <p14:creationId xmlns:p14="http://schemas.microsoft.com/office/powerpoint/2010/main" val="2668265261"/>
      </p:ext>
    </p:extLst>
  </p:cSld>
  <p:clrMapOvr>
    <a:masterClrMapping/>
  </p:clrMapOvr>
  <p:transition>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250825" y="322263"/>
            <a:ext cx="8642350" cy="585787"/>
          </a:xfrm>
        </p:spPr>
        <p:txBody>
          <a:bodyPr/>
          <a:lstStyle/>
          <a:p>
            <a:r>
              <a:rPr lang="en-US" altLang="en-US" sz="3600" smtClean="0"/>
              <a:t>CS Grenades</a:t>
            </a:r>
          </a:p>
        </p:txBody>
      </p:sp>
      <p:sp>
        <p:nvSpPr>
          <p:cNvPr id="399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sz="1600" b="1" dirty="0">
              <a:solidFill>
                <a:schemeClr val="tx1"/>
              </a:solidFill>
              <a:cs typeface="Arial" charset="0"/>
            </a:endParaRPr>
          </a:p>
        </p:txBody>
      </p:sp>
      <p:sp>
        <p:nvSpPr>
          <p:cNvPr id="29701" name="Text Box 4"/>
          <p:cNvSpPr txBox="1">
            <a:spLocks noChangeArrowheads="1"/>
          </p:cNvSpPr>
          <p:nvPr/>
        </p:nvSpPr>
        <p:spPr bwMode="auto">
          <a:xfrm>
            <a:off x="2716213" y="3867150"/>
            <a:ext cx="4030662" cy="708025"/>
          </a:xfrm>
          <a:prstGeom prst="rect">
            <a:avLst/>
          </a:prstGeom>
          <a:noFill/>
          <a:ln>
            <a:noFill/>
          </a:ln>
          <a:extLst/>
        </p:spPr>
        <p:txBody>
          <a:bodyPr wrap="none">
            <a:spAutoFit/>
          </a:bodyPr>
          <a:lstStyle>
            <a:lvl1pPr eaLnBrk="0" hangingPunct="0">
              <a:spcBef>
                <a:spcPct val="50000"/>
              </a:spcBef>
              <a:buChar char="•"/>
              <a:defRPr sz="2800">
                <a:solidFill>
                  <a:schemeClr val="tx1"/>
                </a:solidFill>
                <a:latin typeface="Arial" charset="0"/>
                <a:ea typeface="ＭＳ Ｐゴシック" pitchFamily="34" charset="-128"/>
              </a:defRPr>
            </a:lvl1pPr>
            <a:lvl2pPr marL="742950" indent="-285750" eaLnBrk="0" hangingPunct="0">
              <a:spcBef>
                <a:spcPct val="20000"/>
              </a:spcBef>
              <a:buChar char="–"/>
              <a:defRPr sz="2400">
                <a:solidFill>
                  <a:schemeClr val="tx1"/>
                </a:solidFill>
                <a:latin typeface="Arial" charset="0"/>
                <a:ea typeface="ＭＳ Ｐゴシック" pitchFamily="34" charset="-128"/>
              </a:defRPr>
            </a:lvl2pPr>
            <a:lvl3pPr marL="1143000" indent="-228600" eaLnBrk="0" hangingPunct="0">
              <a:spcBef>
                <a:spcPct val="20000"/>
              </a:spcBef>
              <a:buChar char="•"/>
              <a:defRPr sz="2000">
                <a:solidFill>
                  <a:schemeClr val="tx1"/>
                </a:solidFill>
                <a:latin typeface="Arial" charset="0"/>
                <a:ea typeface="ＭＳ Ｐゴシック" pitchFamily="34" charset="-128"/>
              </a:defRPr>
            </a:lvl3pPr>
            <a:lvl4pPr marL="1600200" indent="-228600" eaLnBrk="0" hangingPunct="0">
              <a:spcBef>
                <a:spcPct val="20000"/>
              </a:spcBef>
              <a:buChar char="–"/>
              <a:defRPr>
                <a:solidFill>
                  <a:schemeClr val="tx1"/>
                </a:solidFill>
                <a:latin typeface="Arial" charset="0"/>
                <a:ea typeface="ＭＳ Ｐゴシック" pitchFamily="34" charset="-128"/>
              </a:defRPr>
            </a:lvl4pPr>
            <a:lvl5pPr marL="2057400" indent="-228600" eaLnBrk="0" hangingPunct="0">
              <a:spcBef>
                <a:spcPct val="20000"/>
              </a:spcBef>
              <a:buChar char="»"/>
              <a:defRPr sz="2000">
                <a:solidFill>
                  <a:schemeClr val="tx1"/>
                </a:solidFill>
                <a:latin typeface="Arial"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charset="0"/>
                <a:ea typeface="ＭＳ Ｐゴシック" pitchFamily="34" charset="-128"/>
              </a:defRPr>
            </a:lvl9pPr>
          </a:lstStyle>
          <a:p>
            <a:pPr algn="ctr" fontAlgn="auto">
              <a:spcBef>
                <a:spcPct val="0"/>
              </a:spcBef>
              <a:spcAft>
                <a:spcPts val="0"/>
              </a:spcAft>
              <a:buFontTx/>
              <a:buNone/>
              <a:defRPr/>
            </a:pPr>
            <a:r>
              <a:rPr lang="en-GB" altLang="en-US" sz="2000" dirty="0" smtClean="0">
                <a:latin typeface="+mj-lt"/>
                <a:cs typeface="+mn-cs"/>
              </a:rPr>
              <a:t>CS</a:t>
            </a:r>
          </a:p>
          <a:p>
            <a:pPr algn="ctr" fontAlgn="auto">
              <a:spcBef>
                <a:spcPct val="0"/>
              </a:spcBef>
              <a:spcAft>
                <a:spcPts val="0"/>
              </a:spcAft>
              <a:buFontTx/>
              <a:buNone/>
              <a:defRPr/>
            </a:pPr>
            <a:r>
              <a:rPr lang="en-GB" altLang="en-US" sz="2000" i="1" dirty="0" smtClean="0">
                <a:latin typeface="+mj-lt"/>
                <a:cs typeface="+mn-cs"/>
              </a:rPr>
              <a:t>o</a:t>
            </a:r>
            <a:r>
              <a:rPr lang="en-GB" altLang="en-US" sz="2000" dirty="0" smtClean="0">
                <a:latin typeface="+mj-lt"/>
                <a:cs typeface="+mn-cs"/>
              </a:rPr>
              <a:t>-</a:t>
            </a:r>
            <a:r>
              <a:rPr lang="en-GB" altLang="en-US" sz="2000" dirty="0" err="1" smtClean="0">
                <a:latin typeface="+mj-lt"/>
                <a:cs typeface="+mn-cs"/>
              </a:rPr>
              <a:t>chlorobenzylidene</a:t>
            </a:r>
            <a:r>
              <a:rPr lang="en-GB" altLang="en-US" sz="2000" dirty="0" smtClean="0">
                <a:latin typeface="+mj-lt"/>
                <a:cs typeface="+mn-cs"/>
              </a:rPr>
              <a:t> </a:t>
            </a:r>
            <a:r>
              <a:rPr lang="en-GB" altLang="en-US" sz="2000" dirty="0" err="1" smtClean="0">
                <a:latin typeface="+mj-lt"/>
                <a:cs typeface="+mn-cs"/>
              </a:rPr>
              <a:t>malononitrile</a:t>
            </a:r>
            <a:r>
              <a:rPr lang="en-GB" altLang="en-US" sz="2000" dirty="0" smtClean="0">
                <a:latin typeface="+mj-lt"/>
                <a:cs typeface="+mn-cs"/>
              </a:rPr>
              <a:t>°</a:t>
            </a:r>
            <a:endParaRPr lang="en-GB" altLang="en-US" sz="2000" dirty="0">
              <a:latin typeface="+mj-lt"/>
              <a:cs typeface="+mn-cs"/>
            </a:endParaRPr>
          </a:p>
        </p:txBody>
      </p:sp>
      <p:pic>
        <p:nvPicPr>
          <p:cNvPr id="39940" name="Picture 2"/>
          <p:cNvPicPr>
            <a:picLocks noChangeAspect="1" noChangeArrowheads="1"/>
          </p:cNvPicPr>
          <p:nvPr/>
        </p:nvPicPr>
        <p:blipFill>
          <a:blip r:embed="rId2"/>
          <a:srcRect/>
          <a:stretch>
            <a:fillRect/>
          </a:stretch>
        </p:blipFill>
        <p:spPr bwMode="auto">
          <a:xfrm>
            <a:off x="3132138" y="1628775"/>
            <a:ext cx="3062287" cy="2187575"/>
          </a:xfrm>
          <a:prstGeom prst="rect">
            <a:avLst/>
          </a:prstGeom>
          <a:noFill/>
          <a:ln w="9525">
            <a:noFill/>
            <a:miter lim="800000"/>
            <a:headEnd/>
            <a:tailEnd/>
          </a:ln>
        </p:spPr>
      </p:pic>
      <p:sp>
        <p:nvSpPr>
          <p:cNvPr id="39941" name="Text Box 4"/>
          <p:cNvSpPr txBox="1">
            <a:spLocks noChangeArrowheads="1"/>
          </p:cNvSpPr>
          <p:nvPr/>
        </p:nvSpPr>
        <p:spPr bwMode="auto">
          <a:xfrm>
            <a:off x="971550" y="5084763"/>
            <a:ext cx="6526146" cy="400110"/>
          </a:xfrm>
          <a:prstGeom prst="rect">
            <a:avLst/>
          </a:prstGeom>
          <a:noFill/>
          <a:ln w="9525">
            <a:noFill/>
            <a:miter lim="800000"/>
            <a:headEnd/>
            <a:tailEnd/>
          </a:ln>
        </p:spPr>
        <p:txBody>
          <a:bodyPr wrap="none">
            <a:spAutoFit/>
          </a:bodyPr>
          <a:lstStyle/>
          <a:p>
            <a:pPr eaLnBrk="0" hangingPunct="0"/>
            <a:r>
              <a:rPr lang="en-GB" sz="2000" dirty="0">
                <a:latin typeface="Times New Roman" pitchFamily="18" charset="0"/>
                <a:ea typeface="ＭＳ Ｐゴシック" pitchFamily="34" charset="-128"/>
                <a:cs typeface="Times New Roman" pitchFamily="18" charset="0"/>
              </a:rPr>
              <a:t> </a:t>
            </a:r>
            <a:r>
              <a:rPr lang="en-GB" sz="2000" dirty="0">
                <a:latin typeface="+mj-lt"/>
                <a:ea typeface="ＭＳ Ｐゴシック" pitchFamily="34" charset="-128"/>
                <a:cs typeface="Times New Roman" pitchFamily="18" charset="0"/>
              </a:rPr>
              <a:t>White crystalline solid, </a:t>
            </a:r>
            <a:r>
              <a:rPr lang="en-GB" sz="2000" dirty="0" err="1">
                <a:latin typeface="+mj-lt"/>
                <a:ea typeface="ＭＳ Ｐゴシック" pitchFamily="34" charset="-128"/>
                <a:cs typeface="Times New Roman" pitchFamily="18" charset="0"/>
              </a:rPr>
              <a:t>m.p</a:t>
            </a:r>
            <a:r>
              <a:rPr lang="en-GB" sz="2000" dirty="0">
                <a:latin typeface="+mj-lt"/>
                <a:ea typeface="ＭＳ Ｐゴシック" pitchFamily="34" charset="-128"/>
                <a:cs typeface="Times New Roman" pitchFamily="18" charset="0"/>
              </a:rPr>
              <a:t>. 95°C,      </a:t>
            </a:r>
            <a:r>
              <a:rPr lang="en-GB" sz="2000" dirty="0" err="1">
                <a:latin typeface="+mj-lt"/>
                <a:ea typeface="ＭＳ Ｐゴシック" pitchFamily="34" charset="-128"/>
                <a:cs typeface="Times New Roman" pitchFamily="18" charset="0"/>
              </a:rPr>
              <a:t>b.p</a:t>
            </a:r>
            <a:r>
              <a:rPr lang="en-GB" sz="2000" dirty="0">
                <a:latin typeface="+mj-lt"/>
                <a:ea typeface="ＭＳ Ｐゴシック" pitchFamily="34" charset="-128"/>
                <a:cs typeface="Times New Roman" pitchFamily="18" charset="0"/>
              </a:rPr>
              <a:t>. 310-315°C</a:t>
            </a:r>
            <a:endParaRPr lang="en-GB" altLang="en-US" sz="2000" dirty="0">
              <a:latin typeface="+mj-lt"/>
              <a:ea typeface="ＭＳ Ｐゴシック" pitchFamily="34" charset="-128"/>
              <a:cs typeface="Times New Roman" pitchFamily="18" charset="0"/>
            </a:endParaRPr>
          </a:p>
        </p:txBody>
      </p:sp>
    </p:spTree>
    <p:extLst>
      <p:ext uri="{BB962C8B-B14F-4D97-AF65-F5344CB8AC3E}">
        <p14:creationId xmlns:p14="http://schemas.microsoft.com/office/powerpoint/2010/main" val="2966395482"/>
      </p:ext>
    </p:extLst>
  </p:cSld>
  <p:clrMapOvr>
    <a:masterClrMapping/>
  </p:clrMapOvr>
  <p:transition>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6"/>
          <p:cNvSpPr>
            <a:spLocks noGrp="1" noChangeArrowheads="1"/>
          </p:cNvSpPr>
          <p:nvPr>
            <p:ph type="title"/>
          </p:nvPr>
        </p:nvSpPr>
        <p:spPr>
          <a:xfrm>
            <a:off x="457200" y="274638"/>
            <a:ext cx="8229600" cy="706437"/>
          </a:xfrm>
        </p:spPr>
        <p:txBody>
          <a:bodyPr/>
          <a:lstStyle/>
          <a:p>
            <a:r>
              <a:rPr lang="en-GB" altLang="en-US" sz="3600" smtClean="0"/>
              <a:t>Production of Oxygen</a:t>
            </a:r>
          </a:p>
        </p:txBody>
      </p:sp>
      <p:sp>
        <p:nvSpPr>
          <p:cNvPr id="40961" name="Slide Number Placeholder 5"/>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sp>
        <p:nvSpPr>
          <p:cNvPr id="40963" name="Text Box 4"/>
          <p:cNvSpPr txBox="1">
            <a:spLocks noChangeArrowheads="1"/>
          </p:cNvSpPr>
          <p:nvPr/>
        </p:nvSpPr>
        <p:spPr bwMode="auto">
          <a:xfrm>
            <a:off x="395288" y="4221088"/>
            <a:ext cx="8208962" cy="2308324"/>
          </a:xfrm>
          <a:prstGeom prst="rect">
            <a:avLst/>
          </a:prstGeom>
          <a:noFill/>
          <a:ln w="9525">
            <a:noFill/>
            <a:miter lim="800000"/>
            <a:headEnd/>
            <a:tailEnd/>
          </a:ln>
        </p:spPr>
        <p:txBody>
          <a:bodyPr>
            <a:spAutoFit/>
          </a:bodyPr>
          <a:lstStyle/>
          <a:p>
            <a:pPr eaLnBrk="0" hangingPunct="0"/>
            <a:r>
              <a:rPr lang="en-GB" altLang="en-US" sz="2400" dirty="0">
                <a:latin typeface="+mj-lt"/>
                <a:ea typeface="ＭＳ Ｐゴシック" pitchFamily="34" charset="-128"/>
                <a:cs typeface="Times New Roman" pitchFamily="18" charset="0"/>
              </a:rPr>
              <a:t>LiClO</a:t>
            </a:r>
            <a:r>
              <a:rPr lang="en-GB" altLang="en-US" sz="2400" baseline="-25000" dirty="0">
                <a:latin typeface="+mj-lt"/>
                <a:ea typeface="ＭＳ Ｐゴシック" pitchFamily="34" charset="-128"/>
                <a:cs typeface="Times New Roman" pitchFamily="18" charset="0"/>
              </a:rPr>
              <a:t>3</a:t>
            </a:r>
            <a:r>
              <a:rPr lang="en-GB" altLang="en-US" sz="2400" dirty="0">
                <a:latin typeface="+mj-lt"/>
                <a:ea typeface="ＭＳ Ｐゴシック" pitchFamily="34" charset="-128"/>
                <a:cs typeface="Times New Roman" pitchFamily="18" charset="0"/>
              </a:rPr>
              <a:t>  = </a:t>
            </a:r>
            <a:r>
              <a:rPr lang="en-GB" altLang="en-US" sz="2400" dirty="0" err="1">
                <a:latin typeface="+mj-lt"/>
                <a:ea typeface="ＭＳ Ｐゴシック" pitchFamily="34" charset="-128"/>
                <a:cs typeface="Times New Roman" pitchFamily="18" charset="0"/>
              </a:rPr>
              <a:t>LiCl</a:t>
            </a:r>
            <a:r>
              <a:rPr lang="en-GB" altLang="en-US" sz="2400" dirty="0">
                <a:latin typeface="+mj-lt"/>
                <a:ea typeface="ＭＳ Ｐゴシック" pitchFamily="34" charset="-128"/>
                <a:cs typeface="Times New Roman" pitchFamily="18" charset="0"/>
              </a:rPr>
              <a:t>  + 1.5O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(g)	</a:t>
            </a:r>
            <a:r>
              <a:rPr lang="en-GB" altLang="en-US" sz="2400" i="1" dirty="0">
                <a:latin typeface="+mj-lt"/>
                <a:ea typeface="ＭＳ Ｐゴシック" pitchFamily="34" charset="-128"/>
                <a:cs typeface="Times New Roman" pitchFamily="18" charset="0"/>
              </a:rPr>
              <a:t>q</a:t>
            </a:r>
            <a:r>
              <a:rPr lang="en-GB" altLang="en-US" sz="2400" dirty="0">
                <a:latin typeface="+mj-lt"/>
                <a:ea typeface="ＭＳ Ｐゴシック" pitchFamily="34" charset="-128"/>
                <a:cs typeface="Times New Roman" pitchFamily="18" charset="0"/>
              </a:rPr>
              <a:t> = -2423 kJ kg</a:t>
            </a:r>
            <a:r>
              <a:rPr lang="en-GB" altLang="en-US" sz="2400" baseline="30000" dirty="0">
                <a:latin typeface="+mj-lt"/>
                <a:ea typeface="ＭＳ Ｐゴシック" pitchFamily="34" charset="-128"/>
                <a:cs typeface="Times New Roman" pitchFamily="18" charset="0"/>
              </a:rPr>
              <a:t>-1   </a:t>
            </a:r>
            <a:r>
              <a:rPr lang="en-GB" altLang="en-US" sz="2400" dirty="0">
                <a:latin typeface="+mj-lt"/>
                <a:ea typeface="ＭＳ Ｐゴシック" pitchFamily="34" charset="-128"/>
                <a:cs typeface="Times New Roman" pitchFamily="18" charset="0"/>
              </a:rPr>
              <a:t>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content 53%</a:t>
            </a:r>
          </a:p>
          <a:p>
            <a:pPr eaLnBrk="0" hangingPunct="0"/>
            <a:r>
              <a:rPr lang="en-GB" altLang="en-US" sz="2400" dirty="0">
                <a:latin typeface="+mj-lt"/>
                <a:ea typeface="ＭＳ Ｐゴシック" pitchFamily="34" charset="-128"/>
                <a:cs typeface="Times New Roman" pitchFamily="18" charset="0"/>
              </a:rPr>
              <a:t>NaClO</a:t>
            </a:r>
            <a:r>
              <a:rPr lang="en-GB" altLang="en-US" sz="2400" baseline="-25000" dirty="0">
                <a:latin typeface="+mj-lt"/>
                <a:ea typeface="ＭＳ Ｐゴシック" pitchFamily="34" charset="-128"/>
                <a:cs typeface="Times New Roman" pitchFamily="18" charset="0"/>
              </a:rPr>
              <a:t>3</a:t>
            </a:r>
            <a:r>
              <a:rPr lang="en-GB" altLang="en-US" sz="2400" dirty="0">
                <a:latin typeface="+mj-lt"/>
                <a:ea typeface="ＭＳ Ｐゴシック" pitchFamily="34" charset="-128"/>
                <a:cs typeface="Times New Roman" pitchFamily="18" charset="0"/>
              </a:rPr>
              <a:t> = </a:t>
            </a:r>
            <a:r>
              <a:rPr lang="en-GB" altLang="en-US" sz="2400" dirty="0" err="1">
                <a:latin typeface="+mj-lt"/>
                <a:ea typeface="ＭＳ Ｐゴシック" pitchFamily="34" charset="-128"/>
                <a:cs typeface="Times New Roman" pitchFamily="18" charset="0"/>
              </a:rPr>
              <a:t>NaCl</a:t>
            </a:r>
            <a:r>
              <a:rPr lang="en-GB" altLang="en-US" sz="2400" dirty="0">
                <a:latin typeface="+mj-lt"/>
                <a:ea typeface="ＭＳ Ｐゴシック" pitchFamily="34" charset="-128"/>
                <a:cs typeface="Times New Roman" pitchFamily="18" charset="0"/>
              </a:rPr>
              <a:t> + 1.5O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(g)	</a:t>
            </a:r>
            <a:r>
              <a:rPr lang="en-GB" altLang="en-US" sz="2400" i="1" dirty="0">
                <a:latin typeface="+mj-lt"/>
                <a:ea typeface="ＭＳ Ｐゴシック" pitchFamily="34" charset="-128"/>
                <a:cs typeface="Times New Roman" pitchFamily="18" charset="0"/>
              </a:rPr>
              <a:t>q</a:t>
            </a:r>
            <a:r>
              <a:rPr lang="en-GB" altLang="en-US" sz="2400" dirty="0">
                <a:latin typeface="+mj-lt"/>
                <a:ea typeface="ＭＳ Ｐゴシック" pitchFamily="34" charset="-128"/>
                <a:cs typeface="Times New Roman" pitchFamily="18" charset="0"/>
              </a:rPr>
              <a:t> = -502 kJ kg</a:t>
            </a:r>
            <a:r>
              <a:rPr lang="en-GB" altLang="en-US" sz="2400" baseline="30000" dirty="0">
                <a:latin typeface="+mj-lt"/>
                <a:ea typeface="ＭＳ Ｐゴシック" pitchFamily="34" charset="-128"/>
                <a:cs typeface="Times New Roman" pitchFamily="18" charset="0"/>
              </a:rPr>
              <a:t>-1      </a:t>
            </a:r>
            <a:r>
              <a:rPr lang="en-GB" altLang="en-US" sz="2400" dirty="0">
                <a:latin typeface="+mj-lt"/>
                <a:ea typeface="ＭＳ Ｐゴシック" pitchFamily="34" charset="-128"/>
                <a:cs typeface="Times New Roman" pitchFamily="18" charset="0"/>
              </a:rPr>
              <a:t>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content 45%</a:t>
            </a:r>
          </a:p>
          <a:p>
            <a:pPr eaLnBrk="0" hangingPunct="0"/>
            <a:r>
              <a:rPr lang="en-GB" altLang="en-US" sz="2400" dirty="0">
                <a:latin typeface="+mj-lt"/>
                <a:ea typeface="ＭＳ Ｐゴシック" pitchFamily="34" charset="-128"/>
                <a:cs typeface="Times New Roman" pitchFamily="18" charset="0"/>
              </a:rPr>
              <a:t>KClO</a:t>
            </a:r>
            <a:r>
              <a:rPr lang="en-GB" altLang="en-US" sz="2400" baseline="-25000" dirty="0">
                <a:latin typeface="+mj-lt"/>
                <a:ea typeface="ＭＳ Ｐゴシック" pitchFamily="34" charset="-128"/>
                <a:cs typeface="Times New Roman" pitchFamily="18" charset="0"/>
              </a:rPr>
              <a:t>3</a:t>
            </a:r>
            <a:r>
              <a:rPr lang="en-GB" altLang="en-US" sz="2400" dirty="0">
                <a:latin typeface="+mj-lt"/>
                <a:ea typeface="ＭＳ Ｐゴシック" pitchFamily="34" charset="-128"/>
                <a:cs typeface="Times New Roman" pitchFamily="18" charset="0"/>
              </a:rPr>
              <a:t>   = </a:t>
            </a:r>
            <a:r>
              <a:rPr lang="en-GB" altLang="en-US" sz="2400" dirty="0" err="1">
                <a:latin typeface="+mj-lt"/>
                <a:ea typeface="ＭＳ Ｐゴシック" pitchFamily="34" charset="-128"/>
                <a:cs typeface="Times New Roman" pitchFamily="18" charset="0"/>
              </a:rPr>
              <a:t>KCl</a:t>
            </a:r>
            <a:r>
              <a:rPr lang="en-GB" altLang="en-US" sz="2400" dirty="0">
                <a:latin typeface="+mj-lt"/>
                <a:ea typeface="ＭＳ Ｐゴシック" pitchFamily="34" charset="-128"/>
                <a:cs typeface="Times New Roman" pitchFamily="18" charset="0"/>
              </a:rPr>
              <a:t>  + 1.5O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(g)	</a:t>
            </a:r>
            <a:r>
              <a:rPr lang="en-GB" altLang="en-US" sz="2400" i="1" dirty="0">
                <a:latin typeface="+mj-lt"/>
                <a:ea typeface="ＭＳ Ｐゴシック" pitchFamily="34" charset="-128"/>
                <a:cs typeface="Times New Roman" pitchFamily="18" charset="0"/>
              </a:rPr>
              <a:t>q</a:t>
            </a:r>
            <a:r>
              <a:rPr lang="en-GB" altLang="en-US" sz="2400" dirty="0">
                <a:latin typeface="+mj-lt"/>
                <a:ea typeface="ＭＳ Ｐゴシック" pitchFamily="34" charset="-128"/>
                <a:cs typeface="Times New Roman" pitchFamily="18" charset="0"/>
              </a:rPr>
              <a:t> = -388 kJ kg</a:t>
            </a:r>
            <a:r>
              <a:rPr lang="en-GB" altLang="en-US" sz="2400" baseline="30000" dirty="0">
                <a:latin typeface="+mj-lt"/>
                <a:ea typeface="ＭＳ Ｐゴシック" pitchFamily="34" charset="-128"/>
                <a:cs typeface="Times New Roman" pitchFamily="18" charset="0"/>
              </a:rPr>
              <a:t>-1</a:t>
            </a:r>
            <a:r>
              <a:rPr lang="en-GB" altLang="en-US" sz="2400" dirty="0">
                <a:latin typeface="+mj-lt"/>
                <a:ea typeface="ＭＳ Ｐゴシック" pitchFamily="34" charset="-128"/>
                <a:cs typeface="Times New Roman" pitchFamily="18" charset="0"/>
              </a:rPr>
              <a:t>    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content 39%</a:t>
            </a:r>
            <a:r>
              <a:rPr lang="en-GB" altLang="en-US" sz="2400" dirty="0">
                <a:latin typeface="Times New Roman" pitchFamily="18" charset="0"/>
                <a:ea typeface="ＭＳ Ｐゴシック" pitchFamily="34" charset="-128"/>
                <a:cs typeface="Times New Roman" pitchFamily="18" charset="0"/>
              </a:rPr>
              <a:t> </a:t>
            </a:r>
          </a:p>
        </p:txBody>
      </p:sp>
      <p:sp>
        <p:nvSpPr>
          <p:cNvPr id="40964" name="Rectangle 1"/>
          <p:cNvSpPr>
            <a:spLocks noChangeArrowheads="1"/>
          </p:cNvSpPr>
          <p:nvPr/>
        </p:nvSpPr>
        <p:spPr bwMode="auto">
          <a:xfrm>
            <a:off x="395288" y="1341438"/>
            <a:ext cx="8353425" cy="2631490"/>
          </a:xfrm>
          <a:prstGeom prst="rect">
            <a:avLst/>
          </a:prstGeom>
          <a:noFill/>
          <a:ln w="9525">
            <a:noFill/>
            <a:miter lim="800000"/>
            <a:headEnd/>
            <a:tailEnd/>
          </a:ln>
        </p:spPr>
        <p:txBody>
          <a:bodyPr>
            <a:spAutoFit/>
          </a:bodyPr>
          <a:lstStyle/>
          <a:p>
            <a:r>
              <a:rPr lang="en-GB" altLang="en-US" sz="2400" dirty="0">
                <a:latin typeface="+mj-lt"/>
                <a:cs typeface="Times New Roman" pitchFamily="18" charset="0"/>
              </a:rPr>
              <a:t>Emergency /replenishment atmosphere in submarines.</a:t>
            </a:r>
          </a:p>
          <a:p>
            <a:pPr>
              <a:spcBef>
                <a:spcPts val="1800"/>
              </a:spcBef>
            </a:pPr>
            <a:r>
              <a:rPr lang="en-GB" altLang="en-US" sz="2400" dirty="0">
                <a:latin typeface="+mj-lt"/>
                <a:cs typeface="Times New Roman" pitchFamily="18" charset="0"/>
              </a:rPr>
              <a:t>A low pressure source of oxygen.</a:t>
            </a:r>
          </a:p>
          <a:p>
            <a:pPr>
              <a:spcBef>
                <a:spcPts val="1800"/>
              </a:spcBef>
            </a:pPr>
            <a:r>
              <a:rPr lang="en-GB" altLang="en-US" sz="2400" dirty="0">
                <a:latin typeface="+mj-lt"/>
                <a:cs typeface="Times New Roman" pitchFamily="18" charset="0"/>
              </a:rPr>
              <a:t>Easier to manage than high pressure tanks or cryogenic storage.</a:t>
            </a:r>
          </a:p>
          <a:p>
            <a:pPr>
              <a:spcBef>
                <a:spcPts val="1800"/>
              </a:spcBef>
            </a:pPr>
            <a:r>
              <a:rPr lang="en-GB" altLang="en-US" sz="2400" dirty="0">
                <a:latin typeface="+mj-lt"/>
                <a:cs typeface="Times New Roman" pitchFamily="18" charset="0"/>
              </a:rPr>
              <a:t>Most practical method is to heat a chlorate:</a:t>
            </a:r>
          </a:p>
        </p:txBody>
      </p:sp>
    </p:spTree>
    <p:extLst>
      <p:ext uri="{BB962C8B-B14F-4D97-AF65-F5344CB8AC3E}">
        <p14:creationId xmlns:p14="http://schemas.microsoft.com/office/powerpoint/2010/main" val="1189657312"/>
      </p:ext>
    </p:extLst>
  </p:cSld>
  <p:clrMapOvr>
    <a:masterClrMapping/>
  </p:clrMapOvr>
  <p:transition>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title"/>
          </p:nvPr>
        </p:nvSpPr>
        <p:spPr>
          <a:xfrm>
            <a:off x="457200" y="274638"/>
            <a:ext cx="8229600" cy="706437"/>
          </a:xfrm>
        </p:spPr>
        <p:txBody>
          <a:bodyPr/>
          <a:lstStyle/>
          <a:p>
            <a:r>
              <a:rPr lang="en-GB" altLang="en-US" sz="3600" smtClean="0"/>
              <a:t>Calculation of Gas Volumes</a:t>
            </a:r>
          </a:p>
        </p:txBody>
      </p:sp>
      <p:sp>
        <p:nvSpPr>
          <p:cNvPr id="18433" name="Slide Number Placeholder 4"/>
          <p:cNvSpPr>
            <a:spLocks noGrp="1"/>
          </p:cNvSpPr>
          <p:nvPr>
            <p:ph type="sldNum" sz="quarter" idx="4294967295"/>
          </p:nvPr>
        </p:nvSpPr>
        <p:spPr>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defRPr/>
            </a:pPr>
            <a:fld id="{23762FE4-4266-4F95-A73E-281FC94AED5A}" type="slidenum">
              <a:rPr lang="en-US" altLang="en-US" sz="1600" b="1">
                <a:latin typeface="+mn-lt"/>
                <a:ea typeface="+mn-ea"/>
              </a:rPr>
              <a:pPr>
                <a:defRPr/>
              </a:pPr>
              <a:t>31</a:t>
            </a:fld>
            <a:endParaRPr lang="en-US" altLang="en-US" sz="1600" b="1" dirty="0">
              <a:latin typeface="+mn-lt"/>
              <a:ea typeface="+mn-ea"/>
            </a:endParaRPr>
          </a:p>
        </p:txBody>
      </p:sp>
      <p:sp>
        <p:nvSpPr>
          <p:cNvPr id="41986" name="Text Box 2"/>
          <p:cNvSpPr txBox="1">
            <a:spLocks noChangeArrowheads="1"/>
          </p:cNvSpPr>
          <p:nvPr/>
        </p:nvSpPr>
        <p:spPr bwMode="auto">
          <a:xfrm>
            <a:off x="808038" y="2438400"/>
            <a:ext cx="7523162" cy="2203450"/>
          </a:xfrm>
          <a:prstGeom prst="rect">
            <a:avLst/>
          </a:prstGeom>
          <a:noFill/>
          <a:ln w="9525">
            <a:noFill/>
            <a:miter lim="800000"/>
            <a:headEnd/>
            <a:tailEnd/>
          </a:ln>
        </p:spPr>
        <p:txBody>
          <a:bodyPr>
            <a:spAutoFit/>
          </a:bodyPr>
          <a:lstStyle/>
          <a:p>
            <a:pPr algn="ctr" eaLnBrk="0" hangingPunct="0">
              <a:spcBef>
                <a:spcPct val="30000"/>
              </a:spcBef>
            </a:pPr>
            <a:r>
              <a:rPr lang="en-GB" altLang="en-US" sz="2800" dirty="0">
                <a:latin typeface="+mj-lt"/>
                <a:ea typeface="ＭＳ Ｐゴシック" pitchFamily="34" charset="-128"/>
                <a:cs typeface="Times New Roman" pitchFamily="18" charset="0"/>
              </a:rPr>
              <a:t>One mole of gas occupies </a:t>
            </a:r>
          </a:p>
          <a:p>
            <a:pPr algn="ctr" eaLnBrk="0" hangingPunct="0">
              <a:spcBef>
                <a:spcPct val="30000"/>
              </a:spcBef>
            </a:pPr>
            <a:r>
              <a:rPr lang="en-GB" altLang="en-US" sz="2800" dirty="0">
                <a:latin typeface="+mj-lt"/>
                <a:ea typeface="ＭＳ Ｐゴシック" pitchFamily="34" charset="-128"/>
                <a:cs typeface="Times New Roman" pitchFamily="18" charset="0"/>
              </a:rPr>
              <a:t>22.4 litre (2.24 x 10</a:t>
            </a:r>
            <a:r>
              <a:rPr lang="en-GB" altLang="en-US" sz="2800" baseline="30000" dirty="0">
                <a:latin typeface="+mj-lt"/>
                <a:ea typeface="ＭＳ Ｐゴシック" pitchFamily="34" charset="-128"/>
                <a:cs typeface="Times New Roman" pitchFamily="18" charset="0"/>
              </a:rPr>
              <a:t>-4</a:t>
            </a:r>
            <a:r>
              <a:rPr lang="en-GB" altLang="en-US" sz="2800" dirty="0">
                <a:latin typeface="+mj-lt"/>
                <a:ea typeface="ＭＳ Ｐゴシック" pitchFamily="34" charset="-128"/>
                <a:cs typeface="Times New Roman" pitchFamily="18" charset="0"/>
              </a:rPr>
              <a:t> m</a:t>
            </a:r>
            <a:r>
              <a:rPr lang="en-GB" altLang="en-US" sz="2800" baseline="30000" dirty="0">
                <a:latin typeface="+mj-lt"/>
                <a:ea typeface="ＭＳ Ｐゴシック" pitchFamily="34" charset="-128"/>
                <a:cs typeface="Times New Roman" pitchFamily="18" charset="0"/>
              </a:rPr>
              <a:t>3</a:t>
            </a:r>
            <a:r>
              <a:rPr lang="en-GB" altLang="en-US" sz="2800" dirty="0">
                <a:latin typeface="+mj-lt"/>
                <a:ea typeface="ＭＳ Ｐゴシック" pitchFamily="34" charset="-128"/>
                <a:cs typeface="Times New Roman" pitchFamily="18" charset="0"/>
              </a:rPr>
              <a:t>) </a:t>
            </a:r>
          </a:p>
          <a:p>
            <a:pPr algn="ctr" eaLnBrk="0" hangingPunct="0">
              <a:spcBef>
                <a:spcPct val="30000"/>
              </a:spcBef>
            </a:pPr>
            <a:r>
              <a:rPr lang="en-GB" altLang="en-US" sz="2800" dirty="0">
                <a:latin typeface="+mj-lt"/>
                <a:ea typeface="ＭＳ Ｐゴシック" pitchFamily="34" charset="-128"/>
                <a:cs typeface="Times New Roman" pitchFamily="18" charset="0"/>
              </a:rPr>
              <a:t>at standard temperature and pressure</a:t>
            </a:r>
          </a:p>
          <a:p>
            <a:pPr algn="ctr" eaLnBrk="0" hangingPunct="0">
              <a:spcBef>
                <a:spcPct val="30000"/>
              </a:spcBef>
            </a:pPr>
            <a:r>
              <a:rPr lang="en-GB" altLang="en-US" sz="2800" dirty="0">
                <a:latin typeface="+mj-lt"/>
                <a:ea typeface="ＭＳ Ｐゴシック" pitchFamily="34" charset="-128"/>
                <a:cs typeface="Times New Roman" pitchFamily="18" charset="0"/>
              </a:rPr>
              <a:t>(STP - 25ºC and 1 standard atmosphere)</a:t>
            </a:r>
          </a:p>
        </p:txBody>
      </p:sp>
    </p:spTree>
    <p:extLst>
      <p:ext uri="{BB962C8B-B14F-4D97-AF65-F5344CB8AC3E}">
        <p14:creationId xmlns:p14="http://schemas.microsoft.com/office/powerpoint/2010/main" val="3170257598"/>
      </p:ext>
    </p:extLst>
  </p:cSld>
  <p:clrMapOvr>
    <a:masterClrMapping/>
  </p:clrMapOvr>
  <p:transition>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6"/>
          <p:cNvSpPr>
            <a:spLocks noGrp="1" noChangeArrowheads="1"/>
          </p:cNvSpPr>
          <p:nvPr>
            <p:ph type="title"/>
          </p:nvPr>
        </p:nvSpPr>
        <p:spPr>
          <a:xfrm>
            <a:off x="457200" y="274638"/>
            <a:ext cx="8229600" cy="706437"/>
          </a:xfrm>
        </p:spPr>
        <p:txBody>
          <a:bodyPr/>
          <a:lstStyle/>
          <a:p>
            <a:r>
              <a:rPr lang="en-GB" altLang="en-US" sz="3600" smtClean="0"/>
              <a:t>Thermal Decomposition of KClO</a:t>
            </a:r>
            <a:r>
              <a:rPr lang="en-GB" altLang="en-US" sz="3600" baseline="-25000" smtClean="0"/>
              <a:t>3</a:t>
            </a:r>
            <a:endParaRPr lang="en-GB" altLang="en-US" sz="3600" smtClean="0"/>
          </a:p>
        </p:txBody>
      </p:sp>
      <p:sp>
        <p:nvSpPr>
          <p:cNvPr id="45057" name="Slide Number Placeholder 5"/>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pic>
        <p:nvPicPr>
          <p:cNvPr id="45059" name="Picture 2"/>
          <p:cNvPicPr>
            <a:picLocks noChangeAspect="1" noChangeArrowheads="1"/>
          </p:cNvPicPr>
          <p:nvPr/>
        </p:nvPicPr>
        <p:blipFill>
          <a:blip r:embed="rId2"/>
          <a:srcRect/>
          <a:stretch>
            <a:fillRect/>
          </a:stretch>
        </p:blipFill>
        <p:spPr bwMode="auto">
          <a:xfrm>
            <a:off x="755650" y="1201738"/>
            <a:ext cx="7199313" cy="4387850"/>
          </a:xfrm>
          <a:prstGeom prst="rect">
            <a:avLst/>
          </a:prstGeom>
          <a:noFill/>
          <a:ln w="9525">
            <a:noFill/>
            <a:miter lim="800000"/>
            <a:headEnd/>
            <a:tailEnd/>
          </a:ln>
        </p:spPr>
      </p:pic>
      <p:sp>
        <p:nvSpPr>
          <p:cNvPr id="45060" name="TextBox 2"/>
          <p:cNvSpPr txBox="1">
            <a:spLocks noChangeArrowheads="1"/>
          </p:cNvSpPr>
          <p:nvPr/>
        </p:nvSpPr>
        <p:spPr bwMode="auto">
          <a:xfrm>
            <a:off x="900113" y="5805488"/>
            <a:ext cx="7516032" cy="461665"/>
          </a:xfrm>
          <a:prstGeom prst="rect">
            <a:avLst/>
          </a:prstGeom>
          <a:noFill/>
          <a:ln w="9525">
            <a:noFill/>
            <a:miter lim="800000"/>
            <a:headEnd/>
            <a:tailEnd/>
          </a:ln>
        </p:spPr>
        <p:txBody>
          <a:bodyPr wrap="none">
            <a:spAutoFit/>
          </a:bodyPr>
          <a:lstStyle/>
          <a:p>
            <a:r>
              <a:rPr lang="en-GB" sz="2400" dirty="0">
                <a:latin typeface="+mj-lt"/>
                <a:cs typeface="Times New Roman" pitchFamily="18" charset="0"/>
              </a:rPr>
              <a:t>Thermal decomposition of KClO</a:t>
            </a:r>
            <a:r>
              <a:rPr lang="en-GB" sz="2400" baseline="-25000" dirty="0">
                <a:latin typeface="+mj-lt"/>
                <a:cs typeface="Times New Roman" pitchFamily="18" charset="0"/>
              </a:rPr>
              <a:t>3</a:t>
            </a:r>
            <a:r>
              <a:rPr lang="en-GB" sz="2400" dirty="0">
                <a:latin typeface="+mj-lt"/>
                <a:cs typeface="Times New Roman" pitchFamily="18" charset="0"/>
              </a:rPr>
              <a:t> – the effect of Fe</a:t>
            </a:r>
            <a:r>
              <a:rPr lang="en-GB" sz="2400" baseline="-25000" dirty="0">
                <a:latin typeface="+mj-lt"/>
                <a:cs typeface="Times New Roman" pitchFamily="18" charset="0"/>
              </a:rPr>
              <a:t>2</a:t>
            </a:r>
            <a:r>
              <a:rPr lang="en-GB" sz="2400" dirty="0">
                <a:latin typeface="+mj-lt"/>
                <a:cs typeface="Times New Roman" pitchFamily="18" charset="0"/>
              </a:rPr>
              <a:t>O</a:t>
            </a:r>
            <a:r>
              <a:rPr lang="en-GB" sz="2400" baseline="-25000" dirty="0">
                <a:latin typeface="+mj-lt"/>
                <a:cs typeface="Times New Roman" pitchFamily="18" charset="0"/>
              </a:rPr>
              <a:t>3</a:t>
            </a:r>
          </a:p>
        </p:txBody>
      </p:sp>
      <p:cxnSp>
        <p:nvCxnSpPr>
          <p:cNvPr id="4" name="Straight Arrow Connector 3"/>
          <p:cNvCxnSpPr/>
          <p:nvPr/>
        </p:nvCxnSpPr>
        <p:spPr>
          <a:xfrm flipH="1">
            <a:off x="6891338" y="2565400"/>
            <a:ext cx="576262"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2152650" y="2630488"/>
            <a:ext cx="574675" cy="0"/>
          </a:xfrm>
          <a:prstGeom prst="straightConnector1">
            <a:avLst/>
          </a:prstGeom>
          <a:ln w="190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2160588" y="2727325"/>
            <a:ext cx="576262" cy="0"/>
          </a:xfrm>
          <a:prstGeom prst="straightConnector1">
            <a:avLst/>
          </a:prstGeom>
          <a:ln w="19050">
            <a:solidFill>
              <a:srgbClr val="00B05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3702070"/>
      </p:ext>
    </p:extLst>
  </p:cSld>
  <p:clrMapOvr>
    <a:masterClrMapping/>
  </p:clrMapOvr>
  <p:transition>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6"/>
          <p:cNvSpPr>
            <a:spLocks noGrp="1" noChangeArrowheads="1"/>
          </p:cNvSpPr>
          <p:nvPr>
            <p:ph type="title"/>
          </p:nvPr>
        </p:nvSpPr>
        <p:spPr>
          <a:xfrm>
            <a:off x="457200" y="274638"/>
            <a:ext cx="8229600" cy="706437"/>
          </a:xfrm>
        </p:spPr>
        <p:txBody>
          <a:bodyPr/>
          <a:lstStyle/>
          <a:p>
            <a:r>
              <a:rPr lang="en-GB" altLang="en-US" sz="3600" smtClean="0"/>
              <a:t>Production of Oxygen</a:t>
            </a:r>
          </a:p>
        </p:txBody>
      </p:sp>
      <p:sp>
        <p:nvSpPr>
          <p:cNvPr id="46081" name="Slide Number Placeholder 5"/>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505AEBC-8E89-4789-946C-CB8AEA5DE0BC}" type="slidenum">
              <a:rPr lang="en-US" altLang="en-US" sz="1600" b="1">
                <a:solidFill>
                  <a:schemeClr val="tx1"/>
                </a:solidFill>
                <a:cs typeface="Arial" charset="0"/>
              </a:rPr>
              <a:pPr fontAlgn="base">
                <a:spcBef>
                  <a:spcPct val="0"/>
                </a:spcBef>
                <a:spcAft>
                  <a:spcPct val="0"/>
                </a:spcAft>
              </a:pPr>
              <a:t>33</a:t>
            </a:fld>
            <a:endParaRPr lang="en-US" altLang="en-US" sz="1600" b="1">
              <a:solidFill>
                <a:schemeClr val="tx1"/>
              </a:solidFill>
              <a:cs typeface="Arial" charset="0"/>
            </a:endParaRPr>
          </a:p>
        </p:txBody>
      </p:sp>
      <p:sp>
        <p:nvSpPr>
          <p:cNvPr id="46083" name="Text Box 4"/>
          <p:cNvSpPr txBox="1">
            <a:spLocks noChangeArrowheads="1"/>
          </p:cNvSpPr>
          <p:nvPr/>
        </p:nvSpPr>
        <p:spPr bwMode="auto">
          <a:xfrm>
            <a:off x="395288" y="2300288"/>
            <a:ext cx="8361362" cy="2554545"/>
          </a:xfrm>
          <a:prstGeom prst="rect">
            <a:avLst/>
          </a:prstGeom>
          <a:noFill/>
          <a:ln w="9525">
            <a:noFill/>
            <a:miter lim="800000"/>
            <a:headEnd/>
            <a:tailEnd/>
          </a:ln>
        </p:spPr>
        <p:txBody>
          <a:bodyPr>
            <a:spAutoFit/>
          </a:bodyPr>
          <a:lstStyle/>
          <a:p>
            <a:pPr eaLnBrk="0" hangingPunct="0"/>
            <a:r>
              <a:rPr lang="en-GB" altLang="en-US" sz="2000" dirty="0" err="1">
                <a:latin typeface="+mj-lt"/>
                <a:ea typeface="ＭＳ Ｐゴシック" pitchFamily="34" charset="-128"/>
                <a:cs typeface="Times New Roman" pitchFamily="18" charset="0"/>
              </a:rPr>
              <a:t>Mn</a:t>
            </a:r>
            <a:r>
              <a:rPr lang="en-GB" altLang="en-US" sz="2000" dirty="0">
                <a:latin typeface="+mj-lt"/>
                <a:ea typeface="ＭＳ Ｐゴシック" pitchFamily="34" charset="-128"/>
                <a:cs typeface="Times New Roman" pitchFamily="18" charset="0"/>
              </a:rPr>
              <a:t>  +  NaClO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a:t>
            </a:r>
            <a:r>
              <a:rPr lang="en-GB" altLang="en-US" sz="2000" dirty="0" err="1">
                <a:latin typeface="+mj-lt"/>
                <a:ea typeface="ＭＳ Ｐゴシック" pitchFamily="34" charset="-128"/>
                <a:cs typeface="Times New Roman" pitchFamily="18" charset="0"/>
              </a:rPr>
              <a:t>MnO</a:t>
            </a:r>
            <a:r>
              <a:rPr lang="en-GB" altLang="en-US" sz="2000" dirty="0">
                <a:latin typeface="+mj-lt"/>
                <a:ea typeface="ＭＳ Ｐゴシック" pitchFamily="34" charset="-128"/>
                <a:cs typeface="Times New Roman" pitchFamily="18" charset="0"/>
              </a:rPr>
              <a:t> + </a:t>
            </a:r>
            <a:r>
              <a:rPr lang="en-GB" altLang="en-US" sz="2000" dirty="0" err="1">
                <a:latin typeface="+mj-lt"/>
                <a:ea typeface="ＭＳ Ｐゴシック" pitchFamily="34" charset="-128"/>
                <a:cs typeface="Times New Roman" pitchFamily="18" charset="0"/>
              </a:rPr>
              <a:t>NaCl</a:t>
            </a:r>
            <a:r>
              <a:rPr lang="en-GB" altLang="en-US" sz="2000" dirty="0">
                <a:latin typeface="+mj-lt"/>
                <a:ea typeface="ＭＳ Ｐゴシック" pitchFamily="34" charset="-128"/>
                <a:cs typeface="Times New Roman" pitchFamily="18" charset="0"/>
              </a:rPr>
              <a:t> + 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	</a:t>
            </a:r>
            <a:r>
              <a:rPr lang="el-GR" altLang="en-US" sz="2000" dirty="0" smtClean="0">
                <a:latin typeface="+mj-lt"/>
                <a:ea typeface="ＭＳ Ｐゴシック" pitchFamily="34" charset="-128"/>
                <a:cs typeface="Times New Roman" pitchFamily="18" charset="0"/>
              </a:rPr>
              <a:t>Δ</a:t>
            </a:r>
            <a:r>
              <a:rPr lang="en-GB" altLang="en-US" sz="2000" dirty="0" smtClean="0">
                <a:latin typeface="+mj-lt"/>
                <a:ea typeface="ＭＳ Ｐゴシック" pitchFamily="34" charset="-128"/>
                <a:cs typeface="Times New Roman" pitchFamily="18" charset="0"/>
              </a:rPr>
              <a:t>H </a:t>
            </a:r>
            <a:r>
              <a:rPr lang="en-GB" altLang="en-US" sz="2000" dirty="0">
                <a:latin typeface="+mj-lt"/>
                <a:ea typeface="ＭＳ Ｐゴシック" pitchFamily="34" charset="-128"/>
                <a:cs typeface="Times New Roman" pitchFamily="18" charset="0"/>
              </a:rPr>
              <a:t>= -438.6 kJ						   </a:t>
            </a:r>
            <a:r>
              <a:rPr lang="en-GB" altLang="en-US" sz="2000" dirty="0" smtClean="0">
                <a:latin typeface="+mj-lt"/>
                <a:ea typeface="ＭＳ Ｐゴシック" pitchFamily="34" charset="-128"/>
                <a:cs typeface="Times New Roman" pitchFamily="18" charset="0"/>
              </a:rPr>
              <a:t>	</a:t>
            </a:r>
            <a:r>
              <a:rPr lang="en-GB" altLang="en-US" sz="2000" i="1" dirty="0" smtClean="0">
                <a:latin typeface="+mj-lt"/>
                <a:ea typeface="ＭＳ Ｐゴシック" pitchFamily="34" charset="-128"/>
                <a:cs typeface="Times New Roman" pitchFamily="18" charset="0"/>
              </a:rPr>
              <a:t>q</a:t>
            </a:r>
            <a:r>
              <a:rPr lang="en-GB" altLang="en-US" sz="2000" dirty="0" smtClean="0">
                <a:latin typeface="+mj-lt"/>
                <a:ea typeface="ＭＳ Ｐゴシック" pitchFamily="34" charset="-128"/>
                <a:cs typeface="Times New Roman" pitchFamily="18" charset="0"/>
              </a:rPr>
              <a:t> </a:t>
            </a:r>
            <a:r>
              <a:rPr lang="en-GB" altLang="en-US" sz="2000" dirty="0">
                <a:latin typeface="+mj-lt"/>
                <a:ea typeface="ＭＳ Ｐゴシック" pitchFamily="34" charset="-128"/>
                <a:cs typeface="Times New Roman" pitchFamily="18" charset="0"/>
              </a:rPr>
              <a:t>= -2718 kJ kg</a:t>
            </a:r>
            <a:r>
              <a:rPr lang="en-GB" altLang="en-US" sz="2000" baseline="30000" dirty="0">
                <a:latin typeface="+mj-lt"/>
                <a:ea typeface="ＭＳ Ｐゴシック" pitchFamily="34" charset="-128"/>
                <a:cs typeface="Times New Roman" pitchFamily="18" charset="0"/>
              </a:rPr>
              <a:t>-1   </a:t>
            </a:r>
          </a:p>
          <a:p>
            <a:pPr eaLnBrk="0" hangingPunct="0"/>
            <a:r>
              <a:rPr lang="en-GB" altLang="en-US" sz="2000" dirty="0">
                <a:latin typeface="+mj-lt"/>
                <a:ea typeface="ＭＳ Ｐゴシック" pitchFamily="34" charset="-128"/>
                <a:cs typeface="Times New Roman" pitchFamily="18" charset="0"/>
              </a:rPr>
              <a:t>54.9g   106.4g                               </a:t>
            </a:r>
            <a:r>
              <a:rPr lang="en-GB" altLang="en-US" sz="2000" dirty="0" smtClean="0">
                <a:latin typeface="+mj-lt"/>
                <a:ea typeface="ＭＳ Ｐゴシック" pitchFamily="34" charset="-128"/>
                <a:cs typeface="Times New Roman" pitchFamily="18" charset="0"/>
              </a:rPr>
              <a:t>	1 </a:t>
            </a:r>
            <a:r>
              <a:rPr lang="en-GB" altLang="en-US" sz="2000" dirty="0">
                <a:latin typeface="+mj-lt"/>
                <a:ea typeface="ＭＳ Ｐゴシック" pitchFamily="34" charset="-128"/>
                <a:cs typeface="Times New Roman" pitchFamily="18" charset="0"/>
              </a:rPr>
              <a:t>mole</a:t>
            </a:r>
          </a:p>
          <a:p>
            <a:pPr eaLnBrk="0" hangingPunct="0"/>
            <a:endParaRPr lang="en-GB" altLang="en-US" sz="2000" dirty="0">
              <a:latin typeface="+mj-lt"/>
              <a:ea typeface="ＭＳ Ｐゴシック" pitchFamily="34" charset="-128"/>
              <a:cs typeface="Times New Roman" pitchFamily="18" charset="0"/>
            </a:endParaRPr>
          </a:p>
          <a:p>
            <a:pPr eaLnBrk="0" hangingPunct="0"/>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 production		1 mole gas (22.4 litre) / 161.3 g mixture</a:t>
            </a:r>
          </a:p>
          <a:p>
            <a:pPr eaLnBrk="0" hangingPunct="0"/>
            <a:r>
              <a:rPr lang="en-GB" altLang="en-US" sz="2000" dirty="0">
                <a:latin typeface="+mj-lt"/>
                <a:ea typeface="ＭＳ Ｐゴシック" pitchFamily="34" charset="-128"/>
                <a:cs typeface="Times New Roman" pitchFamily="18" charset="0"/>
              </a:rPr>
              <a:t>			139 litre / 1 kg mixture</a:t>
            </a:r>
          </a:p>
          <a:p>
            <a:pPr eaLnBrk="0" hangingPunct="0"/>
            <a:r>
              <a:rPr lang="en-GB" altLang="en-US" sz="2000" dirty="0">
                <a:latin typeface="+mj-lt"/>
                <a:ea typeface="ＭＳ Ｐゴシック" pitchFamily="34" charset="-128"/>
                <a:cs typeface="Times New Roman" pitchFamily="18" charset="0"/>
              </a:rPr>
              <a:t>			447 litre / 1 litre mixture</a:t>
            </a:r>
          </a:p>
        </p:txBody>
      </p:sp>
      <p:sp>
        <p:nvSpPr>
          <p:cNvPr id="46084" name="Rectangle 1"/>
          <p:cNvSpPr>
            <a:spLocks noChangeArrowheads="1"/>
          </p:cNvSpPr>
          <p:nvPr/>
        </p:nvSpPr>
        <p:spPr bwMode="auto">
          <a:xfrm>
            <a:off x="395288" y="1268413"/>
            <a:ext cx="7272337" cy="831850"/>
          </a:xfrm>
          <a:prstGeom prst="rect">
            <a:avLst/>
          </a:prstGeom>
          <a:noFill/>
          <a:ln w="9525">
            <a:noFill/>
            <a:miter lim="800000"/>
            <a:headEnd/>
            <a:tailEnd/>
          </a:ln>
        </p:spPr>
        <p:txBody>
          <a:bodyPr>
            <a:spAutoFit/>
          </a:bodyPr>
          <a:lstStyle/>
          <a:p>
            <a:r>
              <a:rPr lang="en-GB" altLang="en-US" sz="2400" dirty="0">
                <a:latin typeface="+mj-lt"/>
                <a:cs typeface="Times New Roman" pitchFamily="18" charset="0"/>
              </a:rPr>
              <a:t>Heating the chlorate is achieved with a very oxidant rich pyrotechnic  mixture</a:t>
            </a:r>
          </a:p>
        </p:txBody>
      </p:sp>
    </p:spTree>
    <p:extLst>
      <p:ext uri="{BB962C8B-B14F-4D97-AF65-F5344CB8AC3E}">
        <p14:creationId xmlns:p14="http://schemas.microsoft.com/office/powerpoint/2010/main" val="3393878349"/>
      </p:ext>
    </p:extLst>
  </p:cSld>
  <p:clrMapOvr>
    <a:masterClrMapping/>
  </p:clrMapOvr>
  <p:transition>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274638"/>
            <a:ext cx="8229600" cy="706437"/>
          </a:xfrm>
        </p:spPr>
        <p:txBody>
          <a:bodyPr/>
          <a:lstStyle/>
          <a:p>
            <a:r>
              <a:rPr lang="en-GB" altLang="en-US" sz="3600" smtClean="0"/>
              <a:t>Production of Oxygen</a:t>
            </a:r>
            <a:endParaRPr lang="en-US" altLang="en-US" sz="3600" smtClean="0"/>
          </a:p>
        </p:txBody>
      </p:sp>
      <p:sp>
        <p:nvSpPr>
          <p:cNvPr id="47105" name="Slide Number Placeholder 5"/>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sp>
        <p:nvSpPr>
          <p:cNvPr id="154629" name="Rectangle 5"/>
          <p:cNvSpPr>
            <a:spLocks noChangeArrowheads="1"/>
          </p:cNvSpPr>
          <p:nvPr/>
        </p:nvSpPr>
        <p:spPr bwMode="auto">
          <a:xfrm>
            <a:off x="611188" y="3970338"/>
            <a:ext cx="8150225" cy="1619250"/>
          </a:xfrm>
          <a:prstGeom prst="rect">
            <a:avLst/>
          </a:prstGeom>
          <a:noFill/>
          <a:ln w="9525">
            <a:noFill/>
            <a:miter lim="800000"/>
            <a:headEnd/>
            <a:tailEnd/>
          </a:ln>
        </p:spPr>
        <p:txBody>
          <a:bodyPr/>
          <a:lstStyle/>
          <a:p>
            <a:pPr>
              <a:spcBef>
                <a:spcPct val="50000"/>
              </a:spcBef>
            </a:pPr>
            <a:r>
              <a:rPr lang="en-GB" altLang="en-US" sz="2400" dirty="0">
                <a:latin typeface="+mn-lt"/>
                <a:ea typeface="ＭＳ Ｐゴシック" pitchFamily="34" charset="-128"/>
                <a:cs typeface="Times New Roman" pitchFamily="18" charset="0"/>
              </a:rPr>
              <a:t>Addition to the mixture of a small amount of a metal peroxide removes the chlorine:</a:t>
            </a:r>
            <a:endParaRPr lang="en-US" altLang="en-US" sz="2400" dirty="0">
              <a:latin typeface="+mn-lt"/>
              <a:ea typeface="ＭＳ Ｐゴシック" pitchFamily="34" charset="-128"/>
              <a:cs typeface="Times New Roman" pitchFamily="18" charset="0"/>
            </a:endParaRPr>
          </a:p>
        </p:txBody>
      </p:sp>
      <p:sp>
        <p:nvSpPr>
          <p:cNvPr id="154630" name="Text Box 6"/>
          <p:cNvSpPr txBox="1">
            <a:spLocks noChangeArrowheads="1"/>
          </p:cNvSpPr>
          <p:nvPr/>
        </p:nvSpPr>
        <p:spPr bwMode="auto">
          <a:xfrm>
            <a:off x="1692275" y="4911725"/>
            <a:ext cx="5530850" cy="461963"/>
          </a:xfrm>
          <a:prstGeom prst="rect">
            <a:avLst/>
          </a:prstGeom>
          <a:noFill/>
          <a:ln w="9525">
            <a:noFill/>
            <a:miter lim="800000"/>
            <a:headEnd/>
            <a:tailEnd/>
          </a:ln>
        </p:spPr>
        <p:txBody>
          <a:bodyPr wrap="none">
            <a:spAutoFit/>
          </a:bodyPr>
          <a:lstStyle/>
          <a:p>
            <a:pPr algn="ctr" eaLnBrk="0" hangingPunct="0"/>
            <a:r>
              <a:rPr lang="en-GB" altLang="en-US" sz="2400" dirty="0">
                <a:latin typeface="+mj-lt"/>
                <a:ea typeface="ＭＳ Ｐゴシック" pitchFamily="34" charset="-128"/>
                <a:cs typeface="Times New Roman" pitchFamily="18" charset="0"/>
              </a:rPr>
              <a:t>BaO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 Cl</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 BaCl</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 O</a:t>
            </a:r>
            <a:r>
              <a:rPr lang="en-GB" altLang="en-US" sz="2400" baseline="-25000" dirty="0">
                <a:latin typeface="+mj-lt"/>
                <a:ea typeface="ＭＳ Ｐゴシック" pitchFamily="34" charset="-128"/>
                <a:cs typeface="Times New Roman" pitchFamily="18" charset="0"/>
              </a:rPr>
              <a:t>2</a:t>
            </a:r>
            <a:r>
              <a:rPr lang="en-GB" altLang="en-US" sz="2400" dirty="0">
                <a:latin typeface="+mj-lt"/>
                <a:ea typeface="ＭＳ Ｐゴシック" pitchFamily="34" charset="-128"/>
                <a:cs typeface="Times New Roman" pitchFamily="18" charset="0"/>
              </a:rPr>
              <a:t> 	</a:t>
            </a:r>
            <a:r>
              <a:rPr lang="el-GR" altLang="en-US" sz="2400" dirty="0" smtClean="0">
                <a:latin typeface="+mj-lt"/>
                <a:ea typeface="ＭＳ Ｐゴシック" pitchFamily="34" charset="-128"/>
                <a:cs typeface="Times New Roman" pitchFamily="18" charset="0"/>
              </a:rPr>
              <a:t>Δ</a:t>
            </a:r>
            <a:r>
              <a:rPr lang="en-GB" altLang="en-US" sz="2400" dirty="0" smtClean="0">
                <a:latin typeface="+mj-lt"/>
                <a:ea typeface="ＭＳ Ｐゴシック" pitchFamily="34" charset="-128"/>
                <a:cs typeface="Times New Roman" pitchFamily="18" charset="0"/>
              </a:rPr>
              <a:t>H </a:t>
            </a:r>
            <a:r>
              <a:rPr lang="en-GB" altLang="en-US" sz="2400" dirty="0">
                <a:latin typeface="+mj-lt"/>
                <a:ea typeface="ＭＳ Ｐゴシック" pitchFamily="34" charset="-128"/>
                <a:cs typeface="Times New Roman" pitchFamily="18" charset="0"/>
              </a:rPr>
              <a:t>= -334 kJ</a:t>
            </a:r>
            <a:endParaRPr lang="en-GB" altLang="en-US" sz="2400" baseline="-25000" dirty="0">
              <a:latin typeface="+mj-lt"/>
              <a:ea typeface="ＭＳ Ｐゴシック" pitchFamily="34" charset="-128"/>
              <a:cs typeface="Times New Roman" pitchFamily="18" charset="0"/>
            </a:endParaRPr>
          </a:p>
        </p:txBody>
      </p:sp>
      <p:sp>
        <p:nvSpPr>
          <p:cNvPr id="47109" name="Rectangle 1"/>
          <p:cNvSpPr>
            <a:spLocks noChangeArrowheads="1"/>
          </p:cNvSpPr>
          <p:nvPr/>
        </p:nvSpPr>
        <p:spPr bwMode="auto">
          <a:xfrm>
            <a:off x="1692275" y="3040063"/>
            <a:ext cx="5389617" cy="461665"/>
          </a:xfrm>
          <a:prstGeom prst="rect">
            <a:avLst/>
          </a:prstGeom>
          <a:noFill/>
          <a:ln w="9525">
            <a:noFill/>
            <a:miter lim="800000"/>
            <a:headEnd/>
            <a:tailEnd/>
          </a:ln>
        </p:spPr>
        <p:txBody>
          <a:bodyPr wrap="none">
            <a:spAutoFit/>
          </a:bodyPr>
          <a:lstStyle/>
          <a:p>
            <a:r>
              <a:rPr lang="en-GB" altLang="en-US" sz="2400" dirty="0">
                <a:latin typeface="+mj-lt"/>
                <a:cs typeface="Times New Roman" pitchFamily="18" charset="0"/>
              </a:rPr>
              <a:t>MClO</a:t>
            </a:r>
            <a:r>
              <a:rPr lang="en-GB" altLang="en-US" sz="2400" baseline="-25000" dirty="0">
                <a:latin typeface="+mj-lt"/>
                <a:cs typeface="Times New Roman" pitchFamily="18" charset="0"/>
              </a:rPr>
              <a:t>3</a:t>
            </a:r>
            <a:r>
              <a:rPr lang="en-GB" altLang="en-US" sz="2400" dirty="0">
                <a:latin typeface="+mj-lt"/>
                <a:cs typeface="Times New Roman" pitchFamily="18" charset="0"/>
              </a:rPr>
              <a:t>  = </a:t>
            </a:r>
            <a:r>
              <a:rPr lang="en-GB" altLang="en-US" sz="2400" dirty="0" err="1">
                <a:latin typeface="+mj-lt"/>
                <a:cs typeface="Times New Roman" pitchFamily="18" charset="0"/>
              </a:rPr>
              <a:t>MCl</a:t>
            </a:r>
            <a:r>
              <a:rPr lang="en-GB" altLang="en-US" sz="2400" dirty="0">
                <a:latin typeface="+mj-lt"/>
                <a:cs typeface="Times New Roman" pitchFamily="18" charset="0"/>
              </a:rPr>
              <a:t>  + 1.5O</a:t>
            </a:r>
            <a:r>
              <a:rPr lang="en-GB" altLang="en-US" sz="2400" baseline="-25000" dirty="0">
                <a:latin typeface="+mj-lt"/>
                <a:cs typeface="Times New Roman" pitchFamily="18" charset="0"/>
              </a:rPr>
              <a:t>2</a:t>
            </a:r>
            <a:r>
              <a:rPr lang="en-GB" altLang="en-US" sz="2400" dirty="0">
                <a:latin typeface="+mj-lt"/>
                <a:cs typeface="Times New Roman" pitchFamily="18" charset="0"/>
              </a:rPr>
              <a:t>(g) (+ trace Cl</a:t>
            </a:r>
            <a:r>
              <a:rPr lang="en-GB" altLang="en-US" sz="2400" baseline="-25000" dirty="0">
                <a:latin typeface="+mj-lt"/>
                <a:cs typeface="Times New Roman" pitchFamily="18" charset="0"/>
              </a:rPr>
              <a:t>2</a:t>
            </a:r>
            <a:r>
              <a:rPr lang="en-GB" altLang="en-US" sz="2400" dirty="0">
                <a:latin typeface="+mj-lt"/>
                <a:cs typeface="Times New Roman" pitchFamily="18" charset="0"/>
              </a:rPr>
              <a:t>)</a:t>
            </a:r>
            <a:endParaRPr lang="en-GB" sz="2400" dirty="0">
              <a:latin typeface="+mj-lt"/>
            </a:endParaRPr>
          </a:p>
        </p:txBody>
      </p:sp>
      <p:sp>
        <p:nvSpPr>
          <p:cNvPr id="47110" name="Rectangle 2"/>
          <p:cNvSpPr>
            <a:spLocks noChangeArrowheads="1"/>
          </p:cNvSpPr>
          <p:nvPr/>
        </p:nvSpPr>
        <p:spPr bwMode="auto">
          <a:xfrm>
            <a:off x="611188" y="1196975"/>
            <a:ext cx="7848600" cy="1570038"/>
          </a:xfrm>
          <a:prstGeom prst="rect">
            <a:avLst/>
          </a:prstGeom>
          <a:noFill/>
          <a:ln w="9525">
            <a:noFill/>
            <a:miter lim="800000"/>
            <a:headEnd/>
            <a:tailEnd/>
          </a:ln>
        </p:spPr>
        <p:txBody>
          <a:bodyPr>
            <a:spAutoFit/>
          </a:bodyPr>
          <a:lstStyle/>
          <a:p>
            <a:r>
              <a:rPr lang="en-GB" altLang="en-US" sz="2400" dirty="0">
                <a:latin typeface="+mj-lt"/>
                <a:cs typeface="Times New Roman" pitchFamily="18" charset="0"/>
              </a:rPr>
              <a:t>However, the thermal decomposition of chlorates and perchlorates produces small quantities of chlorine gas, Cl</a:t>
            </a:r>
            <a:r>
              <a:rPr lang="en-GB" altLang="en-US" sz="2400" baseline="-25000" dirty="0">
                <a:latin typeface="+mj-lt"/>
                <a:cs typeface="Times New Roman" pitchFamily="18" charset="0"/>
              </a:rPr>
              <a:t>2</a:t>
            </a:r>
            <a:r>
              <a:rPr lang="en-GB" altLang="en-US" sz="2400" dirty="0">
                <a:latin typeface="+mj-lt"/>
                <a:cs typeface="Times New Roman" pitchFamily="18" charset="0"/>
              </a:rPr>
              <a:t>, which is unimportant for most applications, but intolerable as contaminant of </a:t>
            </a:r>
            <a:r>
              <a:rPr lang="en-GB" altLang="en-US" sz="2400" dirty="0" smtClean="0">
                <a:latin typeface="+mj-lt"/>
                <a:cs typeface="Times New Roman" pitchFamily="18" charset="0"/>
              </a:rPr>
              <a:t>breathable </a:t>
            </a:r>
            <a:r>
              <a:rPr lang="en-GB" altLang="en-US" sz="2400" dirty="0">
                <a:latin typeface="+mj-lt"/>
                <a:cs typeface="Times New Roman" pitchFamily="18" charset="0"/>
              </a:rPr>
              <a:t>atmospheres:</a:t>
            </a:r>
            <a:endParaRPr lang="en-US" altLang="en-US" sz="2400" dirty="0">
              <a:latin typeface="+mj-lt"/>
              <a:cs typeface="Times New Roman" pitchFamily="18" charset="0"/>
            </a:endParaRPr>
          </a:p>
        </p:txBody>
      </p:sp>
    </p:spTree>
    <p:extLst>
      <p:ext uri="{BB962C8B-B14F-4D97-AF65-F5344CB8AC3E}">
        <p14:creationId xmlns:p14="http://schemas.microsoft.com/office/powerpoint/2010/main" val="78082521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4629">
                                            <p:txEl>
                                              <p:pRg st="0" end="0"/>
                                            </p:txEl>
                                          </p:spTgt>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1000"/>
                                  </p:stCondLst>
                                  <p:childTnLst>
                                    <p:set>
                                      <p:cBhvr>
                                        <p:cTn id="9" dur="1" fill="hold">
                                          <p:stCondLst>
                                            <p:cond delay="0"/>
                                          </p:stCondLst>
                                        </p:cTn>
                                        <p:tgtEl>
                                          <p:spTgt spid="1546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629" grpId="0" build="p"/>
      <p:bldP spid="15463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5" name="Rectangle 4"/>
          <p:cNvSpPr>
            <a:spLocks noGrp="1" noChangeArrowheads="1"/>
          </p:cNvSpPr>
          <p:nvPr>
            <p:ph type="title"/>
          </p:nvPr>
        </p:nvSpPr>
        <p:spPr>
          <a:xfrm>
            <a:off x="457200" y="295275"/>
            <a:ext cx="8229600" cy="685800"/>
          </a:xfrm>
        </p:spPr>
        <p:txBody>
          <a:bodyPr/>
          <a:lstStyle/>
          <a:p>
            <a:r>
              <a:rPr lang="en-US" altLang="en-US" sz="3600" smtClean="0"/>
              <a:t>Production of Oxygen</a:t>
            </a:r>
          </a:p>
        </p:txBody>
      </p:sp>
      <p:sp>
        <p:nvSpPr>
          <p:cNvPr id="1064"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graphicFrame>
        <p:nvGraphicFramePr>
          <p:cNvPr id="1063" name="Object 39"/>
          <p:cNvGraphicFramePr>
            <a:graphicFrameLocks noChangeAspect="1"/>
          </p:cNvGraphicFramePr>
          <p:nvPr/>
        </p:nvGraphicFramePr>
        <p:xfrm>
          <a:off x="2846388" y="1522413"/>
          <a:ext cx="5829300" cy="4354512"/>
        </p:xfrm>
        <a:graphic>
          <a:graphicData uri="http://schemas.openxmlformats.org/presentationml/2006/ole">
            <mc:AlternateContent xmlns:mc="http://schemas.openxmlformats.org/markup-compatibility/2006">
              <mc:Choice xmlns:v="urn:schemas-microsoft-com:vml" Requires="v">
                <p:oleObj spid="_x0000_s12307" name="Document" r:id="rId4" imgW="4807677" imgH="3600876" progId="Word.Document.8">
                  <p:embed/>
                </p:oleObj>
              </mc:Choice>
              <mc:Fallback>
                <p:oleObj name="Document" r:id="rId4" imgW="4807677" imgH="3600876" progId="Word.Document.8">
                  <p:embed/>
                  <p:pic>
                    <p:nvPicPr>
                      <p:cNvPr id="1063" name="Object 3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6388" y="1522413"/>
                        <a:ext cx="5829300" cy="43545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66" name="TextBox 1"/>
          <p:cNvSpPr txBox="1">
            <a:spLocks noChangeArrowheads="1"/>
          </p:cNvSpPr>
          <p:nvPr/>
        </p:nvSpPr>
        <p:spPr bwMode="auto">
          <a:xfrm>
            <a:off x="122238" y="2168525"/>
            <a:ext cx="2356735" cy="400110"/>
          </a:xfrm>
          <a:prstGeom prst="rect">
            <a:avLst/>
          </a:prstGeom>
          <a:noFill/>
          <a:ln w="9525">
            <a:noFill/>
            <a:miter lim="800000"/>
            <a:headEnd/>
            <a:tailEnd/>
          </a:ln>
        </p:spPr>
        <p:txBody>
          <a:bodyPr wrap="none">
            <a:spAutoFit/>
          </a:bodyPr>
          <a:lstStyle/>
          <a:p>
            <a:r>
              <a:rPr lang="en-GB" sz="2000" dirty="0">
                <a:latin typeface="+mj-lt"/>
                <a:cs typeface="Times New Roman" pitchFamily="18" charset="0"/>
              </a:rPr>
              <a:t>oxidant , O</a:t>
            </a:r>
            <a:r>
              <a:rPr lang="en-GB" sz="2000" baseline="-25000" dirty="0">
                <a:latin typeface="+mj-lt"/>
                <a:cs typeface="Times New Roman" pitchFamily="18" charset="0"/>
              </a:rPr>
              <a:t>2</a:t>
            </a:r>
            <a:r>
              <a:rPr lang="en-GB" sz="2000" dirty="0">
                <a:latin typeface="+mj-lt"/>
                <a:cs typeface="Times New Roman" pitchFamily="18" charset="0"/>
              </a:rPr>
              <a:t> source</a:t>
            </a:r>
          </a:p>
        </p:txBody>
      </p:sp>
      <p:sp>
        <p:nvSpPr>
          <p:cNvPr id="1067" name="TextBox 5"/>
          <p:cNvSpPr txBox="1">
            <a:spLocks noChangeArrowheads="1"/>
          </p:cNvSpPr>
          <p:nvPr/>
        </p:nvSpPr>
        <p:spPr bwMode="auto">
          <a:xfrm>
            <a:off x="173038" y="3024188"/>
            <a:ext cx="2308645" cy="400110"/>
          </a:xfrm>
          <a:prstGeom prst="rect">
            <a:avLst/>
          </a:prstGeom>
          <a:noFill/>
          <a:ln w="9525">
            <a:noFill/>
            <a:miter lim="800000"/>
            <a:headEnd/>
            <a:tailEnd/>
          </a:ln>
        </p:spPr>
        <p:txBody>
          <a:bodyPr wrap="none">
            <a:spAutoFit/>
          </a:bodyPr>
          <a:lstStyle/>
          <a:p>
            <a:r>
              <a:rPr lang="en-GB" sz="2000" dirty="0">
                <a:latin typeface="+mj-lt"/>
                <a:cs typeface="Times New Roman" pitchFamily="18" charset="0"/>
              </a:rPr>
              <a:t>Cl</a:t>
            </a:r>
            <a:r>
              <a:rPr lang="en-GB" sz="2000" baseline="-25000" dirty="0">
                <a:latin typeface="+mj-lt"/>
                <a:cs typeface="Times New Roman" pitchFamily="18" charset="0"/>
              </a:rPr>
              <a:t>2</a:t>
            </a:r>
            <a:r>
              <a:rPr lang="en-GB" sz="2000" dirty="0">
                <a:latin typeface="+mj-lt"/>
                <a:cs typeface="Times New Roman" pitchFamily="18" charset="0"/>
              </a:rPr>
              <a:t> trap, O</a:t>
            </a:r>
            <a:r>
              <a:rPr lang="en-GB" sz="2000" baseline="-25000" dirty="0">
                <a:latin typeface="+mj-lt"/>
                <a:cs typeface="Times New Roman" pitchFamily="18" charset="0"/>
              </a:rPr>
              <a:t>2</a:t>
            </a:r>
            <a:r>
              <a:rPr lang="en-GB" sz="2000" dirty="0">
                <a:latin typeface="+mj-lt"/>
                <a:cs typeface="Times New Roman" pitchFamily="18" charset="0"/>
              </a:rPr>
              <a:t> source</a:t>
            </a:r>
          </a:p>
        </p:txBody>
      </p:sp>
      <p:sp>
        <p:nvSpPr>
          <p:cNvPr id="1068" name="TextBox 6"/>
          <p:cNvSpPr txBox="1">
            <a:spLocks noChangeArrowheads="1"/>
          </p:cNvSpPr>
          <p:nvPr/>
        </p:nvSpPr>
        <p:spPr bwMode="auto">
          <a:xfrm>
            <a:off x="1989138" y="3900488"/>
            <a:ext cx="598241" cy="400110"/>
          </a:xfrm>
          <a:prstGeom prst="rect">
            <a:avLst/>
          </a:prstGeom>
          <a:noFill/>
          <a:ln w="9525">
            <a:noFill/>
            <a:miter lim="800000"/>
            <a:headEnd/>
            <a:tailEnd/>
          </a:ln>
        </p:spPr>
        <p:txBody>
          <a:bodyPr wrap="none">
            <a:spAutoFit/>
          </a:bodyPr>
          <a:lstStyle/>
          <a:p>
            <a:r>
              <a:rPr lang="en-GB" sz="2000" dirty="0">
                <a:latin typeface="+mj-lt"/>
                <a:cs typeface="Times New Roman" pitchFamily="18" charset="0"/>
              </a:rPr>
              <a:t>fuel</a:t>
            </a:r>
          </a:p>
        </p:txBody>
      </p:sp>
      <p:sp>
        <p:nvSpPr>
          <p:cNvPr id="3" name="Left Brace 2"/>
          <p:cNvSpPr/>
          <p:nvPr/>
        </p:nvSpPr>
        <p:spPr>
          <a:xfrm>
            <a:off x="2697163" y="2001838"/>
            <a:ext cx="219075" cy="792162"/>
          </a:xfrm>
          <a:prstGeom prst="leftBrace">
            <a:avLst/>
          </a:prstGeom>
          <a:ln w="25400">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9" name="Left Brace 8"/>
          <p:cNvSpPr/>
          <p:nvPr/>
        </p:nvSpPr>
        <p:spPr>
          <a:xfrm>
            <a:off x="2700338" y="2867025"/>
            <a:ext cx="217487" cy="792163"/>
          </a:xfrm>
          <a:prstGeom prst="leftBrace">
            <a:avLst/>
          </a:prstGeom>
          <a:ln w="254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10" name="Left Brace 9"/>
          <p:cNvSpPr/>
          <p:nvPr/>
        </p:nvSpPr>
        <p:spPr>
          <a:xfrm>
            <a:off x="2701925" y="3730625"/>
            <a:ext cx="219075" cy="792163"/>
          </a:xfrm>
          <a:prstGeom prst="leftBrace">
            <a:avLst/>
          </a:prstGeom>
          <a:ln w="25400">
            <a:solidFill>
              <a:srgbClr val="0070C0"/>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1072" name="TextBox 10"/>
          <p:cNvSpPr txBox="1">
            <a:spLocks noChangeArrowheads="1"/>
          </p:cNvSpPr>
          <p:nvPr/>
        </p:nvSpPr>
        <p:spPr bwMode="auto">
          <a:xfrm>
            <a:off x="401638" y="5857875"/>
            <a:ext cx="7401385" cy="523220"/>
          </a:xfrm>
          <a:prstGeom prst="rect">
            <a:avLst/>
          </a:prstGeom>
          <a:noFill/>
          <a:ln w="9525">
            <a:noFill/>
            <a:miter lim="800000"/>
            <a:headEnd/>
            <a:tailEnd/>
          </a:ln>
        </p:spPr>
        <p:txBody>
          <a:bodyPr wrap="none">
            <a:spAutoFit/>
          </a:bodyPr>
          <a:lstStyle/>
          <a:p>
            <a:r>
              <a:rPr lang="en-GB" sz="2800" dirty="0">
                <a:solidFill>
                  <a:schemeClr val="accent2"/>
                </a:solidFill>
                <a:latin typeface="+mj-lt"/>
                <a:cs typeface="Times New Roman" pitchFamily="18" charset="0"/>
              </a:rPr>
              <a:t>Note that the mixtures are </a:t>
            </a:r>
            <a:r>
              <a:rPr lang="en-GB" sz="2800" dirty="0">
                <a:solidFill>
                  <a:srgbClr val="FF0000"/>
                </a:solidFill>
                <a:latin typeface="+mj-lt"/>
                <a:cs typeface="Times New Roman" pitchFamily="18" charset="0"/>
              </a:rPr>
              <a:t>highly</a:t>
            </a:r>
            <a:r>
              <a:rPr lang="en-GB" sz="2800" dirty="0">
                <a:latin typeface="+mj-lt"/>
                <a:cs typeface="Times New Roman" pitchFamily="18" charset="0"/>
              </a:rPr>
              <a:t> </a:t>
            </a:r>
            <a:r>
              <a:rPr lang="en-GB" sz="2800" dirty="0">
                <a:solidFill>
                  <a:schemeClr val="accent2"/>
                </a:solidFill>
                <a:latin typeface="+mj-lt"/>
                <a:cs typeface="Times New Roman" pitchFamily="18" charset="0"/>
              </a:rPr>
              <a:t>oxidant rich.</a:t>
            </a:r>
          </a:p>
        </p:txBody>
      </p:sp>
      <p:sp>
        <p:nvSpPr>
          <p:cNvPr id="1073" name="TextBox 11"/>
          <p:cNvSpPr txBox="1">
            <a:spLocks noChangeArrowheads="1"/>
          </p:cNvSpPr>
          <p:nvPr/>
        </p:nvSpPr>
        <p:spPr bwMode="auto">
          <a:xfrm>
            <a:off x="250825" y="1033463"/>
            <a:ext cx="3147015" cy="461665"/>
          </a:xfrm>
          <a:prstGeom prst="rect">
            <a:avLst/>
          </a:prstGeom>
          <a:noFill/>
          <a:ln w="9525">
            <a:noFill/>
            <a:miter lim="800000"/>
            <a:headEnd/>
            <a:tailEnd/>
          </a:ln>
        </p:spPr>
        <p:txBody>
          <a:bodyPr wrap="none">
            <a:spAutoFit/>
          </a:bodyPr>
          <a:lstStyle/>
          <a:p>
            <a:r>
              <a:rPr lang="en-GB" sz="2400" dirty="0">
                <a:latin typeface="+mj-lt"/>
                <a:cs typeface="Times New Roman" pitchFamily="18" charset="0"/>
              </a:rPr>
              <a:t>Example formulations</a:t>
            </a:r>
          </a:p>
        </p:txBody>
      </p:sp>
    </p:spTree>
    <p:extLst>
      <p:ext uri="{BB962C8B-B14F-4D97-AF65-F5344CB8AC3E}">
        <p14:creationId xmlns:p14="http://schemas.microsoft.com/office/powerpoint/2010/main" val="877539062"/>
      </p:ext>
    </p:extLst>
  </p:cSld>
  <p:clrMapOvr>
    <a:masterClrMapping/>
  </p:clrMapOvr>
  <p:transition>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6"/>
          <p:cNvSpPr>
            <a:spLocks noGrp="1" noChangeArrowheads="1"/>
          </p:cNvSpPr>
          <p:nvPr>
            <p:ph type="title"/>
          </p:nvPr>
        </p:nvSpPr>
        <p:spPr>
          <a:xfrm>
            <a:off x="457200" y="274638"/>
            <a:ext cx="8229600" cy="777875"/>
          </a:xfrm>
        </p:spPr>
        <p:txBody>
          <a:bodyPr/>
          <a:lstStyle/>
          <a:p>
            <a:r>
              <a:rPr lang="en-GB" dirty="0" smtClean="0">
                <a:cs typeface="Times New Roman" pitchFamily="18" charset="0"/>
              </a:rPr>
              <a:t>Self-contained  Oxygen Generator (SCOG)</a:t>
            </a:r>
          </a:p>
        </p:txBody>
      </p:sp>
      <p:sp>
        <p:nvSpPr>
          <p:cNvPr id="51201"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5F57294-B44E-4461-BB5E-5AB9EFCB9235}" type="slidenum">
              <a:rPr lang="en-US" altLang="en-US" sz="1600" b="1">
                <a:solidFill>
                  <a:schemeClr val="tx1"/>
                </a:solidFill>
                <a:cs typeface="Arial" charset="0"/>
              </a:rPr>
              <a:pPr fontAlgn="base">
                <a:spcBef>
                  <a:spcPct val="0"/>
                </a:spcBef>
                <a:spcAft>
                  <a:spcPct val="0"/>
                </a:spcAft>
              </a:pPr>
              <a:t>36</a:t>
            </a:fld>
            <a:endParaRPr lang="en-US" altLang="en-US" sz="1600" b="1">
              <a:solidFill>
                <a:schemeClr val="tx1"/>
              </a:solidFill>
              <a:cs typeface="Arial" charset="0"/>
            </a:endParaRPr>
          </a:p>
        </p:txBody>
      </p:sp>
      <p:pic>
        <p:nvPicPr>
          <p:cNvPr id="51203" name="Picture 7"/>
          <p:cNvPicPr>
            <a:picLocks noChangeAspect="1" noChangeArrowheads="1"/>
          </p:cNvPicPr>
          <p:nvPr/>
        </p:nvPicPr>
        <p:blipFill>
          <a:blip r:embed="rId3"/>
          <a:srcRect/>
          <a:stretch>
            <a:fillRect/>
          </a:stretch>
        </p:blipFill>
        <p:spPr bwMode="auto">
          <a:xfrm>
            <a:off x="1619250" y="1412875"/>
            <a:ext cx="6481763" cy="5133975"/>
          </a:xfrm>
          <a:prstGeom prst="rect">
            <a:avLst/>
          </a:prstGeom>
          <a:noFill/>
          <a:ln w="9525">
            <a:solidFill>
              <a:schemeClr val="tx1"/>
            </a:solidFill>
            <a:miter lim="800000"/>
            <a:headEnd/>
            <a:tailEnd/>
          </a:ln>
        </p:spPr>
      </p:pic>
    </p:spTree>
    <p:extLst>
      <p:ext uri="{BB962C8B-B14F-4D97-AF65-F5344CB8AC3E}">
        <p14:creationId xmlns:p14="http://schemas.microsoft.com/office/powerpoint/2010/main" val="403560260"/>
      </p:ext>
    </p:extLst>
  </p:cSld>
  <p:clrMapOvr>
    <a:masterClrMapping/>
  </p:clrMapOvr>
  <p:transition>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3" name="Rectangle 6"/>
          <p:cNvSpPr>
            <a:spLocks noGrp="1" noChangeArrowheads="1"/>
          </p:cNvSpPr>
          <p:nvPr>
            <p:ph type="title"/>
          </p:nvPr>
        </p:nvSpPr>
        <p:spPr>
          <a:xfrm>
            <a:off x="457200" y="274638"/>
            <a:ext cx="8229600" cy="777875"/>
          </a:xfrm>
        </p:spPr>
        <p:txBody>
          <a:bodyPr/>
          <a:lstStyle/>
          <a:p>
            <a:r>
              <a:rPr lang="en-GB" altLang="en-US" sz="3600" smtClean="0"/>
              <a:t>Oxygen Candle</a:t>
            </a:r>
          </a:p>
        </p:txBody>
      </p:sp>
      <p:sp>
        <p:nvSpPr>
          <p:cNvPr id="53249"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sp>
        <p:nvSpPr>
          <p:cNvPr id="53250" name="Rectangle 3"/>
          <p:cNvSpPr>
            <a:spLocks noChangeArrowheads="1"/>
          </p:cNvSpPr>
          <p:nvPr/>
        </p:nvSpPr>
        <p:spPr bwMode="auto">
          <a:xfrm>
            <a:off x="323850" y="4335463"/>
            <a:ext cx="4105275" cy="2400657"/>
          </a:xfrm>
          <a:prstGeom prst="rect">
            <a:avLst/>
          </a:prstGeom>
          <a:noFill/>
          <a:ln w="9525">
            <a:noFill/>
            <a:miter lim="800000"/>
            <a:headEnd/>
            <a:tailEnd/>
          </a:ln>
        </p:spPr>
        <p:txBody>
          <a:bodyPr>
            <a:spAutoFit/>
          </a:bodyPr>
          <a:lstStyle/>
          <a:p>
            <a:pPr eaLnBrk="0" hangingPunct="0"/>
            <a:r>
              <a:rPr lang="en-GB" altLang="en-US" sz="2000" u="sng" dirty="0">
                <a:latin typeface="+mj-lt"/>
                <a:ea typeface="ＭＳ Ｐゴシック" pitchFamily="34" charset="-128"/>
                <a:cs typeface="Times New Roman" pitchFamily="18" charset="0"/>
              </a:rPr>
              <a:t>Type 20</a:t>
            </a:r>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2000 litre 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 over 60 min;</a:t>
            </a:r>
          </a:p>
          <a:p>
            <a:pPr eaLnBrk="0" hangingPunct="0"/>
            <a:r>
              <a:rPr lang="en-GB" altLang="en-US" sz="2000" dirty="0">
                <a:latin typeface="+mj-lt"/>
                <a:ea typeface="ＭＳ Ｐゴシック" pitchFamily="34" charset="-128"/>
                <a:cs typeface="Times New Roman" pitchFamily="18" charset="0"/>
              </a:rPr>
              <a:t>diam. 114, length 380 mm, </a:t>
            </a:r>
            <a:r>
              <a:rPr lang="en-GB" altLang="en-US" sz="2000" dirty="0" err="1">
                <a:latin typeface="+mj-lt"/>
                <a:ea typeface="ＭＳ Ｐゴシック" pitchFamily="34" charset="-128"/>
                <a:cs typeface="Times New Roman" pitchFamily="18" charset="0"/>
              </a:rPr>
              <a:t>wt</a:t>
            </a:r>
            <a:r>
              <a:rPr lang="en-GB" altLang="en-US" sz="2000" dirty="0">
                <a:latin typeface="+mj-lt"/>
                <a:ea typeface="ＭＳ Ｐゴシック" pitchFamily="34" charset="-128"/>
                <a:cs typeface="Times New Roman" pitchFamily="18" charset="0"/>
              </a:rPr>
              <a:t> 8 kg</a:t>
            </a:r>
          </a:p>
          <a:p>
            <a:pPr eaLnBrk="0" hangingPunct="0">
              <a:spcBef>
                <a:spcPts val="1200"/>
              </a:spcBef>
            </a:pPr>
            <a:r>
              <a:rPr lang="en-GB" altLang="en-US" sz="2000" u="sng" dirty="0">
                <a:latin typeface="+mj-lt"/>
                <a:ea typeface="ＭＳ Ｐゴシック" pitchFamily="34" charset="-128"/>
                <a:cs typeface="Times New Roman" pitchFamily="18" charset="0"/>
              </a:rPr>
              <a:t>Type 33</a:t>
            </a:r>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3400 litre 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 over 50 min;</a:t>
            </a:r>
          </a:p>
          <a:p>
            <a:pPr eaLnBrk="0" hangingPunct="0"/>
            <a:r>
              <a:rPr lang="en-GB" altLang="en-US" sz="2000" dirty="0">
                <a:latin typeface="+mj-lt"/>
                <a:ea typeface="ＭＳ Ｐゴシック" pitchFamily="34" charset="-128"/>
                <a:cs typeface="Times New Roman" pitchFamily="18" charset="0"/>
              </a:rPr>
              <a:t>diam. 160, length 290 mm, </a:t>
            </a:r>
            <a:r>
              <a:rPr lang="en-GB" altLang="en-US" sz="2000" dirty="0" err="1">
                <a:latin typeface="+mj-lt"/>
                <a:ea typeface="ＭＳ Ｐゴシック" pitchFamily="34" charset="-128"/>
                <a:cs typeface="Times New Roman" pitchFamily="18" charset="0"/>
              </a:rPr>
              <a:t>wt</a:t>
            </a:r>
            <a:r>
              <a:rPr lang="en-GB" altLang="en-US" sz="2000" dirty="0">
                <a:latin typeface="+mj-lt"/>
                <a:ea typeface="ＭＳ Ｐゴシック" pitchFamily="34" charset="-128"/>
                <a:cs typeface="Times New Roman" pitchFamily="18" charset="0"/>
              </a:rPr>
              <a:t> 12.2kg </a:t>
            </a:r>
          </a:p>
        </p:txBody>
      </p:sp>
      <p:sp>
        <p:nvSpPr>
          <p:cNvPr id="53251" name="Rectangle 4"/>
          <p:cNvSpPr>
            <a:spLocks noChangeArrowheads="1"/>
          </p:cNvSpPr>
          <p:nvPr/>
        </p:nvSpPr>
        <p:spPr bwMode="auto">
          <a:xfrm>
            <a:off x="5076825" y="5876925"/>
            <a:ext cx="3474028" cy="400110"/>
          </a:xfrm>
          <a:prstGeom prst="rect">
            <a:avLst/>
          </a:prstGeom>
          <a:noFill/>
          <a:ln w="9525">
            <a:noFill/>
            <a:miter lim="800000"/>
            <a:headEnd/>
            <a:tailEnd/>
          </a:ln>
        </p:spPr>
        <p:txBody>
          <a:bodyPr wrap="none">
            <a:spAutoFit/>
          </a:bodyPr>
          <a:lstStyle/>
          <a:p>
            <a:pPr eaLnBrk="0" hangingPunct="0"/>
            <a:r>
              <a:rPr lang="en-GB" altLang="en-US" sz="2000" dirty="0" smtClean="0">
                <a:latin typeface="+mj-lt"/>
                <a:ea typeface="ＭＳ Ｐゴシック" pitchFamily="34" charset="-128"/>
              </a:rPr>
              <a:t>(Molecular </a:t>
            </a:r>
            <a:r>
              <a:rPr lang="en-GB" altLang="en-US" sz="2000" dirty="0">
                <a:latin typeface="+mj-lt"/>
                <a:ea typeface="ＭＳ Ｐゴシック" pitchFamily="34" charset="-128"/>
              </a:rPr>
              <a:t>Products Ltd, </a:t>
            </a:r>
            <a:r>
              <a:rPr lang="en-GB" altLang="en-US" sz="2000" dirty="0" smtClean="0">
                <a:latin typeface="+mj-lt"/>
                <a:ea typeface="ＭＳ Ｐゴシック" pitchFamily="34" charset="-128"/>
              </a:rPr>
              <a:t>UK)</a:t>
            </a:r>
            <a:endParaRPr lang="en-GB" altLang="en-US" sz="2000" dirty="0">
              <a:latin typeface="+mj-lt"/>
              <a:ea typeface="ＭＳ Ｐゴシック" pitchFamily="34" charset="-128"/>
            </a:endParaRPr>
          </a:p>
        </p:txBody>
      </p:sp>
      <p:pic>
        <p:nvPicPr>
          <p:cNvPr id="53252" name="Picture 5" descr="oxygen candle"/>
          <p:cNvPicPr>
            <a:picLocks noChangeAspect="1" noChangeArrowheads="1"/>
          </p:cNvPicPr>
          <p:nvPr/>
        </p:nvPicPr>
        <p:blipFill>
          <a:blip r:embed="rId3"/>
          <a:srcRect/>
          <a:stretch>
            <a:fillRect/>
          </a:stretch>
        </p:blipFill>
        <p:spPr bwMode="auto">
          <a:xfrm>
            <a:off x="4500563" y="1482725"/>
            <a:ext cx="4356100" cy="3648075"/>
          </a:xfrm>
          <a:prstGeom prst="rect">
            <a:avLst/>
          </a:prstGeom>
          <a:noFill/>
          <a:ln w="9525">
            <a:noFill/>
            <a:miter lim="800000"/>
            <a:headEnd/>
            <a:tailEnd/>
          </a:ln>
        </p:spPr>
      </p:pic>
      <p:sp>
        <p:nvSpPr>
          <p:cNvPr id="53254" name="Rectangle 1"/>
          <p:cNvSpPr>
            <a:spLocks noChangeArrowheads="1"/>
          </p:cNvSpPr>
          <p:nvPr/>
        </p:nvSpPr>
        <p:spPr bwMode="auto">
          <a:xfrm>
            <a:off x="323850" y="1482725"/>
            <a:ext cx="2663825" cy="1938338"/>
          </a:xfrm>
          <a:prstGeom prst="rect">
            <a:avLst/>
          </a:prstGeom>
          <a:noFill/>
          <a:ln w="9525">
            <a:noFill/>
            <a:miter lim="800000"/>
            <a:headEnd/>
            <a:tailEnd/>
          </a:ln>
        </p:spPr>
        <p:txBody>
          <a:bodyPr>
            <a:spAutoFit/>
          </a:bodyPr>
          <a:lstStyle/>
          <a:p>
            <a:r>
              <a:rPr lang="en-GB" altLang="en-US" sz="2400" dirty="0">
                <a:latin typeface="+mj-lt"/>
              </a:rPr>
              <a:t>Analysis typically</a:t>
            </a:r>
          </a:p>
          <a:p>
            <a:pPr>
              <a:buFontTx/>
              <a:buChar char=" "/>
            </a:pPr>
            <a:r>
              <a:rPr lang="en-GB" altLang="en-US" sz="2400" dirty="0">
                <a:latin typeface="+mj-lt"/>
              </a:rPr>
              <a:t>CO   &lt; 50 ppm</a:t>
            </a:r>
          </a:p>
          <a:p>
            <a:pPr>
              <a:buFontTx/>
              <a:buChar char=" "/>
            </a:pPr>
            <a:r>
              <a:rPr lang="en-GB" altLang="en-US" sz="2400" dirty="0">
                <a:latin typeface="+mj-lt"/>
              </a:rPr>
              <a:t>CO</a:t>
            </a:r>
            <a:r>
              <a:rPr lang="en-GB" altLang="en-US" sz="2400" baseline="-25000" dirty="0">
                <a:latin typeface="+mj-lt"/>
              </a:rPr>
              <a:t>2</a:t>
            </a:r>
            <a:r>
              <a:rPr lang="en-GB" altLang="en-US" sz="2400" dirty="0">
                <a:latin typeface="+mj-lt"/>
              </a:rPr>
              <a:t>  &lt; 100 ppm</a:t>
            </a:r>
          </a:p>
          <a:p>
            <a:pPr>
              <a:buFontTx/>
              <a:buChar char=" "/>
            </a:pPr>
            <a:r>
              <a:rPr lang="en-GB" altLang="en-US" sz="2400" dirty="0">
                <a:latin typeface="+mj-lt"/>
              </a:rPr>
              <a:t>Cl</a:t>
            </a:r>
            <a:r>
              <a:rPr lang="en-GB" altLang="en-US" sz="2400" baseline="-25000" dirty="0">
                <a:latin typeface="+mj-lt"/>
              </a:rPr>
              <a:t>2</a:t>
            </a:r>
            <a:r>
              <a:rPr lang="en-GB" altLang="en-US" sz="2400" dirty="0">
                <a:latin typeface="+mj-lt"/>
              </a:rPr>
              <a:t>    &lt; 1.0 ppm</a:t>
            </a:r>
          </a:p>
          <a:p>
            <a:pPr>
              <a:buFontTx/>
              <a:buChar char=" "/>
            </a:pPr>
            <a:r>
              <a:rPr lang="en-GB" altLang="en-US" sz="2400" dirty="0" err="1">
                <a:latin typeface="+mj-lt"/>
              </a:rPr>
              <a:t>NaCl</a:t>
            </a:r>
            <a:r>
              <a:rPr lang="en-GB" altLang="en-US" sz="2400" dirty="0">
                <a:latin typeface="+mj-lt"/>
              </a:rPr>
              <a:t> &lt; 10 mg/l</a:t>
            </a:r>
          </a:p>
        </p:txBody>
      </p:sp>
    </p:spTree>
    <p:extLst>
      <p:ext uri="{BB962C8B-B14F-4D97-AF65-F5344CB8AC3E}">
        <p14:creationId xmlns:p14="http://schemas.microsoft.com/office/powerpoint/2010/main" val="817041500"/>
      </p:ext>
    </p:extLst>
  </p:cSld>
  <p:clrMapOvr>
    <a:masterClrMapping/>
  </p:clrMapOvr>
  <p:transition>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6"/>
          <p:cNvSpPr>
            <a:spLocks noGrp="1" noChangeArrowheads="1"/>
          </p:cNvSpPr>
          <p:nvPr>
            <p:ph type="title"/>
          </p:nvPr>
        </p:nvSpPr>
        <p:spPr>
          <a:xfrm>
            <a:off x="107504" y="332656"/>
            <a:ext cx="8229600" cy="777875"/>
          </a:xfrm>
        </p:spPr>
        <p:txBody>
          <a:bodyPr/>
          <a:lstStyle/>
          <a:p>
            <a:r>
              <a:rPr lang="en-GB" dirty="0" smtClean="0">
                <a:cs typeface="Times New Roman" pitchFamily="18" charset="0"/>
              </a:rPr>
              <a:t>Self-contained  Oxygen Generator (SCOG)</a:t>
            </a:r>
          </a:p>
        </p:txBody>
      </p:sp>
      <p:sp>
        <p:nvSpPr>
          <p:cNvPr id="5529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sp>
        <p:nvSpPr>
          <p:cNvPr id="55299" name="TextBox 1"/>
          <p:cNvSpPr txBox="1">
            <a:spLocks noChangeArrowheads="1"/>
          </p:cNvSpPr>
          <p:nvPr/>
        </p:nvSpPr>
        <p:spPr bwMode="auto">
          <a:xfrm>
            <a:off x="245268" y="1391241"/>
            <a:ext cx="8653463" cy="4247317"/>
          </a:xfrm>
          <a:prstGeom prst="rect">
            <a:avLst/>
          </a:prstGeom>
          <a:noFill/>
          <a:ln w="9525">
            <a:noFill/>
            <a:miter lim="800000"/>
            <a:headEnd/>
            <a:tailEnd/>
          </a:ln>
        </p:spPr>
        <p:txBody>
          <a:bodyPr>
            <a:spAutoFit/>
          </a:bodyPr>
          <a:lstStyle/>
          <a:p>
            <a:r>
              <a:rPr lang="en-GB" dirty="0">
                <a:latin typeface="+mj-lt"/>
                <a:cs typeface="Times New Roman" pitchFamily="18" charset="0"/>
              </a:rPr>
              <a:t>An explosion occurred </a:t>
            </a:r>
            <a:r>
              <a:rPr lang="en-GB" dirty="0" err="1">
                <a:latin typeface="+mj-lt"/>
                <a:cs typeface="Times New Roman" pitchFamily="18" charset="0"/>
              </a:rPr>
              <a:t>onboard</a:t>
            </a:r>
            <a:r>
              <a:rPr lang="en-GB" dirty="0">
                <a:latin typeface="+mj-lt"/>
                <a:cs typeface="Times New Roman" pitchFamily="18" charset="0"/>
              </a:rPr>
              <a:t> HMS TIRELESS ( a Trafalgar Class submarine) on 20 Mar 07 which resulted in two deaths and injury to a third member of the Ship's Company.</a:t>
            </a:r>
          </a:p>
          <a:p>
            <a:endParaRPr lang="en-GB" dirty="0">
              <a:latin typeface="+mj-lt"/>
              <a:cs typeface="Times New Roman" pitchFamily="18" charset="0"/>
            </a:endParaRPr>
          </a:p>
          <a:p>
            <a:r>
              <a:rPr lang="en-GB" dirty="0">
                <a:latin typeface="+mj-lt"/>
                <a:cs typeface="Times New Roman" pitchFamily="18" charset="0"/>
              </a:rPr>
              <a:t>From the time of the incident it took approximately 44 minutes to re-gain entry into the forward escape compartment (FEC), due to the buckling of the hatch doors leading up from the forward bunk space, which meant that the casualties were without first aid for this time. The small fires caused by the explosion could easily have taken hold and a major conflagration ensued, with very serious consequences, if </a:t>
            </a:r>
            <a:r>
              <a:rPr lang="en-GB" dirty="0" smtClean="0">
                <a:latin typeface="+mj-lt"/>
                <a:cs typeface="Times New Roman" pitchFamily="18" charset="0"/>
              </a:rPr>
              <a:t>##### </a:t>
            </a:r>
            <a:r>
              <a:rPr lang="en-GB" dirty="0">
                <a:latin typeface="+mj-lt"/>
                <a:cs typeface="Times New Roman" pitchFamily="18" charset="0"/>
              </a:rPr>
              <a:t>had not had the stamina and presence of mind to use all available means to extinguish them.</a:t>
            </a:r>
          </a:p>
          <a:p>
            <a:endParaRPr lang="en-GB" dirty="0">
              <a:latin typeface="+mj-lt"/>
              <a:cs typeface="Times New Roman" pitchFamily="18" charset="0"/>
            </a:endParaRPr>
          </a:p>
          <a:p>
            <a:r>
              <a:rPr lang="en-GB" dirty="0">
                <a:latin typeface="+mj-lt"/>
                <a:cs typeface="Times New Roman" pitchFamily="18" charset="0"/>
              </a:rPr>
              <a:t>The explosion occurred when a Self Contained Oxygen Generator (SCOG) was lit in the submarine's FEC. The evidence is that the explosion occurred because the SCOG had been contaminated by organic material, most likely oil.</a:t>
            </a:r>
          </a:p>
        </p:txBody>
      </p:sp>
      <p:sp>
        <p:nvSpPr>
          <p:cNvPr id="55300" name="TextBox 2"/>
          <p:cNvSpPr txBox="1">
            <a:spLocks noChangeArrowheads="1"/>
          </p:cNvSpPr>
          <p:nvPr/>
        </p:nvSpPr>
        <p:spPr bwMode="auto">
          <a:xfrm>
            <a:off x="250825" y="5949950"/>
            <a:ext cx="7883525" cy="646113"/>
          </a:xfrm>
          <a:prstGeom prst="rect">
            <a:avLst/>
          </a:prstGeom>
          <a:noFill/>
          <a:ln w="9525">
            <a:noFill/>
            <a:miter lim="800000"/>
            <a:headEnd/>
            <a:tailEnd/>
          </a:ln>
        </p:spPr>
        <p:txBody>
          <a:bodyPr wrap="none">
            <a:spAutoFit/>
          </a:bodyPr>
          <a:lstStyle/>
          <a:p>
            <a:r>
              <a:rPr lang="en-GB">
                <a:latin typeface="Calibri" pitchFamily="34" charset="0"/>
              </a:rPr>
              <a:t>[A SCOG has an in-service shelf life of 15 years, of which only 10 years can be spent</a:t>
            </a:r>
          </a:p>
          <a:p>
            <a:r>
              <a:rPr lang="en-GB">
                <a:latin typeface="Calibri" pitchFamily="34" charset="0"/>
              </a:rPr>
              <a:t>stored in a submarine.]</a:t>
            </a:r>
          </a:p>
        </p:txBody>
      </p:sp>
    </p:spTree>
    <p:extLst>
      <p:ext uri="{BB962C8B-B14F-4D97-AF65-F5344CB8AC3E}">
        <p14:creationId xmlns:p14="http://schemas.microsoft.com/office/powerpoint/2010/main" val="139703559"/>
      </p:ext>
    </p:extLst>
  </p:cSld>
  <p:clrMapOvr>
    <a:masterClrMapping/>
  </p:clrMapOvr>
  <p:transition>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ValuJet Flight 592</a:t>
            </a:r>
            <a:endParaRPr lang="en-GB" dirty="0"/>
          </a:p>
        </p:txBody>
      </p:sp>
      <p:sp>
        <p:nvSpPr>
          <p:cNvPr id="3" name="Rectangle 2"/>
          <p:cNvSpPr/>
          <p:nvPr/>
        </p:nvSpPr>
        <p:spPr>
          <a:xfrm>
            <a:off x="358470" y="1268760"/>
            <a:ext cx="5725697" cy="369332"/>
          </a:xfrm>
          <a:prstGeom prst="rect">
            <a:avLst/>
          </a:prstGeom>
        </p:spPr>
        <p:txBody>
          <a:bodyPr wrap="square">
            <a:spAutoFit/>
          </a:bodyPr>
          <a:lstStyle/>
          <a:p>
            <a:r>
              <a:rPr lang="en-GB" dirty="0">
                <a:hlinkClick r:id="rId2"/>
              </a:rPr>
              <a:t>https://en.wikipedia.org/wiki/ValuJet_Flight_592</a:t>
            </a:r>
            <a:endParaRPr lang="en-GB" dirty="0"/>
          </a:p>
        </p:txBody>
      </p:sp>
      <p:sp>
        <p:nvSpPr>
          <p:cNvPr id="4" name="TextBox 3"/>
          <p:cNvSpPr txBox="1"/>
          <p:nvPr/>
        </p:nvSpPr>
        <p:spPr>
          <a:xfrm>
            <a:off x="179513" y="2276872"/>
            <a:ext cx="8496944" cy="2585323"/>
          </a:xfrm>
          <a:prstGeom prst="rect">
            <a:avLst/>
          </a:prstGeom>
          <a:noFill/>
        </p:spPr>
        <p:txBody>
          <a:bodyPr wrap="square" rtlCol="0">
            <a:spAutoFit/>
          </a:bodyPr>
          <a:lstStyle/>
          <a:p>
            <a:pPr marL="285750" indent="-285750">
              <a:buFont typeface="Arial" panose="020B0604020202020204" pitchFamily="34" charset="0"/>
              <a:buChar char="•"/>
            </a:pPr>
            <a:r>
              <a:rPr lang="en-GB" dirty="0" smtClean="0"/>
              <a:t>Oxygen canisters carried in the cargo hold of the aircraft, marked as “Expired”.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This actually meant “Life Expired” not “Empty”, as listed on the cargo manifest.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Packed without the transit “gag” clip that would have prevented ignition.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Not packed according to the packaging specification for the article, merely surrounded in bubble wrap</a:t>
            </a:r>
          </a:p>
          <a:p>
            <a:r>
              <a:rPr lang="en-GB" dirty="0"/>
              <a:t>	</a:t>
            </a:r>
            <a:r>
              <a:rPr lang="en-GB" dirty="0" smtClean="0"/>
              <a:t> </a:t>
            </a:r>
            <a:endParaRPr lang="en-GB" dirty="0"/>
          </a:p>
        </p:txBody>
      </p:sp>
    </p:spTree>
    <p:extLst>
      <p:ext uri="{BB962C8B-B14F-4D97-AF65-F5344CB8AC3E}">
        <p14:creationId xmlns:p14="http://schemas.microsoft.com/office/powerpoint/2010/main" val="2958226026"/>
      </p:ext>
    </p:extLst>
  </p:cSld>
  <p:clrMapOvr>
    <a:masterClrMapping/>
  </p:clrMapOvr>
  <p:transition>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p:cNvSpPr>
            <a:spLocks noGrp="1" noChangeArrowheads="1"/>
          </p:cNvSpPr>
          <p:nvPr>
            <p:ph type="title"/>
          </p:nvPr>
        </p:nvSpPr>
        <p:spPr>
          <a:xfrm>
            <a:off x="457200" y="274638"/>
            <a:ext cx="8229600" cy="777875"/>
          </a:xfrm>
        </p:spPr>
        <p:txBody>
          <a:bodyPr/>
          <a:lstStyle/>
          <a:p>
            <a:r>
              <a:rPr lang="en-US" altLang="en-US" sz="3600" dirty="0" smtClean="0"/>
              <a:t>Production of Nitrogen</a:t>
            </a:r>
          </a:p>
        </p:txBody>
      </p:sp>
      <p:sp>
        <p:nvSpPr>
          <p:cNvPr id="57345" name="Slide Number Placeholder 5"/>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39994BE-15F8-45F9-B86F-37553197C685}" type="slidenum">
              <a:rPr lang="en-US" altLang="en-US" sz="1600" b="1">
                <a:solidFill>
                  <a:schemeClr val="tx1"/>
                </a:solidFill>
                <a:cs typeface="Arial" charset="0"/>
              </a:rPr>
              <a:pPr fontAlgn="base">
                <a:spcBef>
                  <a:spcPct val="0"/>
                </a:spcBef>
                <a:spcAft>
                  <a:spcPct val="0"/>
                </a:spcAft>
              </a:pPr>
              <a:t>40</a:t>
            </a:fld>
            <a:endParaRPr lang="en-US" altLang="en-US" sz="1600" b="1">
              <a:solidFill>
                <a:schemeClr val="tx1"/>
              </a:solidFill>
              <a:cs typeface="Arial" charset="0"/>
            </a:endParaRPr>
          </a:p>
        </p:txBody>
      </p:sp>
      <p:sp>
        <p:nvSpPr>
          <p:cNvPr id="57347" name="Rectangle 1"/>
          <p:cNvSpPr>
            <a:spLocks noChangeArrowheads="1"/>
          </p:cNvSpPr>
          <p:nvPr/>
        </p:nvSpPr>
        <p:spPr bwMode="auto">
          <a:xfrm>
            <a:off x="900113" y="1628775"/>
            <a:ext cx="7056437" cy="4108817"/>
          </a:xfrm>
          <a:prstGeom prst="rect">
            <a:avLst/>
          </a:prstGeom>
          <a:noFill/>
          <a:ln w="9525">
            <a:noFill/>
            <a:miter lim="800000"/>
            <a:headEnd/>
            <a:tailEnd/>
          </a:ln>
        </p:spPr>
        <p:txBody>
          <a:bodyPr>
            <a:spAutoFit/>
          </a:bodyPr>
          <a:lstStyle/>
          <a:p>
            <a:pPr marL="342900" indent="-342900">
              <a:buFont typeface="Arial" panose="020B0604020202020204" pitchFamily="34" charset="0"/>
              <a:buChar char="•"/>
            </a:pPr>
            <a:r>
              <a:rPr lang="en-US" altLang="en-US" sz="2400" dirty="0">
                <a:latin typeface="+mj-lt"/>
                <a:cs typeface="Times New Roman" pitchFamily="18" charset="0"/>
              </a:rPr>
              <a:t>A major challenge at the moment is the production of pure nitrogen for the inflation of car gas bags.</a:t>
            </a:r>
          </a:p>
          <a:p>
            <a:pPr marL="342900" indent="-342900">
              <a:spcBef>
                <a:spcPts val="1800"/>
              </a:spcBef>
              <a:buFont typeface="Arial" panose="020B0604020202020204" pitchFamily="34" charset="0"/>
              <a:buChar char="•"/>
            </a:pPr>
            <a:r>
              <a:rPr lang="en-US" altLang="en-US" sz="2400" dirty="0">
                <a:latin typeface="+mj-lt"/>
                <a:cs typeface="Times New Roman" pitchFamily="18" charset="0"/>
              </a:rPr>
              <a:t>Gas should contain no nitrogen oxides, chlorine, carbon monoxide, solid combustion residues and should not be too hot.</a:t>
            </a:r>
          </a:p>
          <a:p>
            <a:pPr marL="342900" indent="-342900">
              <a:spcBef>
                <a:spcPts val="1800"/>
              </a:spcBef>
              <a:buFont typeface="Arial" panose="020B0604020202020204" pitchFamily="34" charset="0"/>
              <a:buChar char="•"/>
            </a:pPr>
            <a:r>
              <a:rPr lang="en-US" altLang="en-US" sz="2400" dirty="0">
                <a:latin typeface="+mj-lt"/>
                <a:cs typeface="Times New Roman" pitchFamily="18" charset="0"/>
              </a:rPr>
              <a:t>Composition must remain effective after very severe thermal treatment.</a:t>
            </a:r>
          </a:p>
          <a:p>
            <a:pPr marL="342900" indent="-342900">
              <a:spcBef>
                <a:spcPts val="1800"/>
              </a:spcBef>
              <a:buFont typeface="Arial" panose="020B0604020202020204" pitchFamily="34" charset="0"/>
              <a:buChar char="•"/>
            </a:pPr>
            <a:r>
              <a:rPr lang="en-US" altLang="en-US" sz="2400" dirty="0">
                <a:latin typeface="+mj-lt"/>
                <a:cs typeface="Times New Roman" pitchFamily="18" charset="0"/>
              </a:rPr>
              <a:t>Gas production must start very rapidly.</a:t>
            </a:r>
          </a:p>
        </p:txBody>
      </p:sp>
    </p:spTree>
    <p:extLst>
      <p:ext uri="{BB962C8B-B14F-4D97-AF65-F5344CB8AC3E}">
        <p14:creationId xmlns:p14="http://schemas.microsoft.com/office/powerpoint/2010/main" val="128702570"/>
      </p:ext>
    </p:extLst>
  </p:cSld>
  <p:clrMapOvr>
    <a:masterClrMapping/>
  </p:clrMapOvr>
  <p:transition>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4"/>
          <p:cNvSpPr>
            <a:spLocks noGrp="1" noChangeArrowheads="1"/>
          </p:cNvSpPr>
          <p:nvPr>
            <p:ph type="title"/>
          </p:nvPr>
        </p:nvSpPr>
        <p:spPr>
          <a:xfrm>
            <a:off x="457200" y="274638"/>
            <a:ext cx="8229600" cy="777875"/>
          </a:xfrm>
        </p:spPr>
        <p:txBody>
          <a:bodyPr/>
          <a:lstStyle/>
          <a:p>
            <a:r>
              <a:rPr lang="en-US" altLang="en-US" sz="3600" smtClean="0"/>
              <a:t>Production of Nitrogen</a:t>
            </a:r>
          </a:p>
        </p:txBody>
      </p:sp>
      <p:sp>
        <p:nvSpPr>
          <p:cNvPr id="59393" name="Slide Number Placeholder 5"/>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AFE0CAE-D488-4004-99AC-87C2463D3D7A}" type="slidenum">
              <a:rPr lang="en-US" altLang="en-US" sz="1600" b="1">
                <a:solidFill>
                  <a:schemeClr val="tx1"/>
                </a:solidFill>
                <a:cs typeface="Arial" charset="0"/>
              </a:rPr>
              <a:pPr fontAlgn="base">
                <a:spcBef>
                  <a:spcPct val="0"/>
                </a:spcBef>
                <a:spcAft>
                  <a:spcPct val="0"/>
                </a:spcAft>
              </a:pPr>
              <a:t>41</a:t>
            </a:fld>
            <a:endParaRPr lang="en-US" altLang="en-US" sz="1600" b="1">
              <a:solidFill>
                <a:schemeClr val="tx1"/>
              </a:solidFill>
              <a:cs typeface="Arial" charset="0"/>
            </a:endParaRPr>
          </a:p>
        </p:txBody>
      </p:sp>
      <p:sp>
        <p:nvSpPr>
          <p:cNvPr id="59395" name="Rectangle 1"/>
          <p:cNvSpPr>
            <a:spLocks noChangeArrowheads="1"/>
          </p:cNvSpPr>
          <p:nvPr/>
        </p:nvSpPr>
        <p:spPr bwMode="auto">
          <a:xfrm>
            <a:off x="900113" y="1628775"/>
            <a:ext cx="7056437" cy="1938338"/>
          </a:xfrm>
          <a:prstGeom prst="rect">
            <a:avLst/>
          </a:prstGeom>
          <a:noFill/>
          <a:ln w="9525">
            <a:noFill/>
            <a:miter lim="800000"/>
            <a:headEnd/>
            <a:tailEnd/>
          </a:ln>
        </p:spPr>
        <p:txBody>
          <a:bodyPr>
            <a:spAutoFit/>
          </a:bodyPr>
          <a:lstStyle/>
          <a:p>
            <a:r>
              <a:rPr lang="en-US" altLang="en-US" sz="2400" dirty="0">
                <a:latin typeface="+mj-lt"/>
                <a:cs typeface="Times New Roman" pitchFamily="18" charset="0"/>
              </a:rPr>
              <a:t>Examples of </a:t>
            </a:r>
            <a:r>
              <a:rPr lang="en-US" altLang="en-US" sz="2400" dirty="0" err="1">
                <a:latin typeface="+mj-lt"/>
                <a:cs typeface="Times New Roman" pitchFamily="18" charset="0"/>
              </a:rPr>
              <a:t>generants</a:t>
            </a:r>
            <a:r>
              <a:rPr lang="en-US" altLang="en-US" sz="2400" dirty="0">
                <a:latin typeface="+mj-lt"/>
                <a:cs typeface="Times New Roman" pitchFamily="18" charset="0"/>
              </a:rPr>
              <a:t> include :</a:t>
            </a:r>
          </a:p>
          <a:p>
            <a:endParaRPr lang="en-US" altLang="en-US" sz="2400" dirty="0">
              <a:latin typeface="+mj-lt"/>
              <a:cs typeface="Times New Roman" pitchFamily="18" charset="0"/>
            </a:endParaRPr>
          </a:p>
          <a:p>
            <a:r>
              <a:rPr lang="en-US" altLang="en-US" sz="2400" dirty="0">
                <a:latin typeface="+mj-lt"/>
                <a:cs typeface="Times New Roman" pitchFamily="18" charset="0"/>
              </a:rPr>
              <a:t>sodium </a:t>
            </a:r>
            <a:r>
              <a:rPr lang="en-US" altLang="en-US" sz="2400" dirty="0" err="1">
                <a:latin typeface="+mj-lt"/>
                <a:cs typeface="Times New Roman" pitchFamily="18" charset="0"/>
              </a:rPr>
              <a:t>azide</a:t>
            </a:r>
            <a:r>
              <a:rPr lang="en-US" altLang="en-US" sz="2400" dirty="0">
                <a:latin typeface="+mj-lt"/>
                <a:cs typeface="Times New Roman" pitchFamily="18" charset="0"/>
              </a:rPr>
              <a:t> / iron(III) oxide</a:t>
            </a:r>
          </a:p>
          <a:p>
            <a:r>
              <a:rPr lang="en-US" altLang="en-US" sz="2400" dirty="0" err="1">
                <a:latin typeface="+mj-lt"/>
                <a:cs typeface="Times New Roman" pitchFamily="18" charset="0"/>
              </a:rPr>
              <a:t>azodicarbonamide</a:t>
            </a:r>
            <a:r>
              <a:rPr lang="en-US" altLang="en-US" sz="2400" dirty="0">
                <a:latin typeface="+mj-lt"/>
                <a:cs typeface="Times New Roman" pitchFamily="18" charset="0"/>
              </a:rPr>
              <a:t> / potassium perchlorate</a:t>
            </a:r>
          </a:p>
          <a:p>
            <a:r>
              <a:rPr lang="en-US" altLang="en-US" sz="2400" dirty="0">
                <a:latin typeface="+mj-lt"/>
                <a:cs typeface="Times New Roman" pitchFamily="18" charset="0"/>
              </a:rPr>
              <a:t>double base propellant</a:t>
            </a:r>
          </a:p>
        </p:txBody>
      </p:sp>
      <p:sp>
        <p:nvSpPr>
          <p:cNvPr id="5" name="Rectangle 4"/>
          <p:cNvSpPr>
            <a:spLocks noChangeArrowheads="1"/>
          </p:cNvSpPr>
          <p:nvPr/>
        </p:nvSpPr>
        <p:spPr bwMode="auto">
          <a:xfrm>
            <a:off x="1023938" y="3860800"/>
            <a:ext cx="7056437" cy="831850"/>
          </a:xfrm>
          <a:prstGeom prst="rect">
            <a:avLst/>
          </a:prstGeom>
          <a:noFill/>
          <a:ln w="9525">
            <a:noFill/>
            <a:miter lim="800000"/>
            <a:headEnd/>
            <a:tailEnd/>
          </a:ln>
        </p:spPr>
        <p:txBody>
          <a:bodyPr>
            <a:spAutoFit/>
          </a:bodyPr>
          <a:lstStyle/>
          <a:p>
            <a:pPr marL="342900" indent="-342900">
              <a:buFont typeface="Arial" panose="020B0604020202020204" pitchFamily="34" charset="0"/>
              <a:buChar char="•"/>
            </a:pPr>
            <a:r>
              <a:rPr lang="en-US" altLang="en-US" sz="2400" dirty="0">
                <a:latin typeface="+mj-lt"/>
                <a:cs typeface="Times New Roman" pitchFamily="18" charset="0"/>
              </a:rPr>
              <a:t>S</a:t>
            </a:r>
            <a:r>
              <a:rPr lang="en-US" altLang="en-US" sz="2400" dirty="0" smtClean="0">
                <a:latin typeface="+mj-lt"/>
                <a:cs typeface="Times New Roman" pitchFamily="18" charset="0"/>
              </a:rPr>
              <a:t>odium </a:t>
            </a:r>
            <a:r>
              <a:rPr lang="en-US" altLang="en-US" sz="2400" dirty="0" err="1">
                <a:latin typeface="+mj-lt"/>
                <a:cs typeface="Times New Roman" pitchFamily="18" charset="0"/>
              </a:rPr>
              <a:t>azide</a:t>
            </a:r>
            <a:r>
              <a:rPr lang="en-US" altLang="en-US" sz="2400" dirty="0">
                <a:latin typeface="+mj-lt"/>
                <a:cs typeface="Times New Roman" pitchFamily="18" charset="0"/>
              </a:rPr>
              <a:t> is very toxic</a:t>
            </a:r>
          </a:p>
          <a:p>
            <a:pPr marL="342900" indent="-342900">
              <a:buFont typeface="Arial" panose="020B0604020202020204" pitchFamily="34" charset="0"/>
              <a:buChar char="•"/>
            </a:pPr>
            <a:r>
              <a:rPr lang="en-US" altLang="en-US" sz="2400" dirty="0" smtClean="0">
                <a:latin typeface="+mj-lt"/>
                <a:cs typeface="Times New Roman" pitchFamily="18" charset="0"/>
              </a:rPr>
              <a:t>Double Base </a:t>
            </a:r>
            <a:r>
              <a:rPr lang="en-US" altLang="en-US" sz="2400" dirty="0">
                <a:latin typeface="+mj-lt"/>
                <a:cs typeface="Times New Roman" pitchFamily="18" charset="0"/>
              </a:rPr>
              <a:t>propellant contains nitroglycerine</a:t>
            </a:r>
          </a:p>
        </p:txBody>
      </p:sp>
    </p:spTree>
    <p:extLst>
      <p:ext uri="{BB962C8B-B14F-4D97-AF65-F5344CB8AC3E}">
        <p14:creationId xmlns:p14="http://schemas.microsoft.com/office/powerpoint/2010/main" val="116727070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3"/>
          <p:cNvSpPr>
            <a:spLocks noGrp="1" noChangeArrowheads="1"/>
          </p:cNvSpPr>
          <p:nvPr>
            <p:ph type="title"/>
          </p:nvPr>
        </p:nvSpPr>
        <p:spPr>
          <a:xfrm>
            <a:off x="457200" y="274638"/>
            <a:ext cx="8229600" cy="777875"/>
          </a:xfrm>
        </p:spPr>
        <p:txBody>
          <a:bodyPr/>
          <a:lstStyle/>
          <a:p>
            <a:r>
              <a:rPr lang="en-GB" altLang="en-US" sz="3600" smtClean="0"/>
              <a:t>Driver’s Side Inflator</a:t>
            </a:r>
          </a:p>
        </p:txBody>
      </p:sp>
      <p:sp>
        <p:nvSpPr>
          <p:cNvPr id="61441"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87D078-55EA-406B-9F96-28CDAF38E3C7}" type="slidenum">
              <a:rPr lang="en-US" altLang="en-US" sz="1600" b="1">
                <a:solidFill>
                  <a:schemeClr val="tx1"/>
                </a:solidFill>
                <a:cs typeface="Arial" charset="0"/>
              </a:rPr>
              <a:pPr fontAlgn="base">
                <a:spcBef>
                  <a:spcPct val="0"/>
                </a:spcBef>
                <a:spcAft>
                  <a:spcPct val="0"/>
                </a:spcAft>
              </a:pPr>
              <a:t>42</a:t>
            </a:fld>
            <a:endParaRPr lang="en-US" altLang="en-US" sz="1600" b="1">
              <a:solidFill>
                <a:schemeClr val="tx1"/>
              </a:solidFill>
              <a:cs typeface="Arial" charset="0"/>
            </a:endParaRPr>
          </a:p>
        </p:txBody>
      </p:sp>
      <p:grpSp>
        <p:nvGrpSpPr>
          <p:cNvPr id="61443" name="Group 4"/>
          <p:cNvGrpSpPr>
            <a:grpSpLocks/>
          </p:cNvGrpSpPr>
          <p:nvPr/>
        </p:nvGrpSpPr>
        <p:grpSpPr bwMode="auto">
          <a:xfrm>
            <a:off x="266700" y="1341438"/>
            <a:ext cx="7113588" cy="4429125"/>
            <a:chOff x="89" y="1089"/>
            <a:chExt cx="4481" cy="2790"/>
          </a:xfrm>
        </p:grpSpPr>
        <p:sp>
          <p:nvSpPr>
            <p:cNvPr id="61445" name="Text Box 5"/>
            <p:cNvSpPr txBox="1">
              <a:spLocks noChangeArrowheads="1"/>
            </p:cNvSpPr>
            <p:nvPr/>
          </p:nvSpPr>
          <p:spPr bwMode="auto">
            <a:xfrm>
              <a:off x="2160" y="3648"/>
              <a:ext cx="1488" cy="231"/>
            </a:xfrm>
            <a:prstGeom prst="rect">
              <a:avLst/>
            </a:prstGeom>
            <a:noFill/>
            <a:ln w="9525">
              <a:noFill/>
              <a:miter lim="800000"/>
              <a:headEnd/>
              <a:tailEnd/>
            </a:ln>
          </p:spPr>
          <p:txBody>
            <a:bodyPr>
              <a:spAutoFit/>
            </a:bodyPr>
            <a:lstStyle/>
            <a:p>
              <a:pPr eaLnBrk="0" hangingPunct="0">
                <a:spcBef>
                  <a:spcPct val="50000"/>
                </a:spcBef>
              </a:pPr>
              <a:r>
                <a:rPr lang="en-GB" altLang="en-US" dirty="0">
                  <a:latin typeface="+mj-lt"/>
                  <a:ea typeface="ＭＳ Ｐゴシック" pitchFamily="34" charset="-128"/>
                </a:rPr>
                <a:t>Electrically Initiated</a:t>
              </a:r>
            </a:p>
          </p:txBody>
        </p:sp>
        <p:pic>
          <p:nvPicPr>
            <p:cNvPr id="61446" name="Picture 6" descr="pyromechanism - inflator driver side copy"/>
            <p:cNvPicPr>
              <a:picLocks noChangeAspect="1" noChangeArrowheads="1"/>
            </p:cNvPicPr>
            <p:nvPr/>
          </p:nvPicPr>
          <p:blipFill>
            <a:blip r:embed="rId3"/>
            <a:srcRect/>
            <a:stretch>
              <a:fillRect/>
            </a:stretch>
          </p:blipFill>
          <p:spPr bwMode="auto">
            <a:xfrm>
              <a:off x="1132" y="1089"/>
              <a:ext cx="3438" cy="2488"/>
            </a:xfrm>
            <a:prstGeom prst="rect">
              <a:avLst/>
            </a:prstGeom>
            <a:noFill/>
            <a:ln w="9525">
              <a:noFill/>
              <a:miter lim="800000"/>
              <a:headEnd/>
              <a:tailEnd/>
            </a:ln>
          </p:spPr>
        </p:pic>
        <p:sp>
          <p:nvSpPr>
            <p:cNvPr id="61447" name="Text Box 7"/>
            <p:cNvSpPr txBox="1">
              <a:spLocks noChangeArrowheads="1"/>
            </p:cNvSpPr>
            <p:nvPr/>
          </p:nvSpPr>
          <p:spPr bwMode="auto">
            <a:xfrm>
              <a:off x="2051" y="1106"/>
              <a:ext cx="565" cy="252"/>
            </a:xfrm>
            <a:prstGeom prst="rect">
              <a:avLst/>
            </a:prstGeom>
            <a:noFill/>
            <a:ln w="9525">
              <a:noFill/>
              <a:miter lim="800000"/>
              <a:headEnd/>
              <a:tailEnd/>
            </a:ln>
          </p:spPr>
          <p:txBody>
            <a:bodyPr wrap="none" anchor="ctr">
              <a:spAutoFit/>
            </a:bodyPr>
            <a:lstStyle/>
            <a:p>
              <a:pPr algn="ctr" eaLnBrk="0" hangingPunct="0"/>
              <a:r>
                <a:rPr lang="en-GB" altLang="en-US" sz="2000" dirty="0">
                  <a:latin typeface="+mj-lt"/>
                  <a:ea typeface="ＭＳ Ｐゴシック" pitchFamily="34" charset="-128"/>
                </a:rPr>
                <a:t>Igniter</a:t>
              </a:r>
            </a:p>
          </p:txBody>
        </p:sp>
        <p:sp>
          <p:nvSpPr>
            <p:cNvPr id="61448" name="Text Box 8"/>
            <p:cNvSpPr txBox="1">
              <a:spLocks noChangeArrowheads="1"/>
            </p:cNvSpPr>
            <p:nvPr/>
          </p:nvSpPr>
          <p:spPr bwMode="auto">
            <a:xfrm>
              <a:off x="1320" y="1535"/>
              <a:ext cx="808" cy="252"/>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rPr>
                <a:t>Enhancer</a:t>
              </a:r>
            </a:p>
          </p:txBody>
        </p:sp>
        <p:sp>
          <p:nvSpPr>
            <p:cNvPr id="61449" name="Text Box 9"/>
            <p:cNvSpPr txBox="1">
              <a:spLocks noChangeArrowheads="1"/>
            </p:cNvSpPr>
            <p:nvPr/>
          </p:nvSpPr>
          <p:spPr bwMode="auto">
            <a:xfrm>
              <a:off x="89" y="1939"/>
              <a:ext cx="1220" cy="446"/>
            </a:xfrm>
            <a:prstGeom prst="rect">
              <a:avLst/>
            </a:prstGeom>
            <a:noFill/>
            <a:ln w="9525">
              <a:noFill/>
              <a:miter lim="800000"/>
              <a:headEnd/>
              <a:tailEnd/>
            </a:ln>
          </p:spPr>
          <p:txBody>
            <a:bodyPr wrap="none" anchor="ctr">
              <a:spAutoFit/>
            </a:bodyPr>
            <a:lstStyle/>
            <a:p>
              <a:pPr eaLnBrk="0" hangingPunct="0"/>
              <a:r>
                <a:rPr lang="en-GB" altLang="en-US" sz="2000">
                  <a:latin typeface="+mj-lt"/>
                  <a:ea typeface="ＭＳ Ｐゴシック" pitchFamily="34" charset="-128"/>
                </a:rPr>
                <a:t>Gas generating</a:t>
              </a:r>
            </a:p>
            <a:p>
              <a:pPr eaLnBrk="0" hangingPunct="0"/>
              <a:r>
                <a:rPr lang="en-GB" altLang="en-US" sz="2000">
                  <a:latin typeface="+mj-lt"/>
                  <a:ea typeface="ＭＳ Ｐゴシック" pitchFamily="34" charset="-128"/>
                </a:rPr>
                <a:t>composition</a:t>
              </a:r>
            </a:p>
          </p:txBody>
        </p:sp>
        <p:sp>
          <p:nvSpPr>
            <p:cNvPr id="61450" name="Line 10"/>
            <p:cNvSpPr>
              <a:spLocks noChangeShapeType="1"/>
            </p:cNvSpPr>
            <p:nvPr/>
          </p:nvSpPr>
          <p:spPr bwMode="auto">
            <a:xfrm>
              <a:off x="2415" y="1376"/>
              <a:ext cx="373" cy="1086"/>
            </a:xfrm>
            <a:prstGeom prst="line">
              <a:avLst/>
            </a:prstGeom>
            <a:noFill/>
            <a:ln w="19050">
              <a:solidFill>
                <a:srgbClr val="0066FF"/>
              </a:solidFill>
              <a:round/>
              <a:headEnd/>
              <a:tailEnd type="stealth" w="med" len="sm"/>
            </a:ln>
          </p:spPr>
          <p:txBody>
            <a:bodyPr wrap="none" anchor="ctr">
              <a:spAutoFit/>
            </a:bodyPr>
            <a:lstStyle/>
            <a:p>
              <a:endParaRPr lang="en-US"/>
            </a:p>
          </p:txBody>
        </p:sp>
        <p:sp>
          <p:nvSpPr>
            <p:cNvPr id="61451" name="Line 11"/>
            <p:cNvSpPr>
              <a:spLocks noChangeShapeType="1"/>
            </p:cNvSpPr>
            <p:nvPr/>
          </p:nvSpPr>
          <p:spPr bwMode="auto">
            <a:xfrm>
              <a:off x="2084" y="1800"/>
              <a:ext cx="652" cy="1252"/>
            </a:xfrm>
            <a:prstGeom prst="line">
              <a:avLst/>
            </a:prstGeom>
            <a:noFill/>
            <a:ln w="19050">
              <a:solidFill>
                <a:srgbClr val="0066FF"/>
              </a:solidFill>
              <a:round/>
              <a:headEnd/>
              <a:tailEnd type="stealth" w="med" len="sm"/>
            </a:ln>
          </p:spPr>
          <p:txBody>
            <a:bodyPr wrap="none" anchor="ctr">
              <a:spAutoFit/>
            </a:bodyPr>
            <a:lstStyle/>
            <a:p>
              <a:endParaRPr lang="en-US"/>
            </a:p>
          </p:txBody>
        </p:sp>
        <p:sp>
          <p:nvSpPr>
            <p:cNvPr id="61452" name="Line 12"/>
            <p:cNvSpPr>
              <a:spLocks noChangeShapeType="1"/>
            </p:cNvSpPr>
            <p:nvPr/>
          </p:nvSpPr>
          <p:spPr bwMode="auto">
            <a:xfrm>
              <a:off x="1164" y="2235"/>
              <a:ext cx="838" cy="475"/>
            </a:xfrm>
            <a:prstGeom prst="line">
              <a:avLst/>
            </a:prstGeom>
            <a:noFill/>
            <a:ln w="19050">
              <a:solidFill>
                <a:srgbClr val="0066FF"/>
              </a:solidFill>
              <a:round/>
              <a:headEnd/>
              <a:tailEnd type="stealth" w="med" len="sm"/>
            </a:ln>
          </p:spPr>
          <p:txBody>
            <a:bodyPr wrap="none" anchor="ctr">
              <a:spAutoFit/>
            </a:bodyPr>
            <a:lstStyle/>
            <a:p>
              <a:endParaRPr lang="en-US"/>
            </a:p>
          </p:txBody>
        </p:sp>
      </p:grpSp>
      <p:sp>
        <p:nvSpPr>
          <p:cNvPr id="61444" name="Text Box 16"/>
          <p:cNvSpPr txBox="1">
            <a:spLocks noChangeArrowheads="1"/>
          </p:cNvSpPr>
          <p:nvPr/>
        </p:nvSpPr>
        <p:spPr bwMode="auto">
          <a:xfrm>
            <a:off x="317500" y="6230938"/>
            <a:ext cx="3236913" cy="366712"/>
          </a:xfrm>
          <a:prstGeom prst="rect">
            <a:avLst/>
          </a:prstGeom>
          <a:noFill/>
          <a:ln w="9525">
            <a:noFill/>
            <a:miter lim="800000"/>
            <a:headEnd/>
            <a:tailEnd/>
          </a:ln>
        </p:spPr>
        <p:txBody>
          <a:bodyPr>
            <a:spAutoFit/>
          </a:bodyPr>
          <a:lstStyle/>
          <a:p>
            <a:pPr eaLnBrk="0" hangingPunct="0">
              <a:spcBef>
                <a:spcPct val="50000"/>
              </a:spcBef>
            </a:pPr>
            <a:r>
              <a:rPr lang="en-GB" altLang="en-US">
                <a:latin typeface="Times New Roman" pitchFamily="18" charset="0"/>
                <a:ea typeface="ＭＳ Ｐゴシック" pitchFamily="34" charset="-128"/>
              </a:rPr>
              <a:t>After </a:t>
            </a:r>
            <a:r>
              <a:rPr lang="en-GB" altLang="en-US" i="1">
                <a:latin typeface="Times New Roman" pitchFamily="18" charset="0"/>
                <a:ea typeface="ＭＳ Ｐゴシック" pitchFamily="34" charset="-128"/>
              </a:rPr>
              <a:t>Breed Technologies Inc</a:t>
            </a:r>
            <a:r>
              <a:rPr lang="en-GB" altLang="en-US">
                <a:latin typeface="Times New Roman" pitchFamily="18" charset="0"/>
                <a:ea typeface="ＭＳ Ｐゴシック" pitchFamily="34" charset="-128"/>
              </a:rPr>
              <a:t>.</a:t>
            </a:r>
          </a:p>
        </p:txBody>
      </p:sp>
    </p:spTree>
    <p:extLst>
      <p:ext uri="{BB962C8B-B14F-4D97-AF65-F5344CB8AC3E}">
        <p14:creationId xmlns:p14="http://schemas.microsoft.com/office/powerpoint/2010/main" val="153159737"/>
      </p:ext>
    </p:extLst>
  </p:cSld>
  <p:clrMapOvr>
    <a:masterClrMapping/>
  </p:clrMapOvr>
  <p:transition>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
          <p:cNvSpPr>
            <a:spLocks noGrp="1" noChangeArrowheads="1"/>
          </p:cNvSpPr>
          <p:nvPr>
            <p:ph type="title"/>
          </p:nvPr>
        </p:nvSpPr>
        <p:spPr>
          <a:xfrm>
            <a:off x="457200" y="274638"/>
            <a:ext cx="8229600" cy="777875"/>
          </a:xfrm>
        </p:spPr>
        <p:txBody>
          <a:bodyPr/>
          <a:lstStyle/>
          <a:p>
            <a:r>
              <a:rPr lang="en-GB" altLang="en-US" sz="3600" smtClean="0"/>
              <a:t>Arizona Summer Cycle</a:t>
            </a:r>
          </a:p>
        </p:txBody>
      </p:sp>
      <p:sp>
        <p:nvSpPr>
          <p:cNvPr id="63489"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sp>
        <p:nvSpPr>
          <p:cNvPr id="63491" name="TextBox 1"/>
          <p:cNvSpPr txBox="1">
            <a:spLocks noChangeArrowheads="1"/>
          </p:cNvSpPr>
          <p:nvPr/>
        </p:nvSpPr>
        <p:spPr bwMode="auto">
          <a:xfrm>
            <a:off x="2268538" y="5127625"/>
            <a:ext cx="3581400" cy="461963"/>
          </a:xfrm>
          <a:prstGeom prst="rect">
            <a:avLst/>
          </a:prstGeom>
          <a:noFill/>
          <a:ln w="9525">
            <a:noFill/>
            <a:miter lim="800000"/>
            <a:headEnd/>
            <a:tailEnd/>
          </a:ln>
        </p:spPr>
        <p:txBody>
          <a:bodyPr wrap="none">
            <a:spAutoFit/>
          </a:bodyPr>
          <a:lstStyle/>
          <a:p>
            <a:r>
              <a:rPr lang="en-GB" sz="2400">
                <a:latin typeface="Calibri" pitchFamily="34" charset="0"/>
              </a:rPr>
              <a:t>Temperature inside Inflator</a:t>
            </a:r>
          </a:p>
        </p:txBody>
      </p:sp>
      <p:sp>
        <p:nvSpPr>
          <p:cNvPr id="63492" name="TextBox 2"/>
          <p:cNvSpPr txBox="1">
            <a:spLocks noChangeArrowheads="1"/>
          </p:cNvSpPr>
          <p:nvPr/>
        </p:nvSpPr>
        <p:spPr bwMode="auto">
          <a:xfrm>
            <a:off x="34925" y="6165850"/>
            <a:ext cx="8137525" cy="522288"/>
          </a:xfrm>
          <a:prstGeom prst="rect">
            <a:avLst/>
          </a:prstGeom>
          <a:noFill/>
          <a:ln w="9525">
            <a:noFill/>
            <a:miter lim="800000"/>
            <a:headEnd/>
            <a:tailEnd/>
          </a:ln>
        </p:spPr>
        <p:txBody>
          <a:bodyPr>
            <a:spAutoFit/>
          </a:bodyPr>
          <a:lstStyle/>
          <a:p>
            <a:r>
              <a:rPr lang="en-GB" sz="1400" i="1">
                <a:latin typeface="Calibri" pitchFamily="34" charset="0"/>
              </a:rPr>
              <a:t>Barnes M W and Hock C. A quantitative approach for the determination of the age life of a pyrotechnic material in an airbag inflator. Proc. Internationale ICT-Jahrestagung (30th), Karlsruhe, Germany, paper No. 37</a:t>
            </a:r>
          </a:p>
        </p:txBody>
      </p:sp>
      <p:pic>
        <p:nvPicPr>
          <p:cNvPr id="63493" name="Picture 3"/>
          <p:cNvPicPr>
            <a:picLocks noChangeAspect="1" noChangeArrowheads="1"/>
          </p:cNvPicPr>
          <p:nvPr/>
        </p:nvPicPr>
        <p:blipFill>
          <a:blip r:embed="rId3"/>
          <a:srcRect/>
          <a:stretch>
            <a:fillRect/>
          </a:stretch>
        </p:blipFill>
        <p:spPr bwMode="auto">
          <a:xfrm>
            <a:off x="1116013" y="1412875"/>
            <a:ext cx="7015162" cy="3584575"/>
          </a:xfrm>
          <a:prstGeom prst="rect">
            <a:avLst/>
          </a:prstGeom>
          <a:noFill/>
          <a:ln w="9525">
            <a:noFill/>
            <a:miter lim="800000"/>
            <a:headEnd/>
            <a:tailEnd/>
          </a:ln>
        </p:spPr>
      </p:pic>
    </p:spTree>
    <p:extLst>
      <p:ext uri="{BB962C8B-B14F-4D97-AF65-F5344CB8AC3E}">
        <p14:creationId xmlns:p14="http://schemas.microsoft.com/office/powerpoint/2010/main" val="3806962149"/>
      </p:ext>
    </p:extLst>
  </p:cSld>
  <p:clrMapOvr>
    <a:masterClrMapping/>
  </p:clrMapOvr>
  <p:transition>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1" name="Rectangle 5"/>
          <p:cNvSpPr>
            <a:spLocks noGrp="1" noChangeArrowheads="1"/>
          </p:cNvSpPr>
          <p:nvPr>
            <p:ph type="title"/>
          </p:nvPr>
        </p:nvSpPr>
        <p:spPr>
          <a:xfrm>
            <a:off x="260350" y="260350"/>
            <a:ext cx="8642350" cy="792163"/>
          </a:xfrm>
        </p:spPr>
        <p:txBody>
          <a:bodyPr/>
          <a:lstStyle/>
          <a:p>
            <a:r>
              <a:rPr lang="en-GB" altLang="en-US" sz="3600" smtClean="0"/>
              <a:t>Car Airbags - Pyrotechnic Compositions</a:t>
            </a:r>
          </a:p>
        </p:txBody>
      </p:sp>
      <p:sp>
        <p:nvSpPr>
          <p:cNvPr id="6553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sp>
        <p:nvSpPr>
          <p:cNvPr id="65538" name="Text Box 2"/>
          <p:cNvSpPr txBox="1">
            <a:spLocks noChangeArrowheads="1"/>
          </p:cNvSpPr>
          <p:nvPr/>
        </p:nvSpPr>
        <p:spPr bwMode="auto">
          <a:xfrm>
            <a:off x="250825" y="1538288"/>
            <a:ext cx="4652963" cy="2462213"/>
          </a:xfrm>
          <a:prstGeom prst="rect">
            <a:avLst/>
          </a:prstGeom>
          <a:noFill/>
          <a:ln w="9525">
            <a:solidFill>
              <a:schemeClr val="tx1"/>
            </a:solidFill>
            <a:miter lim="800000"/>
            <a:headEnd/>
            <a:tailEnd/>
          </a:ln>
        </p:spPr>
        <p:txBody>
          <a:bodyPr>
            <a:spAutoFit/>
          </a:bodyPr>
          <a:lstStyle/>
          <a:p>
            <a:pPr algn="ctr" eaLnBrk="0" hangingPunct="0">
              <a:spcBef>
                <a:spcPct val="50000"/>
              </a:spcBef>
            </a:pPr>
            <a:r>
              <a:rPr lang="en-GB" altLang="en-US" sz="2000" dirty="0">
                <a:latin typeface="+mj-lt"/>
                <a:ea typeface="ＭＳ Ｐゴシック" pitchFamily="34" charset="-128"/>
                <a:cs typeface="Times New Roman" pitchFamily="18" charset="0"/>
              </a:rPr>
              <a:t>Early Gas </a:t>
            </a:r>
            <a:r>
              <a:rPr lang="en-GB" altLang="en-US" sz="2000" dirty="0" err="1">
                <a:latin typeface="+mj-lt"/>
                <a:ea typeface="ＭＳ Ｐゴシック" pitchFamily="34" charset="-128"/>
                <a:cs typeface="Times New Roman" pitchFamily="18" charset="0"/>
              </a:rPr>
              <a:t>Generant</a:t>
            </a:r>
            <a:endParaRPr lang="en-GB" altLang="en-US" sz="2000" dirty="0">
              <a:latin typeface="+mj-lt"/>
              <a:ea typeface="ＭＳ Ｐゴシック" pitchFamily="34" charset="-128"/>
              <a:cs typeface="Times New Roman" pitchFamily="18" charset="0"/>
            </a:endParaRPr>
          </a:p>
          <a:p>
            <a:pPr eaLnBrk="0" hangingPunct="0">
              <a:spcBef>
                <a:spcPct val="50000"/>
              </a:spcBef>
            </a:pPr>
            <a:r>
              <a:rPr lang="en-GB" altLang="en-US" sz="2000" dirty="0">
                <a:latin typeface="+mj-lt"/>
                <a:ea typeface="ＭＳ Ｐゴシック" pitchFamily="34" charset="-128"/>
                <a:cs typeface="Times New Roman" pitchFamily="18" charset="0"/>
              </a:rPr>
              <a:t>sodium </a:t>
            </a:r>
            <a:r>
              <a:rPr lang="en-GB" altLang="en-US" sz="2000" dirty="0" err="1">
                <a:latin typeface="+mj-lt"/>
                <a:ea typeface="ＭＳ Ｐゴシック" pitchFamily="34" charset="-128"/>
                <a:cs typeface="Times New Roman" pitchFamily="18" charset="0"/>
              </a:rPr>
              <a:t>azide</a:t>
            </a:r>
            <a:r>
              <a:rPr lang="en-GB" altLang="en-US" sz="2000" dirty="0">
                <a:latin typeface="+mj-lt"/>
                <a:ea typeface="ＭＳ Ｐゴシック" pitchFamily="34" charset="-128"/>
                <a:cs typeface="Times New Roman" pitchFamily="18" charset="0"/>
              </a:rPr>
              <a:t> 			63</a:t>
            </a:r>
          </a:p>
          <a:p>
            <a:pPr eaLnBrk="0" hangingPunct="0">
              <a:spcBef>
                <a:spcPct val="30000"/>
              </a:spcBef>
            </a:pPr>
            <a:r>
              <a:rPr lang="en-GB" altLang="en-US" sz="2000" dirty="0">
                <a:latin typeface="+mj-lt"/>
                <a:ea typeface="ＭＳ Ｐゴシック" pitchFamily="34" charset="-128"/>
                <a:cs typeface="Times New Roman" pitchFamily="18" charset="0"/>
              </a:rPr>
              <a:t>potassium nitrate 		19</a:t>
            </a:r>
          </a:p>
          <a:p>
            <a:pPr eaLnBrk="0" hangingPunct="0">
              <a:spcBef>
                <a:spcPct val="30000"/>
              </a:spcBef>
            </a:pPr>
            <a:r>
              <a:rPr lang="en-GB" altLang="en-US" sz="2000" dirty="0">
                <a:latin typeface="+mj-lt"/>
                <a:ea typeface="ＭＳ Ｐゴシック" pitchFamily="34" charset="-128"/>
                <a:cs typeface="Times New Roman" pitchFamily="18" charset="0"/>
              </a:rPr>
              <a:t>silicon dioxide			17</a:t>
            </a:r>
          </a:p>
          <a:p>
            <a:pPr eaLnBrk="0" hangingPunct="0">
              <a:spcBef>
                <a:spcPct val="30000"/>
              </a:spcBef>
            </a:pPr>
            <a:r>
              <a:rPr lang="en-GB" altLang="en-US" sz="2000" dirty="0">
                <a:latin typeface="+mj-lt"/>
                <a:ea typeface="ＭＳ Ｐゴシック" pitchFamily="34" charset="-128"/>
                <a:cs typeface="Times New Roman" pitchFamily="18" charset="0"/>
              </a:rPr>
              <a:t>magnesium silicate	 	  0.5</a:t>
            </a:r>
          </a:p>
          <a:p>
            <a:pPr eaLnBrk="0" hangingPunct="0">
              <a:spcBef>
                <a:spcPct val="30000"/>
              </a:spcBef>
            </a:pPr>
            <a:r>
              <a:rPr lang="en-GB" altLang="en-US" sz="2000" dirty="0">
                <a:latin typeface="+mj-lt"/>
                <a:ea typeface="ＭＳ Ｐゴシック" pitchFamily="34" charset="-128"/>
                <a:cs typeface="Times New Roman" pitchFamily="18" charset="0"/>
              </a:rPr>
              <a:t>aluminium oxide		  0.5</a:t>
            </a:r>
          </a:p>
        </p:txBody>
      </p:sp>
      <p:sp>
        <p:nvSpPr>
          <p:cNvPr id="65539" name="Text Box 3"/>
          <p:cNvSpPr txBox="1">
            <a:spLocks noChangeArrowheads="1"/>
          </p:cNvSpPr>
          <p:nvPr/>
        </p:nvSpPr>
        <p:spPr bwMode="auto">
          <a:xfrm>
            <a:off x="5003800" y="1538288"/>
            <a:ext cx="3878263" cy="1661993"/>
          </a:xfrm>
          <a:prstGeom prst="rect">
            <a:avLst/>
          </a:prstGeom>
          <a:noFill/>
          <a:ln w="9525">
            <a:solidFill>
              <a:schemeClr val="tx1"/>
            </a:solidFill>
            <a:miter lim="800000"/>
            <a:headEnd/>
            <a:tailEnd/>
          </a:ln>
        </p:spPr>
        <p:txBody>
          <a:bodyPr>
            <a:spAutoFit/>
          </a:bodyPr>
          <a:lstStyle/>
          <a:p>
            <a:pPr algn="ctr" eaLnBrk="0" hangingPunct="0">
              <a:spcBef>
                <a:spcPct val="50000"/>
              </a:spcBef>
            </a:pPr>
            <a:r>
              <a:rPr lang="en-GB" altLang="en-US" sz="2000" dirty="0">
                <a:latin typeface="+mj-lt"/>
                <a:ea typeface="ＭＳ Ｐゴシック" pitchFamily="34" charset="-128"/>
                <a:cs typeface="Times New Roman" pitchFamily="18" charset="0"/>
              </a:rPr>
              <a:t>Typical Enhancer</a:t>
            </a:r>
          </a:p>
          <a:p>
            <a:pPr eaLnBrk="0" hangingPunct="0">
              <a:spcBef>
                <a:spcPct val="50000"/>
              </a:spcBef>
            </a:pPr>
            <a:r>
              <a:rPr lang="en-GB" altLang="en-US" sz="2000" dirty="0">
                <a:latin typeface="+mj-lt"/>
                <a:ea typeface="ＭＳ Ｐゴシック" pitchFamily="34" charset="-128"/>
                <a:cs typeface="Times New Roman" pitchFamily="18" charset="0"/>
              </a:rPr>
              <a:t>boron			25</a:t>
            </a:r>
          </a:p>
          <a:p>
            <a:pPr eaLnBrk="0" hangingPunct="0">
              <a:spcBef>
                <a:spcPct val="30000"/>
              </a:spcBef>
            </a:pPr>
            <a:r>
              <a:rPr lang="en-GB" altLang="en-US" sz="2000" dirty="0">
                <a:latin typeface="+mj-lt"/>
                <a:ea typeface="ＭＳ Ｐゴシック" pitchFamily="34" charset="-128"/>
                <a:cs typeface="Times New Roman" pitchFamily="18" charset="0"/>
              </a:rPr>
              <a:t>potassium nitrate	65</a:t>
            </a:r>
          </a:p>
          <a:p>
            <a:pPr eaLnBrk="0" hangingPunct="0">
              <a:spcBef>
                <a:spcPct val="30000"/>
              </a:spcBef>
            </a:pPr>
            <a:r>
              <a:rPr lang="en-GB" altLang="en-US" sz="2000" dirty="0">
                <a:latin typeface="+mj-lt"/>
                <a:ea typeface="ＭＳ Ｐゴシック" pitchFamily="34" charset="-128"/>
                <a:cs typeface="Times New Roman" pitchFamily="18" charset="0"/>
              </a:rPr>
              <a:t>binder			10</a:t>
            </a:r>
          </a:p>
        </p:txBody>
      </p:sp>
      <p:sp>
        <p:nvSpPr>
          <p:cNvPr id="65540" name="Text Box 4"/>
          <p:cNvSpPr txBox="1">
            <a:spLocks noChangeArrowheads="1"/>
          </p:cNvSpPr>
          <p:nvPr/>
        </p:nvSpPr>
        <p:spPr bwMode="auto">
          <a:xfrm>
            <a:off x="250825" y="4373341"/>
            <a:ext cx="7835900" cy="1016000"/>
          </a:xfrm>
          <a:prstGeom prst="rect">
            <a:avLst/>
          </a:prstGeom>
          <a:noFill/>
          <a:ln w="9525">
            <a:noFill/>
            <a:miter lim="800000"/>
            <a:headEnd/>
            <a:tailEnd/>
          </a:ln>
        </p:spPr>
        <p:txBody>
          <a:bodyPr>
            <a:spAutoFit/>
          </a:bodyPr>
          <a:lstStyle/>
          <a:p>
            <a:pPr eaLnBrk="0" hangingPunct="0">
              <a:spcBef>
                <a:spcPct val="50000"/>
              </a:spcBef>
            </a:pPr>
            <a:r>
              <a:rPr lang="en-US" altLang="en-US" sz="2400" dirty="0">
                <a:latin typeface="+mj-lt"/>
                <a:ea typeface="ＭＳ Ｐゴシック" pitchFamily="34" charset="-128"/>
                <a:cs typeface="Times New Roman" pitchFamily="18" charset="0"/>
              </a:rPr>
              <a:t>5NaN</a:t>
            </a:r>
            <a:r>
              <a:rPr lang="en-US" altLang="en-US" sz="2400" baseline="-25000" dirty="0">
                <a:latin typeface="+mj-lt"/>
                <a:ea typeface="ＭＳ Ｐゴシック" pitchFamily="34" charset="-128"/>
                <a:cs typeface="Times New Roman" pitchFamily="18" charset="0"/>
              </a:rPr>
              <a:t>3</a:t>
            </a:r>
            <a:r>
              <a:rPr lang="en-US" altLang="en-US" sz="2400" dirty="0">
                <a:latin typeface="+mj-lt"/>
                <a:ea typeface="ＭＳ Ｐゴシック" pitchFamily="34" charset="-128"/>
                <a:cs typeface="Times New Roman" pitchFamily="18" charset="0"/>
              </a:rPr>
              <a:t> + NaNO</a:t>
            </a:r>
            <a:r>
              <a:rPr lang="en-US" altLang="en-US" sz="2400" baseline="-25000" dirty="0">
                <a:latin typeface="+mj-lt"/>
                <a:ea typeface="ＭＳ Ｐゴシック" pitchFamily="34" charset="-128"/>
                <a:cs typeface="Times New Roman" pitchFamily="18" charset="0"/>
              </a:rPr>
              <a:t>3</a:t>
            </a:r>
            <a:r>
              <a:rPr lang="en-US" altLang="en-US" sz="2400" dirty="0">
                <a:latin typeface="+mj-lt"/>
                <a:ea typeface="ＭＳ Ｐゴシック" pitchFamily="34" charset="-128"/>
                <a:cs typeface="Times New Roman" pitchFamily="18" charset="0"/>
              </a:rPr>
              <a:t> = 3Na</a:t>
            </a:r>
            <a:r>
              <a:rPr lang="en-US" altLang="en-US" sz="2400" baseline="-25000" dirty="0">
                <a:latin typeface="+mj-lt"/>
                <a:ea typeface="ＭＳ Ｐゴシック" pitchFamily="34" charset="-128"/>
                <a:cs typeface="Times New Roman" pitchFamily="18" charset="0"/>
              </a:rPr>
              <a:t>2</a:t>
            </a:r>
            <a:r>
              <a:rPr lang="en-US" altLang="en-US" sz="2400" dirty="0">
                <a:latin typeface="+mj-lt"/>
                <a:ea typeface="ＭＳ Ｐゴシック" pitchFamily="34" charset="-128"/>
                <a:cs typeface="Times New Roman" pitchFamily="18" charset="0"/>
              </a:rPr>
              <a:t>O + 8N</a:t>
            </a:r>
            <a:r>
              <a:rPr lang="en-US" altLang="en-US" sz="2400" baseline="-25000" dirty="0">
                <a:latin typeface="+mj-lt"/>
                <a:ea typeface="ＭＳ Ｐゴシック" pitchFamily="34" charset="-128"/>
                <a:cs typeface="Times New Roman" pitchFamily="18" charset="0"/>
              </a:rPr>
              <a:t>2</a:t>
            </a:r>
            <a:r>
              <a:rPr lang="en-US" altLang="en-US" sz="2400" dirty="0">
                <a:latin typeface="+mj-lt"/>
                <a:ea typeface="ＭＳ Ｐゴシック" pitchFamily="34" charset="-128"/>
                <a:cs typeface="Times New Roman" pitchFamily="18" charset="0"/>
              </a:rPr>
              <a:t>	</a:t>
            </a:r>
          </a:p>
          <a:p>
            <a:pPr eaLnBrk="0" hangingPunct="0">
              <a:spcBef>
                <a:spcPct val="50000"/>
              </a:spcBef>
            </a:pPr>
            <a:r>
              <a:rPr lang="el-GR" altLang="en-US" sz="2400" dirty="0" smtClean="0">
                <a:latin typeface="+mj-lt"/>
                <a:ea typeface="ＭＳ Ｐゴシック" pitchFamily="34" charset="-128"/>
                <a:cs typeface="Times New Roman" pitchFamily="18" charset="0"/>
              </a:rPr>
              <a:t>Δ</a:t>
            </a:r>
            <a:r>
              <a:rPr lang="en-US" altLang="en-US" sz="2400" i="1" dirty="0" smtClean="0">
                <a:latin typeface="+mj-lt"/>
                <a:ea typeface="ＭＳ Ｐゴシック" pitchFamily="34" charset="-128"/>
                <a:cs typeface="Times New Roman" pitchFamily="18" charset="0"/>
              </a:rPr>
              <a:t>H</a:t>
            </a:r>
            <a:r>
              <a:rPr lang="en-US" altLang="en-US" sz="2400" dirty="0" smtClean="0">
                <a:latin typeface="+mj-lt"/>
                <a:ea typeface="ＭＳ Ｐゴシック" pitchFamily="34" charset="-128"/>
                <a:cs typeface="Times New Roman" pitchFamily="18" charset="0"/>
              </a:rPr>
              <a:t> </a:t>
            </a:r>
            <a:r>
              <a:rPr lang="en-US" altLang="en-US" sz="2400" dirty="0">
                <a:latin typeface="+mj-lt"/>
                <a:ea typeface="ＭＳ Ｐゴシック" pitchFamily="34" charset="-128"/>
                <a:cs typeface="Times New Roman" pitchFamily="18" charset="0"/>
              </a:rPr>
              <a:t>= -892 kJ,    </a:t>
            </a:r>
            <a:r>
              <a:rPr lang="en-US" altLang="en-US" sz="2400" i="1" dirty="0">
                <a:latin typeface="+mj-lt"/>
                <a:ea typeface="ＭＳ Ｐゴシック" pitchFamily="34" charset="-128"/>
                <a:cs typeface="Times New Roman" pitchFamily="18" charset="0"/>
              </a:rPr>
              <a:t>q</a:t>
            </a:r>
            <a:r>
              <a:rPr lang="en-US" altLang="en-US" sz="2400" dirty="0">
                <a:latin typeface="+mj-lt"/>
                <a:ea typeface="ＭＳ Ｐゴシック" pitchFamily="34" charset="-128"/>
                <a:cs typeface="Times New Roman" pitchFamily="18" charset="0"/>
              </a:rPr>
              <a:t> = -2180 kJ kg</a:t>
            </a:r>
            <a:r>
              <a:rPr lang="en-US" altLang="en-US" sz="2400" baseline="30000" dirty="0">
                <a:latin typeface="+mj-lt"/>
                <a:ea typeface="ＭＳ Ｐゴシック" pitchFamily="34" charset="-128"/>
                <a:cs typeface="Times New Roman" pitchFamily="18" charset="0"/>
              </a:rPr>
              <a:t>-1</a:t>
            </a:r>
            <a:r>
              <a:rPr lang="en-US" altLang="en-US" sz="2400" dirty="0">
                <a:latin typeface="+mj-lt"/>
                <a:ea typeface="ＭＳ Ｐゴシック" pitchFamily="34" charset="-128"/>
                <a:cs typeface="Times New Roman" pitchFamily="18" charset="0"/>
              </a:rPr>
              <a:t>,</a:t>
            </a:r>
            <a:r>
              <a:rPr lang="en-US" altLang="en-US" sz="2400" baseline="30000" dirty="0">
                <a:latin typeface="+mj-lt"/>
                <a:ea typeface="ＭＳ Ｐゴシック" pitchFamily="34" charset="-128"/>
                <a:cs typeface="Times New Roman" pitchFamily="18" charset="0"/>
              </a:rPr>
              <a:t>   </a:t>
            </a:r>
            <a:r>
              <a:rPr lang="en-US" altLang="en-US" sz="2400" dirty="0">
                <a:latin typeface="+mj-lt"/>
                <a:ea typeface="ＭＳ Ｐゴシック" pitchFamily="34" charset="-128"/>
                <a:cs typeface="Times New Roman" pitchFamily="18" charset="0"/>
              </a:rPr>
              <a:t>V</a:t>
            </a:r>
            <a:r>
              <a:rPr lang="en-US" altLang="en-US" sz="2400" baseline="-25000" dirty="0">
                <a:latin typeface="+mj-lt"/>
                <a:ea typeface="ＭＳ Ｐゴシック" pitchFamily="34" charset="-128"/>
                <a:cs typeface="Times New Roman" pitchFamily="18" charset="0"/>
              </a:rPr>
              <a:t>N</a:t>
            </a:r>
            <a:r>
              <a:rPr lang="en-US" altLang="en-US" sz="1600" baseline="-25000" dirty="0">
                <a:latin typeface="+mj-lt"/>
                <a:ea typeface="ＭＳ Ｐゴシック" pitchFamily="34" charset="-128"/>
                <a:cs typeface="Times New Roman" pitchFamily="18" charset="0"/>
              </a:rPr>
              <a:t>2</a:t>
            </a:r>
            <a:r>
              <a:rPr lang="en-US" altLang="en-US" sz="2400" dirty="0">
                <a:latin typeface="+mj-lt"/>
                <a:ea typeface="ＭＳ Ｐゴシック" pitchFamily="34" charset="-128"/>
                <a:cs typeface="Times New Roman" pitchFamily="18" charset="0"/>
              </a:rPr>
              <a:t> =   43.7 litre.kg</a:t>
            </a:r>
            <a:r>
              <a:rPr lang="en-US" altLang="en-US" sz="2400" baseline="30000" dirty="0">
                <a:latin typeface="+mj-lt"/>
                <a:ea typeface="ＭＳ Ｐゴシック" pitchFamily="34" charset="-128"/>
                <a:cs typeface="Times New Roman" pitchFamily="18" charset="0"/>
              </a:rPr>
              <a:t>-1</a:t>
            </a:r>
          </a:p>
        </p:txBody>
      </p:sp>
    </p:spTree>
    <p:extLst>
      <p:ext uri="{BB962C8B-B14F-4D97-AF65-F5344CB8AC3E}">
        <p14:creationId xmlns:p14="http://schemas.microsoft.com/office/powerpoint/2010/main" val="1469328069"/>
      </p:ext>
    </p:extLst>
  </p:cSld>
  <p:clrMapOvr>
    <a:masterClrMapping/>
  </p:clrMapOvr>
  <p:transition>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8"/>
          <p:cNvSpPr>
            <a:spLocks noGrp="1" noChangeArrowheads="1"/>
          </p:cNvSpPr>
          <p:nvPr>
            <p:ph type="title"/>
          </p:nvPr>
        </p:nvSpPr>
        <p:spPr>
          <a:xfrm>
            <a:off x="500063" y="274638"/>
            <a:ext cx="8229600" cy="777875"/>
          </a:xfrm>
        </p:spPr>
        <p:txBody>
          <a:bodyPr/>
          <a:lstStyle/>
          <a:p>
            <a:r>
              <a:rPr lang="en-GB" altLang="en-US" sz="3600" smtClean="0"/>
              <a:t>Newer Nitrogen Generants</a:t>
            </a:r>
          </a:p>
        </p:txBody>
      </p:sp>
      <p:sp>
        <p:nvSpPr>
          <p:cNvPr id="67585"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altLang="en-US" sz="1600" b="1" dirty="0">
              <a:solidFill>
                <a:schemeClr val="tx1"/>
              </a:solidFill>
              <a:cs typeface="Arial" charset="0"/>
            </a:endParaRPr>
          </a:p>
        </p:txBody>
      </p:sp>
      <p:grpSp>
        <p:nvGrpSpPr>
          <p:cNvPr id="67586" name="Group 2"/>
          <p:cNvGrpSpPr>
            <a:grpSpLocks/>
          </p:cNvGrpSpPr>
          <p:nvPr/>
        </p:nvGrpSpPr>
        <p:grpSpPr bwMode="auto">
          <a:xfrm>
            <a:off x="265113" y="2781300"/>
            <a:ext cx="8483600" cy="2232025"/>
            <a:chOff x="274" y="2134"/>
            <a:chExt cx="5344" cy="1406"/>
          </a:xfrm>
        </p:grpSpPr>
        <p:pic>
          <p:nvPicPr>
            <p:cNvPr id="67594" name="Picture 3"/>
            <p:cNvPicPr>
              <a:picLocks noChangeAspect="1" noChangeArrowheads="1"/>
            </p:cNvPicPr>
            <p:nvPr/>
          </p:nvPicPr>
          <p:blipFill>
            <a:blip r:embed="rId3"/>
            <a:srcRect/>
            <a:stretch>
              <a:fillRect/>
            </a:stretch>
          </p:blipFill>
          <p:spPr bwMode="auto">
            <a:xfrm>
              <a:off x="274" y="2134"/>
              <a:ext cx="881" cy="1406"/>
            </a:xfrm>
            <a:prstGeom prst="rect">
              <a:avLst/>
            </a:prstGeom>
            <a:noFill/>
            <a:ln w="9525">
              <a:noFill/>
              <a:miter lim="800000"/>
              <a:headEnd/>
              <a:tailEnd/>
            </a:ln>
          </p:spPr>
        </p:pic>
        <p:sp>
          <p:nvSpPr>
            <p:cNvPr id="67595" name="Text Box 4"/>
            <p:cNvSpPr txBox="1">
              <a:spLocks noChangeArrowheads="1"/>
            </p:cNvSpPr>
            <p:nvPr/>
          </p:nvSpPr>
          <p:spPr bwMode="auto">
            <a:xfrm>
              <a:off x="284" y="2697"/>
              <a:ext cx="5334" cy="640"/>
            </a:xfrm>
            <a:prstGeom prst="rect">
              <a:avLst/>
            </a:prstGeom>
            <a:noFill/>
            <a:ln w="9525">
              <a:noFill/>
              <a:miter lim="800000"/>
              <a:headEnd/>
              <a:tailEnd/>
            </a:ln>
          </p:spPr>
          <p:txBody>
            <a:bodyPr>
              <a:spAutoFit/>
            </a:bodyPr>
            <a:lstStyle/>
            <a:p>
              <a:pPr algn="r" eaLnBrk="0" hangingPunct="0"/>
              <a:r>
                <a:rPr lang="en-GB" altLang="en-US" sz="2000" dirty="0">
                  <a:latin typeface="+mj-lt"/>
                  <a:ea typeface="ＭＳ Ｐゴシック" pitchFamily="34" charset="-128"/>
                  <a:cs typeface="Times New Roman" pitchFamily="18" charset="0"/>
                </a:rPr>
                <a:t>+ 2.2NaNO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1.1Na</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+ 2CO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 + 1.5H</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+ 2.6N</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a:t>
              </a:r>
            </a:p>
            <a:p>
              <a:pPr algn="r" eaLnBrk="0" hangingPunct="0"/>
              <a:endParaRPr lang="en-GB" altLang="en-US" sz="2000" i="1" dirty="0">
                <a:latin typeface="+mj-lt"/>
                <a:ea typeface="ＭＳ Ｐゴシック" pitchFamily="34" charset="-128"/>
                <a:cs typeface="Times New Roman" pitchFamily="18" charset="0"/>
              </a:endParaRPr>
            </a:p>
            <a:p>
              <a:pPr algn="r" eaLnBrk="0" hangingPunct="0"/>
              <a:r>
                <a:rPr lang="en-GB" altLang="en-US" sz="2000" i="1" dirty="0">
                  <a:latin typeface="+mj-lt"/>
                  <a:ea typeface="ＭＳ Ｐゴシック" pitchFamily="34" charset="-128"/>
                  <a:cs typeface="Times New Roman" pitchFamily="18" charset="0"/>
                </a:rPr>
                <a:t>V</a:t>
              </a:r>
              <a:r>
                <a:rPr lang="en-GB" altLang="en-US" sz="2000" dirty="0">
                  <a:latin typeface="+mj-lt"/>
                  <a:ea typeface="ＭＳ Ｐゴシック" pitchFamily="34" charset="-128"/>
                  <a:cs typeface="Times New Roman" pitchFamily="18" charset="0"/>
                </a:rPr>
                <a:t> = 0.53 m</a:t>
              </a:r>
              <a:r>
                <a:rPr lang="en-GB" altLang="en-US" sz="2000" baseline="30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kg</a:t>
              </a:r>
              <a:r>
                <a:rPr lang="en-GB" altLang="en-US" sz="2000" baseline="30000" dirty="0">
                  <a:latin typeface="+mj-lt"/>
                  <a:ea typeface="ＭＳ Ｐゴシック" pitchFamily="34" charset="-128"/>
                  <a:cs typeface="Times New Roman" pitchFamily="18" charset="0"/>
                </a:rPr>
                <a:t>-1</a:t>
              </a:r>
              <a:endParaRPr lang="en-GB" altLang="en-US" sz="2000" dirty="0">
                <a:latin typeface="+mj-lt"/>
                <a:ea typeface="ＭＳ Ｐゴシック" pitchFamily="34" charset="-128"/>
                <a:cs typeface="Times New Roman" pitchFamily="18" charset="0"/>
              </a:endParaRPr>
            </a:p>
          </p:txBody>
        </p:sp>
      </p:grpSp>
      <p:grpSp>
        <p:nvGrpSpPr>
          <p:cNvPr id="67587" name="Group 5"/>
          <p:cNvGrpSpPr>
            <a:grpSpLocks/>
          </p:cNvGrpSpPr>
          <p:nvPr/>
        </p:nvGrpSpPr>
        <p:grpSpPr bwMode="auto">
          <a:xfrm>
            <a:off x="273050" y="1125538"/>
            <a:ext cx="8586788" cy="1474787"/>
            <a:chOff x="343" y="1107"/>
            <a:chExt cx="5282" cy="929"/>
          </a:xfrm>
        </p:grpSpPr>
        <p:pic>
          <p:nvPicPr>
            <p:cNvPr id="67592" name="Picture 6"/>
            <p:cNvPicPr>
              <a:picLocks noChangeAspect="1" noChangeArrowheads="1"/>
            </p:cNvPicPr>
            <p:nvPr/>
          </p:nvPicPr>
          <p:blipFill>
            <a:blip r:embed="rId4"/>
            <a:srcRect/>
            <a:stretch>
              <a:fillRect/>
            </a:stretch>
          </p:blipFill>
          <p:spPr bwMode="auto">
            <a:xfrm>
              <a:off x="343" y="1107"/>
              <a:ext cx="785" cy="858"/>
            </a:xfrm>
            <a:prstGeom prst="rect">
              <a:avLst/>
            </a:prstGeom>
            <a:noFill/>
            <a:ln w="9525">
              <a:noFill/>
              <a:miter lim="800000"/>
              <a:headEnd/>
              <a:tailEnd/>
            </a:ln>
          </p:spPr>
        </p:pic>
        <p:sp>
          <p:nvSpPr>
            <p:cNvPr id="67593" name="Text Box 7"/>
            <p:cNvSpPr txBox="1">
              <a:spLocks noChangeArrowheads="1"/>
            </p:cNvSpPr>
            <p:nvPr/>
          </p:nvSpPr>
          <p:spPr bwMode="auto">
            <a:xfrm>
              <a:off x="1078" y="1396"/>
              <a:ext cx="4547" cy="640"/>
            </a:xfrm>
            <a:prstGeom prst="rect">
              <a:avLst/>
            </a:prstGeom>
            <a:noFill/>
            <a:ln w="9525">
              <a:noFill/>
              <a:miter lim="800000"/>
              <a:headEnd/>
              <a:tailEnd/>
            </a:ln>
          </p:spPr>
          <p:txBody>
            <a:bodyPr>
              <a:spAutoFit/>
            </a:bodyPr>
            <a:lstStyle/>
            <a:p>
              <a:pPr eaLnBrk="0" hangingPunct="0"/>
              <a:r>
                <a:rPr lang="en-GB" altLang="en-US" sz="2000" dirty="0">
                  <a:latin typeface="+mj-lt"/>
                  <a:ea typeface="ＭＳ Ｐゴシック" pitchFamily="34" charset="-128"/>
                  <a:cs typeface="Times New Roman" pitchFamily="18" charset="0"/>
                </a:rPr>
                <a:t>+ 2.8NaNO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1.4Na</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+ 2CO</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 + 3H</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+ 5.4N</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a:t>
              </a:r>
            </a:p>
            <a:p>
              <a:pPr algn="r" eaLnBrk="0" hangingPunct="0"/>
              <a:r>
                <a:rPr lang="en-GB" altLang="en-US" sz="2000" i="1" dirty="0">
                  <a:latin typeface="+mj-lt"/>
                  <a:ea typeface="ＭＳ Ｐゴシック" pitchFamily="34" charset="-128"/>
                  <a:cs typeface="Times New Roman" pitchFamily="18" charset="0"/>
                </a:rPr>
                <a:t>         </a:t>
              </a:r>
            </a:p>
            <a:p>
              <a:pPr algn="r" eaLnBrk="0" hangingPunct="0"/>
              <a:r>
                <a:rPr lang="en-GB" altLang="en-US" sz="2000" i="1" dirty="0">
                  <a:latin typeface="+mj-lt"/>
                  <a:ea typeface="ＭＳ Ｐゴシック" pitchFamily="34" charset="-128"/>
                  <a:cs typeface="Times New Roman" pitchFamily="18" charset="0"/>
                </a:rPr>
                <a:t>V</a:t>
              </a:r>
              <a:r>
                <a:rPr lang="en-GB" altLang="en-US" sz="2000" dirty="0">
                  <a:latin typeface="+mj-lt"/>
                  <a:ea typeface="ＭＳ Ｐゴシック" pitchFamily="34" charset="-128"/>
                  <a:cs typeface="Times New Roman" pitchFamily="18" charset="0"/>
                </a:rPr>
                <a:t> = 0.61 m</a:t>
              </a:r>
              <a:r>
                <a:rPr lang="en-GB" altLang="en-US" sz="2000" baseline="30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kg</a:t>
              </a:r>
              <a:r>
                <a:rPr lang="en-GB" altLang="en-US" sz="2000" baseline="30000" dirty="0">
                  <a:latin typeface="+mj-lt"/>
                  <a:ea typeface="ＭＳ Ｐゴシック" pitchFamily="34" charset="-128"/>
                  <a:cs typeface="Times New Roman" pitchFamily="18" charset="0"/>
                </a:rPr>
                <a:t>-1</a:t>
              </a:r>
              <a:endParaRPr lang="en-GB" altLang="en-US" sz="2000" dirty="0">
                <a:latin typeface="+mj-lt"/>
                <a:ea typeface="ＭＳ Ｐゴシック" pitchFamily="34" charset="-128"/>
                <a:cs typeface="Times New Roman" pitchFamily="18" charset="0"/>
              </a:endParaRPr>
            </a:p>
          </p:txBody>
        </p:sp>
      </p:grpSp>
      <p:grpSp>
        <p:nvGrpSpPr>
          <p:cNvPr id="169993" name="Group 9"/>
          <p:cNvGrpSpPr>
            <a:grpSpLocks/>
          </p:cNvGrpSpPr>
          <p:nvPr/>
        </p:nvGrpSpPr>
        <p:grpSpPr bwMode="auto">
          <a:xfrm>
            <a:off x="398463" y="5013323"/>
            <a:ext cx="8462962" cy="1120775"/>
            <a:chOff x="288" y="3332"/>
            <a:chExt cx="5331" cy="706"/>
          </a:xfrm>
        </p:grpSpPr>
        <p:sp>
          <p:nvSpPr>
            <p:cNvPr id="67590" name="Text Box 10"/>
            <p:cNvSpPr txBox="1">
              <a:spLocks noChangeArrowheads="1"/>
            </p:cNvSpPr>
            <p:nvPr/>
          </p:nvSpPr>
          <p:spPr bwMode="auto">
            <a:xfrm>
              <a:off x="548" y="3495"/>
              <a:ext cx="5071" cy="543"/>
            </a:xfrm>
            <a:prstGeom prst="rect">
              <a:avLst/>
            </a:prstGeom>
            <a:noFill/>
            <a:ln w="9525">
              <a:noFill/>
              <a:miter lim="800000"/>
              <a:headEnd/>
              <a:tailEnd/>
            </a:ln>
          </p:spPr>
          <p:txBody>
            <a:bodyPr>
              <a:spAutoFit/>
            </a:bodyPr>
            <a:lstStyle/>
            <a:p>
              <a:pPr eaLnBrk="0" hangingPunct="0">
                <a:spcBef>
                  <a:spcPct val="50000"/>
                </a:spcBef>
              </a:pPr>
              <a:r>
                <a:rPr lang="en-US" altLang="en-US" sz="2000" dirty="0">
                  <a:latin typeface="+mj-lt"/>
                  <a:ea typeface="ＭＳ Ｐゴシック" pitchFamily="34" charset="-128"/>
                  <a:cs typeface="Times New Roman" pitchFamily="18" charset="0"/>
                </a:rPr>
                <a:t>5NaN</a:t>
              </a:r>
              <a:r>
                <a:rPr lang="en-US" altLang="en-US" sz="2000" baseline="-25000" dirty="0">
                  <a:latin typeface="+mj-lt"/>
                  <a:ea typeface="ＭＳ Ｐゴシック" pitchFamily="34" charset="-128"/>
                  <a:cs typeface="Times New Roman" pitchFamily="18" charset="0"/>
                </a:rPr>
                <a:t>3</a:t>
              </a:r>
              <a:r>
                <a:rPr lang="en-US" altLang="en-US" sz="2000" dirty="0">
                  <a:latin typeface="+mj-lt"/>
                  <a:ea typeface="ＭＳ Ｐゴシック" pitchFamily="34" charset="-128"/>
                  <a:cs typeface="Times New Roman" pitchFamily="18" charset="0"/>
                </a:rPr>
                <a:t> + NaNO</a:t>
              </a:r>
              <a:r>
                <a:rPr lang="en-US" altLang="en-US" sz="2000" baseline="-25000" dirty="0">
                  <a:latin typeface="+mj-lt"/>
                  <a:ea typeface="ＭＳ Ｐゴシック" pitchFamily="34" charset="-128"/>
                  <a:cs typeface="Times New Roman" pitchFamily="18" charset="0"/>
                </a:rPr>
                <a:t>3</a:t>
              </a:r>
              <a:r>
                <a:rPr lang="en-US" altLang="en-US" sz="2000" dirty="0">
                  <a:latin typeface="+mj-lt"/>
                  <a:ea typeface="ＭＳ Ｐゴシック" pitchFamily="34" charset="-128"/>
                  <a:cs typeface="Times New Roman" pitchFamily="18" charset="0"/>
                </a:rPr>
                <a:t> = 3Na</a:t>
              </a:r>
              <a:r>
                <a:rPr lang="en-US" altLang="en-US" sz="2000" baseline="-25000" dirty="0">
                  <a:latin typeface="+mj-lt"/>
                  <a:ea typeface="ＭＳ Ｐゴシック" pitchFamily="34" charset="-128"/>
                  <a:cs typeface="Times New Roman" pitchFamily="18" charset="0"/>
                </a:rPr>
                <a:t>2</a:t>
              </a:r>
              <a:r>
                <a:rPr lang="en-US" altLang="en-US" sz="2000" dirty="0">
                  <a:latin typeface="+mj-lt"/>
                  <a:ea typeface="ＭＳ Ｐゴシック" pitchFamily="34" charset="-128"/>
                  <a:cs typeface="Times New Roman" pitchFamily="18" charset="0"/>
                </a:rPr>
                <a:t>O + 8N</a:t>
              </a:r>
              <a:r>
                <a:rPr lang="en-US" altLang="en-US" sz="2000" baseline="-25000" dirty="0">
                  <a:latin typeface="+mj-lt"/>
                  <a:ea typeface="ＭＳ Ｐゴシック" pitchFamily="34" charset="-128"/>
                  <a:cs typeface="Times New Roman" pitchFamily="18" charset="0"/>
                </a:rPr>
                <a:t>2</a:t>
              </a:r>
              <a:r>
                <a:rPr lang="en-US" altLang="en-US" sz="2000" dirty="0">
                  <a:latin typeface="+mj-lt"/>
                  <a:ea typeface="ＭＳ Ｐゴシック" pitchFamily="34" charset="-128"/>
                  <a:cs typeface="Times New Roman" pitchFamily="18" charset="0"/>
                </a:rPr>
                <a:t>	</a:t>
              </a:r>
            </a:p>
            <a:p>
              <a:pPr algn="r" eaLnBrk="0" hangingPunct="0">
                <a:spcBef>
                  <a:spcPct val="50000"/>
                </a:spcBef>
              </a:pPr>
              <a:r>
                <a:rPr lang="en-US" altLang="en-US" sz="2000" i="1" dirty="0">
                  <a:latin typeface="+mj-lt"/>
                  <a:ea typeface="ＭＳ Ｐゴシック" pitchFamily="34" charset="-128"/>
                  <a:cs typeface="Times New Roman" pitchFamily="18" charset="0"/>
                </a:rPr>
                <a:t>    V = </a:t>
              </a:r>
              <a:r>
                <a:rPr lang="en-US" altLang="en-US" sz="2000" dirty="0">
                  <a:latin typeface="+mj-lt"/>
                  <a:ea typeface="ＭＳ Ｐゴシック" pitchFamily="34" charset="-128"/>
                  <a:cs typeface="Times New Roman" pitchFamily="18" charset="0"/>
                </a:rPr>
                <a:t>0.44 m</a:t>
              </a:r>
              <a:r>
                <a:rPr lang="en-US" altLang="en-US" sz="2000" baseline="30000" dirty="0">
                  <a:latin typeface="+mj-lt"/>
                  <a:ea typeface="ＭＳ Ｐゴシック" pitchFamily="34" charset="-128"/>
                  <a:cs typeface="Times New Roman" pitchFamily="18" charset="0"/>
                </a:rPr>
                <a:t>3</a:t>
              </a:r>
              <a:r>
                <a:rPr lang="en-US" altLang="en-US" sz="2000" dirty="0">
                  <a:latin typeface="+mj-lt"/>
                  <a:ea typeface="ＭＳ Ｐゴシック" pitchFamily="34" charset="-128"/>
                  <a:cs typeface="Times New Roman" pitchFamily="18" charset="0"/>
                </a:rPr>
                <a:t> kg</a:t>
              </a:r>
              <a:r>
                <a:rPr lang="en-US" altLang="en-US" sz="2000" baseline="30000" dirty="0">
                  <a:latin typeface="+mj-lt"/>
                  <a:ea typeface="ＭＳ Ｐゴシック" pitchFamily="34" charset="-128"/>
                  <a:cs typeface="Times New Roman" pitchFamily="18" charset="0"/>
                </a:rPr>
                <a:t>-1</a:t>
              </a:r>
              <a:endParaRPr lang="en-US" altLang="en-US" sz="2000" dirty="0">
                <a:latin typeface="+mj-lt"/>
                <a:ea typeface="ＭＳ Ｐゴシック" pitchFamily="34" charset="-128"/>
                <a:cs typeface="Times New Roman" pitchFamily="18" charset="0"/>
              </a:endParaRPr>
            </a:p>
          </p:txBody>
        </p:sp>
        <p:sp>
          <p:nvSpPr>
            <p:cNvPr id="67591" name="Line 11"/>
            <p:cNvSpPr>
              <a:spLocks noChangeShapeType="1"/>
            </p:cNvSpPr>
            <p:nvPr/>
          </p:nvSpPr>
          <p:spPr bwMode="auto">
            <a:xfrm>
              <a:off x="288" y="3332"/>
              <a:ext cx="5184" cy="0"/>
            </a:xfrm>
            <a:prstGeom prst="line">
              <a:avLst/>
            </a:prstGeom>
            <a:noFill/>
            <a:ln w="28575">
              <a:solidFill>
                <a:schemeClr val="accent2"/>
              </a:solidFill>
              <a:round/>
              <a:headEnd/>
              <a:tailEnd type="none" w="med" len="sm"/>
            </a:ln>
          </p:spPr>
          <p:txBody>
            <a:bodyPr wrap="none" anchor="ctr">
              <a:spAutoFit/>
            </a:bodyPr>
            <a:lstStyle/>
            <a:p>
              <a:endParaRPr lang="en-US"/>
            </a:p>
          </p:txBody>
        </p:sp>
      </p:grpSp>
    </p:spTree>
    <p:extLst>
      <p:ext uri="{BB962C8B-B14F-4D97-AF65-F5344CB8AC3E}">
        <p14:creationId xmlns:p14="http://schemas.microsoft.com/office/powerpoint/2010/main" val="161931268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99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6" name="Rectangle 4"/>
          <p:cNvSpPr>
            <a:spLocks noGrp="1" noChangeArrowheads="1"/>
          </p:cNvSpPr>
          <p:nvPr>
            <p:ph type="title"/>
          </p:nvPr>
        </p:nvSpPr>
        <p:spPr>
          <a:xfrm>
            <a:off x="457200" y="274638"/>
            <a:ext cx="8229600" cy="777875"/>
          </a:xfrm>
        </p:spPr>
        <p:txBody>
          <a:bodyPr/>
          <a:lstStyle/>
          <a:p>
            <a:r>
              <a:rPr lang="en-GB" altLang="en-US" sz="3600" smtClean="0"/>
              <a:t>Military Rocket c.1915</a:t>
            </a:r>
          </a:p>
        </p:txBody>
      </p:sp>
      <p:sp>
        <p:nvSpPr>
          <p:cNvPr id="69633"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10FFAD4-10D3-4447-91EA-498D9BC139FB}" type="slidenum">
              <a:rPr lang="en-US" altLang="en-US" sz="1600" b="1">
                <a:solidFill>
                  <a:schemeClr val="tx1"/>
                </a:solidFill>
                <a:cs typeface="Arial" charset="0"/>
              </a:rPr>
              <a:pPr fontAlgn="base">
                <a:spcBef>
                  <a:spcPct val="0"/>
                </a:spcBef>
                <a:spcAft>
                  <a:spcPct val="0"/>
                </a:spcAft>
              </a:pPr>
              <a:t>46</a:t>
            </a:fld>
            <a:endParaRPr lang="en-US" altLang="en-US" sz="1600" b="1">
              <a:solidFill>
                <a:schemeClr val="tx1"/>
              </a:solidFill>
              <a:cs typeface="Arial" charset="0"/>
            </a:endParaRPr>
          </a:p>
        </p:txBody>
      </p:sp>
      <p:pic>
        <p:nvPicPr>
          <p:cNvPr id="69634" name="Picture 2" descr="rocket (Faber V2 p36-37"/>
          <p:cNvPicPr>
            <a:picLocks noChangeAspect="1" noChangeArrowheads="1"/>
          </p:cNvPicPr>
          <p:nvPr/>
        </p:nvPicPr>
        <p:blipFill>
          <a:blip r:embed="rId3"/>
          <a:srcRect/>
          <a:stretch>
            <a:fillRect/>
          </a:stretch>
        </p:blipFill>
        <p:spPr bwMode="auto">
          <a:xfrm>
            <a:off x="34925" y="1557338"/>
            <a:ext cx="6115050" cy="4264025"/>
          </a:xfrm>
          <a:prstGeom prst="rect">
            <a:avLst/>
          </a:prstGeom>
          <a:noFill/>
          <a:ln w="9525">
            <a:noFill/>
            <a:miter lim="800000"/>
            <a:headEnd/>
            <a:tailEnd/>
          </a:ln>
        </p:spPr>
      </p:pic>
      <p:sp>
        <p:nvSpPr>
          <p:cNvPr id="69635" name="Text Box 3"/>
          <p:cNvSpPr txBox="1">
            <a:spLocks noChangeArrowheads="1"/>
          </p:cNvSpPr>
          <p:nvPr/>
        </p:nvSpPr>
        <p:spPr bwMode="auto">
          <a:xfrm>
            <a:off x="6300788" y="3227388"/>
            <a:ext cx="2663825" cy="923925"/>
          </a:xfrm>
          <a:prstGeom prst="rect">
            <a:avLst/>
          </a:prstGeom>
          <a:noFill/>
          <a:ln w="9525">
            <a:solidFill>
              <a:srgbClr val="FF5050"/>
            </a:solidFill>
            <a:miter lim="800000"/>
            <a:headEnd/>
            <a:tailEnd/>
          </a:ln>
        </p:spPr>
        <p:txBody>
          <a:bodyPr>
            <a:spAutoFit/>
          </a:bodyPr>
          <a:lstStyle/>
          <a:p>
            <a:pPr eaLnBrk="0" hangingPunct="0"/>
            <a:r>
              <a:rPr lang="en-GB" altLang="en-US">
                <a:ea typeface="ＭＳ Ｐゴシック" pitchFamily="34" charset="-128"/>
              </a:rPr>
              <a:t>Potassium nitrate	72.8</a:t>
            </a:r>
          </a:p>
          <a:p>
            <a:pPr eaLnBrk="0" hangingPunct="0"/>
            <a:r>
              <a:rPr lang="en-GB" altLang="en-US">
                <a:ea typeface="ＭＳ Ｐゴシック" pitchFamily="34" charset="-128"/>
              </a:rPr>
              <a:t>Sulphur 		13.6</a:t>
            </a:r>
          </a:p>
          <a:p>
            <a:pPr eaLnBrk="0" hangingPunct="0"/>
            <a:r>
              <a:rPr lang="en-GB" altLang="en-US">
                <a:ea typeface="ＭＳ Ｐゴシック" pitchFamily="34" charset="-128"/>
              </a:rPr>
              <a:t>Charcoal	13.6</a:t>
            </a:r>
          </a:p>
        </p:txBody>
      </p:sp>
      <p:sp>
        <p:nvSpPr>
          <p:cNvPr id="7" name="Text Box 2"/>
          <p:cNvSpPr txBox="1">
            <a:spLocks noChangeArrowheads="1"/>
          </p:cNvSpPr>
          <p:nvPr/>
        </p:nvSpPr>
        <p:spPr bwMode="auto">
          <a:xfrm>
            <a:off x="261938" y="6330950"/>
            <a:ext cx="3916362" cy="338138"/>
          </a:xfrm>
          <a:prstGeom prst="rect">
            <a:avLst/>
          </a:prstGeom>
          <a:noFill/>
          <a:ln>
            <a:noFill/>
          </a:ln>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fontAlgn="auto">
              <a:spcBef>
                <a:spcPts val="0"/>
              </a:spcBef>
              <a:spcAft>
                <a:spcPts val="0"/>
              </a:spcAft>
              <a:defRPr/>
            </a:pPr>
            <a:r>
              <a:rPr lang="en-GB" altLang="en-US" sz="1600" i="1" dirty="0">
                <a:latin typeface="+mj-lt"/>
                <a:cs typeface="+mn-cs"/>
              </a:rPr>
              <a:t>H B </a:t>
            </a:r>
            <a:r>
              <a:rPr lang="en-GB" altLang="en-US" sz="1600" i="1" dirty="0" smtClean="0">
                <a:latin typeface="+mj-lt"/>
                <a:cs typeface="+mn-cs"/>
              </a:rPr>
              <a:t>Faber.  </a:t>
            </a:r>
            <a:r>
              <a:rPr lang="en-GB" altLang="en-US" sz="1600" i="1" dirty="0">
                <a:latin typeface="+mj-lt"/>
                <a:cs typeface="+mn-cs"/>
              </a:rPr>
              <a:t>Military Pyrotechnics </a:t>
            </a:r>
            <a:r>
              <a:rPr lang="en-GB" altLang="en-US" sz="1600" i="1" dirty="0" err="1">
                <a:latin typeface="+mj-lt"/>
                <a:cs typeface="+mn-cs"/>
              </a:rPr>
              <a:t>Vol</a:t>
            </a:r>
            <a:r>
              <a:rPr lang="en-GB" altLang="en-US" sz="1600" i="1" dirty="0">
                <a:latin typeface="+mj-lt"/>
                <a:cs typeface="+mn-cs"/>
              </a:rPr>
              <a:t> 2 1919</a:t>
            </a:r>
          </a:p>
        </p:txBody>
      </p:sp>
    </p:spTree>
    <p:extLst>
      <p:ext uri="{BB962C8B-B14F-4D97-AF65-F5344CB8AC3E}">
        <p14:creationId xmlns:p14="http://schemas.microsoft.com/office/powerpoint/2010/main" val="1708744494"/>
      </p:ext>
    </p:extLst>
  </p:cSld>
  <p:clrMapOvr>
    <a:masterClrMapping/>
  </p:clrMapOvr>
  <p:transition>
    <p:wipe dir="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Grp="1" noChangeArrowheads="1"/>
          </p:cNvSpPr>
          <p:nvPr>
            <p:ph type="title"/>
          </p:nvPr>
        </p:nvSpPr>
        <p:spPr>
          <a:xfrm>
            <a:off x="457200" y="274638"/>
            <a:ext cx="8229600" cy="777875"/>
          </a:xfrm>
        </p:spPr>
        <p:txBody>
          <a:bodyPr/>
          <a:lstStyle/>
          <a:p>
            <a:r>
              <a:rPr lang="en-GB" altLang="en-US" sz="3600" smtClean="0"/>
              <a:t>Military Signal Rocket c.1915</a:t>
            </a:r>
          </a:p>
        </p:txBody>
      </p:sp>
      <p:sp>
        <p:nvSpPr>
          <p:cNvPr id="71681"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EDD6386-7AEB-485C-844C-ABAA1DF61EC2}" type="slidenum">
              <a:rPr lang="en-US" altLang="en-US" sz="1600" b="1">
                <a:solidFill>
                  <a:schemeClr val="tx1"/>
                </a:solidFill>
                <a:cs typeface="Arial" charset="0"/>
              </a:rPr>
              <a:pPr fontAlgn="base">
                <a:spcBef>
                  <a:spcPct val="0"/>
                </a:spcBef>
                <a:spcAft>
                  <a:spcPct val="0"/>
                </a:spcAft>
              </a:pPr>
              <a:t>47</a:t>
            </a:fld>
            <a:endParaRPr lang="en-US" altLang="en-US" sz="1600" b="1">
              <a:solidFill>
                <a:schemeClr val="tx1"/>
              </a:solidFill>
              <a:cs typeface="Arial" charset="0"/>
            </a:endParaRPr>
          </a:p>
        </p:txBody>
      </p:sp>
      <p:pic>
        <p:nvPicPr>
          <p:cNvPr id="71682" name="Picture 2" descr="rocket - signal WW1 (Faber V2 p20)"/>
          <p:cNvPicPr>
            <a:picLocks noChangeAspect="1" noChangeArrowheads="1"/>
          </p:cNvPicPr>
          <p:nvPr/>
        </p:nvPicPr>
        <p:blipFill>
          <a:blip r:embed="rId3"/>
          <a:srcRect/>
          <a:stretch>
            <a:fillRect/>
          </a:stretch>
        </p:blipFill>
        <p:spPr bwMode="auto">
          <a:xfrm>
            <a:off x="0" y="1882775"/>
            <a:ext cx="9144000" cy="3289300"/>
          </a:xfrm>
          <a:prstGeom prst="rect">
            <a:avLst/>
          </a:prstGeom>
          <a:noFill/>
          <a:ln w="9525">
            <a:noFill/>
            <a:miter lim="800000"/>
            <a:headEnd/>
            <a:tailEnd/>
          </a:ln>
        </p:spPr>
      </p:pic>
      <p:sp>
        <p:nvSpPr>
          <p:cNvPr id="6" name="Text Box 2"/>
          <p:cNvSpPr txBox="1">
            <a:spLocks noChangeArrowheads="1"/>
          </p:cNvSpPr>
          <p:nvPr/>
        </p:nvSpPr>
        <p:spPr bwMode="auto">
          <a:xfrm>
            <a:off x="261938" y="6330950"/>
            <a:ext cx="3916362" cy="338138"/>
          </a:xfrm>
          <a:prstGeom prst="rect">
            <a:avLst/>
          </a:prstGeom>
          <a:noFill/>
          <a:ln>
            <a:noFill/>
          </a:ln>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fontAlgn="auto">
              <a:spcBef>
                <a:spcPts val="0"/>
              </a:spcBef>
              <a:spcAft>
                <a:spcPts val="0"/>
              </a:spcAft>
              <a:defRPr/>
            </a:pPr>
            <a:r>
              <a:rPr lang="en-GB" altLang="en-US" sz="1600" i="1" dirty="0">
                <a:latin typeface="+mj-lt"/>
                <a:cs typeface="+mn-cs"/>
              </a:rPr>
              <a:t>H B </a:t>
            </a:r>
            <a:r>
              <a:rPr lang="en-GB" altLang="en-US" sz="1600" i="1" dirty="0" smtClean="0">
                <a:latin typeface="+mj-lt"/>
                <a:cs typeface="+mn-cs"/>
              </a:rPr>
              <a:t>Faber.  </a:t>
            </a:r>
            <a:r>
              <a:rPr lang="en-GB" altLang="en-US" sz="1600" i="1" dirty="0">
                <a:latin typeface="+mj-lt"/>
                <a:cs typeface="+mn-cs"/>
              </a:rPr>
              <a:t>Military Pyrotechnics </a:t>
            </a:r>
            <a:r>
              <a:rPr lang="en-GB" altLang="en-US" sz="1600" i="1" dirty="0" err="1">
                <a:latin typeface="+mj-lt"/>
                <a:cs typeface="+mn-cs"/>
              </a:rPr>
              <a:t>Vol</a:t>
            </a:r>
            <a:r>
              <a:rPr lang="en-GB" altLang="en-US" sz="1600" i="1" dirty="0">
                <a:latin typeface="+mj-lt"/>
                <a:cs typeface="+mn-cs"/>
              </a:rPr>
              <a:t> 2 1919</a:t>
            </a:r>
          </a:p>
        </p:txBody>
      </p:sp>
      <p:sp>
        <p:nvSpPr>
          <p:cNvPr id="71685" name="Text Box 3"/>
          <p:cNvSpPr txBox="1">
            <a:spLocks noChangeArrowheads="1"/>
          </p:cNvSpPr>
          <p:nvPr/>
        </p:nvSpPr>
        <p:spPr bwMode="auto">
          <a:xfrm>
            <a:off x="4932363" y="5516563"/>
            <a:ext cx="2663825" cy="1201737"/>
          </a:xfrm>
          <a:prstGeom prst="rect">
            <a:avLst/>
          </a:prstGeom>
          <a:noFill/>
          <a:ln w="9525">
            <a:solidFill>
              <a:srgbClr val="FF5050"/>
            </a:solidFill>
            <a:miter lim="800000"/>
            <a:headEnd/>
            <a:tailEnd/>
          </a:ln>
        </p:spPr>
        <p:txBody>
          <a:bodyPr>
            <a:spAutoFit/>
          </a:bodyPr>
          <a:lstStyle/>
          <a:p>
            <a:pPr eaLnBrk="0" hangingPunct="0"/>
            <a:r>
              <a:rPr lang="en-GB" altLang="en-US" dirty="0">
                <a:latin typeface="+mj-lt"/>
                <a:ea typeface="ＭＳ Ｐゴシック" pitchFamily="34" charset="-128"/>
                <a:cs typeface="Times New Roman" pitchFamily="18" charset="0"/>
              </a:rPr>
              <a:t>Probably</a:t>
            </a:r>
          </a:p>
          <a:p>
            <a:pPr eaLnBrk="0" hangingPunct="0"/>
            <a:r>
              <a:rPr lang="en-GB" altLang="en-US" dirty="0">
                <a:latin typeface="+mj-lt"/>
                <a:ea typeface="ＭＳ Ｐゴシック" pitchFamily="34" charset="-128"/>
                <a:cs typeface="Times New Roman" pitchFamily="18" charset="0"/>
              </a:rPr>
              <a:t>potassium nitrate	72.8</a:t>
            </a:r>
          </a:p>
          <a:p>
            <a:pPr eaLnBrk="0" hangingPunct="0"/>
            <a:r>
              <a:rPr lang="en-GB" altLang="en-US" dirty="0">
                <a:latin typeface="+mj-lt"/>
                <a:ea typeface="ＭＳ Ｐゴシック" pitchFamily="34" charset="-128"/>
                <a:cs typeface="Times New Roman" pitchFamily="18" charset="0"/>
              </a:rPr>
              <a:t>sulphur 		13.6</a:t>
            </a:r>
          </a:p>
          <a:p>
            <a:pPr eaLnBrk="0" hangingPunct="0"/>
            <a:r>
              <a:rPr lang="en-GB" altLang="en-US" dirty="0">
                <a:latin typeface="+mj-lt"/>
                <a:ea typeface="ＭＳ Ｐゴシック" pitchFamily="34" charset="-128"/>
                <a:cs typeface="Times New Roman" pitchFamily="18" charset="0"/>
              </a:rPr>
              <a:t>charcoal		13.6</a:t>
            </a:r>
          </a:p>
        </p:txBody>
      </p:sp>
    </p:spTree>
    <p:extLst>
      <p:ext uri="{BB962C8B-B14F-4D97-AF65-F5344CB8AC3E}">
        <p14:creationId xmlns:p14="http://schemas.microsoft.com/office/powerpoint/2010/main" val="96421474"/>
      </p:ext>
    </p:extLst>
  </p:cSld>
  <p:clrMapOvr>
    <a:masterClrMapping/>
  </p:clrMapOvr>
  <p:transition>
    <p:wipe dir="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3" name="Rectangle 5"/>
          <p:cNvSpPr>
            <a:spLocks noGrp="1" noChangeArrowheads="1"/>
          </p:cNvSpPr>
          <p:nvPr>
            <p:ph type="title"/>
          </p:nvPr>
        </p:nvSpPr>
        <p:spPr>
          <a:xfrm>
            <a:off x="457200" y="274638"/>
            <a:ext cx="8229600" cy="777875"/>
          </a:xfrm>
        </p:spPr>
        <p:txBody>
          <a:bodyPr/>
          <a:lstStyle/>
          <a:p>
            <a:r>
              <a:rPr lang="en-GB" altLang="en-US" sz="3600" smtClean="0"/>
              <a:t>P’I-li-p’ao</a:t>
            </a:r>
          </a:p>
        </p:txBody>
      </p:sp>
      <p:sp>
        <p:nvSpPr>
          <p:cNvPr id="73729"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66E21CD-F85B-449D-8B49-423D8406E116}" type="slidenum">
              <a:rPr lang="en-US" altLang="en-US" sz="1600" b="1">
                <a:solidFill>
                  <a:schemeClr val="tx1"/>
                </a:solidFill>
                <a:cs typeface="Arial" charset="0"/>
              </a:rPr>
              <a:pPr fontAlgn="base">
                <a:spcBef>
                  <a:spcPct val="0"/>
                </a:spcBef>
                <a:spcAft>
                  <a:spcPct val="0"/>
                </a:spcAft>
              </a:pPr>
              <a:t>48</a:t>
            </a:fld>
            <a:endParaRPr lang="en-US" altLang="en-US" sz="1600" b="1">
              <a:solidFill>
                <a:schemeClr val="tx1"/>
              </a:solidFill>
              <a:cs typeface="Arial" charset="0"/>
            </a:endParaRPr>
          </a:p>
        </p:txBody>
      </p:sp>
      <p:pic>
        <p:nvPicPr>
          <p:cNvPr id="73730" name="Picture 2" descr="Chinese thunderbolt missile"/>
          <p:cNvPicPr>
            <a:picLocks noChangeAspect="1" noChangeArrowheads="1"/>
          </p:cNvPicPr>
          <p:nvPr/>
        </p:nvPicPr>
        <p:blipFill>
          <a:blip r:embed="rId3"/>
          <a:srcRect/>
          <a:stretch>
            <a:fillRect/>
          </a:stretch>
        </p:blipFill>
        <p:spPr bwMode="auto">
          <a:xfrm>
            <a:off x="157163" y="1052513"/>
            <a:ext cx="8804275" cy="5191125"/>
          </a:xfrm>
          <a:prstGeom prst="rect">
            <a:avLst/>
          </a:prstGeom>
          <a:noFill/>
          <a:ln w="9525">
            <a:noFill/>
            <a:miter lim="800000"/>
            <a:headEnd/>
            <a:tailEnd/>
          </a:ln>
        </p:spPr>
      </p:pic>
      <p:sp>
        <p:nvSpPr>
          <p:cNvPr id="73731" name="Text Box 3"/>
          <p:cNvSpPr txBox="1">
            <a:spLocks noChangeArrowheads="1"/>
          </p:cNvSpPr>
          <p:nvPr/>
        </p:nvSpPr>
        <p:spPr bwMode="auto">
          <a:xfrm>
            <a:off x="276225" y="5516563"/>
            <a:ext cx="3433763" cy="830262"/>
          </a:xfrm>
          <a:prstGeom prst="rect">
            <a:avLst/>
          </a:prstGeom>
          <a:noFill/>
          <a:ln w="38100" cmpd="dbl">
            <a:solidFill>
              <a:srgbClr val="FF0000"/>
            </a:solidFill>
            <a:miter lim="800000"/>
            <a:headEnd/>
            <a:tailEnd/>
          </a:ln>
        </p:spPr>
        <p:txBody>
          <a:bodyPr wrap="none">
            <a:spAutoFit/>
          </a:bodyPr>
          <a:lstStyle/>
          <a:p>
            <a:pPr algn="ctr" eaLnBrk="0" hangingPunct="0"/>
            <a:r>
              <a:rPr lang="en-GB" altLang="en-US" sz="2400">
                <a:latin typeface="Times New Roman" pitchFamily="18" charset="0"/>
                <a:ea typeface="ＭＳ Ｐゴシック" pitchFamily="34" charset="-128"/>
                <a:cs typeface="Times New Roman" pitchFamily="18" charset="0"/>
              </a:rPr>
              <a:t>Thunderbolt Missile</a:t>
            </a:r>
          </a:p>
          <a:p>
            <a:pPr algn="ctr" eaLnBrk="0" hangingPunct="0"/>
            <a:r>
              <a:rPr lang="en-GB" altLang="en-US" sz="2400">
                <a:latin typeface="Times New Roman" pitchFamily="18" charset="0"/>
                <a:ea typeface="ＭＳ Ｐゴシック" pitchFamily="34" charset="-128"/>
                <a:cs typeface="Times New Roman" pitchFamily="18" charset="0"/>
              </a:rPr>
              <a:t>Battle of Ts’ai-shih (1161)</a:t>
            </a:r>
          </a:p>
        </p:txBody>
      </p:sp>
      <p:sp>
        <p:nvSpPr>
          <p:cNvPr id="73732" name="Text Box 4"/>
          <p:cNvSpPr txBox="1">
            <a:spLocks noChangeArrowheads="1"/>
          </p:cNvSpPr>
          <p:nvPr/>
        </p:nvSpPr>
        <p:spPr bwMode="auto">
          <a:xfrm>
            <a:off x="4487863" y="5180013"/>
            <a:ext cx="1641475" cy="1200150"/>
          </a:xfrm>
          <a:prstGeom prst="rect">
            <a:avLst/>
          </a:prstGeom>
          <a:noFill/>
          <a:ln w="9525">
            <a:solidFill>
              <a:schemeClr val="tx1"/>
            </a:solidFill>
            <a:miter lim="800000"/>
            <a:headEnd/>
            <a:tailEnd/>
          </a:ln>
        </p:spPr>
        <p:txBody>
          <a:bodyPr>
            <a:spAutoFit/>
          </a:bodyPr>
          <a:lstStyle/>
          <a:p>
            <a:pPr eaLnBrk="0" hangingPunct="0"/>
            <a:r>
              <a:rPr lang="en-GB" altLang="en-US">
                <a:latin typeface="Times New Roman" pitchFamily="18" charset="0"/>
                <a:ea typeface="ＭＳ Ｐゴシック" pitchFamily="34" charset="-128"/>
                <a:cs typeface="Times New Roman" pitchFamily="18" charset="0"/>
              </a:rPr>
              <a:t>Probably:</a:t>
            </a:r>
          </a:p>
          <a:p>
            <a:pPr eaLnBrk="0" hangingPunct="0"/>
            <a:r>
              <a:rPr lang="en-GB" altLang="en-US">
                <a:latin typeface="Times New Roman" pitchFamily="18" charset="0"/>
                <a:ea typeface="ＭＳ Ｐゴシック" pitchFamily="34" charset="-128"/>
                <a:cs typeface="Times New Roman" pitchFamily="18" charset="0"/>
              </a:rPr>
              <a:t>KNO</a:t>
            </a:r>
            <a:r>
              <a:rPr lang="en-GB" altLang="en-US" baseline="-25000">
                <a:latin typeface="Times New Roman" pitchFamily="18" charset="0"/>
                <a:ea typeface="ＭＳ Ｐゴシック" pitchFamily="34" charset="-128"/>
                <a:cs typeface="Times New Roman" pitchFamily="18" charset="0"/>
              </a:rPr>
              <a:t>3</a:t>
            </a:r>
            <a:r>
              <a:rPr lang="en-GB" altLang="en-US">
                <a:latin typeface="Times New Roman" pitchFamily="18" charset="0"/>
                <a:ea typeface="ＭＳ Ｐゴシック" pitchFamily="34" charset="-128"/>
                <a:cs typeface="Times New Roman" pitchFamily="18" charset="0"/>
              </a:rPr>
              <a:t>	70.1</a:t>
            </a:r>
          </a:p>
          <a:p>
            <a:pPr eaLnBrk="0" hangingPunct="0"/>
            <a:r>
              <a:rPr lang="en-GB" altLang="en-US">
                <a:latin typeface="Times New Roman" pitchFamily="18" charset="0"/>
                <a:ea typeface="ＭＳ Ｐゴシック" pitchFamily="34" charset="-128"/>
                <a:cs typeface="Times New Roman" pitchFamily="18" charset="0"/>
              </a:rPr>
              <a:t>S 	  8.8</a:t>
            </a:r>
          </a:p>
          <a:p>
            <a:pPr eaLnBrk="0" hangingPunct="0"/>
            <a:r>
              <a:rPr lang="en-GB" altLang="en-US">
                <a:latin typeface="Times New Roman" pitchFamily="18" charset="0"/>
                <a:ea typeface="ＭＳ Ｐゴシック" pitchFamily="34" charset="-128"/>
                <a:cs typeface="Times New Roman" pitchFamily="18" charset="0"/>
              </a:rPr>
              <a:t>C	21.1</a:t>
            </a:r>
          </a:p>
        </p:txBody>
      </p:sp>
    </p:spTree>
    <p:extLst>
      <p:ext uri="{BB962C8B-B14F-4D97-AF65-F5344CB8AC3E}">
        <p14:creationId xmlns:p14="http://schemas.microsoft.com/office/powerpoint/2010/main" val="2469872787"/>
      </p:ext>
    </p:extLst>
  </p:cSld>
  <p:clrMapOvr>
    <a:masterClrMapping/>
  </p:clrMapOvr>
  <p:transition>
    <p:wipe dir="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type="title"/>
          </p:nvPr>
        </p:nvSpPr>
        <p:spPr>
          <a:xfrm>
            <a:off x="457200" y="274638"/>
            <a:ext cx="8229600" cy="777875"/>
          </a:xfrm>
        </p:spPr>
        <p:txBody>
          <a:bodyPr/>
          <a:lstStyle/>
          <a:p>
            <a:r>
              <a:rPr lang="en-GB" altLang="en-US" sz="3600" smtClean="0"/>
              <a:t>Illuminating Compositions</a:t>
            </a:r>
          </a:p>
        </p:txBody>
      </p:sp>
      <p:sp>
        <p:nvSpPr>
          <p:cNvPr id="75777"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A89FC2B-84DB-416C-A4D6-8E6F1DEFDEAE}" type="slidenum">
              <a:rPr lang="en-US" sz="1600" b="1">
                <a:solidFill>
                  <a:schemeClr val="tx1"/>
                </a:solidFill>
                <a:cs typeface="Arial" charset="0"/>
              </a:rPr>
              <a:pPr fontAlgn="base">
                <a:spcBef>
                  <a:spcPct val="0"/>
                </a:spcBef>
                <a:spcAft>
                  <a:spcPct val="0"/>
                </a:spcAft>
              </a:pPr>
              <a:t>49</a:t>
            </a:fld>
            <a:endParaRPr lang="en-US" sz="1600" b="1">
              <a:solidFill>
                <a:schemeClr val="tx1"/>
              </a:solidFill>
              <a:cs typeface="Arial" charset="0"/>
            </a:endParaRPr>
          </a:p>
        </p:txBody>
      </p:sp>
      <p:sp>
        <p:nvSpPr>
          <p:cNvPr id="75778" name="Text Box 2"/>
          <p:cNvSpPr txBox="1">
            <a:spLocks noChangeArrowheads="1"/>
          </p:cNvSpPr>
          <p:nvPr/>
        </p:nvSpPr>
        <p:spPr bwMode="auto">
          <a:xfrm>
            <a:off x="179388" y="1614259"/>
            <a:ext cx="7229864" cy="2246769"/>
          </a:xfrm>
          <a:prstGeom prst="rect">
            <a:avLst/>
          </a:prstGeom>
          <a:noFill/>
          <a:ln w="9525">
            <a:noFill/>
            <a:miter lim="800000"/>
            <a:headEnd/>
            <a:tailEnd/>
          </a:ln>
        </p:spPr>
        <p:txBody>
          <a:bodyPr wrap="none" anchor="ctr">
            <a:spAutoFit/>
          </a:bodyPr>
          <a:lstStyle/>
          <a:p>
            <a:pPr eaLnBrk="0" hangingPunct="0"/>
            <a:r>
              <a:rPr lang="en-GB" altLang="en-US" sz="2000" dirty="0">
                <a:latin typeface="+mj-lt"/>
                <a:ea typeface="ＭＳ Ｐゴシック" pitchFamily="34" charset="-128"/>
                <a:cs typeface="Times New Roman" pitchFamily="18" charset="0"/>
              </a:rPr>
              <a:t>Typical reactions:</a:t>
            </a:r>
          </a:p>
          <a:p>
            <a:pPr eaLnBrk="0" hangingPunct="0"/>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5Mg + 2NaNO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5MgO  +Na</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O + N</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a:t>
            </a:r>
          </a:p>
          <a:p>
            <a:pPr eaLnBrk="0" hangingPunct="0"/>
            <a:r>
              <a:rPr lang="en-GB" altLang="en-US" sz="2000" dirty="0">
                <a:latin typeface="+mj-lt"/>
                <a:ea typeface="ＭＳ Ｐゴシック" pitchFamily="34" charset="-128"/>
                <a:cs typeface="Times New Roman" pitchFamily="18" charset="0"/>
              </a:rPr>
              <a:t>		42% Mg,    </a:t>
            </a:r>
            <a:r>
              <a:rPr lang="el-GR" altLang="en-US" sz="2000" dirty="0" smtClean="0">
                <a:latin typeface="+mj-lt"/>
                <a:ea typeface="ＭＳ Ｐゴシック" pitchFamily="34" charset="-128"/>
                <a:cs typeface="Times New Roman" pitchFamily="18" charset="0"/>
              </a:rPr>
              <a:t>Δ</a:t>
            </a:r>
            <a:r>
              <a:rPr lang="en-GB" altLang="en-US" sz="2000" i="1" dirty="0" smtClean="0">
                <a:latin typeface="+mj-lt"/>
                <a:ea typeface="ＭＳ Ｐゴシック" pitchFamily="34" charset="-128"/>
                <a:cs typeface="Times New Roman" pitchFamily="18" charset="0"/>
              </a:rPr>
              <a:t>H</a:t>
            </a:r>
            <a:r>
              <a:rPr lang="en-GB" altLang="en-US" sz="2000" dirty="0" smtClean="0">
                <a:latin typeface="+mj-lt"/>
                <a:ea typeface="ＭＳ Ｐゴシック" pitchFamily="34" charset="-128"/>
                <a:cs typeface="Times New Roman" pitchFamily="18" charset="0"/>
              </a:rPr>
              <a:t> </a:t>
            </a:r>
            <a:r>
              <a:rPr lang="en-GB" altLang="en-US" sz="2000" dirty="0">
                <a:latin typeface="+mj-lt"/>
                <a:ea typeface="ＭＳ Ｐゴシック" pitchFamily="34" charset="-128"/>
                <a:cs typeface="Times New Roman" pitchFamily="18" charset="0"/>
              </a:rPr>
              <a:t>= -2500 kJ,    </a:t>
            </a:r>
            <a:r>
              <a:rPr lang="en-GB" altLang="en-US" sz="2000" i="1" dirty="0">
                <a:latin typeface="+mj-lt"/>
                <a:ea typeface="ＭＳ Ｐゴシック" pitchFamily="34" charset="-128"/>
                <a:cs typeface="Times New Roman" pitchFamily="18" charset="0"/>
              </a:rPr>
              <a:t>q</a:t>
            </a:r>
            <a:r>
              <a:rPr lang="en-GB" altLang="en-US" sz="2000" dirty="0">
                <a:latin typeface="+mj-lt"/>
                <a:ea typeface="ＭＳ Ｐゴシック" pitchFamily="34" charset="-128"/>
                <a:cs typeface="Times New Roman" pitchFamily="18" charset="0"/>
              </a:rPr>
              <a:t> = -8600 kJ kg</a:t>
            </a:r>
            <a:r>
              <a:rPr lang="en-GB" altLang="en-US" sz="2000" baseline="30000" dirty="0">
                <a:latin typeface="+mj-lt"/>
                <a:ea typeface="ＭＳ Ｐゴシック" pitchFamily="34" charset="-128"/>
                <a:cs typeface="Times New Roman" pitchFamily="18" charset="0"/>
              </a:rPr>
              <a:t>-1</a:t>
            </a:r>
          </a:p>
          <a:p>
            <a:pPr eaLnBrk="0" hangingPunct="0"/>
            <a:endParaRPr lang="en-GB" altLang="en-US" sz="2000" dirty="0">
              <a:latin typeface="+mj-lt"/>
              <a:ea typeface="ＭＳ Ｐゴシック" pitchFamily="34" charset="-128"/>
              <a:cs typeface="Times New Roman" pitchFamily="18" charset="0"/>
            </a:endParaRPr>
          </a:p>
          <a:p>
            <a:pPr eaLnBrk="0" hangingPunct="0"/>
            <a:r>
              <a:rPr lang="en-GB" altLang="en-US" sz="2000" dirty="0">
                <a:latin typeface="+mj-lt"/>
                <a:ea typeface="ＭＳ Ｐゴシック" pitchFamily="34" charset="-128"/>
                <a:cs typeface="Times New Roman" pitchFamily="18" charset="0"/>
              </a:rPr>
              <a:t>6Mg + 2NaNO</a:t>
            </a:r>
            <a:r>
              <a:rPr lang="en-GB" altLang="en-US" sz="2000" baseline="-25000" dirty="0">
                <a:latin typeface="+mj-lt"/>
                <a:ea typeface="ＭＳ Ｐゴシック" pitchFamily="34" charset="-128"/>
                <a:cs typeface="Times New Roman" pitchFamily="18" charset="0"/>
              </a:rPr>
              <a:t>3</a:t>
            </a:r>
            <a:r>
              <a:rPr lang="en-GB" altLang="en-US" sz="2000" dirty="0">
                <a:latin typeface="+mj-lt"/>
                <a:ea typeface="ＭＳ Ｐゴシック" pitchFamily="34" charset="-128"/>
                <a:cs typeface="Times New Roman" pitchFamily="18" charset="0"/>
              </a:rPr>
              <a:t> = 6MgO + 2Na + N</a:t>
            </a:r>
            <a:r>
              <a:rPr lang="en-GB" altLang="en-US" sz="2000" baseline="-25000" dirty="0">
                <a:latin typeface="+mj-lt"/>
                <a:ea typeface="ＭＳ Ｐゴシック" pitchFamily="34" charset="-128"/>
                <a:cs typeface="Times New Roman" pitchFamily="18" charset="0"/>
              </a:rPr>
              <a:t>2</a:t>
            </a:r>
            <a:r>
              <a:rPr lang="en-GB" altLang="en-US" sz="2000" dirty="0">
                <a:latin typeface="+mj-lt"/>
                <a:ea typeface="ＭＳ Ｐゴシック" pitchFamily="34" charset="-128"/>
                <a:cs typeface="Times New Roman" pitchFamily="18" charset="0"/>
              </a:rPr>
              <a:t>(g)	</a:t>
            </a:r>
          </a:p>
          <a:p>
            <a:pPr eaLnBrk="0" hangingPunct="0"/>
            <a:r>
              <a:rPr lang="en-GB" altLang="en-US" sz="2000" dirty="0">
                <a:latin typeface="+mj-lt"/>
                <a:ea typeface="ＭＳ Ｐゴシック" pitchFamily="34" charset="-128"/>
                <a:cs typeface="Times New Roman" pitchFamily="18" charset="0"/>
              </a:rPr>
              <a:t>		46% Mg,    </a:t>
            </a:r>
            <a:r>
              <a:rPr lang="el-GR" altLang="en-US" sz="2000" dirty="0" smtClean="0">
                <a:latin typeface="+mj-lt"/>
                <a:ea typeface="ＭＳ Ｐゴシック" pitchFamily="34" charset="-128"/>
                <a:cs typeface="Times New Roman" pitchFamily="18" charset="0"/>
              </a:rPr>
              <a:t>Δ</a:t>
            </a:r>
            <a:r>
              <a:rPr lang="en-GB" altLang="en-US" sz="2000" i="1" dirty="0" smtClean="0">
                <a:latin typeface="+mj-lt"/>
                <a:ea typeface="ＭＳ Ｐゴシック" pitchFamily="34" charset="-128"/>
                <a:cs typeface="Times New Roman" pitchFamily="18" charset="0"/>
              </a:rPr>
              <a:t>H</a:t>
            </a:r>
            <a:r>
              <a:rPr lang="en-GB" altLang="en-US" sz="2000" dirty="0" smtClean="0">
                <a:latin typeface="+mj-lt"/>
                <a:ea typeface="ＭＳ Ｐゴシック" pitchFamily="34" charset="-128"/>
                <a:cs typeface="Times New Roman" pitchFamily="18" charset="0"/>
              </a:rPr>
              <a:t> </a:t>
            </a:r>
            <a:r>
              <a:rPr lang="en-GB" altLang="en-US" sz="2000" dirty="0">
                <a:latin typeface="+mj-lt"/>
                <a:ea typeface="ＭＳ Ｐゴシック" pitchFamily="34" charset="-128"/>
                <a:cs typeface="Times New Roman" pitchFamily="18" charset="0"/>
              </a:rPr>
              <a:t>= -2670 kJ,    </a:t>
            </a:r>
            <a:r>
              <a:rPr lang="en-GB" altLang="en-US" sz="2000" i="1" dirty="0">
                <a:latin typeface="+mj-lt"/>
                <a:ea typeface="ＭＳ Ｐゴシック" pitchFamily="34" charset="-128"/>
                <a:cs typeface="Times New Roman" pitchFamily="18" charset="0"/>
              </a:rPr>
              <a:t>q</a:t>
            </a:r>
            <a:r>
              <a:rPr lang="en-GB" altLang="en-US" sz="2000" dirty="0">
                <a:latin typeface="+mj-lt"/>
                <a:ea typeface="ＭＳ Ｐゴシック" pitchFamily="34" charset="-128"/>
                <a:cs typeface="Times New Roman" pitchFamily="18" charset="0"/>
              </a:rPr>
              <a:t> = -8460 kJ kg</a:t>
            </a:r>
            <a:r>
              <a:rPr lang="en-GB" altLang="en-US" sz="2000" baseline="30000" dirty="0">
                <a:latin typeface="+mj-lt"/>
                <a:ea typeface="ＭＳ Ｐゴシック" pitchFamily="34" charset="-128"/>
                <a:cs typeface="Times New Roman" pitchFamily="18" charset="0"/>
              </a:rPr>
              <a:t>-1</a:t>
            </a:r>
          </a:p>
        </p:txBody>
      </p:sp>
      <p:sp>
        <p:nvSpPr>
          <p:cNvPr id="71684" name="Text Box 4"/>
          <p:cNvSpPr txBox="1">
            <a:spLocks noChangeArrowheads="1"/>
          </p:cNvSpPr>
          <p:nvPr/>
        </p:nvSpPr>
        <p:spPr bwMode="auto">
          <a:xfrm>
            <a:off x="340518" y="5444898"/>
            <a:ext cx="8462963" cy="400110"/>
          </a:xfrm>
          <a:prstGeom prst="rect">
            <a:avLst/>
          </a:prstGeom>
          <a:noFill/>
          <a:ln w="9525" algn="ctr">
            <a:solidFill>
              <a:schemeClr val="tx1"/>
            </a:solidFill>
            <a:miter lim="800000"/>
            <a:headEnd/>
            <a:tailEnd/>
          </a:ln>
        </p:spPr>
        <p:txBody>
          <a:bodyPr lIns="0" rIns="0">
            <a:spAutoFit/>
          </a:bodyPr>
          <a:lstStyle/>
          <a:p>
            <a:pPr marL="71438" eaLnBrk="0" hangingPunct="0">
              <a:spcBef>
                <a:spcPct val="20000"/>
              </a:spcBef>
            </a:pPr>
            <a:r>
              <a:rPr lang="en-GB" altLang="en-US" sz="2000" dirty="0">
                <a:solidFill>
                  <a:schemeClr val="accent2"/>
                </a:solidFill>
                <a:latin typeface="+mj-lt"/>
                <a:ea typeface="ＭＳ Ｐゴシック" pitchFamily="34" charset="-128"/>
                <a:cs typeface="Times New Roman" pitchFamily="18" charset="0"/>
              </a:rPr>
              <a:t>Excess magnesium boils off (b.p.1100ºC) and burns brilliantly in air</a:t>
            </a:r>
          </a:p>
        </p:txBody>
      </p:sp>
      <p:sp>
        <p:nvSpPr>
          <p:cNvPr id="75781" name="Text Box 6"/>
          <p:cNvSpPr txBox="1">
            <a:spLocks noChangeArrowheads="1"/>
          </p:cNvSpPr>
          <p:nvPr/>
        </p:nvSpPr>
        <p:spPr bwMode="auto">
          <a:xfrm>
            <a:off x="250825" y="4853018"/>
            <a:ext cx="4817344" cy="400110"/>
          </a:xfrm>
          <a:prstGeom prst="rect">
            <a:avLst/>
          </a:prstGeom>
          <a:noFill/>
          <a:ln w="9525">
            <a:noFill/>
            <a:miter lim="800000"/>
            <a:headEnd/>
            <a:tailEnd/>
          </a:ln>
        </p:spPr>
        <p:txBody>
          <a:bodyPr wrap="none">
            <a:spAutoFit/>
          </a:bodyPr>
          <a:lstStyle/>
          <a:p>
            <a:r>
              <a:rPr lang="en-GB" altLang="en-US" sz="2000" dirty="0">
                <a:solidFill>
                  <a:schemeClr val="accent2"/>
                </a:solidFill>
                <a:latin typeface="+mj-lt"/>
                <a:cs typeface="Times New Roman" pitchFamily="18" charset="0"/>
              </a:rPr>
              <a:t>Magnesium nitride Mg</a:t>
            </a:r>
            <a:r>
              <a:rPr lang="en-GB" altLang="en-US" sz="2000" baseline="-25000" dirty="0">
                <a:solidFill>
                  <a:schemeClr val="accent2"/>
                </a:solidFill>
                <a:latin typeface="+mj-lt"/>
                <a:cs typeface="Times New Roman" pitchFamily="18" charset="0"/>
              </a:rPr>
              <a:t>3</a:t>
            </a:r>
            <a:r>
              <a:rPr lang="en-GB" altLang="en-US" sz="2000" dirty="0">
                <a:solidFill>
                  <a:schemeClr val="accent2"/>
                </a:solidFill>
                <a:latin typeface="+mj-lt"/>
                <a:cs typeface="Times New Roman" pitchFamily="18" charset="0"/>
              </a:rPr>
              <a:t>N</a:t>
            </a:r>
            <a:r>
              <a:rPr lang="en-GB" altLang="en-US" sz="2000" baseline="-25000" dirty="0">
                <a:solidFill>
                  <a:schemeClr val="accent2"/>
                </a:solidFill>
                <a:latin typeface="+mj-lt"/>
                <a:cs typeface="Times New Roman" pitchFamily="18" charset="0"/>
              </a:rPr>
              <a:t>2</a:t>
            </a:r>
            <a:r>
              <a:rPr lang="en-GB" altLang="en-US" sz="2000" dirty="0">
                <a:solidFill>
                  <a:schemeClr val="accent2"/>
                </a:solidFill>
                <a:latin typeface="+mj-lt"/>
                <a:cs typeface="Times New Roman" pitchFamily="18" charset="0"/>
              </a:rPr>
              <a:t> is also formed.</a:t>
            </a:r>
          </a:p>
        </p:txBody>
      </p:sp>
    </p:spTree>
    <p:extLst>
      <p:ext uri="{BB962C8B-B14F-4D97-AF65-F5344CB8AC3E}">
        <p14:creationId xmlns:p14="http://schemas.microsoft.com/office/powerpoint/2010/main" val="141328580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6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4" grpId="0" animBg="1"/>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t>Illuminating rounds.</a:t>
            </a:r>
          </a:p>
        </p:txBody>
      </p:sp>
      <p:sp>
        <p:nvSpPr>
          <p:cNvPr id="96259" name="Rectangle 3"/>
          <p:cNvSpPr>
            <a:spLocks noGrp="1" noChangeArrowheads="1"/>
          </p:cNvSpPr>
          <p:nvPr>
            <p:ph idx="1"/>
          </p:nvPr>
        </p:nvSpPr>
        <p:spPr>
          <a:xfrm>
            <a:off x="539750" y="908050"/>
            <a:ext cx="7772400" cy="4375150"/>
          </a:xfrm>
        </p:spPr>
        <p:txBody>
          <a:bodyPr/>
          <a:lstStyle/>
          <a:p>
            <a:pPr>
              <a:lnSpc>
                <a:spcPct val="80000"/>
              </a:lnSpc>
            </a:pPr>
            <a:r>
              <a:rPr lang="en-GB" sz="1800"/>
              <a:t>Functionality.</a:t>
            </a:r>
          </a:p>
          <a:p>
            <a:pPr>
              <a:lnSpc>
                <a:spcPct val="80000"/>
              </a:lnSpc>
            </a:pPr>
            <a:r>
              <a:rPr lang="en-GB" sz="1800"/>
              <a:t>Launch.</a:t>
            </a:r>
          </a:p>
          <a:p>
            <a:pPr lvl="1">
              <a:lnSpc>
                <a:spcPct val="80000"/>
              </a:lnSpc>
            </a:pPr>
            <a:r>
              <a:rPr lang="en-GB" sz="1600"/>
              <a:t>Already have heard about forces on shell.</a:t>
            </a:r>
          </a:p>
          <a:p>
            <a:pPr lvl="1">
              <a:lnSpc>
                <a:spcPct val="80000"/>
              </a:lnSpc>
            </a:pPr>
            <a:r>
              <a:rPr lang="en-GB" sz="1600"/>
              <a:t>Velocities.</a:t>
            </a:r>
          </a:p>
          <a:p>
            <a:pPr lvl="1">
              <a:lnSpc>
                <a:spcPct val="80000"/>
              </a:lnSpc>
            </a:pPr>
            <a:r>
              <a:rPr lang="en-GB" sz="1600"/>
              <a:t>Spin.</a:t>
            </a:r>
          </a:p>
          <a:p>
            <a:pPr>
              <a:lnSpc>
                <a:spcPct val="80000"/>
              </a:lnSpc>
            </a:pPr>
            <a:r>
              <a:rPr lang="en-GB" sz="1800"/>
              <a:t>Get to required height &amp; range.</a:t>
            </a:r>
          </a:p>
          <a:p>
            <a:pPr lvl="1">
              <a:lnSpc>
                <a:spcPct val="80000"/>
              </a:lnSpc>
            </a:pPr>
            <a:r>
              <a:rPr lang="en-GB" sz="1600"/>
              <a:t>Use time of flight.</a:t>
            </a:r>
          </a:p>
          <a:p>
            <a:pPr lvl="1">
              <a:lnSpc>
                <a:spcPct val="80000"/>
              </a:lnSpc>
            </a:pPr>
            <a:r>
              <a:rPr lang="en-GB" sz="1600"/>
              <a:t>Time fuze.</a:t>
            </a:r>
          </a:p>
          <a:p>
            <a:pPr lvl="2">
              <a:lnSpc>
                <a:spcPct val="80000"/>
              </a:lnSpc>
            </a:pPr>
            <a:r>
              <a:rPr lang="en-GB" sz="1600"/>
              <a:t>Time mechanical, Electronic, PYROTECHNIC!</a:t>
            </a:r>
          </a:p>
          <a:p>
            <a:pPr>
              <a:lnSpc>
                <a:spcPct val="80000"/>
              </a:lnSpc>
            </a:pPr>
            <a:r>
              <a:rPr lang="en-GB" sz="1800"/>
              <a:t>Burst Shell.</a:t>
            </a:r>
          </a:p>
          <a:p>
            <a:pPr lvl="1">
              <a:lnSpc>
                <a:spcPct val="80000"/>
              </a:lnSpc>
            </a:pPr>
            <a:r>
              <a:rPr lang="en-GB" sz="1600"/>
              <a:t>Split shell.</a:t>
            </a:r>
          </a:p>
          <a:p>
            <a:pPr lvl="1">
              <a:lnSpc>
                <a:spcPct val="80000"/>
              </a:lnSpc>
            </a:pPr>
            <a:r>
              <a:rPr lang="en-GB" sz="1600"/>
              <a:t>How is this held together during launch.</a:t>
            </a:r>
          </a:p>
          <a:p>
            <a:pPr>
              <a:lnSpc>
                <a:spcPct val="80000"/>
              </a:lnSpc>
            </a:pPr>
            <a:r>
              <a:rPr lang="en-GB" sz="1800"/>
              <a:t>Deploy.</a:t>
            </a:r>
          </a:p>
          <a:p>
            <a:pPr lvl="1">
              <a:lnSpc>
                <a:spcPct val="80000"/>
              </a:lnSpc>
            </a:pPr>
            <a:r>
              <a:rPr lang="en-GB" sz="1600"/>
              <a:t>Without damaging candle.</a:t>
            </a:r>
          </a:p>
          <a:p>
            <a:pPr lvl="1">
              <a:lnSpc>
                <a:spcPct val="80000"/>
              </a:lnSpc>
            </a:pPr>
            <a:r>
              <a:rPr lang="en-GB" sz="1600"/>
              <a:t>Without damaging parachute.</a:t>
            </a:r>
          </a:p>
          <a:p>
            <a:pPr>
              <a:lnSpc>
                <a:spcPct val="80000"/>
              </a:lnSpc>
            </a:pPr>
            <a:r>
              <a:rPr lang="en-GB" sz="1800"/>
              <a:t>Ignite.</a:t>
            </a:r>
          </a:p>
          <a:p>
            <a:pPr lvl="1">
              <a:lnSpc>
                <a:spcPct val="80000"/>
              </a:lnSpc>
            </a:pPr>
            <a:r>
              <a:rPr lang="en-GB" sz="1600"/>
              <a:t>Survives deployment.</a:t>
            </a:r>
          </a:p>
          <a:p>
            <a:pPr lvl="1">
              <a:lnSpc>
                <a:spcPct val="80000"/>
              </a:lnSpc>
            </a:pPr>
            <a:r>
              <a:rPr lang="en-GB" sz="1600"/>
              <a:t>Burns candle fashion.</a:t>
            </a:r>
          </a:p>
          <a:p>
            <a:pPr>
              <a:lnSpc>
                <a:spcPct val="80000"/>
              </a:lnSpc>
            </a:pPr>
            <a:r>
              <a:rPr lang="en-GB" sz="1800"/>
              <a:t>Burn.</a:t>
            </a:r>
          </a:p>
          <a:p>
            <a:pPr lvl="1">
              <a:lnSpc>
                <a:spcPct val="80000"/>
              </a:lnSpc>
            </a:pPr>
            <a:r>
              <a:rPr lang="en-GB" sz="1600"/>
              <a:t>Controlled fashion.</a:t>
            </a:r>
          </a:p>
          <a:p>
            <a:pPr lvl="1">
              <a:lnSpc>
                <a:spcPct val="80000"/>
              </a:lnSpc>
            </a:pPr>
            <a:r>
              <a:rPr lang="en-GB" sz="1600"/>
              <a:t>Controlled output.</a:t>
            </a:r>
          </a:p>
          <a:p>
            <a:pPr>
              <a:lnSpc>
                <a:spcPct val="80000"/>
              </a:lnSpc>
            </a:pPr>
            <a:r>
              <a:rPr lang="en-GB" sz="1800"/>
              <a:t>Arrest fall.</a:t>
            </a:r>
          </a:p>
        </p:txBody>
      </p:sp>
      <p:grpSp>
        <p:nvGrpSpPr>
          <p:cNvPr id="96262" name="Group 6"/>
          <p:cNvGrpSpPr>
            <a:grpSpLocks/>
          </p:cNvGrpSpPr>
          <p:nvPr/>
        </p:nvGrpSpPr>
        <p:grpSpPr bwMode="auto">
          <a:xfrm>
            <a:off x="6443663" y="2708275"/>
            <a:ext cx="2517775" cy="2470150"/>
            <a:chOff x="4059" y="1661"/>
            <a:chExt cx="1586" cy="1556"/>
          </a:xfrm>
        </p:grpSpPr>
        <p:sp>
          <p:nvSpPr>
            <p:cNvPr id="96260" name="Text Box 4"/>
            <p:cNvSpPr txBox="1">
              <a:spLocks noChangeArrowheads="1"/>
            </p:cNvSpPr>
            <p:nvPr/>
          </p:nvSpPr>
          <p:spPr bwMode="auto">
            <a:xfrm>
              <a:off x="4059" y="1661"/>
              <a:ext cx="521" cy="1556"/>
            </a:xfrm>
            <a:prstGeom prst="rect">
              <a:avLst/>
            </a:prstGeom>
            <a:noFill/>
            <a:ln w="9525">
              <a:noFill/>
              <a:miter lim="800000"/>
              <a:headEnd/>
              <a:tailEnd/>
            </a:ln>
            <a:effectLst/>
          </p:spPr>
          <p:txBody>
            <a:bodyPr>
              <a:spAutoFit/>
            </a:bodyPr>
            <a:lstStyle/>
            <a:p>
              <a:pPr eaLnBrk="1" hangingPunct="1"/>
              <a:r>
                <a:rPr lang="en-GB" sz="15600"/>
                <a:t>}</a:t>
              </a:r>
            </a:p>
          </p:txBody>
        </p:sp>
        <p:sp>
          <p:nvSpPr>
            <p:cNvPr id="96261" name="Text Box 5"/>
            <p:cNvSpPr txBox="1">
              <a:spLocks noChangeArrowheads="1"/>
            </p:cNvSpPr>
            <p:nvPr/>
          </p:nvSpPr>
          <p:spPr bwMode="auto">
            <a:xfrm>
              <a:off x="4513" y="2341"/>
              <a:ext cx="1132" cy="404"/>
            </a:xfrm>
            <a:prstGeom prst="rect">
              <a:avLst/>
            </a:prstGeom>
            <a:noFill/>
            <a:ln w="9525">
              <a:noFill/>
              <a:miter lim="800000"/>
              <a:headEnd/>
              <a:tailEnd/>
            </a:ln>
            <a:effectLst/>
          </p:spPr>
          <p:txBody>
            <a:bodyPr wrap="none">
              <a:spAutoFit/>
            </a:bodyPr>
            <a:lstStyle/>
            <a:p>
              <a:pPr eaLnBrk="1" hangingPunct="1"/>
              <a:r>
                <a:rPr lang="en-GB" sz="1800"/>
                <a:t>Simultaneously </a:t>
              </a:r>
            </a:p>
            <a:p>
              <a:pPr eaLnBrk="1" hangingPunct="1"/>
              <a:r>
                <a:rPr lang="en-GB" sz="1800"/>
                <a:t>in Flight!</a:t>
              </a:r>
            </a:p>
          </p:txBody>
        </p:sp>
      </p:grpSp>
    </p:spTree>
    <p:extLst>
      <p:ext uri="{BB962C8B-B14F-4D97-AF65-F5344CB8AC3E}">
        <p14:creationId xmlns:p14="http://schemas.microsoft.com/office/powerpoint/2010/main" val="385522380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62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625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625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625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6259">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6259">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6259">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6259">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625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6259">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6259">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96259">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6259">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6259">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6259">
                                            <p:txEl>
                                              <p:pRg st="14" end="1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6259">
                                            <p:txEl>
                                              <p:pRg st="15" end="15"/>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6259">
                                            <p:txEl>
                                              <p:pRg st="16" end="16"/>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6259">
                                            <p:txEl>
                                              <p:pRg st="17" end="17"/>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6259">
                                            <p:txEl>
                                              <p:pRg st="18" end="18"/>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96259">
                                            <p:txEl>
                                              <p:pRg st="19" end="19"/>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96259">
                                            <p:txEl>
                                              <p:pRg st="20" end="20"/>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96259">
                                            <p:txEl>
                                              <p:pRg st="21" end="21"/>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nodeType="clickEffect">
                                  <p:stCondLst>
                                    <p:cond delay="0"/>
                                  </p:stCondLst>
                                  <p:childTnLst>
                                    <p:set>
                                      <p:cBhvr>
                                        <p:cTn id="66" dur="1" fill="hold">
                                          <p:stCondLst>
                                            <p:cond delay="0"/>
                                          </p:stCondLst>
                                        </p:cTn>
                                        <p:tgtEl>
                                          <p:spTgt spid="96262"/>
                                        </p:tgtEl>
                                        <p:attrNameLst>
                                          <p:attrName>style.visibility</p:attrName>
                                        </p:attrNameLst>
                                      </p:cBhvr>
                                      <p:to>
                                        <p:strVal val="visible"/>
                                      </p:to>
                                    </p:set>
                                    <p:animEffect transition="in" filter="dissolve">
                                      <p:cBhvr>
                                        <p:cTn id="67" dur="500"/>
                                        <p:tgtEl>
                                          <p:spTgt spid="962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59"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t>Structure</a:t>
            </a:r>
          </a:p>
        </p:txBody>
      </p:sp>
      <p:sp>
        <p:nvSpPr>
          <p:cNvPr id="97283" name="Rectangle 3"/>
          <p:cNvSpPr>
            <a:spLocks noGrp="1" noChangeArrowheads="1"/>
          </p:cNvSpPr>
          <p:nvPr>
            <p:ph idx="1"/>
          </p:nvPr>
        </p:nvSpPr>
        <p:spPr/>
        <p:txBody>
          <a:bodyPr/>
          <a:lstStyle/>
          <a:p>
            <a:pPr>
              <a:lnSpc>
                <a:spcPct val="90000"/>
              </a:lnSpc>
            </a:pPr>
            <a:r>
              <a:rPr lang="en-GB" sz="2000"/>
              <a:t>We could look at the candles as if they were a large tracer.</a:t>
            </a:r>
          </a:p>
          <a:p>
            <a:pPr>
              <a:lnSpc>
                <a:spcPct val="90000"/>
              </a:lnSpc>
            </a:pPr>
            <a:r>
              <a:rPr lang="en-GB" sz="2000"/>
              <a:t>The desired output is different, so the formulations will be different but the principle of ejecting and igniting something that has to burn for a required time “cigarette” fashion remains.</a:t>
            </a:r>
          </a:p>
          <a:p>
            <a:pPr>
              <a:lnSpc>
                <a:spcPct val="90000"/>
              </a:lnSpc>
            </a:pPr>
            <a:r>
              <a:rPr lang="en-GB" sz="2000"/>
              <a:t>It’s just got bigger!</a:t>
            </a:r>
          </a:p>
        </p:txBody>
      </p:sp>
      <p:grpSp>
        <p:nvGrpSpPr>
          <p:cNvPr id="97288" name="Group 8"/>
          <p:cNvGrpSpPr>
            <a:grpSpLocks/>
          </p:cNvGrpSpPr>
          <p:nvPr/>
        </p:nvGrpSpPr>
        <p:grpSpPr bwMode="auto">
          <a:xfrm>
            <a:off x="250825" y="3500438"/>
            <a:ext cx="8634413" cy="2924175"/>
            <a:chOff x="125" y="2358"/>
            <a:chExt cx="5439" cy="1842"/>
          </a:xfrm>
        </p:grpSpPr>
        <p:pic>
          <p:nvPicPr>
            <p:cNvPr id="97284" name="Picture 4" descr="MVC-001S"/>
            <p:cNvPicPr>
              <a:picLocks noChangeAspect="1" noChangeArrowheads="1"/>
            </p:cNvPicPr>
            <p:nvPr/>
          </p:nvPicPr>
          <p:blipFill>
            <a:blip r:embed="rId2"/>
            <a:srcRect/>
            <a:stretch>
              <a:fillRect/>
            </a:stretch>
          </p:blipFill>
          <p:spPr bwMode="auto">
            <a:xfrm>
              <a:off x="125" y="2368"/>
              <a:ext cx="1371" cy="1829"/>
            </a:xfrm>
            <a:prstGeom prst="rect">
              <a:avLst/>
            </a:prstGeom>
            <a:noFill/>
          </p:spPr>
        </p:pic>
        <p:pic>
          <p:nvPicPr>
            <p:cNvPr id="97285" name="Picture 5" descr="MVC-006S"/>
            <p:cNvPicPr>
              <a:picLocks noChangeAspect="1" noChangeArrowheads="1"/>
            </p:cNvPicPr>
            <p:nvPr/>
          </p:nvPicPr>
          <p:blipFill>
            <a:blip r:embed="rId3"/>
            <a:srcRect l="6302" t="24791" b="34236"/>
            <a:stretch>
              <a:fillRect/>
            </a:stretch>
          </p:blipFill>
          <p:spPr bwMode="auto">
            <a:xfrm>
              <a:off x="2795" y="2358"/>
              <a:ext cx="2766" cy="907"/>
            </a:xfrm>
            <a:prstGeom prst="rect">
              <a:avLst/>
            </a:prstGeom>
            <a:noFill/>
          </p:spPr>
        </p:pic>
        <p:pic>
          <p:nvPicPr>
            <p:cNvPr id="97286" name="Picture 6" descr="MVC-007S"/>
            <p:cNvPicPr>
              <a:picLocks noChangeAspect="1" noChangeArrowheads="1"/>
            </p:cNvPicPr>
            <p:nvPr/>
          </p:nvPicPr>
          <p:blipFill>
            <a:blip r:embed="rId4"/>
            <a:srcRect t="27951" b="24792"/>
            <a:stretch>
              <a:fillRect/>
            </a:stretch>
          </p:blipFill>
          <p:spPr bwMode="auto">
            <a:xfrm>
              <a:off x="2757" y="3205"/>
              <a:ext cx="2807" cy="995"/>
            </a:xfrm>
            <a:prstGeom prst="rect">
              <a:avLst/>
            </a:prstGeom>
            <a:noFill/>
          </p:spPr>
        </p:pic>
        <p:pic>
          <p:nvPicPr>
            <p:cNvPr id="97287" name="Picture 7" descr="MVC-003S"/>
            <p:cNvPicPr>
              <a:picLocks noChangeAspect="1" noChangeArrowheads="1"/>
            </p:cNvPicPr>
            <p:nvPr/>
          </p:nvPicPr>
          <p:blipFill>
            <a:blip r:embed="rId5"/>
            <a:srcRect/>
            <a:stretch>
              <a:fillRect/>
            </a:stretch>
          </p:blipFill>
          <p:spPr bwMode="auto">
            <a:xfrm>
              <a:off x="1472" y="2368"/>
              <a:ext cx="1369" cy="1826"/>
            </a:xfrm>
            <a:prstGeom prst="rect">
              <a:avLst/>
            </a:prstGeom>
            <a:noFill/>
          </p:spPr>
        </p:pic>
      </p:grpSp>
    </p:spTree>
    <p:extLst>
      <p:ext uri="{BB962C8B-B14F-4D97-AF65-F5344CB8AC3E}">
        <p14:creationId xmlns:p14="http://schemas.microsoft.com/office/powerpoint/2010/main" val="19880474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72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72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97288"/>
                                        </p:tgtEl>
                                        <p:attrNameLst>
                                          <p:attrName>style.visibility</p:attrName>
                                        </p:attrNameLst>
                                      </p:cBhvr>
                                      <p:to>
                                        <p:strVal val="visible"/>
                                      </p:to>
                                    </p:set>
                                    <p:animEffect transition="in" filter="dissolve">
                                      <p:cBhvr>
                                        <p:cTn id="19" dur="1000"/>
                                        <p:tgtEl>
                                          <p:spTgt spid="972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t>Compositions</a:t>
            </a:r>
          </a:p>
        </p:txBody>
      </p:sp>
      <p:grpSp>
        <p:nvGrpSpPr>
          <p:cNvPr id="98307" name="Group 3"/>
          <p:cNvGrpSpPr>
            <a:grpSpLocks/>
          </p:cNvGrpSpPr>
          <p:nvPr/>
        </p:nvGrpSpPr>
        <p:grpSpPr bwMode="auto">
          <a:xfrm>
            <a:off x="2268538" y="2492375"/>
            <a:ext cx="5903912" cy="2952750"/>
            <a:chOff x="1429" y="1570"/>
            <a:chExt cx="3719" cy="1860"/>
          </a:xfrm>
        </p:grpSpPr>
        <p:sp>
          <p:nvSpPr>
            <p:cNvPr id="98308" name="Rectangle 4"/>
            <p:cNvSpPr>
              <a:spLocks noChangeArrowheads="1"/>
            </p:cNvSpPr>
            <p:nvPr/>
          </p:nvSpPr>
          <p:spPr bwMode="auto">
            <a:xfrm>
              <a:off x="1429" y="1570"/>
              <a:ext cx="3719" cy="1860"/>
            </a:xfrm>
            <a:prstGeom prst="rect">
              <a:avLst/>
            </a:prstGeom>
            <a:solidFill>
              <a:srgbClr val="C0C0C0"/>
            </a:solidFill>
            <a:ln w="9525">
              <a:solidFill>
                <a:schemeClr val="tx1"/>
              </a:solidFill>
              <a:miter lim="800000"/>
              <a:headEnd/>
              <a:tailEnd/>
            </a:ln>
            <a:effectLst/>
          </p:spPr>
          <p:txBody>
            <a:bodyPr wrap="none" anchor="ctr"/>
            <a:lstStyle/>
            <a:p>
              <a:endParaRPr lang="en-US"/>
            </a:p>
          </p:txBody>
        </p:sp>
        <p:sp>
          <p:nvSpPr>
            <p:cNvPr id="98309" name="Rectangle 5"/>
            <p:cNvSpPr>
              <a:spLocks noChangeArrowheads="1"/>
            </p:cNvSpPr>
            <p:nvPr/>
          </p:nvSpPr>
          <p:spPr bwMode="auto">
            <a:xfrm>
              <a:off x="1429" y="1706"/>
              <a:ext cx="3628" cy="1587"/>
            </a:xfrm>
            <a:prstGeom prst="rect">
              <a:avLst/>
            </a:prstGeom>
            <a:solidFill>
              <a:srgbClr val="800000"/>
            </a:solidFill>
            <a:ln w="9525">
              <a:solidFill>
                <a:schemeClr val="tx1"/>
              </a:solidFill>
              <a:miter lim="800000"/>
              <a:headEnd/>
              <a:tailEnd/>
            </a:ln>
            <a:effectLst/>
          </p:spPr>
          <p:txBody>
            <a:bodyPr wrap="none" anchor="ctr"/>
            <a:lstStyle/>
            <a:p>
              <a:endParaRPr lang="en-US"/>
            </a:p>
          </p:txBody>
        </p:sp>
        <p:sp>
          <p:nvSpPr>
            <p:cNvPr id="98310" name="Rectangle 6"/>
            <p:cNvSpPr>
              <a:spLocks noChangeArrowheads="1"/>
            </p:cNvSpPr>
            <p:nvPr/>
          </p:nvSpPr>
          <p:spPr bwMode="auto">
            <a:xfrm>
              <a:off x="2381" y="1756"/>
              <a:ext cx="2666" cy="1489"/>
            </a:xfrm>
            <a:prstGeom prst="rect">
              <a:avLst/>
            </a:prstGeom>
            <a:solidFill>
              <a:srgbClr val="FFFF00"/>
            </a:solidFill>
            <a:ln w="9525">
              <a:solidFill>
                <a:schemeClr val="tx1"/>
              </a:solidFill>
              <a:miter lim="800000"/>
              <a:headEnd/>
              <a:tailEnd/>
            </a:ln>
            <a:effectLst/>
          </p:spPr>
          <p:txBody>
            <a:bodyPr wrap="none" anchor="ctr"/>
            <a:lstStyle/>
            <a:p>
              <a:endParaRPr lang="en-US"/>
            </a:p>
          </p:txBody>
        </p:sp>
        <p:sp>
          <p:nvSpPr>
            <p:cNvPr id="98311" name="Rectangle 7"/>
            <p:cNvSpPr>
              <a:spLocks noChangeArrowheads="1"/>
            </p:cNvSpPr>
            <p:nvPr/>
          </p:nvSpPr>
          <p:spPr bwMode="auto">
            <a:xfrm>
              <a:off x="1512" y="1761"/>
              <a:ext cx="869" cy="1481"/>
            </a:xfrm>
            <a:prstGeom prst="rect">
              <a:avLst/>
            </a:prstGeom>
            <a:solidFill>
              <a:srgbClr val="333300"/>
            </a:solidFill>
            <a:ln w="9525">
              <a:solidFill>
                <a:schemeClr val="tx1"/>
              </a:solidFill>
              <a:miter lim="800000"/>
              <a:headEnd/>
              <a:tailEnd/>
            </a:ln>
            <a:effectLst/>
          </p:spPr>
          <p:txBody>
            <a:bodyPr wrap="none" anchor="ctr"/>
            <a:lstStyle/>
            <a:p>
              <a:endParaRPr lang="en-US"/>
            </a:p>
          </p:txBody>
        </p:sp>
      </p:grpSp>
      <p:grpSp>
        <p:nvGrpSpPr>
          <p:cNvPr id="98312" name="Group 8"/>
          <p:cNvGrpSpPr>
            <a:grpSpLocks/>
          </p:cNvGrpSpPr>
          <p:nvPr/>
        </p:nvGrpSpPr>
        <p:grpSpPr bwMode="auto">
          <a:xfrm>
            <a:off x="2368550" y="2781300"/>
            <a:ext cx="360363" cy="2376488"/>
            <a:chOff x="1492" y="1752"/>
            <a:chExt cx="227" cy="1497"/>
          </a:xfrm>
        </p:grpSpPr>
        <p:sp>
          <p:nvSpPr>
            <p:cNvPr id="98313" name="Rectangle 9"/>
            <p:cNvSpPr>
              <a:spLocks noChangeArrowheads="1"/>
            </p:cNvSpPr>
            <p:nvPr/>
          </p:nvSpPr>
          <p:spPr bwMode="auto">
            <a:xfrm>
              <a:off x="1492" y="1752"/>
              <a:ext cx="56" cy="1497"/>
            </a:xfrm>
            <a:prstGeom prst="rect">
              <a:avLst/>
            </a:prstGeom>
            <a:solidFill>
              <a:srgbClr val="800000"/>
            </a:solidFill>
            <a:ln w="9525">
              <a:noFill/>
              <a:miter lim="800000"/>
              <a:headEnd/>
              <a:tailEnd/>
            </a:ln>
            <a:effectLst/>
          </p:spPr>
          <p:txBody>
            <a:bodyPr wrap="none" anchor="ctr"/>
            <a:lstStyle/>
            <a:p>
              <a:endParaRPr lang="en-US"/>
            </a:p>
          </p:txBody>
        </p:sp>
        <p:sp>
          <p:nvSpPr>
            <p:cNvPr id="98314" name="Rectangle 10"/>
            <p:cNvSpPr>
              <a:spLocks noChangeArrowheads="1"/>
            </p:cNvSpPr>
            <p:nvPr/>
          </p:nvSpPr>
          <p:spPr bwMode="auto">
            <a:xfrm>
              <a:off x="1548" y="1922"/>
              <a:ext cx="57" cy="1157"/>
            </a:xfrm>
            <a:prstGeom prst="rect">
              <a:avLst/>
            </a:prstGeom>
            <a:solidFill>
              <a:srgbClr val="800000"/>
            </a:solidFill>
            <a:ln w="9525">
              <a:noFill/>
              <a:miter lim="800000"/>
              <a:headEnd/>
              <a:tailEnd/>
            </a:ln>
            <a:effectLst/>
          </p:spPr>
          <p:txBody>
            <a:bodyPr wrap="none" anchor="ctr"/>
            <a:lstStyle/>
            <a:p>
              <a:endParaRPr lang="en-US"/>
            </a:p>
          </p:txBody>
        </p:sp>
        <p:sp>
          <p:nvSpPr>
            <p:cNvPr id="98315" name="Rectangle 11"/>
            <p:cNvSpPr>
              <a:spLocks noChangeArrowheads="1"/>
            </p:cNvSpPr>
            <p:nvPr/>
          </p:nvSpPr>
          <p:spPr bwMode="auto">
            <a:xfrm>
              <a:off x="1605" y="2039"/>
              <a:ext cx="68" cy="924"/>
            </a:xfrm>
            <a:prstGeom prst="rect">
              <a:avLst/>
            </a:prstGeom>
            <a:solidFill>
              <a:srgbClr val="800000"/>
            </a:solidFill>
            <a:ln w="9525">
              <a:noFill/>
              <a:miter lim="800000"/>
              <a:headEnd/>
              <a:tailEnd/>
            </a:ln>
            <a:effectLst/>
          </p:spPr>
          <p:txBody>
            <a:bodyPr wrap="none" anchor="ctr"/>
            <a:lstStyle/>
            <a:p>
              <a:endParaRPr lang="en-US"/>
            </a:p>
          </p:txBody>
        </p:sp>
        <p:sp>
          <p:nvSpPr>
            <p:cNvPr id="98316" name="Rectangle 12"/>
            <p:cNvSpPr>
              <a:spLocks noChangeArrowheads="1"/>
            </p:cNvSpPr>
            <p:nvPr/>
          </p:nvSpPr>
          <p:spPr bwMode="auto">
            <a:xfrm>
              <a:off x="1663" y="2131"/>
              <a:ext cx="56" cy="740"/>
            </a:xfrm>
            <a:prstGeom prst="rect">
              <a:avLst/>
            </a:prstGeom>
            <a:solidFill>
              <a:srgbClr val="800000"/>
            </a:solidFill>
            <a:ln w="9525">
              <a:noFill/>
              <a:miter lim="800000"/>
              <a:headEnd/>
              <a:tailEnd/>
            </a:ln>
            <a:effectLst/>
          </p:spPr>
          <p:txBody>
            <a:bodyPr wrap="none" anchor="ctr"/>
            <a:lstStyle/>
            <a:p>
              <a:endParaRPr lang="en-US"/>
            </a:p>
          </p:txBody>
        </p:sp>
      </p:grpSp>
      <p:sp>
        <p:nvSpPr>
          <p:cNvPr id="98317" name="AutoShape 13"/>
          <p:cNvSpPr>
            <a:spLocks noChangeArrowheads="1"/>
          </p:cNvSpPr>
          <p:nvPr/>
        </p:nvSpPr>
        <p:spPr bwMode="auto">
          <a:xfrm>
            <a:off x="179388" y="3284538"/>
            <a:ext cx="1657350" cy="1439862"/>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a:effectLst/>
        </p:spPr>
        <p:txBody>
          <a:bodyPr wrap="none" anchor="ctr"/>
          <a:lstStyle/>
          <a:p>
            <a:pPr algn="ctr" eaLnBrk="1" hangingPunct="1"/>
            <a:r>
              <a:rPr lang="en-GB" sz="1800"/>
              <a:t>Igniferous</a:t>
            </a:r>
          </a:p>
          <a:p>
            <a:pPr algn="ctr" eaLnBrk="1" hangingPunct="1"/>
            <a:r>
              <a:rPr lang="en-GB" sz="1800"/>
              <a:t>input</a:t>
            </a:r>
          </a:p>
        </p:txBody>
      </p:sp>
      <p:sp>
        <p:nvSpPr>
          <p:cNvPr id="98318" name="Rectangle 14" descr="Solid diamond"/>
          <p:cNvSpPr>
            <a:spLocks noChangeArrowheads="1"/>
          </p:cNvSpPr>
          <p:nvPr/>
        </p:nvSpPr>
        <p:spPr bwMode="auto">
          <a:xfrm>
            <a:off x="3203575" y="2801938"/>
            <a:ext cx="785813" cy="2330450"/>
          </a:xfrm>
          <a:prstGeom prst="rect">
            <a:avLst/>
          </a:prstGeom>
          <a:pattFill prst="solidDmnd">
            <a:fgClr>
              <a:schemeClr val="hlink"/>
            </a:fgClr>
            <a:bgClr>
              <a:schemeClr val="bg2"/>
            </a:bgClr>
          </a:pattFill>
          <a:ln w="9525">
            <a:solidFill>
              <a:schemeClr val="tx1"/>
            </a:solidFill>
            <a:miter lim="800000"/>
            <a:headEnd/>
            <a:tailEnd/>
          </a:ln>
          <a:effectLst/>
        </p:spPr>
        <p:txBody>
          <a:bodyPr wrap="none" anchor="ctr"/>
          <a:lstStyle/>
          <a:p>
            <a:endParaRPr lang="en-US"/>
          </a:p>
        </p:txBody>
      </p:sp>
      <p:grpSp>
        <p:nvGrpSpPr>
          <p:cNvPr id="98319" name="Group 15"/>
          <p:cNvGrpSpPr>
            <a:grpSpLocks/>
          </p:cNvGrpSpPr>
          <p:nvPr/>
        </p:nvGrpSpPr>
        <p:grpSpPr bwMode="auto">
          <a:xfrm>
            <a:off x="2268538" y="2708275"/>
            <a:ext cx="71437" cy="2520950"/>
            <a:chOff x="1429" y="1706"/>
            <a:chExt cx="45" cy="1588"/>
          </a:xfrm>
        </p:grpSpPr>
        <p:sp>
          <p:nvSpPr>
            <p:cNvPr id="98320" name="Rectangle 16"/>
            <p:cNvSpPr>
              <a:spLocks noChangeArrowheads="1"/>
            </p:cNvSpPr>
            <p:nvPr/>
          </p:nvSpPr>
          <p:spPr bwMode="auto">
            <a:xfrm>
              <a:off x="1429" y="1706"/>
              <a:ext cx="45" cy="590"/>
            </a:xfrm>
            <a:prstGeom prst="rect">
              <a:avLst/>
            </a:prstGeom>
            <a:solidFill>
              <a:srgbClr val="C0C0C0"/>
            </a:solidFill>
            <a:ln w="9525">
              <a:solidFill>
                <a:schemeClr val="tx1"/>
              </a:solidFill>
              <a:miter lim="800000"/>
              <a:headEnd/>
              <a:tailEnd/>
            </a:ln>
            <a:effectLst/>
          </p:spPr>
          <p:txBody>
            <a:bodyPr wrap="none" anchor="ctr"/>
            <a:lstStyle/>
            <a:p>
              <a:endParaRPr lang="en-US"/>
            </a:p>
          </p:txBody>
        </p:sp>
        <p:sp>
          <p:nvSpPr>
            <p:cNvPr id="98321" name="Rectangle 17"/>
            <p:cNvSpPr>
              <a:spLocks noChangeArrowheads="1"/>
            </p:cNvSpPr>
            <p:nvPr/>
          </p:nvSpPr>
          <p:spPr bwMode="auto">
            <a:xfrm>
              <a:off x="1429" y="2750"/>
              <a:ext cx="45" cy="544"/>
            </a:xfrm>
            <a:prstGeom prst="rect">
              <a:avLst/>
            </a:prstGeom>
            <a:solidFill>
              <a:srgbClr val="C0C0C0"/>
            </a:solidFill>
            <a:ln w="9525">
              <a:solidFill>
                <a:schemeClr val="tx1"/>
              </a:solidFill>
              <a:miter lim="800000"/>
              <a:headEnd/>
              <a:tailEnd/>
            </a:ln>
            <a:effectLst/>
          </p:spPr>
          <p:txBody>
            <a:bodyPr wrap="none" anchor="ctr"/>
            <a:lstStyle/>
            <a:p>
              <a:endParaRPr lang="en-US"/>
            </a:p>
          </p:txBody>
        </p:sp>
      </p:grpSp>
      <p:grpSp>
        <p:nvGrpSpPr>
          <p:cNvPr id="98322" name="Group 18"/>
          <p:cNvGrpSpPr>
            <a:grpSpLocks/>
          </p:cNvGrpSpPr>
          <p:nvPr/>
        </p:nvGrpSpPr>
        <p:grpSpPr bwMode="auto">
          <a:xfrm>
            <a:off x="1979613" y="3644900"/>
            <a:ext cx="504825" cy="720725"/>
            <a:chOff x="1247" y="2296"/>
            <a:chExt cx="318" cy="454"/>
          </a:xfrm>
        </p:grpSpPr>
        <p:sp>
          <p:nvSpPr>
            <p:cNvPr id="98323" name="Rectangle 19"/>
            <p:cNvSpPr>
              <a:spLocks noChangeArrowheads="1"/>
            </p:cNvSpPr>
            <p:nvPr/>
          </p:nvSpPr>
          <p:spPr bwMode="auto">
            <a:xfrm>
              <a:off x="1247" y="2296"/>
              <a:ext cx="317" cy="454"/>
            </a:xfrm>
            <a:prstGeom prst="rect">
              <a:avLst/>
            </a:prstGeom>
            <a:solidFill>
              <a:srgbClr val="C0C0C0"/>
            </a:solidFill>
            <a:ln w="9525">
              <a:solidFill>
                <a:schemeClr val="tx1"/>
              </a:solidFill>
              <a:miter lim="800000"/>
              <a:headEnd/>
              <a:tailEnd/>
            </a:ln>
            <a:effectLst/>
          </p:spPr>
          <p:txBody>
            <a:bodyPr wrap="none" anchor="ctr"/>
            <a:lstStyle/>
            <a:p>
              <a:endParaRPr lang="en-US"/>
            </a:p>
          </p:txBody>
        </p:sp>
        <p:sp>
          <p:nvSpPr>
            <p:cNvPr id="98324" name="Rectangle 20"/>
            <p:cNvSpPr>
              <a:spLocks noChangeArrowheads="1"/>
            </p:cNvSpPr>
            <p:nvPr/>
          </p:nvSpPr>
          <p:spPr bwMode="auto">
            <a:xfrm>
              <a:off x="1247" y="2432"/>
              <a:ext cx="45" cy="182"/>
            </a:xfrm>
            <a:prstGeom prst="rect">
              <a:avLst/>
            </a:prstGeom>
            <a:solidFill>
              <a:srgbClr val="00FF00"/>
            </a:solidFill>
            <a:ln w="9525">
              <a:solidFill>
                <a:schemeClr val="tx1"/>
              </a:solidFill>
              <a:miter lim="800000"/>
              <a:headEnd/>
              <a:tailEnd/>
            </a:ln>
            <a:effectLst/>
          </p:spPr>
          <p:txBody>
            <a:bodyPr wrap="none" anchor="ctr"/>
            <a:lstStyle/>
            <a:p>
              <a:endParaRPr lang="en-US"/>
            </a:p>
          </p:txBody>
        </p:sp>
        <p:sp>
          <p:nvSpPr>
            <p:cNvPr id="98325" name="Rectangle 21"/>
            <p:cNvSpPr>
              <a:spLocks noChangeArrowheads="1"/>
            </p:cNvSpPr>
            <p:nvPr/>
          </p:nvSpPr>
          <p:spPr bwMode="auto">
            <a:xfrm>
              <a:off x="1292" y="2500"/>
              <a:ext cx="182" cy="45"/>
            </a:xfrm>
            <a:prstGeom prst="rect">
              <a:avLst/>
            </a:prstGeom>
            <a:solidFill>
              <a:srgbClr val="FF0000"/>
            </a:solidFill>
            <a:ln w="9525">
              <a:solidFill>
                <a:schemeClr val="tx1"/>
              </a:solidFill>
              <a:miter lim="800000"/>
              <a:headEnd/>
              <a:tailEnd/>
            </a:ln>
            <a:effectLst/>
          </p:spPr>
          <p:txBody>
            <a:bodyPr wrap="none" anchor="ctr"/>
            <a:lstStyle/>
            <a:p>
              <a:endParaRPr lang="en-US"/>
            </a:p>
          </p:txBody>
        </p:sp>
        <p:sp>
          <p:nvSpPr>
            <p:cNvPr id="98326" name="Rectangle 22" descr="Solid diamond"/>
            <p:cNvSpPr>
              <a:spLocks noChangeArrowheads="1"/>
            </p:cNvSpPr>
            <p:nvPr/>
          </p:nvSpPr>
          <p:spPr bwMode="auto">
            <a:xfrm>
              <a:off x="1474" y="2387"/>
              <a:ext cx="91" cy="272"/>
            </a:xfrm>
            <a:prstGeom prst="rect">
              <a:avLst/>
            </a:prstGeom>
            <a:pattFill prst="solidDmnd">
              <a:fgClr>
                <a:srgbClr val="000000"/>
              </a:fgClr>
              <a:bgClr>
                <a:schemeClr val="bg2"/>
              </a:bgClr>
            </a:pattFill>
            <a:ln w="9525">
              <a:solidFill>
                <a:schemeClr val="tx1"/>
              </a:solidFill>
              <a:miter lim="800000"/>
              <a:headEnd/>
              <a:tailEnd/>
            </a:ln>
            <a:effectLst/>
          </p:spPr>
          <p:txBody>
            <a:bodyPr wrap="none" anchor="ctr"/>
            <a:lstStyle/>
            <a:p>
              <a:endParaRPr lang="en-US"/>
            </a:p>
          </p:txBody>
        </p:sp>
      </p:grpSp>
      <p:grpSp>
        <p:nvGrpSpPr>
          <p:cNvPr id="98327" name="Group 23"/>
          <p:cNvGrpSpPr>
            <a:grpSpLocks/>
          </p:cNvGrpSpPr>
          <p:nvPr/>
        </p:nvGrpSpPr>
        <p:grpSpPr bwMode="auto">
          <a:xfrm>
            <a:off x="1908175" y="4652963"/>
            <a:ext cx="2301875" cy="1874837"/>
            <a:chOff x="1202" y="2931"/>
            <a:chExt cx="1450" cy="1181"/>
          </a:xfrm>
        </p:grpSpPr>
        <p:sp>
          <p:nvSpPr>
            <p:cNvPr id="98328" name="Text Box 24"/>
            <p:cNvSpPr txBox="1">
              <a:spLocks noChangeArrowheads="1"/>
            </p:cNvSpPr>
            <p:nvPr/>
          </p:nvSpPr>
          <p:spPr bwMode="auto">
            <a:xfrm>
              <a:off x="1202" y="3702"/>
              <a:ext cx="1450" cy="410"/>
            </a:xfrm>
            <a:prstGeom prst="rect">
              <a:avLst/>
            </a:prstGeom>
            <a:noFill/>
            <a:ln w="9525">
              <a:solidFill>
                <a:schemeClr val="tx1"/>
              </a:solidFill>
              <a:miter lim="800000"/>
              <a:headEnd/>
              <a:tailEnd/>
            </a:ln>
            <a:effectLst/>
          </p:spPr>
          <p:txBody>
            <a:bodyPr wrap="none">
              <a:spAutoFit/>
            </a:bodyPr>
            <a:lstStyle/>
            <a:p>
              <a:pPr eaLnBrk="1" hangingPunct="1"/>
              <a:r>
                <a:rPr lang="en-GB" sz="1800"/>
                <a:t>Black Powder Based</a:t>
              </a:r>
            </a:p>
            <a:p>
              <a:pPr eaLnBrk="1" hangingPunct="1"/>
              <a:r>
                <a:rPr lang="en-GB" sz="1800"/>
                <a:t>Igniter Composition</a:t>
              </a:r>
            </a:p>
          </p:txBody>
        </p:sp>
        <p:sp>
          <p:nvSpPr>
            <p:cNvPr id="98329" name="Line 25"/>
            <p:cNvSpPr>
              <a:spLocks noChangeShapeType="1"/>
            </p:cNvSpPr>
            <p:nvPr/>
          </p:nvSpPr>
          <p:spPr bwMode="auto">
            <a:xfrm flipV="1">
              <a:off x="1746" y="2931"/>
              <a:ext cx="45" cy="771"/>
            </a:xfrm>
            <a:prstGeom prst="line">
              <a:avLst/>
            </a:prstGeom>
            <a:noFill/>
            <a:ln w="9525">
              <a:solidFill>
                <a:schemeClr val="tx1"/>
              </a:solidFill>
              <a:round/>
              <a:headEnd/>
              <a:tailEnd type="triangle" w="med" len="med"/>
            </a:ln>
            <a:effectLst/>
          </p:spPr>
          <p:txBody>
            <a:bodyPr/>
            <a:lstStyle/>
            <a:p>
              <a:endParaRPr lang="en-US"/>
            </a:p>
          </p:txBody>
        </p:sp>
      </p:grpSp>
      <p:grpSp>
        <p:nvGrpSpPr>
          <p:cNvPr id="98330" name="Group 26"/>
          <p:cNvGrpSpPr>
            <a:grpSpLocks/>
          </p:cNvGrpSpPr>
          <p:nvPr/>
        </p:nvGrpSpPr>
        <p:grpSpPr bwMode="auto">
          <a:xfrm>
            <a:off x="4859338" y="4221163"/>
            <a:ext cx="3744912" cy="2282825"/>
            <a:chOff x="3061" y="2750"/>
            <a:chExt cx="2359" cy="1438"/>
          </a:xfrm>
        </p:grpSpPr>
        <p:sp>
          <p:nvSpPr>
            <p:cNvPr id="98331" name="Rectangle 27"/>
            <p:cNvSpPr>
              <a:spLocks noChangeArrowheads="1"/>
            </p:cNvSpPr>
            <p:nvPr/>
          </p:nvSpPr>
          <p:spPr bwMode="auto">
            <a:xfrm>
              <a:off x="3061" y="3612"/>
              <a:ext cx="2359" cy="576"/>
            </a:xfrm>
            <a:prstGeom prst="rect">
              <a:avLst/>
            </a:prstGeom>
            <a:noFill/>
            <a:ln w="9525">
              <a:solidFill>
                <a:schemeClr val="tx1"/>
              </a:solidFill>
              <a:miter lim="800000"/>
              <a:headEnd/>
              <a:tailEnd/>
            </a:ln>
            <a:effectLst/>
          </p:spPr>
          <p:txBody>
            <a:bodyPr wrap="none" anchor="ctr"/>
            <a:lstStyle/>
            <a:p>
              <a:pPr algn="ctr" eaLnBrk="1" hangingPunct="1"/>
              <a:r>
                <a:rPr lang="en-GB" sz="1800"/>
                <a:t>Magnesium, </a:t>
              </a:r>
            </a:p>
            <a:p>
              <a:pPr algn="ctr" eaLnBrk="1" hangingPunct="1"/>
              <a:r>
                <a:rPr lang="en-GB" sz="1800"/>
                <a:t>Sodium Nitrate / Potassium Nitrate</a:t>
              </a:r>
            </a:p>
            <a:p>
              <a:pPr algn="ctr" eaLnBrk="1" hangingPunct="1"/>
              <a:r>
                <a:rPr lang="en-GB" sz="1800"/>
                <a:t>Binder composition</a:t>
              </a:r>
            </a:p>
          </p:txBody>
        </p:sp>
        <p:sp>
          <p:nvSpPr>
            <p:cNvPr id="98332" name="Line 28"/>
            <p:cNvSpPr>
              <a:spLocks noChangeShapeType="1"/>
            </p:cNvSpPr>
            <p:nvPr/>
          </p:nvSpPr>
          <p:spPr bwMode="auto">
            <a:xfrm flipH="1" flipV="1">
              <a:off x="3969" y="2750"/>
              <a:ext cx="589" cy="862"/>
            </a:xfrm>
            <a:prstGeom prst="line">
              <a:avLst/>
            </a:prstGeom>
            <a:noFill/>
            <a:ln w="9525">
              <a:solidFill>
                <a:schemeClr val="tx1"/>
              </a:solidFill>
              <a:round/>
              <a:headEnd/>
              <a:tailEnd type="triangle" w="med" len="med"/>
            </a:ln>
            <a:effectLst/>
          </p:spPr>
          <p:txBody>
            <a:bodyPr/>
            <a:lstStyle/>
            <a:p>
              <a:endParaRPr lang="en-US"/>
            </a:p>
          </p:txBody>
        </p:sp>
      </p:grpSp>
      <p:grpSp>
        <p:nvGrpSpPr>
          <p:cNvPr id="98333" name="Group 29"/>
          <p:cNvGrpSpPr>
            <a:grpSpLocks/>
          </p:cNvGrpSpPr>
          <p:nvPr/>
        </p:nvGrpSpPr>
        <p:grpSpPr bwMode="auto">
          <a:xfrm>
            <a:off x="2195513" y="1341438"/>
            <a:ext cx="2590800" cy="2592387"/>
            <a:chOff x="1383" y="845"/>
            <a:chExt cx="1632" cy="1633"/>
          </a:xfrm>
        </p:grpSpPr>
        <p:sp>
          <p:nvSpPr>
            <p:cNvPr id="98334" name="Rectangle 30"/>
            <p:cNvSpPr>
              <a:spLocks noChangeArrowheads="1"/>
            </p:cNvSpPr>
            <p:nvPr/>
          </p:nvSpPr>
          <p:spPr bwMode="auto">
            <a:xfrm>
              <a:off x="1927" y="845"/>
              <a:ext cx="1088" cy="499"/>
            </a:xfrm>
            <a:prstGeom prst="rect">
              <a:avLst/>
            </a:prstGeom>
            <a:noFill/>
            <a:ln w="9525">
              <a:solidFill>
                <a:schemeClr val="tx1"/>
              </a:solidFill>
              <a:miter lim="800000"/>
              <a:headEnd/>
              <a:tailEnd/>
            </a:ln>
            <a:effectLst/>
          </p:spPr>
          <p:txBody>
            <a:bodyPr wrap="none" anchor="ctr"/>
            <a:lstStyle/>
            <a:p>
              <a:pPr algn="ctr" eaLnBrk="1" hangingPunct="1"/>
              <a:r>
                <a:rPr lang="en-GB" sz="1800"/>
                <a:t>Gasless Delay</a:t>
              </a:r>
            </a:p>
            <a:p>
              <a:pPr algn="ctr" eaLnBrk="1" hangingPunct="1"/>
              <a:r>
                <a:rPr lang="en-GB" sz="1800"/>
                <a:t> Composition</a:t>
              </a:r>
            </a:p>
          </p:txBody>
        </p:sp>
        <p:sp>
          <p:nvSpPr>
            <p:cNvPr id="98335" name="Line 31"/>
            <p:cNvSpPr>
              <a:spLocks noChangeShapeType="1"/>
            </p:cNvSpPr>
            <p:nvPr/>
          </p:nvSpPr>
          <p:spPr bwMode="auto">
            <a:xfrm flipH="1">
              <a:off x="1383" y="1344"/>
              <a:ext cx="1043" cy="1134"/>
            </a:xfrm>
            <a:prstGeom prst="line">
              <a:avLst/>
            </a:prstGeom>
            <a:noFill/>
            <a:ln w="9525">
              <a:solidFill>
                <a:schemeClr val="tx1"/>
              </a:solidFill>
              <a:round/>
              <a:headEnd/>
              <a:tailEnd type="triangle" w="med" len="med"/>
            </a:ln>
            <a:effectLst/>
          </p:spPr>
          <p:txBody>
            <a:bodyPr/>
            <a:lstStyle/>
            <a:p>
              <a:endParaRPr lang="en-US"/>
            </a:p>
          </p:txBody>
        </p:sp>
      </p:grpSp>
      <p:grpSp>
        <p:nvGrpSpPr>
          <p:cNvPr id="98336" name="Group 32"/>
          <p:cNvGrpSpPr>
            <a:grpSpLocks/>
          </p:cNvGrpSpPr>
          <p:nvPr/>
        </p:nvGrpSpPr>
        <p:grpSpPr bwMode="auto">
          <a:xfrm>
            <a:off x="611188" y="1412875"/>
            <a:ext cx="1944687" cy="2592388"/>
            <a:chOff x="385" y="890"/>
            <a:chExt cx="1225" cy="1633"/>
          </a:xfrm>
        </p:grpSpPr>
        <p:sp>
          <p:nvSpPr>
            <p:cNvPr id="98337" name="Rectangle 33"/>
            <p:cNvSpPr>
              <a:spLocks noChangeArrowheads="1"/>
            </p:cNvSpPr>
            <p:nvPr/>
          </p:nvSpPr>
          <p:spPr bwMode="auto">
            <a:xfrm>
              <a:off x="385" y="890"/>
              <a:ext cx="1225" cy="408"/>
            </a:xfrm>
            <a:prstGeom prst="rect">
              <a:avLst/>
            </a:prstGeom>
            <a:noFill/>
            <a:ln w="9525">
              <a:solidFill>
                <a:schemeClr val="tx1"/>
              </a:solidFill>
              <a:miter lim="800000"/>
              <a:headEnd/>
              <a:tailEnd/>
            </a:ln>
            <a:effectLst/>
          </p:spPr>
          <p:txBody>
            <a:bodyPr wrap="none" anchor="ctr"/>
            <a:lstStyle/>
            <a:p>
              <a:pPr algn="ctr" eaLnBrk="1" hangingPunct="1"/>
              <a:r>
                <a:rPr lang="en-GB" sz="1800"/>
                <a:t>Gasless Priming </a:t>
              </a:r>
            </a:p>
            <a:p>
              <a:pPr algn="ctr" eaLnBrk="1" hangingPunct="1"/>
              <a:r>
                <a:rPr lang="en-GB" sz="1800"/>
                <a:t>Composition</a:t>
              </a:r>
            </a:p>
          </p:txBody>
        </p:sp>
        <p:sp>
          <p:nvSpPr>
            <p:cNvPr id="98338" name="Line 34"/>
            <p:cNvSpPr>
              <a:spLocks noChangeShapeType="1"/>
            </p:cNvSpPr>
            <p:nvPr/>
          </p:nvSpPr>
          <p:spPr bwMode="auto">
            <a:xfrm>
              <a:off x="975" y="1298"/>
              <a:ext cx="272" cy="1225"/>
            </a:xfrm>
            <a:prstGeom prst="line">
              <a:avLst/>
            </a:prstGeom>
            <a:noFill/>
            <a:ln w="9525">
              <a:solidFill>
                <a:schemeClr val="tx1"/>
              </a:solidFill>
              <a:round/>
              <a:headEnd/>
              <a:tailEnd type="triangle" w="med" len="med"/>
            </a:ln>
            <a:effectLst/>
          </p:spPr>
          <p:txBody>
            <a:bodyPr/>
            <a:lstStyle/>
            <a:p>
              <a:endParaRPr lang="en-US"/>
            </a:p>
          </p:txBody>
        </p:sp>
      </p:grpSp>
      <p:grpSp>
        <p:nvGrpSpPr>
          <p:cNvPr id="98339" name="Group 35"/>
          <p:cNvGrpSpPr>
            <a:grpSpLocks/>
          </p:cNvGrpSpPr>
          <p:nvPr/>
        </p:nvGrpSpPr>
        <p:grpSpPr bwMode="auto">
          <a:xfrm>
            <a:off x="2484438" y="1268413"/>
            <a:ext cx="4895850" cy="2736850"/>
            <a:chOff x="1565" y="799"/>
            <a:chExt cx="3084" cy="1724"/>
          </a:xfrm>
        </p:grpSpPr>
        <p:sp>
          <p:nvSpPr>
            <p:cNvPr id="98340" name="Rectangle 36"/>
            <p:cNvSpPr>
              <a:spLocks noChangeArrowheads="1"/>
            </p:cNvSpPr>
            <p:nvPr/>
          </p:nvSpPr>
          <p:spPr bwMode="auto">
            <a:xfrm>
              <a:off x="3288" y="799"/>
              <a:ext cx="1361" cy="576"/>
            </a:xfrm>
            <a:prstGeom prst="rect">
              <a:avLst/>
            </a:prstGeom>
            <a:noFill/>
            <a:ln w="9525">
              <a:solidFill>
                <a:schemeClr val="tx1"/>
              </a:solidFill>
              <a:miter lim="800000"/>
              <a:headEnd/>
              <a:tailEnd/>
            </a:ln>
            <a:effectLst/>
          </p:spPr>
          <p:txBody>
            <a:bodyPr wrap="none" anchor="ctr"/>
            <a:lstStyle/>
            <a:p>
              <a:pPr algn="ctr" eaLnBrk="1" hangingPunct="1"/>
              <a:r>
                <a:rPr lang="en-GB" sz="1800"/>
                <a:t>GP / Silicon</a:t>
              </a:r>
            </a:p>
            <a:p>
              <a:pPr algn="ctr" eaLnBrk="1" hangingPunct="1"/>
              <a:r>
                <a:rPr lang="en-GB" sz="1800"/>
                <a:t>Ignition Compound</a:t>
              </a:r>
            </a:p>
          </p:txBody>
        </p:sp>
        <p:sp>
          <p:nvSpPr>
            <p:cNvPr id="98341" name="Line 37"/>
            <p:cNvSpPr>
              <a:spLocks noChangeShapeType="1"/>
            </p:cNvSpPr>
            <p:nvPr/>
          </p:nvSpPr>
          <p:spPr bwMode="auto">
            <a:xfrm flipH="1">
              <a:off x="1565" y="1389"/>
              <a:ext cx="2313" cy="1134"/>
            </a:xfrm>
            <a:prstGeom prst="line">
              <a:avLst/>
            </a:prstGeom>
            <a:noFill/>
            <a:ln w="9525">
              <a:solidFill>
                <a:schemeClr val="tx1"/>
              </a:solidFill>
              <a:round/>
              <a:headEnd/>
              <a:tailEnd type="triangle" w="med" len="med"/>
            </a:ln>
            <a:effectLst/>
          </p:spPr>
          <p:txBody>
            <a:bodyPr/>
            <a:lstStyle/>
            <a:p>
              <a:endParaRPr lang="en-US"/>
            </a:p>
          </p:txBody>
        </p:sp>
      </p:grpSp>
    </p:spTree>
    <p:extLst>
      <p:ext uri="{BB962C8B-B14F-4D97-AF65-F5344CB8AC3E}">
        <p14:creationId xmlns:p14="http://schemas.microsoft.com/office/powerpoint/2010/main" val="42712538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8318"/>
                                        </p:tgtEl>
                                        <p:attrNameLst>
                                          <p:attrName>style.visibility</p:attrName>
                                        </p:attrNameLst>
                                      </p:cBhvr>
                                      <p:to>
                                        <p:strVal val="visible"/>
                                      </p:to>
                                    </p:set>
                                    <p:animEffect transition="in" filter="dissolve">
                                      <p:cBhvr>
                                        <p:cTn id="7" dur="2000"/>
                                        <p:tgtEl>
                                          <p:spTgt spid="98318"/>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8312"/>
                                        </p:tgtEl>
                                        <p:attrNameLst>
                                          <p:attrName>style.visibility</p:attrName>
                                        </p:attrNameLst>
                                      </p:cBhvr>
                                      <p:to>
                                        <p:strVal val="visible"/>
                                      </p:to>
                                    </p:set>
                                    <p:animEffect transition="in" filter="dissolve">
                                      <p:cBhvr>
                                        <p:cTn id="12" dur="2000"/>
                                        <p:tgtEl>
                                          <p:spTgt spid="9831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98319"/>
                                        </p:tgtEl>
                                        <p:attrNameLst>
                                          <p:attrName>style.visibility</p:attrName>
                                        </p:attrNameLst>
                                      </p:cBhvr>
                                      <p:to>
                                        <p:strVal val="visible"/>
                                      </p:to>
                                    </p:set>
                                    <p:animEffect transition="in" filter="dissolve">
                                      <p:cBhvr>
                                        <p:cTn id="17" dur="2000"/>
                                        <p:tgtEl>
                                          <p:spTgt spid="98319"/>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98322"/>
                                        </p:tgtEl>
                                        <p:attrNameLst>
                                          <p:attrName>style.visibility</p:attrName>
                                        </p:attrNameLst>
                                      </p:cBhvr>
                                      <p:to>
                                        <p:strVal val="visible"/>
                                      </p:to>
                                    </p:set>
                                    <p:animEffect transition="in" filter="dissolve">
                                      <p:cBhvr>
                                        <p:cTn id="22" dur="2000"/>
                                        <p:tgtEl>
                                          <p:spTgt spid="98322"/>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833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832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833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833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983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18"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r>
              <a:rPr lang="en-GB"/>
              <a:t>Tuning the output of the flare</a:t>
            </a:r>
          </a:p>
        </p:txBody>
      </p:sp>
      <p:sp>
        <p:nvSpPr>
          <p:cNvPr id="114691" name="Rectangle 3"/>
          <p:cNvSpPr>
            <a:spLocks noGrp="1" noChangeArrowheads="1"/>
          </p:cNvSpPr>
          <p:nvPr>
            <p:ph idx="1"/>
          </p:nvPr>
        </p:nvSpPr>
        <p:spPr/>
        <p:txBody>
          <a:bodyPr/>
          <a:lstStyle/>
          <a:p>
            <a:r>
              <a:rPr lang="en-GB" sz="2400"/>
              <a:t>Illumination is a two edged sword.</a:t>
            </a:r>
          </a:p>
          <a:p>
            <a:r>
              <a:rPr lang="en-GB" sz="2400"/>
              <a:t>If you can see them they can see you!</a:t>
            </a:r>
          </a:p>
          <a:p>
            <a:r>
              <a:rPr lang="en-GB" sz="2400"/>
              <a:t>This is not always a good thing!</a:t>
            </a:r>
          </a:p>
          <a:p>
            <a:r>
              <a:rPr lang="en-GB" sz="2400"/>
              <a:t>We can use our knowledge of chemistry and physics to overcome this problem and provide a flare which provides illumination in the infra red region of the electromagnetic spectrum.</a:t>
            </a:r>
          </a:p>
          <a:p>
            <a:r>
              <a:rPr lang="en-GB" sz="2400"/>
              <a:t>Thus only those troops equipped with night vision goggles will benefit from the flare output.</a:t>
            </a:r>
          </a:p>
          <a:p>
            <a:r>
              <a:rPr lang="en-GB" sz="2400"/>
              <a:t>How do we do this?</a:t>
            </a:r>
          </a:p>
          <a:p>
            <a:endParaRPr lang="en-GB" sz="2400"/>
          </a:p>
        </p:txBody>
      </p:sp>
    </p:spTree>
    <p:extLst>
      <p:ext uri="{BB962C8B-B14F-4D97-AF65-F5344CB8AC3E}">
        <p14:creationId xmlns:p14="http://schemas.microsoft.com/office/powerpoint/2010/main" val="1819499249"/>
      </p:ext>
    </p:extLst>
  </p:cSld>
  <p:clrMapOvr>
    <a:masterClrMapping/>
  </p:clrMapOvr>
  <p:transition>
    <p:wipe dir="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21" name="Rectangle 9"/>
          <p:cNvSpPr>
            <a:spLocks noGrp="1" noChangeArrowheads="1"/>
          </p:cNvSpPr>
          <p:nvPr>
            <p:ph type="title"/>
          </p:nvPr>
        </p:nvSpPr>
        <p:spPr/>
        <p:txBody>
          <a:bodyPr/>
          <a:lstStyle/>
          <a:p>
            <a:r>
              <a:rPr lang="en-GB"/>
              <a:t>Modifying the Spectrum</a:t>
            </a:r>
          </a:p>
        </p:txBody>
      </p:sp>
      <p:sp>
        <p:nvSpPr>
          <p:cNvPr id="115723" name="Rectangle 11"/>
          <p:cNvSpPr>
            <a:spLocks noGrp="1" noChangeArrowheads="1"/>
          </p:cNvSpPr>
          <p:nvPr>
            <p:ph idx="1"/>
          </p:nvPr>
        </p:nvSpPr>
        <p:spPr>
          <a:xfrm>
            <a:off x="684213" y="981075"/>
            <a:ext cx="7772400" cy="2016125"/>
          </a:xfrm>
        </p:spPr>
        <p:txBody>
          <a:bodyPr/>
          <a:lstStyle/>
          <a:p>
            <a:pPr>
              <a:lnSpc>
                <a:spcPct val="90000"/>
              </a:lnSpc>
            </a:pPr>
            <a:r>
              <a:rPr lang="en-GB" sz="2000"/>
              <a:t>We’ve already spoken about using specific emissions the colour a flame. (Strontium = red, Barium = green.)</a:t>
            </a:r>
          </a:p>
          <a:p>
            <a:pPr lvl="4">
              <a:lnSpc>
                <a:spcPct val="90000"/>
              </a:lnSpc>
            </a:pPr>
            <a:r>
              <a:rPr lang="en-GB" sz="1800"/>
              <a:t>Now we use Caesium Nitrate to push the specific emissions in our flame into the IR region.</a:t>
            </a:r>
          </a:p>
          <a:p>
            <a:pPr>
              <a:lnSpc>
                <a:spcPct val="90000"/>
              </a:lnSpc>
            </a:pPr>
            <a:r>
              <a:rPr lang="en-GB" sz="2000"/>
              <a:t>The use of organic fuels further reduces the combustion temperature reducing grey body output</a:t>
            </a:r>
          </a:p>
        </p:txBody>
      </p:sp>
      <p:grpSp>
        <p:nvGrpSpPr>
          <p:cNvPr id="115725" name="Group 13"/>
          <p:cNvGrpSpPr>
            <a:grpSpLocks/>
          </p:cNvGrpSpPr>
          <p:nvPr/>
        </p:nvGrpSpPr>
        <p:grpSpPr bwMode="auto">
          <a:xfrm>
            <a:off x="50800" y="3089275"/>
            <a:ext cx="4110038" cy="3260725"/>
            <a:chOff x="32" y="1946"/>
            <a:chExt cx="2589" cy="2054"/>
          </a:xfrm>
        </p:grpSpPr>
        <p:graphicFrame>
          <p:nvGraphicFramePr>
            <p:cNvPr id="2" name="Object 5"/>
            <p:cNvGraphicFramePr>
              <a:graphicFrameLocks noChangeAspect="1"/>
            </p:cNvGraphicFramePr>
            <p:nvPr/>
          </p:nvGraphicFramePr>
          <p:xfrm>
            <a:off x="32" y="2237"/>
            <a:ext cx="2589" cy="1763"/>
          </p:xfrm>
          <a:graphic>
            <a:graphicData uri="http://schemas.openxmlformats.org/drawingml/2006/chart">
              <c:chart xmlns:c="http://schemas.openxmlformats.org/drawingml/2006/chart" xmlns:r="http://schemas.openxmlformats.org/officeDocument/2006/relationships" r:id="rId2"/>
            </a:graphicData>
          </a:graphic>
        </p:graphicFrame>
        <p:sp>
          <p:nvSpPr>
            <p:cNvPr id="115724" name="Text Box 12"/>
            <p:cNvSpPr txBox="1">
              <a:spLocks noChangeArrowheads="1"/>
            </p:cNvSpPr>
            <p:nvPr/>
          </p:nvSpPr>
          <p:spPr bwMode="auto">
            <a:xfrm>
              <a:off x="872" y="1946"/>
              <a:ext cx="779" cy="231"/>
            </a:xfrm>
            <a:prstGeom prst="rect">
              <a:avLst/>
            </a:prstGeom>
            <a:noFill/>
            <a:ln w="12700">
              <a:noFill/>
              <a:miter lim="800000"/>
              <a:headEnd/>
              <a:tailEnd/>
            </a:ln>
            <a:effectLst/>
          </p:spPr>
          <p:txBody>
            <a:bodyPr wrap="none">
              <a:spAutoFit/>
            </a:bodyPr>
            <a:lstStyle/>
            <a:p>
              <a:pPr>
                <a:lnSpc>
                  <a:spcPct val="90000"/>
                </a:lnSpc>
                <a:spcBef>
                  <a:spcPct val="10000"/>
                </a:spcBef>
                <a:spcAft>
                  <a:spcPct val="10000"/>
                </a:spcAft>
                <a:buClr>
                  <a:srgbClr val="FF1C1C"/>
                </a:buClr>
                <a:buFontTx/>
                <a:buBlip>
                  <a:blip r:embed="rId3"/>
                </a:buBlip>
              </a:pPr>
              <a:r>
                <a:rPr lang="en-GB" sz="2000"/>
                <a:t>Near IR</a:t>
              </a:r>
            </a:p>
          </p:txBody>
        </p:sp>
      </p:grpSp>
      <p:grpSp>
        <p:nvGrpSpPr>
          <p:cNvPr id="115727" name="Group 15"/>
          <p:cNvGrpSpPr>
            <a:grpSpLocks/>
          </p:cNvGrpSpPr>
          <p:nvPr/>
        </p:nvGrpSpPr>
        <p:grpSpPr bwMode="auto">
          <a:xfrm>
            <a:off x="4441825" y="3089275"/>
            <a:ext cx="4651375" cy="3302000"/>
            <a:chOff x="2798" y="1946"/>
            <a:chExt cx="2930" cy="2080"/>
          </a:xfrm>
        </p:grpSpPr>
        <p:graphicFrame>
          <p:nvGraphicFramePr>
            <p:cNvPr id="3" name="Object 8"/>
            <p:cNvGraphicFramePr>
              <a:graphicFrameLocks noChangeAspect="1"/>
            </p:cNvGraphicFramePr>
            <p:nvPr/>
          </p:nvGraphicFramePr>
          <p:xfrm>
            <a:off x="2798" y="2237"/>
            <a:ext cx="2930" cy="1789"/>
          </p:xfrm>
          <a:graphic>
            <a:graphicData uri="http://schemas.openxmlformats.org/drawingml/2006/chart">
              <c:chart xmlns:c="http://schemas.openxmlformats.org/drawingml/2006/chart" xmlns:r="http://schemas.openxmlformats.org/officeDocument/2006/relationships" r:id="rId4"/>
            </a:graphicData>
          </a:graphic>
        </p:graphicFrame>
        <p:sp>
          <p:nvSpPr>
            <p:cNvPr id="115726" name="Text Box 14"/>
            <p:cNvSpPr txBox="1">
              <a:spLocks noChangeArrowheads="1"/>
            </p:cNvSpPr>
            <p:nvPr/>
          </p:nvSpPr>
          <p:spPr bwMode="auto">
            <a:xfrm>
              <a:off x="3457" y="1946"/>
              <a:ext cx="1285" cy="231"/>
            </a:xfrm>
            <a:prstGeom prst="rect">
              <a:avLst/>
            </a:prstGeom>
            <a:noFill/>
            <a:ln w="12700">
              <a:noFill/>
              <a:miter lim="800000"/>
              <a:headEnd/>
              <a:tailEnd/>
            </a:ln>
            <a:effectLst/>
          </p:spPr>
          <p:txBody>
            <a:bodyPr wrap="none">
              <a:spAutoFit/>
            </a:bodyPr>
            <a:lstStyle/>
            <a:p>
              <a:pPr>
                <a:lnSpc>
                  <a:spcPct val="90000"/>
                </a:lnSpc>
                <a:spcBef>
                  <a:spcPct val="10000"/>
                </a:spcBef>
                <a:spcAft>
                  <a:spcPct val="10000"/>
                </a:spcAft>
                <a:buClr>
                  <a:srgbClr val="FF1C1C"/>
                </a:buClr>
                <a:buFontTx/>
                <a:buBlip>
                  <a:blip r:embed="rId3"/>
                </a:buBlip>
              </a:pPr>
              <a:r>
                <a:rPr lang="en-GB" sz="2000"/>
                <a:t>Mid and Far IR</a:t>
              </a:r>
            </a:p>
          </p:txBody>
        </p:sp>
      </p:grpSp>
      <p:pic>
        <p:nvPicPr>
          <p:cNvPr id="115728" name="Picture 16" descr="visible spectra"/>
          <p:cNvPicPr>
            <a:picLocks noChangeAspect="1" noChangeArrowheads="1"/>
          </p:cNvPicPr>
          <p:nvPr/>
        </p:nvPicPr>
        <p:blipFill>
          <a:blip r:embed="rId5"/>
          <a:srcRect/>
          <a:stretch>
            <a:fillRect/>
          </a:stretch>
        </p:blipFill>
        <p:spPr bwMode="auto">
          <a:xfrm>
            <a:off x="0" y="3141663"/>
            <a:ext cx="4356100" cy="3276600"/>
          </a:xfrm>
          <a:prstGeom prst="rect">
            <a:avLst/>
          </a:prstGeom>
          <a:noFill/>
        </p:spPr>
      </p:pic>
    </p:spTree>
    <p:extLst>
      <p:ext uri="{BB962C8B-B14F-4D97-AF65-F5344CB8AC3E}">
        <p14:creationId xmlns:p14="http://schemas.microsoft.com/office/powerpoint/2010/main" val="39545633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xit" presetSubtype="0" fill="hold" nodeType="clickEffect">
                                  <p:stCondLst>
                                    <p:cond delay="0"/>
                                  </p:stCondLst>
                                  <p:childTnLst>
                                    <p:animEffect transition="out" filter="dissolve">
                                      <p:cBhvr>
                                        <p:cTn id="6" dur="500"/>
                                        <p:tgtEl>
                                          <p:spTgt spid="115728"/>
                                        </p:tgtEl>
                                      </p:cBhvr>
                                    </p:animEffect>
                                    <p:set>
                                      <p:cBhvr>
                                        <p:cTn id="7" dur="1" fill="hold">
                                          <p:stCondLst>
                                            <p:cond delay="499"/>
                                          </p:stCondLst>
                                        </p:cTn>
                                        <p:tgtEl>
                                          <p:spTgt spid="11572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15725"/>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157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GB"/>
              <a:t>Visible Output</a:t>
            </a:r>
          </a:p>
        </p:txBody>
      </p:sp>
      <p:pic>
        <p:nvPicPr>
          <p:cNvPr id="120836" name="Picture 4"/>
          <p:cNvPicPr>
            <a:picLocks noChangeAspect="1" noChangeArrowheads="1"/>
          </p:cNvPicPr>
          <p:nvPr/>
        </p:nvPicPr>
        <p:blipFill>
          <a:blip r:embed="rId2"/>
          <a:srcRect/>
          <a:stretch>
            <a:fillRect/>
          </a:stretch>
        </p:blipFill>
        <p:spPr bwMode="auto">
          <a:xfrm>
            <a:off x="1908175" y="1125538"/>
            <a:ext cx="5111750" cy="3835400"/>
          </a:xfrm>
          <a:prstGeom prst="rect">
            <a:avLst/>
          </a:prstGeom>
          <a:noFill/>
          <a:ln w="12700">
            <a:noFill/>
            <a:miter lim="800000"/>
            <a:headEnd/>
            <a:tailEnd/>
          </a:ln>
          <a:effectLst/>
        </p:spPr>
      </p:pic>
      <p:sp>
        <p:nvSpPr>
          <p:cNvPr id="120839" name="Text Box 7"/>
          <p:cNvSpPr txBox="1">
            <a:spLocks noChangeArrowheads="1"/>
          </p:cNvSpPr>
          <p:nvPr/>
        </p:nvSpPr>
        <p:spPr bwMode="auto">
          <a:xfrm>
            <a:off x="1095375" y="5176838"/>
            <a:ext cx="5537200" cy="701675"/>
          </a:xfrm>
          <a:prstGeom prst="rect">
            <a:avLst/>
          </a:prstGeom>
          <a:noFill/>
          <a:ln w="12700">
            <a:noFill/>
            <a:miter lim="800000"/>
            <a:headEnd/>
            <a:tailEnd/>
          </a:ln>
          <a:effectLst/>
        </p:spPr>
        <p:txBody>
          <a:bodyPr wrap="none">
            <a:spAutoFit/>
          </a:bodyPr>
          <a:lstStyle/>
          <a:p>
            <a:pPr>
              <a:lnSpc>
                <a:spcPct val="90000"/>
              </a:lnSpc>
              <a:spcBef>
                <a:spcPct val="10000"/>
              </a:spcBef>
              <a:spcAft>
                <a:spcPct val="10000"/>
              </a:spcAft>
              <a:buClr>
                <a:srgbClr val="FF1C1C"/>
              </a:buClr>
              <a:buFontTx/>
              <a:buBlip>
                <a:blip r:embed="rId3"/>
              </a:buBlip>
            </a:pPr>
            <a:r>
              <a:rPr lang="en-GB" sz="2000"/>
              <a:t>Single frame from video.</a:t>
            </a:r>
          </a:p>
          <a:p>
            <a:pPr>
              <a:lnSpc>
                <a:spcPct val="90000"/>
              </a:lnSpc>
              <a:spcBef>
                <a:spcPct val="10000"/>
              </a:spcBef>
              <a:spcAft>
                <a:spcPct val="10000"/>
              </a:spcAft>
              <a:buClr>
                <a:srgbClr val="FF1C1C"/>
              </a:buClr>
              <a:buFontTx/>
              <a:buBlip>
                <a:blip r:embed="rId3"/>
              </a:buBlip>
            </a:pPr>
            <a:r>
              <a:rPr lang="en-GB" sz="2000"/>
              <a:t>Note background still dark and bereft of detail.</a:t>
            </a:r>
          </a:p>
        </p:txBody>
      </p:sp>
    </p:spTree>
    <p:extLst>
      <p:ext uri="{BB962C8B-B14F-4D97-AF65-F5344CB8AC3E}">
        <p14:creationId xmlns:p14="http://schemas.microsoft.com/office/powerpoint/2010/main" val="1772013050"/>
      </p:ext>
    </p:extLst>
  </p:cSld>
  <p:clrMapOvr>
    <a:masterClrMapping/>
  </p:clrMapOvr>
  <p:transition>
    <p:wipe dir="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6" name="Rectangle 4"/>
          <p:cNvSpPr>
            <a:spLocks noGrp="1" noChangeArrowheads="1"/>
          </p:cNvSpPr>
          <p:nvPr>
            <p:ph type="title"/>
          </p:nvPr>
        </p:nvSpPr>
        <p:spPr/>
        <p:txBody>
          <a:bodyPr/>
          <a:lstStyle/>
          <a:p>
            <a:r>
              <a:rPr lang="en-GB"/>
              <a:t>IR Output</a:t>
            </a:r>
          </a:p>
        </p:txBody>
      </p:sp>
      <p:pic>
        <p:nvPicPr>
          <p:cNvPr id="125962" name="81mm IR Illum NIR indication.wmv">
            <a:hlinkClick r:id="" action="ppaction://media"/>
          </p:cNvPr>
          <p:cNvPicPr>
            <a:picLocks noGrp="1" noChangeAspect="1" noChangeArrowheads="1"/>
          </p:cNvPicPr>
          <p:nvPr>
            <p:ph sz="half" idx="2"/>
            <a:videoFile r:link="rId2"/>
            <p:extLst>
              <p:ext uri="{DAA4B4D4-6D71-4841-9C94-3DE7FCFB9230}">
                <p14:media xmlns:p14="http://schemas.microsoft.com/office/powerpoint/2010/main" r:link="rId1"/>
              </p:ext>
            </p:extLst>
          </p:nvPr>
        </p:nvPicPr>
        <p:blipFill>
          <a:blip r:embed="rId4"/>
          <a:srcRect/>
          <a:stretch>
            <a:fillRect/>
          </a:stretch>
        </p:blipFill>
        <p:spPr>
          <a:xfrm>
            <a:off x="1403350" y="1268413"/>
            <a:ext cx="6262688" cy="4697412"/>
          </a:xfrm>
          <a:ln/>
        </p:spPr>
      </p:pic>
    </p:spTree>
    <p:extLst>
      <p:ext uri="{BB962C8B-B14F-4D97-AF65-F5344CB8AC3E}">
        <p14:creationId xmlns:p14="http://schemas.microsoft.com/office/powerpoint/2010/main" val="38910857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920" fill="hold"/>
                                        <p:tgtEl>
                                          <p:spTgt spid="12596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125962"/>
                </p:tgtEl>
              </p:cMediaNode>
            </p:video>
            <p:seq concurrent="1" nextAc="seek">
              <p:cTn id="8" restart="whenNotActive" fill="hold" evtFilter="cancelBubble" nodeType="interactiveSeq">
                <p:stCondLst>
                  <p:cond evt="onClick" delay="0">
                    <p:tgtEl>
                      <p:spTgt spid="12596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5962"/>
                                        </p:tgtEl>
                                      </p:cBhvr>
                                    </p:cmd>
                                  </p:childTnLst>
                                </p:cTn>
                              </p:par>
                            </p:childTnLst>
                          </p:cTn>
                        </p:par>
                      </p:childTnLst>
                    </p:cTn>
                  </p:par>
                </p:childTnLst>
              </p:cTn>
              <p:nextCondLst>
                <p:cond evt="onClick" delay="0">
                  <p:tgtEl>
                    <p:spTgt spid="125962"/>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8" name="Rectangle 4"/>
          <p:cNvSpPr>
            <a:spLocks noGrp="1" noChangeArrowheads="1"/>
          </p:cNvSpPr>
          <p:nvPr>
            <p:ph type="title"/>
          </p:nvPr>
        </p:nvSpPr>
        <p:spPr>
          <a:xfrm>
            <a:off x="457200" y="274638"/>
            <a:ext cx="8229600" cy="777875"/>
          </a:xfrm>
        </p:spPr>
        <p:txBody>
          <a:bodyPr/>
          <a:lstStyle/>
          <a:p>
            <a:r>
              <a:rPr lang="en-US" altLang="en-US" sz="3600" smtClean="0"/>
              <a:t>Tracer</a:t>
            </a:r>
          </a:p>
        </p:txBody>
      </p:sp>
      <p:sp>
        <p:nvSpPr>
          <p:cNvPr id="77825"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sz="1600" b="1" dirty="0">
              <a:solidFill>
                <a:schemeClr val="tx1"/>
              </a:solidFill>
              <a:cs typeface="Arial" charset="0"/>
            </a:endParaRPr>
          </a:p>
        </p:txBody>
      </p:sp>
      <p:sp>
        <p:nvSpPr>
          <p:cNvPr id="115715" name="Rectangle 3"/>
          <p:cNvSpPr>
            <a:spLocks noGrp="1" noChangeArrowheads="1"/>
          </p:cNvSpPr>
          <p:nvPr>
            <p:ph type="body" idx="4294967295"/>
          </p:nvPr>
        </p:nvSpPr>
        <p:spPr>
          <a:xfrm>
            <a:off x="358775" y="2730500"/>
            <a:ext cx="8785225" cy="3609975"/>
          </a:xfrm>
        </p:spPr>
        <p:txBody>
          <a:bodyPr/>
          <a:lstStyle/>
          <a:p>
            <a:pPr>
              <a:buFontTx/>
              <a:buNone/>
            </a:pPr>
            <a:r>
              <a:rPr lang="en-GB" altLang="en-US" sz="2000" dirty="0" smtClean="0">
                <a:latin typeface="+mj-lt"/>
                <a:cs typeface="Times New Roman" pitchFamily="18" charset="0"/>
              </a:rPr>
              <a:t>Tracer must:</a:t>
            </a:r>
          </a:p>
          <a:p>
            <a:pPr lvl="1">
              <a:spcBef>
                <a:spcPct val="50000"/>
              </a:spcBef>
            </a:pPr>
            <a:r>
              <a:rPr lang="en-GB" altLang="en-US" sz="2000" dirty="0" smtClean="0">
                <a:latin typeface="+mj-lt"/>
                <a:cs typeface="Times New Roman" pitchFamily="18" charset="0"/>
              </a:rPr>
              <a:t>mechanically survive high longitudinal and transverse acceleration</a:t>
            </a:r>
          </a:p>
          <a:p>
            <a:pPr lvl="1">
              <a:spcBef>
                <a:spcPct val="50000"/>
              </a:spcBef>
            </a:pPr>
            <a:r>
              <a:rPr lang="en-GB" altLang="en-US" sz="2000" dirty="0" smtClean="0">
                <a:latin typeface="+mj-lt"/>
                <a:cs typeface="Times New Roman" pitchFamily="18" charset="0"/>
              </a:rPr>
              <a:t>light from the flame of propellant combustion</a:t>
            </a:r>
          </a:p>
          <a:p>
            <a:pPr lvl="1">
              <a:spcBef>
                <a:spcPct val="50000"/>
              </a:spcBef>
            </a:pPr>
            <a:r>
              <a:rPr lang="en-GB" altLang="en-US" sz="2000" dirty="0" smtClean="0">
                <a:latin typeface="+mj-lt"/>
                <a:cs typeface="Times New Roman" pitchFamily="18" charset="0"/>
              </a:rPr>
              <a:t>continue burning during rapid depressurisation on breech exit</a:t>
            </a:r>
          </a:p>
          <a:p>
            <a:pPr lvl="1">
              <a:spcBef>
                <a:spcPct val="50000"/>
              </a:spcBef>
            </a:pPr>
            <a:r>
              <a:rPr lang="en-GB" altLang="en-US" sz="2000" dirty="0" smtClean="0">
                <a:latin typeface="+mj-lt"/>
                <a:cs typeface="Times New Roman" pitchFamily="18" charset="0"/>
              </a:rPr>
              <a:t>burn perhaps under high spin and possible sub-atmospheric pressure for the duration of flight.</a:t>
            </a:r>
          </a:p>
        </p:txBody>
      </p:sp>
      <p:sp>
        <p:nvSpPr>
          <p:cNvPr id="77826" name="Text Box 2"/>
          <p:cNvSpPr txBox="1">
            <a:spLocks noChangeArrowheads="1"/>
          </p:cNvSpPr>
          <p:nvPr/>
        </p:nvSpPr>
        <p:spPr bwMode="auto">
          <a:xfrm>
            <a:off x="260350" y="1261488"/>
            <a:ext cx="6803466" cy="1169551"/>
          </a:xfrm>
          <a:prstGeom prst="rect">
            <a:avLst/>
          </a:prstGeom>
          <a:noFill/>
          <a:ln w="9525">
            <a:noFill/>
            <a:miter lim="800000"/>
            <a:headEnd/>
            <a:tailEnd/>
          </a:ln>
        </p:spPr>
        <p:txBody>
          <a:bodyPr wrap="none" anchor="ctr">
            <a:spAutoFit/>
          </a:bodyPr>
          <a:lstStyle/>
          <a:p>
            <a:pPr eaLnBrk="0" hangingPunct="0">
              <a:spcBef>
                <a:spcPct val="50000"/>
              </a:spcBef>
            </a:pPr>
            <a:r>
              <a:rPr lang="en-GB" altLang="en-US" sz="2000" dirty="0">
                <a:latin typeface="+mj-lt"/>
                <a:ea typeface="ＭＳ Ｐゴシック" pitchFamily="34" charset="-128"/>
                <a:cs typeface="Times New Roman" pitchFamily="18" charset="0"/>
              </a:rPr>
              <a:t>Requirement:</a:t>
            </a:r>
          </a:p>
          <a:p>
            <a:pPr eaLnBrk="0" hangingPunct="0">
              <a:spcBef>
                <a:spcPct val="50000"/>
              </a:spcBef>
            </a:pPr>
            <a:r>
              <a:rPr lang="en-GB" altLang="en-US" sz="2000" dirty="0">
                <a:latin typeface="+mj-lt"/>
                <a:ea typeface="ＭＳ Ｐゴシック" pitchFamily="34" charset="-128"/>
                <a:cs typeface="Times New Roman" pitchFamily="18" charset="0"/>
              </a:rPr>
              <a:t>Provide a light of adequate intensity and contrast to allow</a:t>
            </a:r>
          </a:p>
          <a:p>
            <a:pPr eaLnBrk="0" hangingPunct="0"/>
            <a:r>
              <a:rPr lang="en-GB" altLang="en-US" sz="2000" dirty="0">
                <a:latin typeface="+mj-lt"/>
                <a:ea typeface="ＭＳ Ｐゴシック" pitchFamily="34" charset="-128"/>
                <a:cs typeface="Times New Roman" pitchFamily="18" charset="0"/>
              </a:rPr>
              <a:t>a round of ammunition to be observed throughout its flight.</a:t>
            </a:r>
          </a:p>
        </p:txBody>
      </p:sp>
    </p:spTree>
    <p:extLst>
      <p:ext uri="{BB962C8B-B14F-4D97-AF65-F5344CB8AC3E}">
        <p14:creationId xmlns:p14="http://schemas.microsoft.com/office/powerpoint/2010/main" val="340351821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57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157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157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1571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157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5" grpId="0" build="p" bldLvl="2"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7200" y="274638"/>
            <a:ext cx="8229600" cy="777875"/>
          </a:xfrm>
        </p:spPr>
        <p:txBody>
          <a:bodyPr/>
          <a:lstStyle/>
          <a:p>
            <a:r>
              <a:rPr lang="en-GB" altLang="en-US" sz="3600" smtClean="0"/>
              <a:t>Tracer Compositions</a:t>
            </a:r>
          </a:p>
        </p:txBody>
      </p:sp>
      <p:sp>
        <p:nvSpPr>
          <p:cNvPr id="78849" name="Slide Number Placeholder 5"/>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3C1DF52-8235-4816-9B85-CC8A1C1592DB}" type="slidenum">
              <a:rPr lang="en-US" sz="1600" b="1">
                <a:solidFill>
                  <a:schemeClr val="tx1"/>
                </a:solidFill>
                <a:cs typeface="Arial" charset="0"/>
              </a:rPr>
              <a:pPr fontAlgn="base">
                <a:spcBef>
                  <a:spcPct val="0"/>
                </a:spcBef>
                <a:spcAft>
                  <a:spcPct val="0"/>
                </a:spcAft>
              </a:pPr>
              <a:t>58</a:t>
            </a:fld>
            <a:endParaRPr lang="en-US" sz="1600" b="1">
              <a:solidFill>
                <a:schemeClr val="tx1"/>
              </a:solidFill>
              <a:cs typeface="Arial" charset="0"/>
            </a:endParaRPr>
          </a:p>
        </p:txBody>
      </p:sp>
      <p:sp>
        <p:nvSpPr>
          <p:cNvPr id="78851" name="Rectangle 3"/>
          <p:cNvSpPr>
            <a:spLocks noChangeArrowheads="1"/>
          </p:cNvSpPr>
          <p:nvPr/>
        </p:nvSpPr>
        <p:spPr bwMode="auto">
          <a:xfrm>
            <a:off x="1042988" y="1773238"/>
            <a:ext cx="7058025" cy="3000821"/>
          </a:xfrm>
          <a:prstGeom prst="rect">
            <a:avLst/>
          </a:prstGeom>
          <a:noFill/>
          <a:ln w="9525">
            <a:noFill/>
            <a:miter lim="800000"/>
            <a:headEnd/>
            <a:tailEnd/>
          </a:ln>
        </p:spPr>
        <p:txBody>
          <a:bodyPr>
            <a:spAutoFit/>
          </a:bodyPr>
          <a:lstStyle/>
          <a:p>
            <a:pPr>
              <a:spcBef>
                <a:spcPct val="40000"/>
              </a:spcBef>
            </a:pPr>
            <a:r>
              <a:rPr lang="en-GB" altLang="en-US" sz="2400" dirty="0">
                <a:latin typeface="+mj-lt"/>
                <a:cs typeface="Times New Roman" pitchFamily="18" charset="0"/>
              </a:rPr>
              <a:t>Required to produce a pinpoint light visually distinct during night and day operations.</a:t>
            </a:r>
          </a:p>
          <a:p>
            <a:pPr>
              <a:spcBef>
                <a:spcPts val="1800"/>
              </a:spcBef>
            </a:pPr>
            <a:r>
              <a:rPr lang="en-GB" altLang="en-US" sz="2400" dirty="0">
                <a:latin typeface="+mj-lt"/>
                <a:cs typeface="Times New Roman" pitchFamily="18" charset="0"/>
              </a:rPr>
              <a:t>Must ignite reliably from propellant flash.</a:t>
            </a:r>
          </a:p>
          <a:p>
            <a:pPr>
              <a:spcBef>
                <a:spcPts val="1800"/>
              </a:spcBef>
            </a:pPr>
            <a:r>
              <a:rPr lang="en-GB" altLang="en-US" sz="2400" dirty="0">
                <a:latin typeface="+mj-lt"/>
                <a:cs typeface="Times New Roman" pitchFamily="18" charset="0"/>
              </a:rPr>
              <a:t>Must be suitable for rapid press filling process.</a:t>
            </a:r>
          </a:p>
          <a:p>
            <a:pPr>
              <a:spcBef>
                <a:spcPts val="1800"/>
              </a:spcBef>
            </a:pPr>
            <a:r>
              <a:rPr lang="en-GB" altLang="en-US" sz="2400" dirty="0">
                <a:latin typeface="+mj-lt"/>
                <a:cs typeface="Times New Roman" pitchFamily="18" charset="0"/>
              </a:rPr>
              <a:t>Must survive storage under wide range of conditions.</a:t>
            </a:r>
          </a:p>
        </p:txBody>
      </p:sp>
    </p:spTree>
    <p:extLst>
      <p:ext uri="{BB962C8B-B14F-4D97-AF65-F5344CB8AC3E}">
        <p14:creationId xmlns:p14="http://schemas.microsoft.com/office/powerpoint/2010/main" val="703083109"/>
      </p:ext>
    </p:extLst>
  </p:cSld>
  <p:clrMapOvr>
    <a:masterClrMapping/>
  </p:clrMapOvr>
  <p:transition>
    <p:wipe dir="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7" name="Rectangle 2"/>
          <p:cNvSpPr>
            <a:spLocks noGrp="1" noChangeArrowheads="1"/>
          </p:cNvSpPr>
          <p:nvPr>
            <p:ph type="title"/>
          </p:nvPr>
        </p:nvSpPr>
        <p:spPr>
          <a:xfrm>
            <a:off x="457200" y="274638"/>
            <a:ext cx="8229600" cy="777875"/>
          </a:xfrm>
        </p:spPr>
        <p:txBody>
          <a:bodyPr/>
          <a:lstStyle/>
          <a:p>
            <a:r>
              <a:rPr lang="en-US" altLang="en-US" sz="3600" smtClean="0"/>
              <a:t>Small Arms Tracer</a:t>
            </a:r>
          </a:p>
        </p:txBody>
      </p:sp>
      <p:sp>
        <p:nvSpPr>
          <p:cNvPr id="6166"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sz="1600" b="1" dirty="0">
              <a:solidFill>
                <a:schemeClr val="tx1"/>
              </a:solidFill>
              <a:cs typeface="Arial" charset="0"/>
            </a:endParaRPr>
          </a:p>
        </p:txBody>
      </p:sp>
      <p:pic>
        <p:nvPicPr>
          <p:cNvPr id="6168" name="Picture 2"/>
          <p:cNvPicPr>
            <a:picLocks noChangeAspect="1" noChangeArrowheads="1"/>
          </p:cNvPicPr>
          <p:nvPr/>
        </p:nvPicPr>
        <p:blipFill>
          <a:blip r:embed="rId3"/>
          <a:srcRect/>
          <a:stretch>
            <a:fillRect/>
          </a:stretch>
        </p:blipFill>
        <p:spPr bwMode="auto">
          <a:xfrm>
            <a:off x="274638" y="1557338"/>
            <a:ext cx="8593137" cy="3743325"/>
          </a:xfrm>
          <a:prstGeom prst="rect">
            <a:avLst/>
          </a:prstGeom>
          <a:noFill/>
          <a:ln w="9525">
            <a:noFill/>
            <a:miter lim="800000"/>
            <a:headEnd/>
            <a:tailEnd/>
          </a:ln>
        </p:spPr>
      </p:pic>
      <p:graphicFrame>
        <p:nvGraphicFramePr>
          <p:cNvPr id="6165" name="Object 21">
            <a:hlinkClick r:id="" action="ppaction://ole?verb=0"/>
          </p:cNvPr>
          <p:cNvGraphicFramePr>
            <a:graphicFrameLocks noChangeAspect="1"/>
          </p:cNvGraphicFramePr>
          <p:nvPr>
            <p:extLst>
              <p:ext uri="{D42A27DB-BD31-4B8C-83A1-F6EECF244321}">
                <p14:modId xmlns:p14="http://schemas.microsoft.com/office/powerpoint/2010/main" val="2216475873"/>
              </p:ext>
            </p:extLst>
          </p:nvPr>
        </p:nvGraphicFramePr>
        <p:xfrm>
          <a:off x="7524750" y="5732463"/>
          <a:ext cx="914400" cy="771525"/>
        </p:xfrm>
        <a:graphic>
          <a:graphicData uri="http://schemas.openxmlformats.org/presentationml/2006/ole">
            <mc:AlternateContent xmlns:mc="http://schemas.openxmlformats.org/markup-compatibility/2006">
              <mc:Choice xmlns:v="urn:schemas-microsoft-com:vml" Requires="v">
                <p:oleObj spid="_x0000_s13331" name="Presentation" showAsIcon="1" r:id="rId4" imgW="914400" imgH="771525" progId="PowerPoint.Show.12">
                  <p:embed/>
                </p:oleObj>
              </mc:Choice>
              <mc:Fallback>
                <p:oleObj name="Presentation" showAsIcon="1" r:id="rId4" imgW="914400" imgH="771525" progId="PowerPoint.Show.12">
                  <p:embed/>
                  <p:pic>
                    <p:nvPicPr>
                      <p:cNvPr id="6165" name="Object 21">
                        <a:hlinkClick r:id="" action="ppaction://ole?verb=0"/>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5732463"/>
                        <a:ext cx="914400" cy="7715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78589993"/>
      </p:ext>
    </p:extLst>
  </p:cSld>
  <p:clrMapOvr>
    <a:masterClrMapping/>
  </p:clrMapOvr>
  <p:transition>
    <p:wipe dir="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77875"/>
          </a:xfrm>
        </p:spPr>
        <p:txBody>
          <a:bodyPr/>
          <a:lstStyle/>
          <a:p>
            <a:r>
              <a:rPr lang="en-US" altLang="en-US" sz="3600" smtClean="0"/>
              <a:t>Tank Tracer</a:t>
            </a:r>
          </a:p>
        </p:txBody>
      </p:sp>
      <p:sp>
        <p:nvSpPr>
          <p:cNvPr id="82945"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sz="1600" b="1" dirty="0">
              <a:solidFill>
                <a:schemeClr val="tx1"/>
              </a:solidFill>
              <a:cs typeface="Arial" charset="0"/>
            </a:endParaRPr>
          </a:p>
        </p:txBody>
      </p:sp>
      <p:pic>
        <p:nvPicPr>
          <p:cNvPr id="82947" name="Picture 4" descr="tracer - section copy"/>
          <p:cNvPicPr>
            <a:picLocks noChangeAspect="1" noChangeArrowheads="1"/>
          </p:cNvPicPr>
          <p:nvPr/>
        </p:nvPicPr>
        <p:blipFill>
          <a:blip r:embed="rId2"/>
          <a:srcRect/>
          <a:stretch>
            <a:fillRect/>
          </a:stretch>
        </p:blipFill>
        <p:spPr bwMode="auto">
          <a:xfrm>
            <a:off x="1905000" y="2271713"/>
            <a:ext cx="6122988" cy="2165350"/>
          </a:xfrm>
          <a:prstGeom prst="rect">
            <a:avLst/>
          </a:prstGeom>
          <a:noFill/>
          <a:ln w="9525">
            <a:noFill/>
            <a:miter lim="800000"/>
            <a:headEnd/>
            <a:tailEnd/>
          </a:ln>
        </p:spPr>
      </p:pic>
      <p:sp>
        <p:nvSpPr>
          <p:cNvPr id="82948" name="Text Box 5"/>
          <p:cNvSpPr txBox="1">
            <a:spLocks noChangeArrowheads="1"/>
          </p:cNvSpPr>
          <p:nvPr/>
        </p:nvSpPr>
        <p:spPr bwMode="auto">
          <a:xfrm>
            <a:off x="5105099" y="1279496"/>
            <a:ext cx="2820003" cy="400110"/>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rPr>
              <a:t>Main trace composition</a:t>
            </a:r>
          </a:p>
        </p:txBody>
      </p:sp>
      <p:sp>
        <p:nvSpPr>
          <p:cNvPr id="82949" name="Text Box 6"/>
          <p:cNvSpPr txBox="1">
            <a:spLocks noChangeArrowheads="1"/>
          </p:cNvSpPr>
          <p:nvPr/>
        </p:nvSpPr>
        <p:spPr bwMode="auto">
          <a:xfrm>
            <a:off x="1096647" y="1266796"/>
            <a:ext cx="2494594" cy="400110"/>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rPr>
              <a:t>Priming composition</a:t>
            </a:r>
          </a:p>
        </p:txBody>
      </p:sp>
      <p:sp>
        <p:nvSpPr>
          <p:cNvPr id="82950" name="Text Box 7"/>
          <p:cNvSpPr txBox="1">
            <a:spLocks noChangeArrowheads="1"/>
          </p:cNvSpPr>
          <p:nvPr/>
        </p:nvSpPr>
        <p:spPr bwMode="auto">
          <a:xfrm>
            <a:off x="2130754" y="5102196"/>
            <a:ext cx="2512355" cy="400110"/>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rPr>
              <a:t>Waxed paper sleeve</a:t>
            </a:r>
          </a:p>
        </p:txBody>
      </p:sp>
      <p:sp>
        <p:nvSpPr>
          <p:cNvPr id="82951" name="Text Box 8"/>
          <p:cNvSpPr txBox="1">
            <a:spLocks noChangeArrowheads="1"/>
          </p:cNvSpPr>
          <p:nvPr/>
        </p:nvSpPr>
        <p:spPr bwMode="auto">
          <a:xfrm>
            <a:off x="231170" y="5083146"/>
            <a:ext cx="1569660" cy="400110"/>
          </a:xfrm>
          <a:prstGeom prst="rect">
            <a:avLst/>
          </a:prstGeom>
          <a:noFill/>
          <a:ln w="9525">
            <a:noFill/>
            <a:miter lim="800000"/>
            <a:headEnd/>
            <a:tailEnd/>
          </a:ln>
        </p:spPr>
        <p:txBody>
          <a:bodyPr wrap="none" anchor="ctr">
            <a:spAutoFit/>
          </a:bodyPr>
          <a:lstStyle/>
          <a:p>
            <a:pPr algn="ctr" eaLnBrk="0" hangingPunct="0"/>
            <a:r>
              <a:rPr lang="en-GB" altLang="en-US" sz="2000">
                <a:latin typeface="+mj-lt"/>
                <a:ea typeface="ＭＳ Ｐゴシック" pitchFamily="34" charset="-128"/>
              </a:rPr>
              <a:t>Sealing disc</a:t>
            </a:r>
          </a:p>
        </p:txBody>
      </p:sp>
      <p:sp>
        <p:nvSpPr>
          <p:cNvPr id="82952" name="Line 9"/>
          <p:cNvSpPr>
            <a:spLocks noChangeShapeType="1"/>
          </p:cNvSpPr>
          <p:nvPr/>
        </p:nvSpPr>
        <p:spPr bwMode="auto">
          <a:xfrm>
            <a:off x="1905000" y="1814513"/>
            <a:ext cx="762000" cy="1447800"/>
          </a:xfrm>
          <a:prstGeom prst="line">
            <a:avLst/>
          </a:prstGeom>
          <a:noFill/>
          <a:ln w="22225">
            <a:solidFill>
              <a:schemeClr val="tx1"/>
            </a:solidFill>
            <a:round/>
            <a:headEnd/>
            <a:tailEnd type="stealth" w="med" len="sm"/>
          </a:ln>
        </p:spPr>
        <p:txBody>
          <a:bodyPr wrap="none" anchor="ctr"/>
          <a:lstStyle/>
          <a:p>
            <a:endParaRPr lang="en-US"/>
          </a:p>
        </p:txBody>
      </p:sp>
      <p:sp>
        <p:nvSpPr>
          <p:cNvPr id="82953" name="Line 10"/>
          <p:cNvSpPr>
            <a:spLocks noChangeShapeType="1"/>
          </p:cNvSpPr>
          <p:nvPr/>
        </p:nvSpPr>
        <p:spPr bwMode="auto">
          <a:xfrm flipH="1">
            <a:off x="5360988" y="1806575"/>
            <a:ext cx="990600" cy="1447800"/>
          </a:xfrm>
          <a:prstGeom prst="line">
            <a:avLst/>
          </a:prstGeom>
          <a:noFill/>
          <a:ln w="19050">
            <a:solidFill>
              <a:schemeClr val="tx1"/>
            </a:solidFill>
            <a:round/>
            <a:headEnd/>
            <a:tailEnd type="stealth" w="med" len="sm"/>
          </a:ln>
        </p:spPr>
        <p:txBody>
          <a:bodyPr wrap="none" anchor="ctr"/>
          <a:lstStyle/>
          <a:p>
            <a:endParaRPr lang="en-US"/>
          </a:p>
        </p:txBody>
      </p:sp>
      <p:sp>
        <p:nvSpPr>
          <p:cNvPr id="82954" name="Line 11"/>
          <p:cNvSpPr>
            <a:spLocks noChangeShapeType="1"/>
          </p:cNvSpPr>
          <p:nvPr/>
        </p:nvSpPr>
        <p:spPr bwMode="auto">
          <a:xfrm flipV="1">
            <a:off x="3851275" y="3970338"/>
            <a:ext cx="803275" cy="1111250"/>
          </a:xfrm>
          <a:prstGeom prst="line">
            <a:avLst/>
          </a:prstGeom>
          <a:noFill/>
          <a:ln w="19050">
            <a:solidFill>
              <a:schemeClr val="tx1"/>
            </a:solidFill>
            <a:round/>
            <a:headEnd/>
            <a:tailEnd type="stealth" w="med" len="sm"/>
          </a:ln>
        </p:spPr>
        <p:txBody>
          <a:bodyPr wrap="none" anchor="ctr"/>
          <a:lstStyle/>
          <a:p>
            <a:endParaRPr lang="en-US"/>
          </a:p>
        </p:txBody>
      </p:sp>
      <p:sp>
        <p:nvSpPr>
          <p:cNvPr id="82955" name="Line 12"/>
          <p:cNvSpPr>
            <a:spLocks noChangeShapeType="1"/>
          </p:cNvSpPr>
          <p:nvPr/>
        </p:nvSpPr>
        <p:spPr bwMode="auto">
          <a:xfrm flipV="1">
            <a:off x="1054100" y="3395663"/>
            <a:ext cx="973138" cy="1685925"/>
          </a:xfrm>
          <a:prstGeom prst="line">
            <a:avLst/>
          </a:prstGeom>
          <a:noFill/>
          <a:ln w="19050">
            <a:solidFill>
              <a:schemeClr val="tx1"/>
            </a:solidFill>
            <a:round/>
            <a:headEnd/>
            <a:tailEnd type="stealth" w="med" len="sm"/>
          </a:ln>
        </p:spPr>
        <p:txBody>
          <a:bodyPr wrap="none" anchor="ctr"/>
          <a:lstStyle/>
          <a:p>
            <a:endParaRPr lang="en-US"/>
          </a:p>
        </p:txBody>
      </p:sp>
    </p:spTree>
    <p:extLst>
      <p:ext uri="{BB962C8B-B14F-4D97-AF65-F5344CB8AC3E}">
        <p14:creationId xmlns:p14="http://schemas.microsoft.com/office/powerpoint/2010/main" val="691328059"/>
      </p:ext>
    </p:extLst>
  </p:cSld>
  <p:clrMapOvr>
    <a:masterClrMapping/>
  </p:clrMapOvr>
  <p:transition>
    <p:wipe dir="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1" name="Rectangle 2"/>
          <p:cNvSpPr>
            <a:spLocks noGrp="1" noChangeArrowheads="1"/>
          </p:cNvSpPr>
          <p:nvPr>
            <p:ph type="title"/>
          </p:nvPr>
        </p:nvSpPr>
        <p:spPr>
          <a:xfrm>
            <a:off x="457200" y="274638"/>
            <a:ext cx="8229600" cy="777875"/>
          </a:xfrm>
        </p:spPr>
        <p:txBody>
          <a:bodyPr/>
          <a:lstStyle/>
          <a:p>
            <a:r>
              <a:rPr lang="en-US" altLang="en-US" sz="3600" smtClean="0"/>
              <a:t>Tank Tracer</a:t>
            </a:r>
          </a:p>
        </p:txBody>
      </p:sp>
      <p:sp>
        <p:nvSpPr>
          <p:cNvPr id="4130" name="Slide Number Placeholder 4"/>
          <p:cNvSpPr>
            <a:spLocks noGrp="1"/>
          </p:cNvSpPr>
          <p:nvPr>
            <p:ph type="sldNum" sz="quarter" idx="429496729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en-US" sz="1600" b="1" dirty="0">
              <a:solidFill>
                <a:schemeClr val="tx1"/>
              </a:solidFill>
              <a:cs typeface="Arial" charset="0"/>
            </a:endParaRPr>
          </a:p>
        </p:txBody>
      </p:sp>
      <p:sp>
        <p:nvSpPr>
          <p:cNvPr id="4132"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GB">
              <a:latin typeface="Calibri" pitchFamily="34" charset="0"/>
            </a:endParaRPr>
          </a:p>
        </p:txBody>
      </p:sp>
      <p:graphicFrame>
        <p:nvGraphicFramePr>
          <p:cNvPr id="4129" name="Object 33"/>
          <p:cNvGraphicFramePr>
            <a:graphicFrameLocks noChangeAspect="1"/>
          </p:cNvGraphicFramePr>
          <p:nvPr/>
        </p:nvGraphicFramePr>
        <p:xfrm>
          <a:off x="107950" y="1873250"/>
          <a:ext cx="4840288" cy="3533775"/>
        </p:xfrm>
        <a:graphic>
          <a:graphicData uri="http://schemas.openxmlformats.org/presentationml/2006/ole">
            <mc:AlternateContent xmlns:mc="http://schemas.openxmlformats.org/markup-compatibility/2006">
              <mc:Choice xmlns:v="urn:schemas-microsoft-com:vml" Requires="v">
                <p:oleObj spid="_x0000_s14355" name="Slide" r:id="rId3" imgW="4305300" imgH="3227388" progId="PowerPoint.Slide.8">
                  <p:embed/>
                </p:oleObj>
              </mc:Choice>
              <mc:Fallback>
                <p:oleObj name="Slide" r:id="rId3" imgW="4305300" imgH="3227388" progId="PowerPoint.Slide.8">
                  <p:embed/>
                  <p:pic>
                    <p:nvPicPr>
                      <p:cNvPr id="4129" name="Object 33"/>
                      <p:cNvPicPr>
                        <a:picLocks noChangeAspect="1" noChangeArrowheads="1"/>
                      </p:cNvPicPr>
                      <p:nvPr/>
                    </p:nvPicPr>
                    <p:blipFill>
                      <a:blip r:embed="rId4">
                        <a:extLst>
                          <a:ext uri="{28A0092B-C50C-407E-A947-70E740481C1C}">
                            <a14:useLocalDpi xmlns:a14="http://schemas.microsoft.com/office/drawing/2010/main" val="0"/>
                          </a:ext>
                        </a:extLst>
                      </a:blip>
                      <a:srcRect t="3346"/>
                      <a:stretch>
                        <a:fillRect/>
                      </a:stretch>
                    </p:blipFill>
                    <p:spPr bwMode="auto">
                      <a:xfrm>
                        <a:off x="107950" y="1873250"/>
                        <a:ext cx="4840288" cy="35337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4133"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4134" name="TextBox 5"/>
          <p:cNvSpPr txBox="1">
            <a:spLocks noChangeArrowheads="1"/>
          </p:cNvSpPr>
          <p:nvPr/>
        </p:nvSpPr>
        <p:spPr bwMode="auto">
          <a:xfrm>
            <a:off x="4962932" y="1670829"/>
            <a:ext cx="4073525" cy="1631216"/>
          </a:xfrm>
          <a:prstGeom prst="rect">
            <a:avLst/>
          </a:prstGeom>
          <a:noFill/>
          <a:ln w="9525">
            <a:noFill/>
            <a:miter lim="800000"/>
            <a:headEnd/>
            <a:tailEnd/>
          </a:ln>
        </p:spPr>
        <p:txBody>
          <a:bodyPr>
            <a:spAutoFit/>
          </a:bodyPr>
          <a:lstStyle/>
          <a:p>
            <a:r>
              <a:rPr lang="en-GB" sz="2000" u="sng" dirty="0">
                <a:latin typeface="+mj-lt"/>
                <a:cs typeface="Times New Roman" pitchFamily="18" charset="0"/>
              </a:rPr>
              <a:t>Priming</a:t>
            </a:r>
          </a:p>
          <a:p>
            <a:r>
              <a:rPr lang="en-GB" sz="2000" dirty="0">
                <a:latin typeface="+mj-lt"/>
                <a:cs typeface="Times New Roman" pitchFamily="18" charset="0"/>
              </a:rPr>
              <a:t>Mg + BaO</a:t>
            </a:r>
            <a:r>
              <a:rPr lang="en-GB" sz="2000" baseline="-25000" dirty="0">
                <a:latin typeface="+mj-lt"/>
                <a:cs typeface="Times New Roman" pitchFamily="18" charset="0"/>
              </a:rPr>
              <a:t>2</a:t>
            </a:r>
            <a:r>
              <a:rPr lang="en-GB" sz="2000" dirty="0">
                <a:latin typeface="+mj-lt"/>
                <a:cs typeface="Times New Roman" pitchFamily="18" charset="0"/>
              </a:rPr>
              <a:t> = </a:t>
            </a:r>
            <a:r>
              <a:rPr lang="en-GB" sz="2000" dirty="0" err="1">
                <a:latin typeface="+mj-lt"/>
                <a:cs typeface="Times New Roman" pitchFamily="18" charset="0"/>
              </a:rPr>
              <a:t>MgO</a:t>
            </a:r>
            <a:r>
              <a:rPr lang="en-GB" sz="2000" dirty="0">
                <a:latin typeface="+mj-lt"/>
                <a:cs typeface="Times New Roman" pitchFamily="18" charset="0"/>
              </a:rPr>
              <a:t> + </a:t>
            </a:r>
            <a:r>
              <a:rPr lang="en-GB" sz="2000" dirty="0" err="1">
                <a:latin typeface="+mj-lt"/>
                <a:cs typeface="Times New Roman" pitchFamily="18" charset="0"/>
              </a:rPr>
              <a:t>BaO</a:t>
            </a:r>
            <a:endParaRPr lang="en-GB" sz="2000" dirty="0">
              <a:latin typeface="+mj-lt"/>
              <a:cs typeface="Times New Roman" pitchFamily="18" charset="0"/>
            </a:endParaRPr>
          </a:p>
          <a:p>
            <a:r>
              <a:rPr lang="en-GB" sz="2000" dirty="0">
                <a:latin typeface="+mj-lt"/>
                <a:cs typeface="Times New Roman" pitchFamily="18" charset="0"/>
              </a:rPr>
              <a:t>Presses with binder to form ceramic-like layer which resists gun pressure.</a:t>
            </a:r>
          </a:p>
        </p:txBody>
      </p:sp>
      <p:sp>
        <p:nvSpPr>
          <p:cNvPr id="4135" name="TextBox 18"/>
          <p:cNvSpPr txBox="1">
            <a:spLocks noChangeArrowheads="1"/>
          </p:cNvSpPr>
          <p:nvPr/>
        </p:nvSpPr>
        <p:spPr bwMode="auto">
          <a:xfrm>
            <a:off x="4962932" y="3356992"/>
            <a:ext cx="4073525" cy="1077218"/>
          </a:xfrm>
          <a:prstGeom prst="rect">
            <a:avLst/>
          </a:prstGeom>
          <a:noFill/>
          <a:ln w="9525">
            <a:noFill/>
            <a:miter lim="800000"/>
            <a:headEnd/>
            <a:tailEnd/>
          </a:ln>
        </p:spPr>
        <p:txBody>
          <a:bodyPr>
            <a:spAutoFit/>
          </a:bodyPr>
          <a:lstStyle/>
          <a:p>
            <a:r>
              <a:rPr lang="en-GB" sz="2000" u="sng" dirty="0">
                <a:latin typeface="+mj-lt"/>
                <a:cs typeface="Times New Roman" pitchFamily="18" charset="0"/>
              </a:rPr>
              <a:t>Transfer mix</a:t>
            </a:r>
          </a:p>
          <a:p>
            <a:r>
              <a:rPr lang="en-GB" sz="2000" dirty="0">
                <a:latin typeface="+mj-lt"/>
                <a:cs typeface="Times New Roman" pitchFamily="18" charset="0"/>
              </a:rPr>
              <a:t>Usually a mixture of priming and main trace compositions</a:t>
            </a:r>
            <a:r>
              <a:rPr lang="en-GB" sz="2400" dirty="0">
                <a:latin typeface="Times New Roman" pitchFamily="18" charset="0"/>
                <a:cs typeface="Times New Roman" pitchFamily="18" charset="0"/>
              </a:rPr>
              <a:t>.</a:t>
            </a:r>
          </a:p>
        </p:txBody>
      </p:sp>
      <p:sp>
        <p:nvSpPr>
          <p:cNvPr id="4136" name="TextBox 19"/>
          <p:cNvSpPr txBox="1">
            <a:spLocks noChangeArrowheads="1"/>
          </p:cNvSpPr>
          <p:nvPr/>
        </p:nvSpPr>
        <p:spPr bwMode="auto">
          <a:xfrm>
            <a:off x="4962525" y="4544105"/>
            <a:ext cx="4073525" cy="1015663"/>
          </a:xfrm>
          <a:prstGeom prst="rect">
            <a:avLst/>
          </a:prstGeom>
          <a:noFill/>
          <a:ln w="9525">
            <a:noFill/>
            <a:miter lim="800000"/>
            <a:headEnd/>
            <a:tailEnd/>
          </a:ln>
        </p:spPr>
        <p:txBody>
          <a:bodyPr>
            <a:spAutoFit/>
          </a:bodyPr>
          <a:lstStyle/>
          <a:p>
            <a:r>
              <a:rPr lang="en-GB" sz="2000" u="sng" dirty="0">
                <a:latin typeface="+mj-lt"/>
                <a:cs typeface="Times New Roman" pitchFamily="18" charset="0"/>
              </a:rPr>
              <a:t>Main trace composition</a:t>
            </a:r>
          </a:p>
          <a:p>
            <a:r>
              <a:rPr lang="en-GB" sz="2000" dirty="0">
                <a:latin typeface="+mj-lt"/>
                <a:cs typeface="Times New Roman" pitchFamily="18" charset="0"/>
              </a:rPr>
              <a:t>Based on Mg + </a:t>
            </a:r>
            <a:r>
              <a:rPr lang="en-GB" sz="2000" dirty="0" err="1">
                <a:latin typeface="+mj-lt"/>
                <a:cs typeface="Times New Roman" pitchFamily="18" charset="0"/>
              </a:rPr>
              <a:t>Sr</a:t>
            </a:r>
            <a:r>
              <a:rPr lang="en-GB" sz="2000" dirty="0">
                <a:latin typeface="+mj-lt"/>
                <a:cs typeface="Times New Roman" pitchFamily="18" charset="0"/>
              </a:rPr>
              <a:t>(NO</a:t>
            </a:r>
            <a:r>
              <a:rPr lang="en-GB" sz="2000" baseline="-25000" dirty="0">
                <a:latin typeface="+mj-lt"/>
                <a:cs typeface="Times New Roman" pitchFamily="18" charset="0"/>
              </a:rPr>
              <a:t>3</a:t>
            </a:r>
            <a:r>
              <a:rPr lang="en-GB" sz="2000" dirty="0">
                <a:latin typeface="+mj-lt"/>
                <a:cs typeface="Times New Roman" pitchFamily="18" charset="0"/>
              </a:rPr>
              <a:t>)</a:t>
            </a:r>
            <a:r>
              <a:rPr lang="en-GB" sz="2000" baseline="-25000" dirty="0">
                <a:latin typeface="+mj-lt"/>
                <a:cs typeface="Times New Roman" pitchFamily="18" charset="0"/>
              </a:rPr>
              <a:t>2</a:t>
            </a:r>
            <a:r>
              <a:rPr lang="en-GB" sz="2000" dirty="0">
                <a:latin typeface="+mj-lt"/>
                <a:cs typeface="Times New Roman" pitchFamily="18" charset="0"/>
              </a:rPr>
              <a:t>, chlorinated binder.</a:t>
            </a:r>
          </a:p>
        </p:txBody>
      </p:sp>
    </p:spTree>
    <p:extLst>
      <p:ext uri="{BB962C8B-B14F-4D97-AF65-F5344CB8AC3E}">
        <p14:creationId xmlns:p14="http://schemas.microsoft.com/office/powerpoint/2010/main" val="3622936098"/>
      </p:ext>
    </p:extLst>
  </p:cSld>
  <p:clrMapOvr>
    <a:masterClrMapping/>
  </p:clrMapOvr>
  <p:transition>
    <p:wipe dir="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Tracer in operation</a:t>
            </a:r>
            <a:endParaRPr lang="en-GB" dirty="0"/>
          </a:p>
        </p:txBody>
      </p:sp>
      <p:sp>
        <p:nvSpPr>
          <p:cNvPr id="3" name="Text Placeholder 2"/>
          <p:cNvSpPr>
            <a:spLocks noGrp="1"/>
          </p:cNvSpPr>
          <p:nvPr>
            <p:ph type="body" sz="half" idx="1"/>
          </p:nvPr>
        </p:nvSpPr>
        <p:spPr>
          <a:xfrm>
            <a:off x="4427984" y="2780928"/>
            <a:ext cx="3810000" cy="4375150"/>
          </a:xfrm>
        </p:spPr>
        <p:txBody>
          <a:bodyPr/>
          <a:lstStyle/>
          <a:p>
            <a:r>
              <a:rPr lang="en-GB" dirty="0" smtClean="0"/>
              <a:t>C 130 gunship strafing target.</a:t>
            </a:r>
            <a:endParaRPr lang="en-GB" dirty="0"/>
          </a:p>
        </p:txBody>
      </p:sp>
      <p:pic>
        <p:nvPicPr>
          <p:cNvPr id="5" name="Picture 2" descr="conefire"/>
          <p:cNvPicPr>
            <a:picLocks noChangeAspect="1" noChangeArrowheads="1"/>
          </p:cNvPicPr>
          <p:nvPr/>
        </p:nvPicPr>
        <p:blipFill>
          <a:blip r:embed="rId2"/>
          <a:srcRect r="8482"/>
          <a:stretch>
            <a:fillRect/>
          </a:stretch>
        </p:blipFill>
        <p:spPr bwMode="auto">
          <a:xfrm>
            <a:off x="179512" y="692696"/>
            <a:ext cx="4104580" cy="6033683"/>
          </a:xfrm>
          <a:prstGeom prst="rect">
            <a:avLst/>
          </a:prstGeom>
          <a:noFill/>
        </p:spPr>
      </p:pic>
    </p:spTree>
    <p:extLst>
      <p:ext uri="{BB962C8B-B14F-4D97-AF65-F5344CB8AC3E}">
        <p14:creationId xmlns:p14="http://schemas.microsoft.com/office/powerpoint/2010/main" val="3424405063"/>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t>A Black Science!</a:t>
            </a:r>
          </a:p>
        </p:txBody>
      </p:sp>
      <p:sp>
        <p:nvSpPr>
          <p:cNvPr id="79875" name="Rectangle 3"/>
          <p:cNvSpPr>
            <a:spLocks noGrp="1" noChangeArrowheads="1"/>
          </p:cNvSpPr>
          <p:nvPr>
            <p:ph type="body" sz="half" idx="1"/>
          </p:nvPr>
        </p:nvSpPr>
        <p:spPr/>
        <p:txBody>
          <a:bodyPr/>
          <a:lstStyle/>
          <a:p>
            <a:endParaRPr lang="en-GB" sz="1600" dirty="0" smtClean="0"/>
          </a:p>
          <a:p>
            <a:r>
              <a:rPr lang="en-GB" sz="1600" dirty="0" smtClean="0"/>
              <a:t>Lets </a:t>
            </a:r>
            <a:r>
              <a:rPr lang="en-GB" sz="1600" dirty="0"/>
              <a:t>look at installing some pyrotechnics into our </a:t>
            </a:r>
            <a:r>
              <a:rPr lang="en-GB" sz="1600" dirty="0" smtClean="0"/>
              <a:t>ammunition.</a:t>
            </a:r>
          </a:p>
          <a:p>
            <a:endParaRPr lang="en-GB" sz="1600" dirty="0"/>
          </a:p>
          <a:p>
            <a:r>
              <a:rPr lang="en-GB" sz="1600" dirty="0"/>
              <a:t>Let’s start with a tracer</a:t>
            </a:r>
            <a:r>
              <a:rPr lang="en-GB" sz="1600" dirty="0" smtClean="0"/>
              <a:t>!</a:t>
            </a:r>
          </a:p>
          <a:p>
            <a:endParaRPr lang="en-GB" sz="1600" dirty="0"/>
          </a:p>
          <a:p>
            <a:r>
              <a:rPr lang="en-GB" sz="1600" dirty="0"/>
              <a:t>This should be simple enough.</a:t>
            </a:r>
          </a:p>
          <a:p>
            <a:pPr lvl="1"/>
            <a:r>
              <a:rPr lang="en-GB" sz="1400" dirty="0"/>
              <a:t>Drill a hole in the back of a round.</a:t>
            </a:r>
          </a:p>
          <a:p>
            <a:pPr lvl="1"/>
            <a:r>
              <a:rPr lang="en-GB" sz="1400" dirty="0"/>
              <a:t>Fill it full of pyrotechnic composition.</a:t>
            </a:r>
          </a:p>
          <a:p>
            <a:pPr lvl="1"/>
            <a:r>
              <a:rPr lang="en-GB" sz="1400" dirty="0"/>
              <a:t>It will light and we’ll see a trace!</a:t>
            </a:r>
          </a:p>
          <a:p>
            <a:pPr lvl="1"/>
            <a:endParaRPr lang="en-GB" sz="1400" dirty="0"/>
          </a:p>
          <a:p>
            <a:pPr marL="579438" lvl="1" indent="0">
              <a:buNone/>
            </a:pPr>
            <a:r>
              <a:rPr lang="en-GB" sz="1400" dirty="0"/>
              <a:t>	</a:t>
            </a:r>
            <a:r>
              <a:rPr lang="en-GB" sz="1400" dirty="0" smtClean="0"/>
              <a:t>	</a:t>
            </a:r>
            <a:endParaRPr lang="en-GB" sz="1400" dirty="0"/>
          </a:p>
          <a:p>
            <a:pPr lvl="1"/>
            <a:endParaRPr lang="en-GB" sz="1400" dirty="0"/>
          </a:p>
          <a:p>
            <a:pPr lvl="1"/>
            <a:endParaRPr lang="en-GB" sz="1400" dirty="0"/>
          </a:p>
          <a:p>
            <a:r>
              <a:rPr lang="en-GB" sz="1600" dirty="0"/>
              <a:t>Easy! Wasn’t it?</a:t>
            </a:r>
          </a:p>
          <a:p>
            <a:pPr>
              <a:buFont typeface="Wingdings" pitchFamily="2" charset="2"/>
              <a:buNone/>
            </a:pPr>
            <a:endParaRPr lang="en-GB" sz="1600" dirty="0"/>
          </a:p>
        </p:txBody>
      </p:sp>
      <p:pic>
        <p:nvPicPr>
          <p:cNvPr id="79878" name="RRTR video.wmv">
            <a:hlinkClick r:id="" action="ppaction://media"/>
          </p:cNvPr>
          <p:cNvPicPr>
            <a:picLocks noGrp="1" noChangeAspect="1" noChangeArrowheads="1"/>
          </p:cNvPicPr>
          <p:nvPr>
            <p:ph type="media" sz="half" idx="2"/>
            <a:videoFile r:link="rId2"/>
            <p:extLst>
              <p:ext uri="{DAA4B4D4-6D71-4841-9C94-3DE7FCFB9230}">
                <p14:media xmlns:p14="http://schemas.microsoft.com/office/powerpoint/2010/main" r:link="rId1"/>
              </p:ext>
            </p:extLst>
          </p:nvPr>
        </p:nvPicPr>
        <p:blipFill>
          <a:blip r:embed="rId4"/>
          <a:stretch>
            <a:fillRect/>
          </a:stretch>
        </p:blipFill>
        <p:spPr>
          <a:xfrm>
            <a:off x="4648200" y="1998663"/>
            <a:ext cx="3810000" cy="2857500"/>
          </a:xfrm>
          <a:ln/>
        </p:spPr>
      </p:pic>
    </p:spTree>
    <p:extLst>
      <p:ext uri="{BB962C8B-B14F-4D97-AF65-F5344CB8AC3E}">
        <p14:creationId xmlns:p14="http://schemas.microsoft.com/office/powerpoint/2010/main" val="6226856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98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98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9875">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9875">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9875">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9875">
                                            <p:txEl>
                                              <p:pRg st="8" end="8"/>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9875">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79878"/>
                                        </p:tgtEl>
                                      </p:cBhvr>
                                    </p:cmd>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9875">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p:cTn id="31" fill="hold" display="0">
                  <p:stCondLst>
                    <p:cond delay="indefinite"/>
                  </p:stCondLst>
                  <p:endCondLst>
                    <p:cond evt="onNext" delay="0">
                      <p:tgtEl>
                        <p:sldTgt/>
                      </p:tgtEl>
                    </p:cond>
                    <p:cond evt="onPrev" delay="0">
                      <p:tgtEl>
                        <p:sldTgt/>
                      </p:tgtEl>
                    </p:cond>
                  </p:endCondLst>
                </p:cTn>
                <p:tgtEl>
                  <p:spTgt spid="79878"/>
                </p:tgtEl>
              </p:cMediaNode>
            </p:video>
          </p:childTnLst>
        </p:cTn>
      </p:par>
    </p:tnLst>
    <p:bldLst>
      <p:bldP spid="79875" grpId="0" uiExpand="1" build="p"/>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t>Measuring Performance</a:t>
            </a:r>
          </a:p>
        </p:txBody>
      </p:sp>
      <p:sp>
        <p:nvSpPr>
          <p:cNvPr id="86019" name="Rectangle 3"/>
          <p:cNvSpPr>
            <a:spLocks noGrp="1" noChangeArrowheads="1"/>
          </p:cNvSpPr>
          <p:nvPr>
            <p:ph idx="1"/>
          </p:nvPr>
        </p:nvSpPr>
        <p:spPr/>
        <p:txBody>
          <a:bodyPr/>
          <a:lstStyle/>
          <a:p>
            <a:r>
              <a:rPr lang="en-GB" sz="1800"/>
              <a:t>Measure performance using:-</a:t>
            </a:r>
          </a:p>
          <a:p>
            <a:pPr lvl="1"/>
            <a:r>
              <a:rPr lang="en-GB" sz="1600"/>
              <a:t>Spectrometer.</a:t>
            </a:r>
          </a:p>
          <a:p>
            <a:pPr lvl="1"/>
            <a:r>
              <a:rPr lang="en-GB" sz="1600"/>
              <a:t>Radiometer.</a:t>
            </a:r>
          </a:p>
          <a:p>
            <a:pPr lvl="1"/>
            <a:r>
              <a:rPr lang="en-GB" sz="1600"/>
              <a:t>Photometer.</a:t>
            </a:r>
          </a:p>
        </p:txBody>
      </p:sp>
      <p:grpSp>
        <p:nvGrpSpPr>
          <p:cNvPr id="86024" name="Group 8"/>
          <p:cNvGrpSpPr>
            <a:grpSpLocks/>
          </p:cNvGrpSpPr>
          <p:nvPr/>
        </p:nvGrpSpPr>
        <p:grpSpPr bwMode="auto">
          <a:xfrm>
            <a:off x="3059113" y="1196975"/>
            <a:ext cx="5903912" cy="2536825"/>
            <a:chOff x="1927" y="754"/>
            <a:chExt cx="3719" cy="1598"/>
          </a:xfrm>
        </p:grpSpPr>
        <p:pic>
          <p:nvPicPr>
            <p:cNvPr id="86021" name="Picture 5"/>
            <p:cNvPicPr>
              <a:picLocks noChangeArrowheads="1"/>
            </p:cNvPicPr>
            <p:nvPr/>
          </p:nvPicPr>
          <p:blipFill>
            <a:blip r:embed="rId2"/>
            <a:srcRect l="13309" t="9119" r="6618"/>
            <a:stretch>
              <a:fillRect/>
            </a:stretch>
          </p:blipFill>
          <p:spPr bwMode="auto">
            <a:xfrm>
              <a:off x="1927" y="1298"/>
              <a:ext cx="1407" cy="1043"/>
            </a:xfrm>
            <a:prstGeom prst="rect">
              <a:avLst/>
            </a:prstGeom>
            <a:noFill/>
            <a:ln w="9525">
              <a:noFill/>
              <a:miter lim="800000"/>
              <a:headEnd/>
              <a:tailEnd/>
            </a:ln>
          </p:spPr>
        </p:pic>
        <p:pic>
          <p:nvPicPr>
            <p:cNvPr id="86022" name="Picture 6" descr="visible spectra"/>
            <p:cNvPicPr>
              <a:picLocks noChangeAspect="1" noChangeArrowheads="1"/>
            </p:cNvPicPr>
            <p:nvPr/>
          </p:nvPicPr>
          <p:blipFill>
            <a:blip r:embed="rId3"/>
            <a:srcRect/>
            <a:stretch>
              <a:fillRect/>
            </a:stretch>
          </p:blipFill>
          <p:spPr bwMode="auto">
            <a:xfrm>
              <a:off x="3515" y="754"/>
              <a:ext cx="2131" cy="1598"/>
            </a:xfrm>
            <a:prstGeom prst="rect">
              <a:avLst/>
            </a:prstGeom>
            <a:noFill/>
          </p:spPr>
        </p:pic>
      </p:grpSp>
      <p:grpSp>
        <p:nvGrpSpPr>
          <p:cNvPr id="86025" name="Group 9"/>
          <p:cNvGrpSpPr>
            <a:grpSpLocks/>
          </p:cNvGrpSpPr>
          <p:nvPr/>
        </p:nvGrpSpPr>
        <p:grpSpPr bwMode="auto">
          <a:xfrm>
            <a:off x="3132138" y="3933825"/>
            <a:ext cx="5830887" cy="2392363"/>
            <a:chOff x="1973" y="2478"/>
            <a:chExt cx="3673" cy="1507"/>
          </a:xfrm>
        </p:grpSpPr>
        <p:pic>
          <p:nvPicPr>
            <p:cNvPr id="86020" name="Picture 4"/>
            <p:cNvPicPr>
              <a:picLocks noChangeArrowheads="1"/>
            </p:cNvPicPr>
            <p:nvPr/>
          </p:nvPicPr>
          <p:blipFill>
            <a:blip r:embed="rId4"/>
            <a:srcRect/>
            <a:stretch>
              <a:fillRect/>
            </a:stretch>
          </p:blipFill>
          <p:spPr bwMode="auto">
            <a:xfrm>
              <a:off x="1973" y="2840"/>
              <a:ext cx="1360" cy="1134"/>
            </a:xfrm>
            <a:prstGeom prst="rect">
              <a:avLst/>
            </a:prstGeom>
            <a:noFill/>
            <a:ln w="9525">
              <a:noFill/>
              <a:miter lim="800000"/>
              <a:headEnd/>
              <a:tailEnd/>
            </a:ln>
          </p:spPr>
        </p:pic>
        <p:pic>
          <p:nvPicPr>
            <p:cNvPr id="86023" name="Picture 7" descr="28030142"/>
            <p:cNvPicPr>
              <a:picLocks noChangeAspect="1" noChangeArrowheads="1"/>
            </p:cNvPicPr>
            <p:nvPr/>
          </p:nvPicPr>
          <p:blipFill>
            <a:blip r:embed="rId5"/>
            <a:srcRect/>
            <a:stretch>
              <a:fillRect/>
            </a:stretch>
          </p:blipFill>
          <p:spPr bwMode="auto">
            <a:xfrm>
              <a:off x="3515" y="2478"/>
              <a:ext cx="2131" cy="1507"/>
            </a:xfrm>
            <a:prstGeom prst="rect">
              <a:avLst/>
            </a:prstGeom>
            <a:noFill/>
          </p:spPr>
        </p:pic>
      </p:grpSp>
      <p:pic>
        <p:nvPicPr>
          <p:cNvPr id="86026" name="Picture 10" descr="spectrum"/>
          <p:cNvPicPr>
            <a:picLocks noChangeAspect="1" noChangeArrowheads="1"/>
          </p:cNvPicPr>
          <p:nvPr/>
        </p:nvPicPr>
        <p:blipFill>
          <a:blip r:embed="rId6"/>
          <a:srcRect b="16362"/>
          <a:stretch>
            <a:fillRect/>
          </a:stretch>
        </p:blipFill>
        <p:spPr bwMode="auto">
          <a:xfrm>
            <a:off x="827088" y="3284538"/>
            <a:ext cx="3059112" cy="1457325"/>
          </a:xfrm>
          <a:prstGeom prst="rect">
            <a:avLst/>
          </a:prstGeom>
          <a:noFill/>
        </p:spPr>
      </p:pic>
    </p:spTree>
    <p:extLst>
      <p:ext uri="{BB962C8B-B14F-4D97-AF65-F5344CB8AC3E}">
        <p14:creationId xmlns:p14="http://schemas.microsoft.com/office/powerpoint/2010/main" val="15598905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0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60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60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601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6024"/>
                                        </p:tgtEl>
                                        <p:attrNameLst>
                                          <p:attrName>style.visibility</p:attrName>
                                        </p:attrNameLst>
                                      </p:cBhvr>
                                      <p:to>
                                        <p:strVal val="visible"/>
                                      </p:to>
                                    </p:set>
                                    <p:animEffect transition="in" filter="dissolve">
                                      <p:cBhvr>
                                        <p:cTn id="17" dur="1000"/>
                                        <p:tgtEl>
                                          <p:spTgt spid="8602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6025"/>
                                        </p:tgtEl>
                                        <p:attrNameLst>
                                          <p:attrName>style.visibility</p:attrName>
                                        </p:attrNameLst>
                                      </p:cBhvr>
                                      <p:to>
                                        <p:strVal val="visible"/>
                                      </p:to>
                                    </p:set>
                                    <p:animEffect transition="in" filter="dissolve">
                                      <p:cBhvr>
                                        <p:cTn id="22" dur="1000"/>
                                        <p:tgtEl>
                                          <p:spTgt spid="8602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86026"/>
                                        </p:tgtEl>
                                        <p:attrNameLst>
                                          <p:attrName>style.visibility</p:attrName>
                                        </p:attrNameLst>
                                      </p:cBhvr>
                                      <p:to>
                                        <p:strVal val="visible"/>
                                      </p:to>
                                    </p:set>
                                    <p:animEffect transition="in" filter="dissolve">
                                      <p:cBhvr>
                                        <p:cTn id="27" dur="1000"/>
                                        <p:tgtEl>
                                          <p:spTgt spid="86026"/>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mph" presetSubtype="0" fill="hold" nodeType="clickEffect">
                                  <p:stCondLst>
                                    <p:cond delay="0"/>
                                  </p:stCondLst>
                                  <p:childTnLst>
                                    <p:animScale>
                                      <p:cBhvr>
                                        <p:cTn id="31" dur="2000" fill="hold"/>
                                        <p:tgtEl>
                                          <p:spTgt spid="8602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uiExpand="1" build="p"/>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t>Formulate the tracer composition.</a:t>
            </a:r>
          </a:p>
        </p:txBody>
      </p:sp>
      <p:sp>
        <p:nvSpPr>
          <p:cNvPr id="87043" name="Rectangle 3"/>
          <p:cNvSpPr>
            <a:spLocks noGrp="1" noChangeArrowheads="1"/>
          </p:cNvSpPr>
          <p:nvPr>
            <p:ph idx="1"/>
          </p:nvPr>
        </p:nvSpPr>
        <p:spPr>
          <a:xfrm>
            <a:off x="209406" y="1385888"/>
            <a:ext cx="7772400" cy="4375150"/>
          </a:xfrm>
        </p:spPr>
        <p:txBody>
          <a:bodyPr/>
          <a:lstStyle/>
          <a:p>
            <a:pPr>
              <a:lnSpc>
                <a:spcPct val="80000"/>
              </a:lnSpc>
            </a:pPr>
            <a:r>
              <a:rPr lang="en-GB" sz="2400" dirty="0"/>
              <a:t>Fuel:- </a:t>
            </a:r>
          </a:p>
          <a:p>
            <a:pPr lvl="1">
              <a:lnSpc>
                <a:spcPct val="80000"/>
              </a:lnSpc>
            </a:pPr>
            <a:r>
              <a:rPr lang="en-GB" sz="2000" dirty="0"/>
              <a:t>Magnesium.</a:t>
            </a:r>
          </a:p>
          <a:p>
            <a:pPr>
              <a:lnSpc>
                <a:spcPct val="80000"/>
              </a:lnSpc>
            </a:pPr>
            <a:r>
              <a:rPr lang="en-GB" sz="2400" dirty="0"/>
              <a:t>Oxidant.</a:t>
            </a:r>
          </a:p>
          <a:p>
            <a:pPr lvl="1">
              <a:lnSpc>
                <a:spcPct val="80000"/>
              </a:lnSpc>
            </a:pPr>
            <a:r>
              <a:rPr lang="en-GB" sz="2000" dirty="0"/>
              <a:t>Strontium Nitrate.</a:t>
            </a:r>
          </a:p>
          <a:p>
            <a:pPr>
              <a:lnSpc>
                <a:spcPct val="80000"/>
              </a:lnSpc>
            </a:pPr>
            <a:r>
              <a:rPr lang="en-GB" sz="2400" dirty="0"/>
              <a:t>Binder.</a:t>
            </a:r>
          </a:p>
          <a:p>
            <a:pPr lvl="1">
              <a:lnSpc>
                <a:spcPct val="80000"/>
              </a:lnSpc>
            </a:pPr>
            <a:r>
              <a:rPr lang="en-GB" sz="2000" dirty="0"/>
              <a:t>Bees’ Wax (Why?)</a:t>
            </a:r>
          </a:p>
          <a:p>
            <a:pPr lvl="1">
              <a:lnSpc>
                <a:spcPct val="80000"/>
              </a:lnSpc>
            </a:pPr>
            <a:r>
              <a:rPr lang="en-GB" sz="2000" dirty="0"/>
              <a:t>We’ll add some </a:t>
            </a:r>
            <a:r>
              <a:rPr lang="en-GB" sz="2000" dirty="0" err="1"/>
              <a:t>alloprene</a:t>
            </a:r>
            <a:r>
              <a:rPr lang="en-GB" sz="2000" dirty="0"/>
              <a:t> rubber. </a:t>
            </a:r>
          </a:p>
          <a:p>
            <a:pPr>
              <a:lnSpc>
                <a:spcPct val="80000"/>
              </a:lnSpc>
            </a:pPr>
            <a:r>
              <a:rPr lang="en-GB" sz="2400" dirty="0"/>
              <a:t>Magnesium Carbonate.</a:t>
            </a:r>
          </a:p>
          <a:p>
            <a:pPr>
              <a:lnSpc>
                <a:spcPct val="80000"/>
              </a:lnSpc>
            </a:pPr>
            <a:r>
              <a:rPr lang="en-GB" sz="2400" dirty="0"/>
              <a:t>Zinc Stearate.</a:t>
            </a:r>
          </a:p>
          <a:p>
            <a:pPr>
              <a:lnSpc>
                <a:spcPct val="80000"/>
              </a:lnSpc>
            </a:pPr>
            <a:endParaRPr lang="en-GB" sz="2400" dirty="0"/>
          </a:p>
          <a:p>
            <a:pPr>
              <a:lnSpc>
                <a:spcPct val="80000"/>
              </a:lnSpc>
            </a:pPr>
            <a:r>
              <a:rPr lang="en-GB" sz="2400" dirty="0"/>
              <a:t>The last two ingredients have little to do with the burning performance of the tracer. Practically we need to manufacture pre pellets. </a:t>
            </a:r>
          </a:p>
          <a:p>
            <a:pPr>
              <a:lnSpc>
                <a:spcPct val="80000"/>
              </a:lnSpc>
            </a:pPr>
            <a:r>
              <a:rPr lang="en-GB" sz="2400" dirty="0"/>
              <a:t>Therefore the composition needs to flow into the tooling so that they can be made.</a:t>
            </a:r>
          </a:p>
        </p:txBody>
      </p:sp>
      <p:pic>
        <p:nvPicPr>
          <p:cNvPr id="87044" name="Picture 4" descr="Chromaticity curve"/>
          <p:cNvPicPr>
            <a:picLocks noChangeAspect="1" noChangeArrowheads="1"/>
          </p:cNvPicPr>
          <p:nvPr/>
        </p:nvPicPr>
        <p:blipFill>
          <a:blip r:embed="rId2"/>
          <a:srcRect/>
          <a:stretch>
            <a:fillRect/>
          </a:stretch>
        </p:blipFill>
        <p:spPr bwMode="auto">
          <a:xfrm>
            <a:off x="5811840" y="1747837"/>
            <a:ext cx="2879725" cy="2498725"/>
          </a:xfrm>
          <a:prstGeom prst="rect">
            <a:avLst/>
          </a:prstGeom>
          <a:noFill/>
        </p:spPr>
      </p:pic>
      <p:sp>
        <p:nvSpPr>
          <p:cNvPr id="87045" name="Line 5"/>
          <p:cNvSpPr>
            <a:spLocks noChangeShapeType="1"/>
          </p:cNvSpPr>
          <p:nvPr/>
        </p:nvSpPr>
        <p:spPr bwMode="auto">
          <a:xfrm>
            <a:off x="2916238" y="2708275"/>
            <a:ext cx="4535487" cy="577850"/>
          </a:xfrm>
          <a:prstGeom prst="line">
            <a:avLst/>
          </a:prstGeom>
          <a:ln>
            <a:headEnd/>
            <a:tailEnd type="triangle" w="med" len="med"/>
          </a:ln>
        </p:spPr>
        <p:style>
          <a:lnRef idx="3">
            <a:schemeClr val="accent1"/>
          </a:lnRef>
          <a:fillRef idx="0">
            <a:schemeClr val="accent1"/>
          </a:fillRef>
          <a:effectRef idx="2">
            <a:schemeClr val="accent1"/>
          </a:effectRef>
          <a:fontRef idx="minor">
            <a:schemeClr val="tx1"/>
          </a:fontRef>
        </p:style>
        <p:txBody>
          <a:bodyPr/>
          <a:lstStyle/>
          <a:p>
            <a:endParaRPr lang="en-US"/>
          </a:p>
        </p:txBody>
      </p:sp>
      <p:sp>
        <p:nvSpPr>
          <p:cNvPr id="87046" name="Line 6"/>
          <p:cNvSpPr>
            <a:spLocks noChangeShapeType="1"/>
          </p:cNvSpPr>
          <p:nvPr/>
        </p:nvSpPr>
        <p:spPr bwMode="auto">
          <a:xfrm flipV="1">
            <a:off x="5004048" y="3357563"/>
            <a:ext cx="3023940" cy="215900"/>
          </a:xfrm>
          <a:prstGeom prst="line">
            <a:avLst/>
          </a:prstGeom>
          <a:ln>
            <a:headEnd/>
            <a:tailEnd type="triangle" w="med" len="med"/>
          </a:ln>
        </p:spPr>
        <p:style>
          <a:lnRef idx="3">
            <a:schemeClr val="accent1"/>
          </a:lnRef>
          <a:fillRef idx="0">
            <a:schemeClr val="accent1"/>
          </a:fillRef>
          <a:effectRef idx="2">
            <a:schemeClr val="accent1"/>
          </a:effectRef>
          <a:fontRef idx="minor">
            <a:schemeClr val="tx1"/>
          </a:fontRef>
        </p:style>
        <p:txBody>
          <a:bodyPr/>
          <a:lstStyle/>
          <a:p>
            <a:endParaRPr lang="en-US"/>
          </a:p>
        </p:txBody>
      </p:sp>
    </p:spTree>
    <p:extLst>
      <p:ext uri="{BB962C8B-B14F-4D97-AF65-F5344CB8AC3E}">
        <p14:creationId xmlns:p14="http://schemas.microsoft.com/office/powerpoint/2010/main" val="118419311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704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704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704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87044"/>
                                        </p:tgtEl>
                                        <p:attrNameLst>
                                          <p:attrName>style.visibility</p:attrName>
                                        </p:attrNameLst>
                                      </p:cBhvr>
                                      <p:to>
                                        <p:strVal val="visible"/>
                                      </p:to>
                                    </p:set>
                                    <p:animEffect transition="in" filter="dissolve">
                                      <p:cBhvr>
                                        <p:cTn id="19" dur="1000"/>
                                        <p:tgtEl>
                                          <p:spTgt spid="87044"/>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8704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87043">
                                            <p:txEl>
                                              <p:pRg st="4" end="4"/>
                                            </p:txEl>
                                          </p:spTgt>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87043">
                                            <p:txEl>
                                              <p:pRg st="5" end="5"/>
                                            </p:txEl>
                                          </p:spTgt>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87043">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87046"/>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87043">
                                            <p:txEl>
                                              <p:pRg st="7" end="7"/>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87043">
                                            <p:txEl>
                                              <p:pRg st="8" end="8"/>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0" nodeType="clickEffect">
                                  <p:stCondLst>
                                    <p:cond delay="0"/>
                                  </p:stCondLst>
                                  <p:childTnLst>
                                    <p:set>
                                      <p:cBhvr>
                                        <p:cTn id="47" dur="1" fill="hold">
                                          <p:stCondLst>
                                            <p:cond delay="0"/>
                                          </p:stCondLst>
                                        </p:cTn>
                                        <p:tgtEl>
                                          <p:spTgt spid="87043">
                                            <p:txEl>
                                              <p:pRg st="10" end="10"/>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8704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uiExpand="1" build="p"/>
      <p:bldP spid="87045" grpId="0" animBg="1"/>
      <p:bldP spid="87046" grpId="0" animBg="1"/>
    </p:bld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a:t>So we have a trace!</a:t>
            </a:r>
          </a:p>
        </p:txBody>
      </p:sp>
      <p:sp>
        <p:nvSpPr>
          <p:cNvPr id="88067" name="Rectangle 3"/>
          <p:cNvSpPr>
            <a:spLocks noGrp="1" noChangeArrowheads="1"/>
          </p:cNvSpPr>
          <p:nvPr>
            <p:ph idx="1"/>
          </p:nvPr>
        </p:nvSpPr>
        <p:spPr/>
        <p:txBody>
          <a:bodyPr/>
          <a:lstStyle/>
          <a:p>
            <a:r>
              <a:rPr lang="en-GB" sz="1800"/>
              <a:t>Not yet!</a:t>
            </a:r>
          </a:p>
          <a:p>
            <a:r>
              <a:rPr lang="en-GB" sz="1800"/>
              <a:t>If we try to fire our tracer now it will not work.</a:t>
            </a:r>
          </a:p>
          <a:p>
            <a:r>
              <a:rPr lang="en-GB" sz="1800"/>
              <a:t>All you’ll get is a bright muzzle flash as the round exits the tube.</a:t>
            </a:r>
          </a:p>
          <a:p>
            <a:r>
              <a:rPr lang="en-GB" sz="1800"/>
              <a:t>We need to be a little smarter in the way we light things up!</a:t>
            </a:r>
          </a:p>
        </p:txBody>
      </p:sp>
      <p:pic>
        <p:nvPicPr>
          <p:cNvPr id="88068" name="Picture 4" descr="53010003"/>
          <p:cNvPicPr>
            <a:picLocks noChangeAspect="1" noChangeArrowheads="1"/>
          </p:cNvPicPr>
          <p:nvPr/>
        </p:nvPicPr>
        <p:blipFill>
          <a:blip r:embed="rId2"/>
          <a:srcRect/>
          <a:stretch>
            <a:fillRect/>
          </a:stretch>
        </p:blipFill>
        <p:spPr bwMode="auto">
          <a:xfrm>
            <a:off x="4716463" y="3573463"/>
            <a:ext cx="4249737" cy="2819400"/>
          </a:xfrm>
          <a:prstGeom prst="rect">
            <a:avLst/>
          </a:prstGeom>
          <a:noFill/>
        </p:spPr>
      </p:pic>
      <p:pic>
        <p:nvPicPr>
          <p:cNvPr id="88069" name="Picture 5" descr="53010001"/>
          <p:cNvPicPr>
            <a:picLocks noChangeAspect="1" noChangeArrowheads="1"/>
          </p:cNvPicPr>
          <p:nvPr/>
        </p:nvPicPr>
        <p:blipFill>
          <a:blip r:embed="rId3"/>
          <a:srcRect/>
          <a:stretch>
            <a:fillRect/>
          </a:stretch>
        </p:blipFill>
        <p:spPr bwMode="auto">
          <a:xfrm>
            <a:off x="323850" y="3584575"/>
            <a:ext cx="4248150" cy="2817813"/>
          </a:xfrm>
          <a:prstGeom prst="rect">
            <a:avLst/>
          </a:prstGeom>
          <a:noFill/>
        </p:spPr>
      </p:pic>
    </p:spTree>
    <p:extLst>
      <p:ext uri="{BB962C8B-B14F-4D97-AF65-F5344CB8AC3E}">
        <p14:creationId xmlns:p14="http://schemas.microsoft.com/office/powerpoint/2010/main" val="109933235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80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80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80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88069"/>
                                        </p:tgtEl>
                                        <p:attrNameLst>
                                          <p:attrName>style.visibility</p:attrName>
                                        </p:attrNameLst>
                                      </p:cBhvr>
                                      <p:to>
                                        <p:strVal val="visible"/>
                                      </p:to>
                                    </p:set>
                                    <p:animEffect transition="in" filter="dissolve">
                                      <p:cBhvr>
                                        <p:cTn id="23" dur="1000"/>
                                        <p:tgtEl>
                                          <p:spTgt spid="88069"/>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88068"/>
                                        </p:tgtEl>
                                        <p:attrNameLst>
                                          <p:attrName>style.visibility</p:attrName>
                                        </p:attrNameLst>
                                      </p:cBhvr>
                                      <p:to>
                                        <p:strVal val="visible"/>
                                      </p:to>
                                    </p:set>
                                    <p:animEffect transition="in" filter="dissolve">
                                      <p:cBhvr>
                                        <p:cTn id="28" dur="1000"/>
                                        <p:tgtEl>
                                          <p:spTgt spid="880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build="p"/>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a:t>Lighting the tracer</a:t>
            </a:r>
          </a:p>
        </p:txBody>
      </p:sp>
      <p:sp>
        <p:nvSpPr>
          <p:cNvPr id="89091" name="Rectangle 3"/>
          <p:cNvSpPr>
            <a:spLocks noGrp="1" noChangeArrowheads="1"/>
          </p:cNvSpPr>
          <p:nvPr>
            <p:ph idx="1"/>
          </p:nvPr>
        </p:nvSpPr>
        <p:spPr>
          <a:xfrm>
            <a:off x="301625" y="1268413"/>
            <a:ext cx="8540750" cy="4830762"/>
          </a:xfrm>
        </p:spPr>
        <p:txBody>
          <a:bodyPr/>
          <a:lstStyle/>
          <a:p>
            <a:pPr>
              <a:lnSpc>
                <a:spcPct val="80000"/>
              </a:lnSpc>
            </a:pPr>
            <a:r>
              <a:rPr lang="en-GB" sz="2000"/>
              <a:t>Why did we get the muzzle flash firing our last design.</a:t>
            </a:r>
          </a:p>
          <a:p>
            <a:pPr>
              <a:lnSpc>
                <a:spcPct val="80000"/>
              </a:lnSpc>
            </a:pPr>
            <a:r>
              <a:rPr lang="en-GB" sz="2000"/>
              <a:t>Two reasons.</a:t>
            </a:r>
          </a:p>
          <a:p>
            <a:pPr lvl="1">
              <a:lnSpc>
                <a:spcPct val="80000"/>
              </a:lnSpc>
            </a:pPr>
            <a:r>
              <a:rPr lang="en-GB" sz="1800"/>
              <a:t>Set back, Poor adhesion to the wall of the tracer cavity</a:t>
            </a:r>
          </a:p>
          <a:p>
            <a:pPr lvl="1">
              <a:lnSpc>
                <a:spcPct val="80000"/>
              </a:lnSpc>
            </a:pPr>
            <a:r>
              <a:rPr lang="en-GB" sz="1800"/>
              <a:t>The internal pressures in the weapon have eroded the tracer composition away.</a:t>
            </a:r>
          </a:p>
          <a:p>
            <a:pPr lvl="2">
              <a:lnSpc>
                <a:spcPct val="80000"/>
              </a:lnSpc>
            </a:pPr>
            <a:r>
              <a:rPr lang="en-GB" sz="1800"/>
              <a:t>Porous nature of the tracer composition allows this.</a:t>
            </a:r>
          </a:p>
          <a:p>
            <a:pPr>
              <a:lnSpc>
                <a:spcPct val="80000"/>
              </a:lnSpc>
            </a:pPr>
            <a:r>
              <a:rPr lang="en-GB" sz="2000"/>
              <a:t>We need to protect the tracer from the pressures in the weapon system</a:t>
            </a:r>
          </a:p>
          <a:p>
            <a:pPr>
              <a:lnSpc>
                <a:spcPct val="80000"/>
              </a:lnSpc>
            </a:pPr>
            <a:r>
              <a:rPr lang="en-GB" sz="2000"/>
              <a:t>We need to make sure it stays put on set back and it not affected by spin</a:t>
            </a:r>
          </a:p>
          <a:p>
            <a:pPr>
              <a:lnSpc>
                <a:spcPct val="80000"/>
              </a:lnSpc>
            </a:pPr>
            <a:r>
              <a:rPr lang="en-GB" sz="2000"/>
              <a:t>We need to make sure that we have a reliable ignition and that the combustion is maintained throughout the trip up the barrel.</a:t>
            </a:r>
          </a:p>
          <a:p>
            <a:pPr>
              <a:lnSpc>
                <a:spcPct val="80000"/>
              </a:lnSpc>
            </a:pPr>
            <a:r>
              <a:rPr lang="en-GB" sz="2000"/>
              <a:t>We need to make sure that the combustion process survives barrel exit.</a:t>
            </a:r>
          </a:p>
        </p:txBody>
      </p:sp>
      <p:sp>
        <p:nvSpPr>
          <p:cNvPr id="89092" name="Rectangle 4"/>
          <p:cNvSpPr>
            <a:spLocks noChangeArrowheads="1"/>
          </p:cNvSpPr>
          <p:nvPr/>
        </p:nvSpPr>
        <p:spPr bwMode="auto">
          <a:xfrm>
            <a:off x="1403350" y="5229225"/>
            <a:ext cx="5976938" cy="431800"/>
          </a:xfrm>
          <a:prstGeom prst="rect">
            <a:avLst/>
          </a:prstGeom>
          <a:solidFill>
            <a:schemeClr val="accent1"/>
          </a:solidFill>
          <a:ln w="9525">
            <a:solidFill>
              <a:schemeClr val="tx1"/>
            </a:solidFill>
            <a:miter lim="800000"/>
            <a:headEnd/>
            <a:tailEnd/>
          </a:ln>
          <a:effectLst/>
        </p:spPr>
        <p:txBody>
          <a:bodyPr wrap="none" anchor="ctr"/>
          <a:lstStyle/>
          <a:p>
            <a:pPr algn="ctr" eaLnBrk="1" hangingPunct="1"/>
            <a:r>
              <a:rPr lang="en-GB" sz="1800">
                <a:hlinkClick r:id="rId2" action="ppaction://hlinkpres?slideindex=1&amp;slidetitle="/>
              </a:rPr>
              <a:t>The trip up the barrel</a:t>
            </a:r>
            <a:endParaRPr lang="en-GB" sz="1800"/>
          </a:p>
        </p:txBody>
      </p:sp>
    </p:spTree>
    <p:extLst>
      <p:ext uri="{BB962C8B-B14F-4D97-AF65-F5344CB8AC3E}">
        <p14:creationId xmlns:p14="http://schemas.microsoft.com/office/powerpoint/2010/main" val="386422390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90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909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909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909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9091">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9091">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9091">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9091">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89091">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89092"/>
                                        </p:tgtEl>
                                        <p:attrNameLst>
                                          <p:attrName>style.visibility</p:attrName>
                                        </p:attrNameLst>
                                      </p:cBhvr>
                                      <p:to>
                                        <p:strVal val="visible"/>
                                      </p:to>
                                    </p:set>
                                    <p:animEffect transition="in" filter="dissolve">
                                      <p:cBhvr>
                                        <p:cTn id="37" dur="1000"/>
                                        <p:tgtEl>
                                          <p:spTgt spid="890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p:bldP spid="89092" grpId="0" animBg="1"/>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sz="2400"/>
              <a:t>Formulate our Priming Composition</a:t>
            </a:r>
          </a:p>
        </p:txBody>
      </p:sp>
      <p:sp>
        <p:nvSpPr>
          <p:cNvPr id="90115" name="Rectangle 3"/>
          <p:cNvSpPr>
            <a:spLocks noGrp="1" noChangeArrowheads="1"/>
          </p:cNvSpPr>
          <p:nvPr>
            <p:ph idx="1"/>
          </p:nvPr>
        </p:nvSpPr>
        <p:spPr/>
        <p:txBody>
          <a:bodyPr/>
          <a:lstStyle/>
          <a:p>
            <a:pPr>
              <a:lnSpc>
                <a:spcPct val="80000"/>
              </a:lnSpc>
            </a:pPr>
            <a:r>
              <a:rPr lang="en-GB" sz="2000"/>
              <a:t>Magnesium</a:t>
            </a:r>
          </a:p>
          <a:p>
            <a:pPr lvl="1">
              <a:lnSpc>
                <a:spcPct val="80000"/>
              </a:lnSpc>
            </a:pPr>
            <a:r>
              <a:rPr lang="en-GB" sz="1800"/>
              <a:t>Fine “cut” grade to facilitate ignition.</a:t>
            </a:r>
          </a:p>
          <a:p>
            <a:pPr>
              <a:lnSpc>
                <a:spcPct val="80000"/>
              </a:lnSpc>
            </a:pPr>
            <a:r>
              <a:rPr lang="en-GB" sz="2000"/>
              <a:t>Barium Peroxide.</a:t>
            </a:r>
          </a:p>
          <a:p>
            <a:pPr lvl="1">
              <a:lnSpc>
                <a:spcPct val="80000"/>
              </a:lnSpc>
            </a:pPr>
            <a:r>
              <a:rPr lang="en-GB" sz="1800"/>
              <a:t>May seem a little exotic perhaps.</a:t>
            </a:r>
          </a:p>
          <a:p>
            <a:pPr lvl="1">
              <a:lnSpc>
                <a:spcPct val="80000"/>
              </a:lnSpc>
            </a:pPr>
            <a:r>
              <a:rPr lang="en-GB" sz="1800"/>
              <a:t>Makes very sensitive compositions as peroxides are very anxious to give up their oxygen and revert to the oxide form.</a:t>
            </a:r>
          </a:p>
          <a:p>
            <a:pPr>
              <a:lnSpc>
                <a:spcPct val="80000"/>
              </a:lnSpc>
            </a:pPr>
            <a:r>
              <a:rPr lang="en-GB" sz="2000"/>
              <a:t>Binder</a:t>
            </a:r>
          </a:p>
          <a:p>
            <a:pPr lvl="1">
              <a:lnSpc>
                <a:spcPct val="80000"/>
              </a:lnSpc>
            </a:pPr>
            <a:r>
              <a:rPr lang="en-GB" sz="1800"/>
              <a:t>Accaroid resin, bakelite, PVC.</a:t>
            </a:r>
          </a:p>
          <a:p>
            <a:pPr>
              <a:lnSpc>
                <a:spcPct val="80000"/>
              </a:lnSpc>
            </a:pPr>
            <a:r>
              <a:rPr lang="en-GB" sz="2000"/>
              <a:t>IMPORTANT!</a:t>
            </a:r>
          </a:p>
          <a:p>
            <a:pPr lvl="1">
              <a:lnSpc>
                <a:spcPct val="80000"/>
              </a:lnSpc>
            </a:pPr>
            <a:r>
              <a:rPr lang="en-GB" sz="1800"/>
              <a:t>Barium peroxide presses to a very low percentage of voids.</a:t>
            </a:r>
          </a:p>
          <a:p>
            <a:pPr lvl="1">
              <a:lnSpc>
                <a:spcPct val="80000"/>
              </a:lnSpc>
            </a:pPr>
            <a:r>
              <a:rPr lang="en-GB" sz="1800"/>
              <a:t>Produces a ceramic looking finish when pressed.</a:t>
            </a:r>
          </a:p>
          <a:p>
            <a:pPr lvl="1">
              <a:lnSpc>
                <a:spcPct val="80000"/>
              </a:lnSpc>
            </a:pPr>
            <a:r>
              <a:rPr lang="en-GB" sz="1800"/>
              <a:t>Protects the face of the tracer from erosion by propellant gasses.</a:t>
            </a:r>
          </a:p>
          <a:p>
            <a:pPr>
              <a:lnSpc>
                <a:spcPct val="80000"/>
              </a:lnSpc>
            </a:pPr>
            <a:r>
              <a:rPr lang="en-GB" sz="2000"/>
              <a:t>IMPORTANT!</a:t>
            </a:r>
          </a:p>
          <a:p>
            <a:pPr lvl="1">
              <a:lnSpc>
                <a:spcPct val="80000"/>
              </a:lnSpc>
            </a:pPr>
            <a:r>
              <a:rPr lang="en-GB" sz="1800"/>
              <a:t>Barium peroxide and Magnesium burn to form solid products.</a:t>
            </a:r>
          </a:p>
          <a:p>
            <a:pPr lvl="1">
              <a:lnSpc>
                <a:spcPct val="80000"/>
              </a:lnSpc>
            </a:pPr>
            <a:r>
              <a:rPr lang="en-GB" sz="1800"/>
              <a:t>Reduced pressure sensitiveness.</a:t>
            </a:r>
          </a:p>
          <a:p>
            <a:pPr lvl="1">
              <a:lnSpc>
                <a:spcPct val="80000"/>
              </a:lnSpc>
            </a:pPr>
            <a:r>
              <a:rPr lang="en-GB" sz="1800"/>
              <a:t>Better protection of tracer composition face.</a:t>
            </a:r>
          </a:p>
          <a:p>
            <a:pPr lvl="1">
              <a:lnSpc>
                <a:spcPct val="80000"/>
              </a:lnSpc>
            </a:pPr>
            <a:endParaRPr lang="en-GB" sz="1800"/>
          </a:p>
          <a:p>
            <a:pPr lvl="1">
              <a:lnSpc>
                <a:spcPct val="80000"/>
              </a:lnSpc>
              <a:buFont typeface="Wingdings" pitchFamily="2" charset="2"/>
              <a:buNone/>
            </a:pPr>
            <a:endParaRPr lang="en-GB" sz="900"/>
          </a:p>
          <a:p>
            <a:pPr lvl="1">
              <a:lnSpc>
                <a:spcPct val="80000"/>
              </a:lnSpc>
            </a:pPr>
            <a:endParaRPr lang="en-GB" sz="900"/>
          </a:p>
          <a:p>
            <a:pPr lvl="1">
              <a:lnSpc>
                <a:spcPct val="80000"/>
              </a:lnSpc>
              <a:buFont typeface="Wingdings" pitchFamily="2" charset="2"/>
              <a:buNone/>
            </a:pPr>
            <a:endParaRPr lang="en-GB" sz="700"/>
          </a:p>
        </p:txBody>
      </p:sp>
    </p:spTree>
    <p:extLst>
      <p:ext uri="{BB962C8B-B14F-4D97-AF65-F5344CB8AC3E}">
        <p14:creationId xmlns:p14="http://schemas.microsoft.com/office/powerpoint/2010/main" val="17484255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01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01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011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011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0115">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0115">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011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0115">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90115">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0115">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0115">
                                            <p:txEl>
                                              <p:pRg st="10" end="1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0115">
                                            <p:txEl>
                                              <p:pRg st="11" end="1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90115">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0115">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0115">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build="p"/>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sz="2400"/>
              <a:t>Surely the design is finished now?</a:t>
            </a:r>
          </a:p>
        </p:txBody>
      </p:sp>
      <p:sp>
        <p:nvSpPr>
          <p:cNvPr id="91139" name="Rectangle 3"/>
          <p:cNvSpPr>
            <a:spLocks noGrp="1" noChangeArrowheads="1"/>
          </p:cNvSpPr>
          <p:nvPr>
            <p:ph idx="1"/>
          </p:nvPr>
        </p:nvSpPr>
        <p:spPr/>
        <p:txBody>
          <a:bodyPr/>
          <a:lstStyle/>
          <a:p>
            <a:pPr>
              <a:lnSpc>
                <a:spcPct val="90000"/>
              </a:lnSpc>
            </a:pPr>
            <a:r>
              <a:rPr lang="en-GB" sz="1800"/>
              <a:t>We’ve got a red tracer.</a:t>
            </a:r>
          </a:p>
          <a:p>
            <a:pPr lvl="1">
              <a:lnSpc>
                <a:spcPct val="90000"/>
              </a:lnSpc>
            </a:pPr>
            <a:r>
              <a:rPr lang="en-GB" sz="1600"/>
              <a:t>That burns at the right speed. </a:t>
            </a:r>
          </a:p>
          <a:p>
            <a:pPr lvl="1">
              <a:lnSpc>
                <a:spcPct val="90000"/>
              </a:lnSpc>
            </a:pPr>
            <a:r>
              <a:rPr lang="en-GB" sz="1600"/>
              <a:t>Gives the right contrast.</a:t>
            </a:r>
          </a:p>
          <a:p>
            <a:pPr lvl="1">
              <a:lnSpc>
                <a:spcPct val="90000"/>
              </a:lnSpc>
            </a:pPr>
            <a:r>
              <a:rPr lang="en-GB" sz="1600"/>
              <a:t>Is bright enough.</a:t>
            </a:r>
          </a:p>
          <a:p>
            <a:pPr>
              <a:lnSpc>
                <a:spcPct val="90000"/>
              </a:lnSpc>
            </a:pPr>
            <a:r>
              <a:rPr lang="en-GB" sz="1800"/>
              <a:t>We’ve got a priming composition.</a:t>
            </a:r>
          </a:p>
          <a:p>
            <a:pPr lvl="1">
              <a:lnSpc>
                <a:spcPct val="90000"/>
              </a:lnSpc>
            </a:pPr>
            <a:r>
              <a:rPr lang="en-GB" sz="1600"/>
              <a:t>That is sensitive enough.</a:t>
            </a:r>
          </a:p>
          <a:p>
            <a:pPr lvl="1">
              <a:lnSpc>
                <a:spcPct val="90000"/>
              </a:lnSpc>
            </a:pPr>
            <a:r>
              <a:rPr lang="en-GB" sz="1600"/>
              <a:t>That is pressed hard enough to protect the face of the tracer.</a:t>
            </a:r>
          </a:p>
          <a:p>
            <a:pPr>
              <a:lnSpc>
                <a:spcPct val="90000"/>
              </a:lnSpc>
            </a:pPr>
            <a:r>
              <a:rPr lang="en-GB" sz="1800"/>
              <a:t>But it still we have some engineering to do!</a:t>
            </a:r>
          </a:p>
          <a:p>
            <a:pPr lvl="1">
              <a:lnSpc>
                <a:spcPct val="90000"/>
              </a:lnSpc>
              <a:buFont typeface="Wingdings" pitchFamily="2" charset="2"/>
              <a:buNone/>
            </a:pPr>
            <a:endParaRPr lang="en-GB" sz="1600"/>
          </a:p>
        </p:txBody>
      </p:sp>
      <p:grpSp>
        <p:nvGrpSpPr>
          <p:cNvPr id="91145" name="Group 9"/>
          <p:cNvGrpSpPr>
            <a:grpSpLocks/>
          </p:cNvGrpSpPr>
          <p:nvPr/>
        </p:nvGrpSpPr>
        <p:grpSpPr bwMode="auto">
          <a:xfrm>
            <a:off x="250825" y="4221163"/>
            <a:ext cx="8640763" cy="1819275"/>
            <a:chOff x="204" y="3022"/>
            <a:chExt cx="5443" cy="1146"/>
          </a:xfrm>
        </p:grpSpPr>
        <p:pic>
          <p:nvPicPr>
            <p:cNvPr id="91140" name="Picture 4" descr="Pic0007"/>
            <p:cNvPicPr>
              <a:picLocks noChangeAspect="1" noChangeArrowheads="1"/>
            </p:cNvPicPr>
            <p:nvPr/>
          </p:nvPicPr>
          <p:blipFill>
            <a:blip r:embed="rId2"/>
            <a:srcRect/>
            <a:stretch>
              <a:fillRect/>
            </a:stretch>
          </p:blipFill>
          <p:spPr bwMode="auto">
            <a:xfrm>
              <a:off x="1927" y="3022"/>
              <a:ext cx="858" cy="1146"/>
            </a:xfrm>
            <a:prstGeom prst="rect">
              <a:avLst/>
            </a:prstGeom>
            <a:noFill/>
          </p:spPr>
        </p:pic>
        <p:pic>
          <p:nvPicPr>
            <p:cNvPr id="91141" name="Picture 5" descr="tr1333 00007"/>
            <p:cNvPicPr>
              <a:picLocks noChangeAspect="1" noChangeArrowheads="1"/>
            </p:cNvPicPr>
            <p:nvPr/>
          </p:nvPicPr>
          <p:blipFill>
            <a:blip r:embed="rId3"/>
            <a:srcRect l="23158" t="38876" r="26543" b="37144"/>
            <a:stretch>
              <a:fillRect/>
            </a:stretch>
          </p:blipFill>
          <p:spPr bwMode="auto">
            <a:xfrm>
              <a:off x="3492" y="3081"/>
              <a:ext cx="2155" cy="1027"/>
            </a:xfrm>
            <a:prstGeom prst="rect">
              <a:avLst/>
            </a:prstGeom>
            <a:noFill/>
          </p:spPr>
        </p:pic>
        <p:pic>
          <p:nvPicPr>
            <p:cNvPr id="91142" name="Picture 6" descr="jtfire1_e0"/>
            <p:cNvPicPr>
              <a:picLocks noChangeAspect="1" noChangeArrowheads="1" noCrop="1"/>
            </p:cNvPicPr>
            <p:nvPr/>
          </p:nvPicPr>
          <p:blipFill>
            <a:blip r:embed="rId4"/>
            <a:srcRect/>
            <a:stretch>
              <a:fillRect/>
            </a:stretch>
          </p:blipFill>
          <p:spPr bwMode="auto">
            <a:xfrm>
              <a:off x="204" y="3235"/>
              <a:ext cx="960" cy="720"/>
            </a:xfrm>
            <a:prstGeom prst="rect">
              <a:avLst/>
            </a:prstGeom>
            <a:noFill/>
          </p:spPr>
        </p:pic>
        <p:sp>
          <p:nvSpPr>
            <p:cNvPr id="91143" name="AutoShape 7"/>
            <p:cNvSpPr>
              <a:spLocks noChangeArrowheads="1"/>
            </p:cNvSpPr>
            <p:nvPr/>
          </p:nvSpPr>
          <p:spPr bwMode="auto">
            <a:xfrm>
              <a:off x="1247" y="3442"/>
              <a:ext cx="615" cy="306"/>
            </a:xfrm>
            <a:prstGeom prst="right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US"/>
            </a:p>
          </p:txBody>
        </p:sp>
        <p:sp>
          <p:nvSpPr>
            <p:cNvPr id="91144" name="AutoShape 8"/>
            <p:cNvSpPr>
              <a:spLocks noChangeArrowheads="1"/>
            </p:cNvSpPr>
            <p:nvPr/>
          </p:nvSpPr>
          <p:spPr bwMode="auto">
            <a:xfrm>
              <a:off x="2835" y="3442"/>
              <a:ext cx="615" cy="306"/>
            </a:xfrm>
            <a:prstGeom prst="rightArrow">
              <a:avLst>
                <a:gd name="adj1" fmla="val 50000"/>
                <a:gd name="adj2" fmla="val 50245"/>
              </a:avLst>
            </a:prstGeom>
            <a:solidFill>
              <a:schemeClr val="accent1"/>
            </a:solidFill>
            <a:ln w="9525">
              <a:solidFill>
                <a:schemeClr val="tx1"/>
              </a:solidFill>
              <a:miter lim="800000"/>
              <a:headEnd/>
              <a:tailEnd/>
            </a:ln>
            <a:effectLst/>
          </p:spPr>
          <p:txBody>
            <a:bodyPr wrap="none" anchor="ctr"/>
            <a:lstStyle/>
            <a:p>
              <a:endParaRPr lang="en-US"/>
            </a:p>
          </p:txBody>
        </p:sp>
      </p:grpSp>
    </p:spTree>
    <p:extLst>
      <p:ext uri="{BB962C8B-B14F-4D97-AF65-F5344CB8AC3E}">
        <p14:creationId xmlns:p14="http://schemas.microsoft.com/office/powerpoint/2010/main" val="19753787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11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113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113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113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113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1139">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1139">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1139">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91145"/>
                                        </p:tgtEl>
                                        <p:attrNameLst>
                                          <p:attrName>style.visibility</p:attrName>
                                        </p:attrNameLst>
                                      </p:cBhvr>
                                      <p:to>
                                        <p:strVal val="visible"/>
                                      </p:to>
                                    </p:set>
                                    <p:animEffect transition="in" filter="dissolve">
                                      <p:cBhvr>
                                        <p:cTn id="29" dur="1000"/>
                                        <p:tgtEl>
                                          <p:spTgt spid="91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r>
              <a:rPr lang="en-GB"/>
              <a:t>The engineering.</a:t>
            </a:r>
          </a:p>
        </p:txBody>
      </p:sp>
      <p:sp>
        <p:nvSpPr>
          <p:cNvPr id="92163" name="Rectangle 3"/>
          <p:cNvSpPr>
            <a:spLocks noGrp="1" noChangeArrowheads="1"/>
          </p:cNvSpPr>
          <p:nvPr>
            <p:ph idx="1"/>
          </p:nvPr>
        </p:nvSpPr>
        <p:spPr/>
        <p:txBody>
          <a:bodyPr/>
          <a:lstStyle/>
          <a:p>
            <a:r>
              <a:rPr lang="en-GB" sz="2000"/>
              <a:t>The surface of our priming composition is very reflective.</a:t>
            </a:r>
          </a:p>
          <a:p>
            <a:pPr lvl="1"/>
            <a:r>
              <a:rPr lang="en-GB" sz="1800">
                <a:solidFill>
                  <a:schemeClr val="accent2"/>
                </a:solidFill>
              </a:rPr>
              <a:t>Is this a good thing?</a:t>
            </a:r>
          </a:p>
          <a:p>
            <a:pPr lvl="1"/>
            <a:r>
              <a:rPr lang="en-GB" sz="1800">
                <a:solidFill>
                  <a:schemeClr val="accent2"/>
                </a:solidFill>
              </a:rPr>
              <a:t>What can we do about it?</a:t>
            </a:r>
          </a:p>
          <a:p>
            <a:r>
              <a:rPr lang="en-GB" sz="2000"/>
              <a:t>We need to create some features on the surface of the primer to increase the surface area available for ignition and also to create edges.</a:t>
            </a:r>
          </a:p>
          <a:p>
            <a:pPr>
              <a:buFont typeface="Wingdings" pitchFamily="2" charset="2"/>
              <a:buNone/>
            </a:pPr>
            <a:endParaRPr lang="en-GB" sz="2000"/>
          </a:p>
          <a:p>
            <a:pPr>
              <a:buFont typeface="Wingdings" pitchFamily="2" charset="2"/>
              <a:buNone/>
            </a:pPr>
            <a:endParaRPr lang="en-GB" sz="2000"/>
          </a:p>
        </p:txBody>
      </p:sp>
      <p:grpSp>
        <p:nvGrpSpPr>
          <p:cNvPr id="92166" name="Group 6"/>
          <p:cNvGrpSpPr>
            <a:grpSpLocks/>
          </p:cNvGrpSpPr>
          <p:nvPr/>
        </p:nvGrpSpPr>
        <p:grpSpPr bwMode="auto">
          <a:xfrm>
            <a:off x="323850" y="3933825"/>
            <a:ext cx="8567738" cy="2435225"/>
            <a:chOff x="204" y="2478"/>
            <a:chExt cx="5397" cy="1534"/>
          </a:xfrm>
        </p:grpSpPr>
        <p:pic>
          <p:nvPicPr>
            <p:cNvPr id="92164" name="Picture 4" descr="P1010006"/>
            <p:cNvPicPr>
              <a:picLocks noChangeAspect="1" noChangeArrowheads="1"/>
            </p:cNvPicPr>
            <p:nvPr/>
          </p:nvPicPr>
          <p:blipFill>
            <a:blip r:embed="rId2"/>
            <a:srcRect l="9950" t="29672" b="14255"/>
            <a:stretch>
              <a:fillRect/>
            </a:stretch>
          </p:blipFill>
          <p:spPr bwMode="auto">
            <a:xfrm>
              <a:off x="204" y="2478"/>
              <a:ext cx="3285" cy="1534"/>
            </a:xfrm>
            <a:prstGeom prst="rect">
              <a:avLst/>
            </a:prstGeom>
            <a:noFill/>
          </p:spPr>
        </p:pic>
        <p:pic>
          <p:nvPicPr>
            <p:cNvPr id="92165" name="Picture 5" descr="lot5"/>
            <p:cNvPicPr>
              <a:picLocks noChangeAspect="1" noChangeArrowheads="1"/>
            </p:cNvPicPr>
            <p:nvPr/>
          </p:nvPicPr>
          <p:blipFill>
            <a:blip r:embed="rId3"/>
            <a:srcRect l="29466" r="3195" b="10141"/>
            <a:stretch>
              <a:fillRect/>
            </a:stretch>
          </p:blipFill>
          <p:spPr bwMode="auto">
            <a:xfrm>
              <a:off x="2925" y="2478"/>
              <a:ext cx="2676" cy="1533"/>
            </a:xfrm>
            <a:prstGeom prst="rect">
              <a:avLst/>
            </a:prstGeom>
            <a:noFill/>
          </p:spPr>
        </p:pic>
      </p:grpSp>
    </p:spTree>
    <p:extLst>
      <p:ext uri="{BB962C8B-B14F-4D97-AF65-F5344CB8AC3E}">
        <p14:creationId xmlns:p14="http://schemas.microsoft.com/office/powerpoint/2010/main" val="14563560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6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6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21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6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ntr" presetSubtype="0" fill="hold" nodeType="clickEffect">
                                  <p:stCondLst>
                                    <p:cond delay="0"/>
                                  </p:stCondLst>
                                  <p:childTnLst>
                                    <p:set>
                                      <p:cBhvr>
                                        <p:cTn id="18" dur="1" fill="hold">
                                          <p:stCondLst>
                                            <p:cond delay="0"/>
                                          </p:stCondLst>
                                        </p:cTn>
                                        <p:tgtEl>
                                          <p:spTgt spid="92166"/>
                                        </p:tgtEl>
                                        <p:attrNameLst>
                                          <p:attrName>style.visibility</p:attrName>
                                        </p:attrNameLst>
                                      </p:cBhvr>
                                      <p:to>
                                        <p:strVal val="visible"/>
                                      </p:to>
                                    </p:set>
                                    <p:animEffect transition="in" filter="dissolve">
                                      <p:cBhvr>
                                        <p:cTn id="19" dur="1000"/>
                                        <p:tgtEl>
                                          <p:spTgt spid="921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3" grpId="0" build="p"/>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a:t>The engineering. (Part 2) </a:t>
            </a:r>
          </a:p>
        </p:txBody>
      </p:sp>
      <p:sp>
        <p:nvSpPr>
          <p:cNvPr id="93187" name="Rectangle 3"/>
          <p:cNvSpPr>
            <a:spLocks noGrp="1" noChangeArrowheads="1"/>
          </p:cNvSpPr>
          <p:nvPr>
            <p:ph idx="1"/>
          </p:nvPr>
        </p:nvSpPr>
        <p:spPr/>
        <p:txBody>
          <a:bodyPr/>
          <a:lstStyle/>
          <a:p>
            <a:r>
              <a:rPr lang="en-GB" sz="1800"/>
              <a:t>There is still some improvement to be made in protecting our tracer against the forces that it is going to see.</a:t>
            </a:r>
          </a:p>
          <a:p>
            <a:r>
              <a:rPr lang="en-GB" sz="1800"/>
              <a:t>The cavity.</a:t>
            </a:r>
          </a:p>
          <a:p>
            <a:pPr lvl="1"/>
            <a:r>
              <a:rPr lang="en-GB" sz="1600">
                <a:solidFill>
                  <a:schemeClr val="accent2"/>
                </a:solidFill>
              </a:rPr>
              <a:t>What do we need to do here?</a:t>
            </a:r>
          </a:p>
          <a:p>
            <a:r>
              <a:rPr lang="en-GB" sz="1800"/>
              <a:t>We need to ensure that we have good adhesion to the cavity wall</a:t>
            </a:r>
          </a:p>
          <a:p>
            <a:pPr lvl="1"/>
            <a:r>
              <a:rPr lang="en-GB" sz="1600"/>
              <a:t>Liners and adhesives</a:t>
            </a:r>
          </a:p>
        </p:txBody>
      </p:sp>
      <p:grpSp>
        <p:nvGrpSpPr>
          <p:cNvPr id="93194" name="Group 10"/>
          <p:cNvGrpSpPr>
            <a:grpSpLocks/>
          </p:cNvGrpSpPr>
          <p:nvPr/>
        </p:nvGrpSpPr>
        <p:grpSpPr bwMode="auto">
          <a:xfrm>
            <a:off x="827088" y="3357563"/>
            <a:ext cx="7799387" cy="3071812"/>
            <a:chOff x="521" y="2115"/>
            <a:chExt cx="4913" cy="1935"/>
          </a:xfrm>
        </p:grpSpPr>
        <p:grpSp>
          <p:nvGrpSpPr>
            <p:cNvPr id="93193" name="Group 9"/>
            <p:cNvGrpSpPr>
              <a:grpSpLocks/>
            </p:cNvGrpSpPr>
            <p:nvPr/>
          </p:nvGrpSpPr>
          <p:grpSpPr bwMode="auto">
            <a:xfrm>
              <a:off x="521" y="2115"/>
              <a:ext cx="4913" cy="1935"/>
              <a:chOff x="476" y="2205"/>
              <a:chExt cx="4913" cy="1935"/>
            </a:xfrm>
          </p:grpSpPr>
          <p:pic>
            <p:nvPicPr>
              <p:cNvPr id="93188" name="Picture 4"/>
              <p:cNvPicPr>
                <a:picLocks noChangeArrowheads="1"/>
              </p:cNvPicPr>
              <p:nvPr/>
            </p:nvPicPr>
            <p:blipFill>
              <a:blip r:embed="rId2"/>
              <a:srcRect/>
              <a:stretch>
                <a:fillRect/>
              </a:stretch>
            </p:blipFill>
            <p:spPr bwMode="auto">
              <a:xfrm>
                <a:off x="476" y="2205"/>
                <a:ext cx="1584" cy="1134"/>
              </a:xfrm>
              <a:prstGeom prst="rect">
                <a:avLst/>
              </a:prstGeom>
              <a:noFill/>
            </p:spPr>
          </p:pic>
          <p:pic>
            <p:nvPicPr>
              <p:cNvPr id="93189" name="Picture 5" descr="tracer"/>
              <p:cNvPicPr>
                <a:picLocks noChangeAspect="1" noChangeArrowheads="1"/>
              </p:cNvPicPr>
              <p:nvPr/>
            </p:nvPicPr>
            <p:blipFill>
              <a:blip r:embed="rId3"/>
              <a:srcRect/>
              <a:stretch>
                <a:fillRect/>
              </a:stretch>
            </p:blipFill>
            <p:spPr bwMode="auto">
              <a:xfrm>
                <a:off x="4014" y="2205"/>
                <a:ext cx="1375" cy="707"/>
              </a:xfrm>
              <a:prstGeom prst="rect">
                <a:avLst/>
              </a:prstGeom>
              <a:noFill/>
            </p:spPr>
          </p:pic>
          <p:pic>
            <p:nvPicPr>
              <p:cNvPr id="93190" name="Picture 6" descr="DSCF0009"/>
              <p:cNvPicPr>
                <a:picLocks noChangeAspect="1" noChangeArrowheads="1"/>
              </p:cNvPicPr>
              <p:nvPr/>
            </p:nvPicPr>
            <p:blipFill>
              <a:blip r:embed="rId4"/>
              <a:srcRect t="18878" b="16452"/>
              <a:stretch>
                <a:fillRect/>
              </a:stretch>
            </p:blipFill>
            <p:spPr bwMode="auto">
              <a:xfrm>
                <a:off x="2018" y="2205"/>
                <a:ext cx="1996" cy="1012"/>
              </a:xfrm>
              <a:prstGeom prst="rect">
                <a:avLst/>
              </a:prstGeom>
              <a:noFill/>
            </p:spPr>
          </p:pic>
          <p:pic>
            <p:nvPicPr>
              <p:cNvPr id="93191" name="Picture 7" descr="DSCF0012"/>
              <p:cNvPicPr>
                <a:picLocks noChangeAspect="1" noChangeArrowheads="1"/>
              </p:cNvPicPr>
              <p:nvPr/>
            </p:nvPicPr>
            <p:blipFill>
              <a:blip r:embed="rId5"/>
              <a:srcRect l="26843" t="23541" r="36771" b="29834"/>
              <a:stretch>
                <a:fillRect/>
              </a:stretch>
            </p:blipFill>
            <p:spPr bwMode="auto">
              <a:xfrm>
                <a:off x="2038" y="3181"/>
                <a:ext cx="998" cy="959"/>
              </a:xfrm>
              <a:prstGeom prst="rect">
                <a:avLst/>
              </a:prstGeom>
              <a:noFill/>
            </p:spPr>
          </p:pic>
        </p:grpSp>
        <p:pic>
          <p:nvPicPr>
            <p:cNvPr id="93192" name="Picture 8" descr="DSCF0023"/>
            <p:cNvPicPr>
              <a:picLocks noChangeAspect="1" noChangeArrowheads="1"/>
            </p:cNvPicPr>
            <p:nvPr/>
          </p:nvPicPr>
          <p:blipFill>
            <a:blip r:embed="rId6"/>
            <a:srcRect l="24573" t="8820" r="18500" b="18973"/>
            <a:stretch>
              <a:fillRect/>
            </a:stretch>
          </p:blipFill>
          <p:spPr bwMode="auto">
            <a:xfrm>
              <a:off x="3060" y="3092"/>
              <a:ext cx="1005" cy="956"/>
            </a:xfrm>
            <a:prstGeom prst="rect">
              <a:avLst/>
            </a:prstGeom>
            <a:noFill/>
          </p:spPr>
        </p:pic>
      </p:grpSp>
    </p:spTree>
    <p:extLst>
      <p:ext uri="{BB962C8B-B14F-4D97-AF65-F5344CB8AC3E}">
        <p14:creationId xmlns:p14="http://schemas.microsoft.com/office/powerpoint/2010/main" val="27377588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31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318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318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3187">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318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93194"/>
                                        </p:tgtEl>
                                        <p:attrNameLst>
                                          <p:attrName>style.visibility</p:attrName>
                                        </p:attrNameLst>
                                      </p:cBhvr>
                                      <p:to>
                                        <p:strVal val="visible"/>
                                      </p:to>
                                    </p:set>
                                    <p:animEffect transition="in" filter="dissolve">
                                      <p:cBhvr>
                                        <p:cTn id="23" dur="1000"/>
                                        <p:tgtEl>
                                          <p:spTgt spid="93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itle 1"/>
          <p:cNvSpPr>
            <a:spLocks noGrp="1"/>
          </p:cNvSpPr>
          <p:nvPr>
            <p:ph type="title"/>
          </p:nvPr>
        </p:nvSpPr>
        <p:spPr/>
        <p:txBody>
          <a:bodyPr/>
          <a:lstStyle/>
          <a:p>
            <a:r>
              <a:rPr lang="en-GB" altLang="en-US" smtClean="0"/>
              <a:t>Managing heat</a:t>
            </a:r>
          </a:p>
        </p:txBody>
      </p:sp>
      <p:sp>
        <p:nvSpPr>
          <p:cNvPr id="103427" name="Content Placeholder 2"/>
          <p:cNvSpPr>
            <a:spLocks noGrp="1"/>
          </p:cNvSpPr>
          <p:nvPr>
            <p:ph idx="1"/>
          </p:nvPr>
        </p:nvSpPr>
        <p:spPr/>
        <p:txBody>
          <a:bodyPr/>
          <a:lstStyle/>
          <a:p>
            <a:r>
              <a:rPr lang="en-GB" altLang="en-US" smtClean="0"/>
              <a:t>A “bad” trace</a:t>
            </a:r>
          </a:p>
        </p:txBody>
      </p:sp>
      <p:cxnSp>
        <p:nvCxnSpPr>
          <p:cNvPr id="7" name="Straight Connector 6"/>
          <p:cNvCxnSpPr/>
          <p:nvPr/>
        </p:nvCxnSpPr>
        <p:spPr>
          <a:xfrm>
            <a:off x="968375" y="2725738"/>
            <a:ext cx="20638" cy="2649537"/>
          </a:xfrm>
          <a:prstGeom prst="line">
            <a:avLst/>
          </a:prstGeom>
        </p:spPr>
        <p:style>
          <a:lnRef idx="3">
            <a:schemeClr val="accent2"/>
          </a:lnRef>
          <a:fillRef idx="0">
            <a:schemeClr val="accent2"/>
          </a:fillRef>
          <a:effectRef idx="2">
            <a:schemeClr val="accent2"/>
          </a:effectRef>
          <a:fontRef idx="minor">
            <a:schemeClr val="tx1"/>
          </a:fontRef>
        </p:style>
      </p:cxnSp>
      <p:cxnSp>
        <p:nvCxnSpPr>
          <p:cNvPr id="10" name="Straight Connector 9"/>
          <p:cNvCxnSpPr/>
          <p:nvPr/>
        </p:nvCxnSpPr>
        <p:spPr>
          <a:xfrm flipH="1" flipV="1">
            <a:off x="979488" y="5375275"/>
            <a:ext cx="6910387" cy="0"/>
          </a:xfrm>
          <a:prstGeom prst="line">
            <a:avLst/>
          </a:prstGeom>
        </p:spPr>
        <p:style>
          <a:lnRef idx="3">
            <a:schemeClr val="accent2"/>
          </a:lnRef>
          <a:fillRef idx="0">
            <a:schemeClr val="accent2"/>
          </a:fillRef>
          <a:effectRef idx="2">
            <a:schemeClr val="accent2"/>
          </a:effectRef>
          <a:fontRef idx="minor">
            <a:schemeClr val="tx1"/>
          </a:fontRef>
        </p:style>
      </p:cxnSp>
      <p:sp>
        <p:nvSpPr>
          <p:cNvPr id="16" name="Freeform 15"/>
          <p:cNvSpPr/>
          <p:nvPr/>
        </p:nvSpPr>
        <p:spPr>
          <a:xfrm>
            <a:off x="989013" y="2636838"/>
            <a:ext cx="282575" cy="2738437"/>
          </a:xfrm>
          <a:custGeom>
            <a:avLst/>
            <a:gdLst>
              <a:gd name="connsiteX0" fmla="*/ 0 w 376928"/>
              <a:gd name="connsiteY0" fmla="*/ 3650621 h 3650621"/>
              <a:gd name="connsiteX1" fmla="*/ 160543 w 376928"/>
              <a:gd name="connsiteY1" fmla="*/ 1 h 3650621"/>
              <a:gd name="connsiteX2" fmla="*/ 376928 w 376928"/>
              <a:gd name="connsiteY2" fmla="*/ 3636660 h 3650621"/>
              <a:gd name="connsiteX3" fmla="*/ 376928 w 376928"/>
              <a:gd name="connsiteY3" fmla="*/ 3636660 h 3650621"/>
            </a:gdLst>
            <a:ahLst/>
            <a:cxnLst>
              <a:cxn ang="0">
                <a:pos x="connsiteX0" y="connsiteY0"/>
              </a:cxn>
              <a:cxn ang="0">
                <a:pos x="connsiteX1" y="connsiteY1"/>
              </a:cxn>
              <a:cxn ang="0">
                <a:pos x="connsiteX2" y="connsiteY2"/>
              </a:cxn>
              <a:cxn ang="0">
                <a:pos x="connsiteX3" y="connsiteY3"/>
              </a:cxn>
            </a:cxnLst>
            <a:rect l="l" t="t" r="r" b="b"/>
            <a:pathLst>
              <a:path w="376928" h="3650621">
                <a:moveTo>
                  <a:pt x="0" y="3650621"/>
                </a:moveTo>
                <a:cubicBezTo>
                  <a:pt x="48861" y="1826474"/>
                  <a:pt x="97722" y="2328"/>
                  <a:pt x="160543" y="1"/>
                </a:cubicBezTo>
                <a:cubicBezTo>
                  <a:pt x="223364" y="-2326"/>
                  <a:pt x="376928" y="3636660"/>
                  <a:pt x="376928" y="3636660"/>
                </a:cubicBezTo>
                <a:lnTo>
                  <a:pt x="376928" y="3636660"/>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Freeform 16"/>
          <p:cNvSpPr/>
          <p:nvPr/>
        </p:nvSpPr>
        <p:spPr>
          <a:xfrm>
            <a:off x="1277938" y="3092450"/>
            <a:ext cx="6318250" cy="2282825"/>
          </a:xfrm>
          <a:custGeom>
            <a:avLst/>
            <a:gdLst>
              <a:gd name="connsiteX0" fmla="*/ 0 w 8425045"/>
              <a:gd name="connsiteY0" fmla="*/ 3043347 h 3043347"/>
              <a:gd name="connsiteX1" fmla="*/ 34901 w 8425045"/>
              <a:gd name="connsiteY1" fmla="*/ 3036367 h 3043347"/>
              <a:gd name="connsiteX2" fmla="*/ 174504 w 8425045"/>
              <a:gd name="connsiteY2" fmla="*/ 3029386 h 3043347"/>
              <a:gd name="connsiteX3" fmla="*/ 202425 w 8425045"/>
              <a:gd name="connsiteY3" fmla="*/ 3001466 h 3043347"/>
              <a:gd name="connsiteX4" fmla="*/ 223365 w 8425045"/>
              <a:gd name="connsiteY4" fmla="*/ 2987506 h 3043347"/>
              <a:gd name="connsiteX5" fmla="*/ 237325 w 8425045"/>
              <a:gd name="connsiteY5" fmla="*/ 2973545 h 3043347"/>
              <a:gd name="connsiteX6" fmla="*/ 265246 w 8425045"/>
              <a:gd name="connsiteY6" fmla="*/ 2952605 h 3043347"/>
              <a:gd name="connsiteX7" fmla="*/ 293167 w 8425045"/>
              <a:gd name="connsiteY7" fmla="*/ 2924684 h 3043347"/>
              <a:gd name="connsiteX8" fmla="*/ 300147 w 8425045"/>
              <a:gd name="connsiteY8" fmla="*/ 2903744 h 3043347"/>
              <a:gd name="connsiteX9" fmla="*/ 314107 w 8425045"/>
              <a:gd name="connsiteY9" fmla="*/ 2875823 h 3043347"/>
              <a:gd name="connsiteX10" fmla="*/ 328067 w 8425045"/>
              <a:gd name="connsiteY10" fmla="*/ 2819982 h 3043347"/>
              <a:gd name="connsiteX11" fmla="*/ 355988 w 8425045"/>
              <a:gd name="connsiteY11" fmla="*/ 2736220 h 3043347"/>
              <a:gd name="connsiteX12" fmla="*/ 369948 w 8425045"/>
              <a:gd name="connsiteY12" fmla="*/ 2694339 h 3043347"/>
              <a:gd name="connsiteX13" fmla="*/ 383909 w 8425045"/>
              <a:gd name="connsiteY13" fmla="*/ 2638498 h 3043347"/>
              <a:gd name="connsiteX14" fmla="*/ 390889 w 8425045"/>
              <a:gd name="connsiteY14" fmla="*/ 2596617 h 3043347"/>
              <a:gd name="connsiteX15" fmla="*/ 404849 w 8425045"/>
              <a:gd name="connsiteY15" fmla="*/ 2547756 h 3043347"/>
              <a:gd name="connsiteX16" fmla="*/ 411829 w 8425045"/>
              <a:gd name="connsiteY16" fmla="*/ 2498895 h 3043347"/>
              <a:gd name="connsiteX17" fmla="*/ 418809 w 8425045"/>
              <a:gd name="connsiteY17" fmla="*/ 2317411 h 3043347"/>
              <a:gd name="connsiteX18" fmla="*/ 432770 w 8425045"/>
              <a:gd name="connsiteY18" fmla="*/ 2205728 h 3043347"/>
              <a:gd name="connsiteX19" fmla="*/ 446730 w 8425045"/>
              <a:gd name="connsiteY19" fmla="*/ 2177808 h 3043347"/>
              <a:gd name="connsiteX20" fmla="*/ 453710 w 8425045"/>
              <a:gd name="connsiteY20" fmla="*/ 2073106 h 3043347"/>
              <a:gd name="connsiteX21" fmla="*/ 460690 w 8425045"/>
              <a:gd name="connsiteY21" fmla="*/ 2010284 h 3043347"/>
              <a:gd name="connsiteX22" fmla="*/ 474651 w 8425045"/>
              <a:gd name="connsiteY22" fmla="*/ 1996324 h 3043347"/>
              <a:gd name="connsiteX23" fmla="*/ 481631 w 8425045"/>
              <a:gd name="connsiteY23" fmla="*/ 1975383 h 3043347"/>
              <a:gd name="connsiteX24" fmla="*/ 495591 w 8425045"/>
              <a:gd name="connsiteY24" fmla="*/ 1954443 h 3043347"/>
              <a:gd name="connsiteX25" fmla="*/ 509551 w 8425045"/>
              <a:gd name="connsiteY25" fmla="*/ 1905582 h 3043347"/>
              <a:gd name="connsiteX26" fmla="*/ 523512 w 8425045"/>
              <a:gd name="connsiteY26" fmla="*/ 1884641 h 3043347"/>
              <a:gd name="connsiteX27" fmla="*/ 544452 w 8425045"/>
              <a:gd name="connsiteY27" fmla="*/ 1828800 h 3043347"/>
              <a:gd name="connsiteX28" fmla="*/ 551432 w 8425045"/>
              <a:gd name="connsiteY28" fmla="*/ 1793899 h 3043347"/>
              <a:gd name="connsiteX29" fmla="*/ 565393 w 8425045"/>
              <a:gd name="connsiteY29" fmla="*/ 1738058 h 3043347"/>
              <a:gd name="connsiteX30" fmla="*/ 614254 w 8425045"/>
              <a:gd name="connsiteY30" fmla="*/ 1696177 h 3043347"/>
              <a:gd name="connsiteX31" fmla="*/ 663115 w 8425045"/>
              <a:gd name="connsiteY31" fmla="*/ 1647316 h 3043347"/>
              <a:gd name="connsiteX32" fmla="*/ 684055 w 8425045"/>
              <a:gd name="connsiteY32" fmla="*/ 1605435 h 3043347"/>
              <a:gd name="connsiteX33" fmla="*/ 698016 w 8425045"/>
              <a:gd name="connsiteY33" fmla="*/ 1570535 h 3043347"/>
              <a:gd name="connsiteX34" fmla="*/ 732916 w 8425045"/>
              <a:gd name="connsiteY34" fmla="*/ 1521673 h 3043347"/>
              <a:gd name="connsiteX35" fmla="*/ 739896 w 8425045"/>
              <a:gd name="connsiteY35" fmla="*/ 1493753 h 3043347"/>
              <a:gd name="connsiteX36" fmla="*/ 781777 w 8425045"/>
              <a:gd name="connsiteY36" fmla="*/ 1423951 h 3043347"/>
              <a:gd name="connsiteX37" fmla="*/ 802718 w 8425045"/>
              <a:gd name="connsiteY37" fmla="*/ 1354150 h 3043347"/>
              <a:gd name="connsiteX38" fmla="*/ 809698 w 8425045"/>
              <a:gd name="connsiteY38" fmla="*/ 1333209 h 3043347"/>
              <a:gd name="connsiteX39" fmla="*/ 830638 w 8425045"/>
              <a:gd name="connsiteY39" fmla="*/ 1263408 h 3043347"/>
              <a:gd name="connsiteX40" fmla="*/ 858559 w 8425045"/>
              <a:gd name="connsiteY40" fmla="*/ 1214547 h 3043347"/>
              <a:gd name="connsiteX41" fmla="*/ 893460 w 8425045"/>
              <a:gd name="connsiteY41" fmla="*/ 1137765 h 3043347"/>
              <a:gd name="connsiteX42" fmla="*/ 907420 w 8425045"/>
              <a:gd name="connsiteY42" fmla="*/ 1088904 h 3043347"/>
              <a:gd name="connsiteX43" fmla="*/ 921380 w 8425045"/>
              <a:gd name="connsiteY43" fmla="*/ 1047023 h 3043347"/>
              <a:gd name="connsiteX44" fmla="*/ 928361 w 8425045"/>
              <a:gd name="connsiteY44" fmla="*/ 1026083 h 3043347"/>
              <a:gd name="connsiteX45" fmla="*/ 935341 w 8425045"/>
              <a:gd name="connsiteY45" fmla="*/ 998162 h 3043347"/>
              <a:gd name="connsiteX46" fmla="*/ 956281 w 8425045"/>
              <a:gd name="connsiteY46" fmla="*/ 921380 h 3043347"/>
              <a:gd name="connsiteX47" fmla="*/ 970241 w 8425045"/>
              <a:gd name="connsiteY47" fmla="*/ 893460 h 3043347"/>
              <a:gd name="connsiteX48" fmla="*/ 991182 w 8425045"/>
              <a:gd name="connsiteY48" fmla="*/ 872519 h 3043347"/>
              <a:gd name="connsiteX49" fmla="*/ 1012122 w 8425045"/>
              <a:gd name="connsiteY49" fmla="*/ 844599 h 3043347"/>
              <a:gd name="connsiteX50" fmla="*/ 1033063 w 8425045"/>
              <a:gd name="connsiteY50" fmla="*/ 823658 h 3043347"/>
              <a:gd name="connsiteX51" fmla="*/ 1081924 w 8425045"/>
              <a:gd name="connsiteY51" fmla="*/ 753857 h 3043347"/>
              <a:gd name="connsiteX52" fmla="*/ 1102864 w 8425045"/>
              <a:gd name="connsiteY52" fmla="*/ 725936 h 3043347"/>
              <a:gd name="connsiteX53" fmla="*/ 1116825 w 8425045"/>
              <a:gd name="connsiteY53" fmla="*/ 711976 h 3043347"/>
              <a:gd name="connsiteX54" fmla="*/ 1137765 w 8425045"/>
              <a:gd name="connsiteY54" fmla="*/ 677075 h 3043347"/>
              <a:gd name="connsiteX55" fmla="*/ 1165686 w 8425045"/>
              <a:gd name="connsiteY55" fmla="*/ 635194 h 3043347"/>
              <a:gd name="connsiteX56" fmla="*/ 1179646 w 8425045"/>
              <a:gd name="connsiteY56" fmla="*/ 607273 h 3043347"/>
              <a:gd name="connsiteX57" fmla="*/ 1228507 w 8425045"/>
              <a:gd name="connsiteY57" fmla="*/ 593313 h 3043347"/>
              <a:gd name="connsiteX58" fmla="*/ 1263408 w 8425045"/>
              <a:gd name="connsiteY58" fmla="*/ 572373 h 3043347"/>
              <a:gd name="connsiteX59" fmla="*/ 1284348 w 8425045"/>
              <a:gd name="connsiteY59" fmla="*/ 558412 h 3043347"/>
              <a:gd name="connsiteX60" fmla="*/ 1305289 w 8425045"/>
              <a:gd name="connsiteY60" fmla="*/ 530492 h 3043347"/>
              <a:gd name="connsiteX61" fmla="*/ 1333209 w 8425045"/>
              <a:gd name="connsiteY61" fmla="*/ 509551 h 3043347"/>
              <a:gd name="connsiteX62" fmla="*/ 1361130 w 8425045"/>
              <a:gd name="connsiteY62" fmla="*/ 467670 h 3043347"/>
              <a:gd name="connsiteX63" fmla="*/ 1409991 w 8425045"/>
              <a:gd name="connsiteY63" fmla="*/ 418809 h 3043347"/>
              <a:gd name="connsiteX64" fmla="*/ 1451872 w 8425045"/>
              <a:gd name="connsiteY64" fmla="*/ 376928 h 3043347"/>
              <a:gd name="connsiteX65" fmla="*/ 1465832 w 8425045"/>
              <a:gd name="connsiteY65" fmla="*/ 355988 h 3043347"/>
              <a:gd name="connsiteX66" fmla="*/ 1507713 w 8425045"/>
              <a:gd name="connsiteY66" fmla="*/ 321087 h 3043347"/>
              <a:gd name="connsiteX67" fmla="*/ 1549594 w 8425045"/>
              <a:gd name="connsiteY67" fmla="*/ 279206 h 3043347"/>
              <a:gd name="connsiteX68" fmla="*/ 1626376 w 8425045"/>
              <a:gd name="connsiteY68" fmla="*/ 202425 h 3043347"/>
              <a:gd name="connsiteX69" fmla="*/ 1654296 w 8425045"/>
              <a:gd name="connsiteY69" fmla="*/ 174504 h 3043347"/>
              <a:gd name="connsiteX70" fmla="*/ 1703158 w 8425045"/>
              <a:gd name="connsiteY70" fmla="*/ 139603 h 3043347"/>
              <a:gd name="connsiteX71" fmla="*/ 1738058 w 8425045"/>
              <a:gd name="connsiteY71" fmla="*/ 118663 h 3043347"/>
              <a:gd name="connsiteX72" fmla="*/ 1752019 w 8425045"/>
              <a:gd name="connsiteY72" fmla="*/ 104702 h 3043347"/>
              <a:gd name="connsiteX73" fmla="*/ 1779939 w 8425045"/>
              <a:gd name="connsiteY73" fmla="*/ 83762 h 3043347"/>
              <a:gd name="connsiteX74" fmla="*/ 1814840 w 8425045"/>
              <a:gd name="connsiteY74" fmla="*/ 62822 h 3043347"/>
              <a:gd name="connsiteX75" fmla="*/ 1891622 w 8425045"/>
              <a:gd name="connsiteY75" fmla="*/ 6980 h 3043347"/>
              <a:gd name="connsiteX76" fmla="*/ 1919542 w 8425045"/>
              <a:gd name="connsiteY76" fmla="*/ 0 h 3043347"/>
              <a:gd name="connsiteX77" fmla="*/ 2003304 w 8425045"/>
              <a:gd name="connsiteY77" fmla="*/ 27921 h 3043347"/>
              <a:gd name="connsiteX78" fmla="*/ 2038205 w 8425045"/>
              <a:gd name="connsiteY78" fmla="*/ 55841 h 3043347"/>
              <a:gd name="connsiteX79" fmla="*/ 2101026 w 8425045"/>
              <a:gd name="connsiteY79" fmla="*/ 97722 h 3043347"/>
              <a:gd name="connsiteX80" fmla="*/ 2149887 w 8425045"/>
              <a:gd name="connsiteY80" fmla="*/ 146583 h 3043347"/>
              <a:gd name="connsiteX81" fmla="*/ 2191768 w 8425045"/>
              <a:gd name="connsiteY81" fmla="*/ 167524 h 3043347"/>
              <a:gd name="connsiteX82" fmla="*/ 2310431 w 8425045"/>
              <a:gd name="connsiteY82" fmla="*/ 209405 h 3043347"/>
              <a:gd name="connsiteX83" fmla="*/ 2429093 w 8425045"/>
              <a:gd name="connsiteY83" fmla="*/ 146583 h 3043347"/>
              <a:gd name="connsiteX84" fmla="*/ 2429093 w 8425045"/>
              <a:gd name="connsiteY84" fmla="*/ 146583 h 3043347"/>
              <a:gd name="connsiteX85" fmla="*/ 2484935 w 8425045"/>
              <a:gd name="connsiteY85" fmla="*/ 125643 h 3043347"/>
              <a:gd name="connsiteX86" fmla="*/ 2505875 w 8425045"/>
              <a:gd name="connsiteY86" fmla="*/ 118663 h 3043347"/>
              <a:gd name="connsiteX87" fmla="*/ 2540776 w 8425045"/>
              <a:gd name="connsiteY87" fmla="*/ 111683 h 3043347"/>
              <a:gd name="connsiteX88" fmla="*/ 2610577 w 8425045"/>
              <a:gd name="connsiteY88" fmla="*/ 118663 h 3043347"/>
              <a:gd name="connsiteX89" fmla="*/ 2631518 w 8425045"/>
              <a:gd name="connsiteY89" fmla="*/ 125643 h 3043347"/>
              <a:gd name="connsiteX90" fmla="*/ 2666419 w 8425045"/>
              <a:gd name="connsiteY90" fmla="*/ 160544 h 3043347"/>
              <a:gd name="connsiteX91" fmla="*/ 2743200 w 8425045"/>
              <a:gd name="connsiteY91" fmla="*/ 188464 h 3043347"/>
              <a:gd name="connsiteX92" fmla="*/ 2826962 w 8425045"/>
              <a:gd name="connsiteY92" fmla="*/ 181484 h 3043347"/>
              <a:gd name="connsiteX93" fmla="*/ 2861863 w 8425045"/>
              <a:gd name="connsiteY93" fmla="*/ 167524 h 3043347"/>
              <a:gd name="connsiteX94" fmla="*/ 2903744 w 8425045"/>
              <a:gd name="connsiteY94" fmla="*/ 153564 h 3043347"/>
              <a:gd name="connsiteX95" fmla="*/ 3036367 w 8425045"/>
              <a:gd name="connsiteY95" fmla="*/ 160544 h 3043347"/>
              <a:gd name="connsiteX96" fmla="*/ 3085228 w 8425045"/>
              <a:gd name="connsiteY96" fmla="*/ 153564 h 3043347"/>
              <a:gd name="connsiteX97" fmla="*/ 3224831 w 8425045"/>
              <a:gd name="connsiteY97" fmla="*/ 139603 h 3043347"/>
              <a:gd name="connsiteX98" fmla="*/ 3336513 w 8425045"/>
              <a:gd name="connsiteY98" fmla="*/ 125643 h 3043347"/>
              <a:gd name="connsiteX99" fmla="*/ 3371414 w 8425045"/>
              <a:gd name="connsiteY99" fmla="*/ 118663 h 3043347"/>
              <a:gd name="connsiteX100" fmla="*/ 3399335 w 8425045"/>
              <a:gd name="connsiteY100" fmla="*/ 104702 h 3043347"/>
              <a:gd name="connsiteX101" fmla="*/ 3434235 w 8425045"/>
              <a:gd name="connsiteY101" fmla="*/ 97722 h 3043347"/>
              <a:gd name="connsiteX102" fmla="*/ 3462156 w 8425045"/>
              <a:gd name="connsiteY102" fmla="*/ 90742 h 3043347"/>
              <a:gd name="connsiteX103" fmla="*/ 3483096 w 8425045"/>
              <a:gd name="connsiteY103" fmla="*/ 76782 h 3043347"/>
              <a:gd name="connsiteX104" fmla="*/ 3517997 w 8425045"/>
              <a:gd name="connsiteY104" fmla="*/ 90742 h 3043347"/>
              <a:gd name="connsiteX105" fmla="*/ 3566858 w 8425045"/>
              <a:gd name="connsiteY105" fmla="*/ 104702 h 3043347"/>
              <a:gd name="connsiteX106" fmla="*/ 3657600 w 8425045"/>
              <a:gd name="connsiteY106" fmla="*/ 48861 h 3043347"/>
              <a:gd name="connsiteX107" fmla="*/ 3734382 w 8425045"/>
              <a:gd name="connsiteY107" fmla="*/ 6980 h 3043347"/>
              <a:gd name="connsiteX108" fmla="*/ 3825124 w 8425045"/>
              <a:gd name="connsiteY108" fmla="*/ 13960 h 3043347"/>
              <a:gd name="connsiteX109" fmla="*/ 3846064 w 8425045"/>
              <a:gd name="connsiteY109" fmla="*/ 27921 h 3043347"/>
              <a:gd name="connsiteX110" fmla="*/ 3887945 w 8425045"/>
              <a:gd name="connsiteY110" fmla="*/ 62822 h 3043347"/>
              <a:gd name="connsiteX111" fmla="*/ 3922846 w 8425045"/>
              <a:gd name="connsiteY111" fmla="*/ 76782 h 3043347"/>
              <a:gd name="connsiteX112" fmla="*/ 3964727 w 8425045"/>
              <a:gd name="connsiteY112" fmla="*/ 97722 h 3043347"/>
              <a:gd name="connsiteX113" fmla="*/ 3985667 w 8425045"/>
              <a:gd name="connsiteY113" fmla="*/ 439750 h 3043347"/>
              <a:gd name="connsiteX114" fmla="*/ 3992648 w 8425045"/>
              <a:gd name="connsiteY114" fmla="*/ 600293 h 3043347"/>
              <a:gd name="connsiteX115" fmla="*/ 3999628 w 8425045"/>
              <a:gd name="connsiteY115" fmla="*/ 718956 h 3043347"/>
              <a:gd name="connsiteX116" fmla="*/ 4020568 w 8425045"/>
              <a:gd name="connsiteY116" fmla="*/ 886480 h 3043347"/>
              <a:gd name="connsiteX117" fmla="*/ 4034528 w 8425045"/>
              <a:gd name="connsiteY117" fmla="*/ 991182 h 3043347"/>
              <a:gd name="connsiteX118" fmla="*/ 4048489 w 8425045"/>
              <a:gd name="connsiteY118" fmla="*/ 1186626 h 3043347"/>
              <a:gd name="connsiteX119" fmla="*/ 4055469 w 8425045"/>
              <a:gd name="connsiteY119" fmla="*/ 1284348 h 3043347"/>
              <a:gd name="connsiteX120" fmla="*/ 4069429 w 8425045"/>
              <a:gd name="connsiteY120" fmla="*/ 1368110 h 3043347"/>
              <a:gd name="connsiteX121" fmla="*/ 4090370 w 8425045"/>
              <a:gd name="connsiteY121" fmla="*/ 1479793 h 3043347"/>
              <a:gd name="connsiteX122" fmla="*/ 4111310 w 8425045"/>
              <a:gd name="connsiteY122" fmla="*/ 1493753 h 3043347"/>
              <a:gd name="connsiteX123" fmla="*/ 4125270 w 8425045"/>
              <a:gd name="connsiteY123" fmla="*/ 1514693 h 3043347"/>
              <a:gd name="connsiteX124" fmla="*/ 4174132 w 8425045"/>
              <a:gd name="connsiteY124" fmla="*/ 1549594 h 3043347"/>
              <a:gd name="connsiteX125" fmla="*/ 4202052 w 8425045"/>
              <a:gd name="connsiteY125" fmla="*/ 1584495 h 3043347"/>
              <a:gd name="connsiteX126" fmla="*/ 4229973 w 8425045"/>
              <a:gd name="connsiteY126" fmla="*/ 1570535 h 3043347"/>
              <a:gd name="connsiteX127" fmla="*/ 4257893 w 8425045"/>
              <a:gd name="connsiteY127" fmla="*/ 1535634 h 3043347"/>
              <a:gd name="connsiteX128" fmla="*/ 4292794 w 8425045"/>
              <a:gd name="connsiteY128" fmla="*/ 1493753 h 3043347"/>
              <a:gd name="connsiteX129" fmla="*/ 4299774 w 8425045"/>
              <a:gd name="connsiteY129" fmla="*/ 1437912 h 3043347"/>
              <a:gd name="connsiteX130" fmla="*/ 4306754 w 8425045"/>
              <a:gd name="connsiteY130" fmla="*/ 1396031 h 3043347"/>
              <a:gd name="connsiteX131" fmla="*/ 4313735 w 8425045"/>
              <a:gd name="connsiteY131" fmla="*/ 1340190 h 3043347"/>
              <a:gd name="connsiteX132" fmla="*/ 4334675 w 8425045"/>
              <a:gd name="connsiteY132" fmla="*/ 530492 h 3043347"/>
              <a:gd name="connsiteX133" fmla="*/ 4348635 w 8425045"/>
              <a:gd name="connsiteY133" fmla="*/ 321087 h 3043347"/>
              <a:gd name="connsiteX134" fmla="*/ 4362596 w 8425045"/>
              <a:gd name="connsiteY134" fmla="*/ 202425 h 3043347"/>
              <a:gd name="connsiteX135" fmla="*/ 4376556 w 8425045"/>
              <a:gd name="connsiteY135" fmla="*/ 181484 h 3043347"/>
              <a:gd name="connsiteX136" fmla="*/ 4383536 w 8425045"/>
              <a:gd name="connsiteY136" fmla="*/ 160544 h 3043347"/>
              <a:gd name="connsiteX137" fmla="*/ 4397496 w 8425045"/>
              <a:gd name="connsiteY137" fmla="*/ 132623 h 3043347"/>
              <a:gd name="connsiteX138" fmla="*/ 4404477 w 8425045"/>
              <a:gd name="connsiteY138" fmla="*/ 111683 h 3043347"/>
              <a:gd name="connsiteX139" fmla="*/ 4453338 w 8425045"/>
              <a:gd name="connsiteY139" fmla="*/ 90742 h 3043347"/>
              <a:gd name="connsiteX140" fmla="*/ 4516159 w 8425045"/>
              <a:gd name="connsiteY140" fmla="*/ 104702 h 3043347"/>
              <a:gd name="connsiteX141" fmla="*/ 4544080 w 8425045"/>
              <a:gd name="connsiteY141" fmla="*/ 111683 h 3043347"/>
              <a:gd name="connsiteX142" fmla="*/ 4592941 w 8425045"/>
              <a:gd name="connsiteY142" fmla="*/ 153564 h 3043347"/>
              <a:gd name="connsiteX143" fmla="*/ 4620861 w 8425045"/>
              <a:gd name="connsiteY143" fmla="*/ 174504 h 3043347"/>
              <a:gd name="connsiteX144" fmla="*/ 4662742 w 8425045"/>
              <a:gd name="connsiteY144" fmla="*/ 209405 h 3043347"/>
              <a:gd name="connsiteX145" fmla="*/ 4725564 w 8425045"/>
              <a:gd name="connsiteY145" fmla="*/ 237325 h 3043347"/>
              <a:gd name="connsiteX146" fmla="*/ 4774425 w 8425045"/>
              <a:gd name="connsiteY146" fmla="*/ 230345 h 3043347"/>
              <a:gd name="connsiteX147" fmla="*/ 4830266 w 8425045"/>
              <a:gd name="connsiteY147" fmla="*/ 216385 h 3043347"/>
              <a:gd name="connsiteX148" fmla="*/ 5039670 w 8425045"/>
              <a:gd name="connsiteY148" fmla="*/ 209405 h 3043347"/>
              <a:gd name="connsiteX149" fmla="*/ 5137393 w 8425045"/>
              <a:gd name="connsiteY149" fmla="*/ 167524 h 3043347"/>
              <a:gd name="connsiteX150" fmla="*/ 5200214 w 8425045"/>
              <a:gd name="connsiteY150" fmla="*/ 146583 h 3043347"/>
              <a:gd name="connsiteX151" fmla="*/ 5249075 w 8425045"/>
              <a:gd name="connsiteY151" fmla="*/ 132623 h 3043347"/>
              <a:gd name="connsiteX152" fmla="*/ 5325857 w 8425045"/>
              <a:gd name="connsiteY152" fmla="*/ 125643 h 3043347"/>
              <a:gd name="connsiteX153" fmla="*/ 5416599 w 8425045"/>
              <a:gd name="connsiteY153" fmla="*/ 125643 h 3043347"/>
              <a:gd name="connsiteX154" fmla="*/ 5451499 w 8425045"/>
              <a:gd name="connsiteY154" fmla="*/ 146583 h 3043347"/>
              <a:gd name="connsiteX155" fmla="*/ 5507341 w 8425045"/>
              <a:gd name="connsiteY155" fmla="*/ 160544 h 3043347"/>
              <a:gd name="connsiteX156" fmla="*/ 5591103 w 8425045"/>
              <a:gd name="connsiteY156" fmla="*/ 188464 h 3043347"/>
              <a:gd name="connsiteX157" fmla="*/ 5737686 w 8425045"/>
              <a:gd name="connsiteY157" fmla="*/ 181484 h 3043347"/>
              <a:gd name="connsiteX158" fmla="*/ 5800507 w 8425045"/>
              <a:gd name="connsiteY158" fmla="*/ 167524 h 3043347"/>
              <a:gd name="connsiteX159" fmla="*/ 5961051 w 8425045"/>
              <a:gd name="connsiteY159" fmla="*/ 181484 h 3043347"/>
              <a:gd name="connsiteX160" fmla="*/ 6114614 w 8425045"/>
              <a:gd name="connsiteY160" fmla="*/ 223365 h 3043347"/>
              <a:gd name="connsiteX161" fmla="*/ 6205356 w 8425045"/>
              <a:gd name="connsiteY161" fmla="*/ 216385 h 3043347"/>
              <a:gd name="connsiteX162" fmla="*/ 6317038 w 8425045"/>
              <a:gd name="connsiteY162" fmla="*/ 202425 h 3043347"/>
              <a:gd name="connsiteX163" fmla="*/ 6372880 w 8425045"/>
              <a:gd name="connsiteY163" fmla="*/ 195444 h 3043347"/>
              <a:gd name="connsiteX164" fmla="*/ 6414761 w 8425045"/>
              <a:gd name="connsiteY164" fmla="*/ 181484 h 3043347"/>
              <a:gd name="connsiteX165" fmla="*/ 6631145 w 8425045"/>
              <a:gd name="connsiteY165" fmla="*/ 160544 h 3043347"/>
              <a:gd name="connsiteX166" fmla="*/ 6652086 w 8425045"/>
              <a:gd name="connsiteY166" fmla="*/ 139603 h 3043347"/>
              <a:gd name="connsiteX167" fmla="*/ 6673026 w 8425045"/>
              <a:gd name="connsiteY167" fmla="*/ 132623 h 3043347"/>
              <a:gd name="connsiteX168" fmla="*/ 6742828 w 8425045"/>
              <a:gd name="connsiteY168" fmla="*/ 118663 h 3043347"/>
              <a:gd name="connsiteX169" fmla="*/ 6861490 w 8425045"/>
              <a:gd name="connsiteY169" fmla="*/ 104702 h 3043347"/>
              <a:gd name="connsiteX170" fmla="*/ 6896391 w 8425045"/>
              <a:gd name="connsiteY170" fmla="*/ 97722 h 3043347"/>
              <a:gd name="connsiteX171" fmla="*/ 7022034 w 8425045"/>
              <a:gd name="connsiteY171" fmla="*/ 104702 h 3043347"/>
              <a:gd name="connsiteX172" fmla="*/ 7140696 w 8425045"/>
              <a:gd name="connsiteY172" fmla="*/ 132623 h 3043347"/>
              <a:gd name="connsiteX173" fmla="*/ 7266339 w 8425045"/>
              <a:gd name="connsiteY173" fmla="*/ 174504 h 3043347"/>
              <a:gd name="connsiteX174" fmla="*/ 7294260 w 8425045"/>
              <a:gd name="connsiteY174" fmla="*/ 181484 h 3043347"/>
              <a:gd name="connsiteX175" fmla="*/ 7308220 w 8425045"/>
              <a:gd name="connsiteY175" fmla="*/ 202425 h 3043347"/>
              <a:gd name="connsiteX176" fmla="*/ 7329161 w 8425045"/>
              <a:gd name="connsiteY176" fmla="*/ 223365 h 3043347"/>
              <a:gd name="connsiteX177" fmla="*/ 7336141 w 8425045"/>
              <a:gd name="connsiteY177" fmla="*/ 251286 h 3043347"/>
              <a:gd name="connsiteX178" fmla="*/ 7343121 w 8425045"/>
              <a:gd name="connsiteY178" fmla="*/ 335048 h 3043347"/>
              <a:gd name="connsiteX179" fmla="*/ 7357081 w 8425045"/>
              <a:gd name="connsiteY179" fmla="*/ 362968 h 3043347"/>
              <a:gd name="connsiteX180" fmla="*/ 7364061 w 8425045"/>
              <a:gd name="connsiteY180" fmla="*/ 411829 h 3043347"/>
              <a:gd name="connsiteX181" fmla="*/ 7371041 w 8425045"/>
              <a:gd name="connsiteY181" fmla="*/ 446730 h 3043347"/>
              <a:gd name="connsiteX182" fmla="*/ 7385002 w 8425045"/>
              <a:gd name="connsiteY182" fmla="*/ 586333 h 3043347"/>
              <a:gd name="connsiteX183" fmla="*/ 7398962 w 8425045"/>
              <a:gd name="connsiteY183" fmla="*/ 670095 h 3043347"/>
              <a:gd name="connsiteX184" fmla="*/ 7405942 w 8425045"/>
              <a:gd name="connsiteY184" fmla="*/ 732916 h 3043347"/>
              <a:gd name="connsiteX185" fmla="*/ 7419903 w 8425045"/>
              <a:gd name="connsiteY185" fmla="*/ 802718 h 3043347"/>
              <a:gd name="connsiteX186" fmla="*/ 7440843 w 8425045"/>
              <a:gd name="connsiteY186" fmla="*/ 865539 h 3043347"/>
              <a:gd name="connsiteX187" fmla="*/ 7447823 w 8425045"/>
              <a:gd name="connsiteY187" fmla="*/ 900440 h 3043347"/>
              <a:gd name="connsiteX188" fmla="*/ 7454803 w 8425045"/>
              <a:gd name="connsiteY188" fmla="*/ 956281 h 3043347"/>
              <a:gd name="connsiteX189" fmla="*/ 7468764 w 8425045"/>
              <a:gd name="connsiteY189" fmla="*/ 1005142 h 3043347"/>
              <a:gd name="connsiteX190" fmla="*/ 7482724 w 8425045"/>
              <a:gd name="connsiteY190" fmla="*/ 1074944 h 3043347"/>
              <a:gd name="connsiteX191" fmla="*/ 7489704 w 8425045"/>
              <a:gd name="connsiteY191" fmla="*/ 1095884 h 3043347"/>
              <a:gd name="connsiteX192" fmla="*/ 7503664 w 8425045"/>
              <a:gd name="connsiteY192" fmla="*/ 1158706 h 3043347"/>
              <a:gd name="connsiteX193" fmla="*/ 7524605 w 8425045"/>
              <a:gd name="connsiteY193" fmla="*/ 1235487 h 3043347"/>
              <a:gd name="connsiteX194" fmla="*/ 7545545 w 8425045"/>
              <a:gd name="connsiteY194" fmla="*/ 1284348 h 3043347"/>
              <a:gd name="connsiteX195" fmla="*/ 7580446 w 8425045"/>
              <a:gd name="connsiteY195" fmla="*/ 1409991 h 3043347"/>
              <a:gd name="connsiteX196" fmla="*/ 7594406 w 8425045"/>
              <a:gd name="connsiteY196" fmla="*/ 1465832 h 3043347"/>
              <a:gd name="connsiteX197" fmla="*/ 7601387 w 8425045"/>
              <a:gd name="connsiteY197" fmla="*/ 1493753 h 3043347"/>
              <a:gd name="connsiteX198" fmla="*/ 7622327 w 8425045"/>
              <a:gd name="connsiteY198" fmla="*/ 1542614 h 3043347"/>
              <a:gd name="connsiteX199" fmla="*/ 7629307 w 8425045"/>
              <a:gd name="connsiteY199" fmla="*/ 1577515 h 3043347"/>
              <a:gd name="connsiteX200" fmla="*/ 7650248 w 8425045"/>
              <a:gd name="connsiteY200" fmla="*/ 1626376 h 3043347"/>
              <a:gd name="connsiteX201" fmla="*/ 7664208 w 8425045"/>
              <a:gd name="connsiteY201" fmla="*/ 1668257 h 3043347"/>
              <a:gd name="connsiteX202" fmla="*/ 7678168 w 8425045"/>
              <a:gd name="connsiteY202" fmla="*/ 1717118 h 3043347"/>
              <a:gd name="connsiteX203" fmla="*/ 7706089 w 8425045"/>
              <a:gd name="connsiteY203" fmla="*/ 1772959 h 3043347"/>
              <a:gd name="connsiteX204" fmla="*/ 7720049 w 8425045"/>
              <a:gd name="connsiteY204" fmla="*/ 1800880 h 3043347"/>
              <a:gd name="connsiteX205" fmla="*/ 7747970 w 8425045"/>
              <a:gd name="connsiteY205" fmla="*/ 1856721 h 3043347"/>
              <a:gd name="connsiteX206" fmla="*/ 7768910 w 8425045"/>
              <a:gd name="connsiteY206" fmla="*/ 1905582 h 3043347"/>
              <a:gd name="connsiteX207" fmla="*/ 7775890 w 8425045"/>
              <a:gd name="connsiteY207" fmla="*/ 1926522 h 3043347"/>
              <a:gd name="connsiteX208" fmla="*/ 7796831 w 8425045"/>
              <a:gd name="connsiteY208" fmla="*/ 1961423 h 3043347"/>
              <a:gd name="connsiteX209" fmla="*/ 7824751 w 8425045"/>
              <a:gd name="connsiteY209" fmla="*/ 2017264 h 3043347"/>
              <a:gd name="connsiteX210" fmla="*/ 7838712 w 8425045"/>
              <a:gd name="connsiteY210" fmla="*/ 2045185 h 3043347"/>
              <a:gd name="connsiteX211" fmla="*/ 7873612 w 8425045"/>
              <a:gd name="connsiteY211" fmla="*/ 2114986 h 3043347"/>
              <a:gd name="connsiteX212" fmla="*/ 7894553 w 8425045"/>
              <a:gd name="connsiteY212" fmla="*/ 2156867 h 3043347"/>
              <a:gd name="connsiteX213" fmla="*/ 7922474 w 8425045"/>
              <a:gd name="connsiteY213" fmla="*/ 2219689 h 3043347"/>
              <a:gd name="connsiteX214" fmla="*/ 7950394 w 8425045"/>
              <a:gd name="connsiteY214" fmla="*/ 2261570 h 3043347"/>
              <a:gd name="connsiteX215" fmla="*/ 7957374 w 8425045"/>
              <a:gd name="connsiteY215" fmla="*/ 2282510 h 3043347"/>
              <a:gd name="connsiteX216" fmla="*/ 7964354 w 8425045"/>
              <a:gd name="connsiteY216" fmla="*/ 2310431 h 3043347"/>
              <a:gd name="connsiteX217" fmla="*/ 7985295 w 8425045"/>
              <a:gd name="connsiteY217" fmla="*/ 2331371 h 3043347"/>
              <a:gd name="connsiteX218" fmla="*/ 8013216 w 8425045"/>
              <a:gd name="connsiteY218" fmla="*/ 2373252 h 3043347"/>
              <a:gd name="connsiteX219" fmla="*/ 8027176 w 8425045"/>
              <a:gd name="connsiteY219" fmla="*/ 2394193 h 3043347"/>
              <a:gd name="connsiteX220" fmla="*/ 8048116 w 8425045"/>
              <a:gd name="connsiteY220" fmla="*/ 2415133 h 3043347"/>
              <a:gd name="connsiteX221" fmla="*/ 8062077 w 8425045"/>
              <a:gd name="connsiteY221" fmla="*/ 2443054 h 3043347"/>
              <a:gd name="connsiteX222" fmla="*/ 8096977 w 8425045"/>
              <a:gd name="connsiteY222" fmla="*/ 2491915 h 3043347"/>
              <a:gd name="connsiteX223" fmla="*/ 8103958 w 8425045"/>
              <a:gd name="connsiteY223" fmla="*/ 2512855 h 3043347"/>
              <a:gd name="connsiteX224" fmla="*/ 8152819 w 8425045"/>
              <a:gd name="connsiteY224" fmla="*/ 2582657 h 3043347"/>
              <a:gd name="connsiteX225" fmla="*/ 8166779 w 8425045"/>
              <a:gd name="connsiteY225" fmla="*/ 2610577 h 3043347"/>
              <a:gd name="connsiteX226" fmla="*/ 8180739 w 8425045"/>
              <a:gd name="connsiteY226" fmla="*/ 2624538 h 3043347"/>
              <a:gd name="connsiteX227" fmla="*/ 8208660 w 8425045"/>
              <a:gd name="connsiteY227" fmla="*/ 2666419 h 3043347"/>
              <a:gd name="connsiteX228" fmla="*/ 8222620 w 8425045"/>
              <a:gd name="connsiteY228" fmla="*/ 2694339 h 3043347"/>
              <a:gd name="connsiteX229" fmla="*/ 8229600 w 8425045"/>
              <a:gd name="connsiteY229" fmla="*/ 2715280 h 3043347"/>
              <a:gd name="connsiteX230" fmla="*/ 8257521 w 8425045"/>
              <a:gd name="connsiteY230" fmla="*/ 2757160 h 3043347"/>
              <a:gd name="connsiteX231" fmla="*/ 8264501 w 8425045"/>
              <a:gd name="connsiteY231" fmla="*/ 2778101 h 3043347"/>
              <a:gd name="connsiteX232" fmla="*/ 8292422 w 8425045"/>
              <a:gd name="connsiteY232" fmla="*/ 2833942 h 3043347"/>
              <a:gd name="connsiteX233" fmla="*/ 8313362 w 8425045"/>
              <a:gd name="connsiteY233" fmla="*/ 2875823 h 3043347"/>
              <a:gd name="connsiteX234" fmla="*/ 8320342 w 8425045"/>
              <a:gd name="connsiteY234" fmla="*/ 2896764 h 3043347"/>
              <a:gd name="connsiteX235" fmla="*/ 8355243 w 8425045"/>
              <a:gd name="connsiteY235" fmla="*/ 2924684 h 3043347"/>
              <a:gd name="connsiteX236" fmla="*/ 8383164 w 8425045"/>
              <a:gd name="connsiteY236" fmla="*/ 2973545 h 3043347"/>
              <a:gd name="connsiteX237" fmla="*/ 8425045 w 8425045"/>
              <a:gd name="connsiteY237" fmla="*/ 3029386 h 3043347"/>
              <a:gd name="connsiteX238" fmla="*/ 8418064 w 8425045"/>
              <a:gd name="connsiteY238" fmla="*/ 3022406 h 304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Lst>
            <a:rect l="l" t="t" r="r" b="b"/>
            <a:pathLst>
              <a:path w="8425045" h="3043347">
                <a:moveTo>
                  <a:pt x="0" y="3043347"/>
                </a:moveTo>
                <a:cubicBezTo>
                  <a:pt x="11634" y="3041020"/>
                  <a:pt x="23075" y="3037313"/>
                  <a:pt x="34901" y="3036367"/>
                </a:cubicBezTo>
                <a:cubicBezTo>
                  <a:pt x="81345" y="3032651"/>
                  <a:pt x="128891" y="3038889"/>
                  <a:pt x="174504" y="3029386"/>
                </a:cubicBezTo>
                <a:cubicBezTo>
                  <a:pt x="187389" y="3026702"/>
                  <a:pt x="192432" y="3010032"/>
                  <a:pt x="202425" y="3001466"/>
                </a:cubicBezTo>
                <a:cubicBezTo>
                  <a:pt x="208794" y="2996007"/>
                  <a:pt x="216814" y="2992747"/>
                  <a:pt x="223365" y="2987506"/>
                </a:cubicBezTo>
                <a:cubicBezTo>
                  <a:pt x="228504" y="2983395"/>
                  <a:pt x="232269" y="2977758"/>
                  <a:pt x="237325" y="2973545"/>
                </a:cubicBezTo>
                <a:cubicBezTo>
                  <a:pt x="246262" y="2966097"/>
                  <a:pt x="256491" y="2960266"/>
                  <a:pt x="265246" y="2952605"/>
                </a:cubicBezTo>
                <a:cubicBezTo>
                  <a:pt x="275152" y="2943938"/>
                  <a:pt x="293167" y="2924684"/>
                  <a:pt x="293167" y="2924684"/>
                </a:cubicBezTo>
                <a:cubicBezTo>
                  <a:pt x="295494" y="2917704"/>
                  <a:pt x="297249" y="2910507"/>
                  <a:pt x="300147" y="2903744"/>
                </a:cubicBezTo>
                <a:cubicBezTo>
                  <a:pt x="304246" y="2894180"/>
                  <a:pt x="310817" y="2885695"/>
                  <a:pt x="314107" y="2875823"/>
                </a:cubicBezTo>
                <a:cubicBezTo>
                  <a:pt x="320174" y="2857621"/>
                  <a:pt x="321999" y="2838184"/>
                  <a:pt x="328067" y="2819982"/>
                </a:cubicBezTo>
                <a:lnTo>
                  <a:pt x="355988" y="2736220"/>
                </a:lnTo>
                <a:lnTo>
                  <a:pt x="369948" y="2694339"/>
                </a:lnTo>
                <a:cubicBezTo>
                  <a:pt x="374602" y="2675725"/>
                  <a:pt x="380755" y="2657424"/>
                  <a:pt x="383909" y="2638498"/>
                </a:cubicBezTo>
                <a:cubicBezTo>
                  <a:pt x="386236" y="2624538"/>
                  <a:pt x="387819" y="2610433"/>
                  <a:pt x="390889" y="2596617"/>
                </a:cubicBezTo>
                <a:cubicBezTo>
                  <a:pt x="405841" y="2529332"/>
                  <a:pt x="389646" y="2631377"/>
                  <a:pt x="404849" y="2547756"/>
                </a:cubicBezTo>
                <a:cubicBezTo>
                  <a:pt x="407792" y="2531569"/>
                  <a:pt x="409502" y="2515182"/>
                  <a:pt x="411829" y="2498895"/>
                </a:cubicBezTo>
                <a:cubicBezTo>
                  <a:pt x="414156" y="2438400"/>
                  <a:pt x="415708" y="2377871"/>
                  <a:pt x="418809" y="2317411"/>
                </a:cubicBezTo>
                <a:cubicBezTo>
                  <a:pt x="420843" y="2277754"/>
                  <a:pt x="417534" y="2241280"/>
                  <a:pt x="432770" y="2205728"/>
                </a:cubicBezTo>
                <a:cubicBezTo>
                  <a:pt x="436869" y="2196164"/>
                  <a:pt x="442077" y="2187115"/>
                  <a:pt x="446730" y="2177808"/>
                </a:cubicBezTo>
                <a:cubicBezTo>
                  <a:pt x="449057" y="2142907"/>
                  <a:pt x="450805" y="2107963"/>
                  <a:pt x="453710" y="2073106"/>
                </a:cubicBezTo>
                <a:cubicBezTo>
                  <a:pt x="455460" y="2052109"/>
                  <a:pt x="455146" y="2030611"/>
                  <a:pt x="460690" y="2010284"/>
                </a:cubicBezTo>
                <a:cubicBezTo>
                  <a:pt x="462422" y="2003935"/>
                  <a:pt x="469997" y="2000977"/>
                  <a:pt x="474651" y="1996324"/>
                </a:cubicBezTo>
                <a:cubicBezTo>
                  <a:pt x="476978" y="1989344"/>
                  <a:pt x="478341" y="1981964"/>
                  <a:pt x="481631" y="1975383"/>
                </a:cubicBezTo>
                <a:cubicBezTo>
                  <a:pt x="485383" y="1967880"/>
                  <a:pt x="492287" y="1962154"/>
                  <a:pt x="495591" y="1954443"/>
                </a:cubicBezTo>
                <a:cubicBezTo>
                  <a:pt x="509007" y="1923139"/>
                  <a:pt x="495970" y="1932743"/>
                  <a:pt x="509551" y="1905582"/>
                </a:cubicBezTo>
                <a:cubicBezTo>
                  <a:pt x="513303" y="1898078"/>
                  <a:pt x="518858" y="1891621"/>
                  <a:pt x="523512" y="1884641"/>
                </a:cubicBezTo>
                <a:cubicBezTo>
                  <a:pt x="546662" y="1768891"/>
                  <a:pt x="513640" y="1910967"/>
                  <a:pt x="544452" y="1828800"/>
                </a:cubicBezTo>
                <a:cubicBezTo>
                  <a:pt x="548618" y="1817691"/>
                  <a:pt x="548764" y="1805459"/>
                  <a:pt x="551432" y="1793899"/>
                </a:cubicBezTo>
                <a:cubicBezTo>
                  <a:pt x="555746" y="1775204"/>
                  <a:pt x="550044" y="1749570"/>
                  <a:pt x="565393" y="1738058"/>
                </a:cubicBezTo>
                <a:cubicBezTo>
                  <a:pt x="669949" y="1659641"/>
                  <a:pt x="526757" y="1769091"/>
                  <a:pt x="614254" y="1696177"/>
                </a:cubicBezTo>
                <a:cubicBezTo>
                  <a:pt x="646986" y="1668900"/>
                  <a:pt x="631027" y="1697741"/>
                  <a:pt x="663115" y="1647316"/>
                </a:cubicBezTo>
                <a:cubicBezTo>
                  <a:pt x="671495" y="1634148"/>
                  <a:pt x="677596" y="1619644"/>
                  <a:pt x="684055" y="1605435"/>
                </a:cubicBezTo>
                <a:cubicBezTo>
                  <a:pt x="689240" y="1594028"/>
                  <a:pt x="691375" y="1581160"/>
                  <a:pt x="698016" y="1570535"/>
                </a:cubicBezTo>
                <a:cubicBezTo>
                  <a:pt x="731335" y="1517226"/>
                  <a:pt x="709249" y="1584787"/>
                  <a:pt x="732916" y="1521673"/>
                </a:cubicBezTo>
                <a:cubicBezTo>
                  <a:pt x="736284" y="1512691"/>
                  <a:pt x="736206" y="1502608"/>
                  <a:pt x="739896" y="1493753"/>
                </a:cubicBezTo>
                <a:cubicBezTo>
                  <a:pt x="761941" y="1440845"/>
                  <a:pt x="755891" y="1449839"/>
                  <a:pt x="781777" y="1423951"/>
                </a:cubicBezTo>
                <a:cubicBezTo>
                  <a:pt x="814944" y="1324453"/>
                  <a:pt x="781626" y="1427974"/>
                  <a:pt x="802718" y="1354150"/>
                </a:cubicBezTo>
                <a:cubicBezTo>
                  <a:pt x="804739" y="1347075"/>
                  <a:pt x="807677" y="1340284"/>
                  <a:pt x="809698" y="1333209"/>
                </a:cubicBezTo>
                <a:cubicBezTo>
                  <a:pt x="814575" y="1316139"/>
                  <a:pt x="822345" y="1275847"/>
                  <a:pt x="830638" y="1263408"/>
                </a:cubicBezTo>
                <a:cubicBezTo>
                  <a:pt x="850371" y="1233809"/>
                  <a:pt x="840847" y="1249971"/>
                  <a:pt x="858559" y="1214547"/>
                </a:cubicBezTo>
                <a:cubicBezTo>
                  <a:pt x="874913" y="1149129"/>
                  <a:pt x="858952" y="1172273"/>
                  <a:pt x="893460" y="1137765"/>
                </a:cubicBezTo>
                <a:cubicBezTo>
                  <a:pt x="916914" y="1067402"/>
                  <a:pt x="881131" y="1176538"/>
                  <a:pt x="907420" y="1088904"/>
                </a:cubicBezTo>
                <a:cubicBezTo>
                  <a:pt x="911648" y="1074809"/>
                  <a:pt x="916726" y="1060983"/>
                  <a:pt x="921380" y="1047023"/>
                </a:cubicBezTo>
                <a:cubicBezTo>
                  <a:pt x="923707" y="1040043"/>
                  <a:pt x="926577" y="1033221"/>
                  <a:pt x="928361" y="1026083"/>
                </a:cubicBezTo>
                <a:cubicBezTo>
                  <a:pt x="930688" y="1016776"/>
                  <a:pt x="933260" y="1007527"/>
                  <a:pt x="935341" y="998162"/>
                </a:cubicBezTo>
                <a:cubicBezTo>
                  <a:pt x="941468" y="970590"/>
                  <a:pt x="943207" y="947528"/>
                  <a:pt x="956281" y="921380"/>
                </a:cubicBezTo>
                <a:cubicBezTo>
                  <a:pt x="960934" y="912073"/>
                  <a:pt x="964193" y="901927"/>
                  <a:pt x="970241" y="893460"/>
                </a:cubicBezTo>
                <a:cubicBezTo>
                  <a:pt x="975979" y="885427"/>
                  <a:pt x="984758" y="880014"/>
                  <a:pt x="991182" y="872519"/>
                </a:cubicBezTo>
                <a:cubicBezTo>
                  <a:pt x="998753" y="863686"/>
                  <a:pt x="1004551" y="853432"/>
                  <a:pt x="1012122" y="844599"/>
                </a:cubicBezTo>
                <a:cubicBezTo>
                  <a:pt x="1018546" y="837104"/>
                  <a:pt x="1026639" y="831153"/>
                  <a:pt x="1033063" y="823658"/>
                </a:cubicBezTo>
                <a:cubicBezTo>
                  <a:pt x="1056889" y="795862"/>
                  <a:pt x="1057907" y="785880"/>
                  <a:pt x="1081924" y="753857"/>
                </a:cubicBezTo>
                <a:cubicBezTo>
                  <a:pt x="1088904" y="744550"/>
                  <a:pt x="1095416" y="734873"/>
                  <a:pt x="1102864" y="725936"/>
                </a:cubicBezTo>
                <a:cubicBezTo>
                  <a:pt x="1107077" y="720880"/>
                  <a:pt x="1113000" y="717331"/>
                  <a:pt x="1116825" y="711976"/>
                </a:cubicBezTo>
                <a:cubicBezTo>
                  <a:pt x="1124711" y="700936"/>
                  <a:pt x="1130481" y="688521"/>
                  <a:pt x="1137765" y="677075"/>
                </a:cubicBezTo>
                <a:cubicBezTo>
                  <a:pt x="1146773" y="662920"/>
                  <a:pt x="1158183" y="650201"/>
                  <a:pt x="1165686" y="635194"/>
                </a:cubicBezTo>
                <a:cubicBezTo>
                  <a:pt x="1170339" y="625887"/>
                  <a:pt x="1172288" y="614631"/>
                  <a:pt x="1179646" y="607273"/>
                </a:cubicBezTo>
                <a:cubicBezTo>
                  <a:pt x="1182983" y="603936"/>
                  <a:pt x="1228266" y="593373"/>
                  <a:pt x="1228507" y="593313"/>
                </a:cubicBezTo>
                <a:cubicBezTo>
                  <a:pt x="1240141" y="586333"/>
                  <a:pt x="1251903" y="579564"/>
                  <a:pt x="1263408" y="572373"/>
                </a:cubicBezTo>
                <a:cubicBezTo>
                  <a:pt x="1270522" y="567927"/>
                  <a:pt x="1278416" y="564344"/>
                  <a:pt x="1284348" y="558412"/>
                </a:cubicBezTo>
                <a:cubicBezTo>
                  <a:pt x="1292574" y="550186"/>
                  <a:pt x="1297063" y="538718"/>
                  <a:pt x="1305289" y="530492"/>
                </a:cubicBezTo>
                <a:cubicBezTo>
                  <a:pt x="1313515" y="522266"/>
                  <a:pt x="1325480" y="518246"/>
                  <a:pt x="1333209" y="509551"/>
                </a:cubicBezTo>
                <a:cubicBezTo>
                  <a:pt x="1344356" y="497011"/>
                  <a:pt x="1350292" y="480478"/>
                  <a:pt x="1361130" y="467670"/>
                </a:cubicBezTo>
                <a:cubicBezTo>
                  <a:pt x="1376008" y="450087"/>
                  <a:pt x="1393704" y="435096"/>
                  <a:pt x="1409991" y="418809"/>
                </a:cubicBezTo>
                <a:cubicBezTo>
                  <a:pt x="1423951" y="404849"/>
                  <a:pt x="1440921" y="393355"/>
                  <a:pt x="1451872" y="376928"/>
                </a:cubicBezTo>
                <a:cubicBezTo>
                  <a:pt x="1456525" y="369948"/>
                  <a:pt x="1460591" y="362539"/>
                  <a:pt x="1465832" y="355988"/>
                </a:cubicBezTo>
                <a:cubicBezTo>
                  <a:pt x="1480212" y="338013"/>
                  <a:pt x="1488329" y="338533"/>
                  <a:pt x="1507713" y="321087"/>
                </a:cubicBezTo>
                <a:cubicBezTo>
                  <a:pt x="1522388" y="307880"/>
                  <a:pt x="1535634" y="293166"/>
                  <a:pt x="1549594" y="279206"/>
                </a:cubicBezTo>
                <a:lnTo>
                  <a:pt x="1626376" y="202425"/>
                </a:lnTo>
                <a:cubicBezTo>
                  <a:pt x="1635683" y="193118"/>
                  <a:pt x="1643766" y="182401"/>
                  <a:pt x="1654296" y="174504"/>
                </a:cubicBezTo>
                <a:cubicBezTo>
                  <a:pt x="1674768" y="159151"/>
                  <a:pt x="1682749" y="152359"/>
                  <a:pt x="1703158" y="139603"/>
                </a:cubicBezTo>
                <a:cubicBezTo>
                  <a:pt x="1714662" y="132413"/>
                  <a:pt x="1727018" y="126549"/>
                  <a:pt x="1738058" y="118663"/>
                </a:cubicBezTo>
                <a:cubicBezTo>
                  <a:pt x="1743413" y="114838"/>
                  <a:pt x="1746963" y="108915"/>
                  <a:pt x="1752019" y="104702"/>
                </a:cubicBezTo>
                <a:cubicBezTo>
                  <a:pt x="1760956" y="97255"/>
                  <a:pt x="1770259" y="90215"/>
                  <a:pt x="1779939" y="83762"/>
                </a:cubicBezTo>
                <a:cubicBezTo>
                  <a:pt x="1791227" y="76236"/>
                  <a:pt x="1803868" y="70802"/>
                  <a:pt x="1814840" y="62822"/>
                </a:cubicBezTo>
                <a:cubicBezTo>
                  <a:pt x="1849567" y="37566"/>
                  <a:pt x="1854261" y="23585"/>
                  <a:pt x="1891622" y="6980"/>
                </a:cubicBezTo>
                <a:cubicBezTo>
                  <a:pt x="1900388" y="3084"/>
                  <a:pt x="1910235" y="2327"/>
                  <a:pt x="1919542" y="0"/>
                </a:cubicBezTo>
                <a:cubicBezTo>
                  <a:pt x="1947463" y="9307"/>
                  <a:pt x="1976674" y="15389"/>
                  <a:pt x="2003304" y="27921"/>
                </a:cubicBezTo>
                <a:cubicBezTo>
                  <a:pt x="2016784" y="34265"/>
                  <a:pt x="2026082" y="47182"/>
                  <a:pt x="2038205" y="55841"/>
                </a:cubicBezTo>
                <a:cubicBezTo>
                  <a:pt x="2058684" y="70469"/>
                  <a:pt x="2081493" y="81852"/>
                  <a:pt x="2101026" y="97722"/>
                </a:cubicBezTo>
                <a:cubicBezTo>
                  <a:pt x="2118902" y="112247"/>
                  <a:pt x="2131630" y="132539"/>
                  <a:pt x="2149887" y="146583"/>
                </a:cubicBezTo>
                <a:cubicBezTo>
                  <a:pt x="2162258" y="156100"/>
                  <a:pt x="2177505" y="161185"/>
                  <a:pt x="2191768" y="167524"/>
                </a:cubicBezTo>
                <a:cubicBezTo>
                  <a:pt x="2275718" y="204835"/>
                  <a:pt x="2250092" y="197338"/>
                  <a:pt x="2310431" y="209405"/>
                </a:cubicBezTo>
                <a:cubicBezTo>
                  <a:pt x="2392008" y="189010"/>
                  <a:pt x="2351127" y="207223"/>
                  <a:pt x="2429093" y="146583"/>
                </a:cubicBezTo>
                <a:lnTo>
                  <a:pt x="2429093" y="146583"/>
                </a:lnTo>
                <a:lnTo>
                  <a:pt x="2484935" y="125643"/>
                </a:lnTo>
                <a:cubicBezTo>
                  <a:pt x="2491850" y="123129"/>
                  <a:pt x="2498737" y="120447"/>
                  <a:pt x="2505875" y="118663"/>
                </a:cubicBezTo>
                <a:cubicBezTo>
                  <a:pt x="2517385" y="115786"/>
                  <a:pt x="2529142" y="114010"/>
                  <a:pt x="2540776" y="111683"/>
                </a:cubicBezTo>
                <a:cubicBezTo>
                  <a:pt x="2564043" y="114010"/>
                  <a:pt x="2587466" y="115108"/>
                  <a:pt x="2610577" y="118663"/>
                </a:cubicBezTo>
                <a:cubicBezTo>
                  <a:pt x="2617849" y="119782"/>
                  <a:pt x="2625632" y="121228"/>
                  <a:pt x="2631518" y="125643"/>
                </a:cubicBezTo>
                <a:cubicBezTo>
                  <a:pt x="2644680" y="135514"/>
                  <a:pt x="2653113" y="150867"/>
                  <a:pt x="2666419" y="160544"/>
                </a:cubicBezTo>
                <a:cubicBezTo>
                  <a:pt x="2696285" y="182265"/>
                  <a:pt x="2710193" y="181863"/>
                  <a:pt x="2743200" y="188464"/>
                </a:cubicBezTo>
                <a:cubicBezTo>
                  <a:pt x="2771121" y="186137"/>
                  <a:pt x="2799371" y="186353"/>
                  <a:pt x="2826962" y="181484"/>
                </a:cubicBezTo>
                <a:cubicBezTo>
                  <a:pt x="2839301" y="179307"/>
                  <a:pt x="2850088" y="171806"/>
                  <a:pt x="2861863" y="167524"/>
                </a:cubicBezTo>
                <a:cubicBezTo>
                  <a:pt x="2875693" y="162495"/>
                  <a:pt x="2889784" y="158217"/>
                  <a:pt x="2903744" y="153564"/>
                </a:cubicBezTo>
                <a:cubicBezTo>
                  <a:pt x="2947952" y="155891"/>
                  <a:pt x="2992098" y="160544"/>
                  <a:pt x="3036367" y="160544"/>
                </a:cubicBezTo>
                <a:cubicBezTo>
                  <a:pt x="3052819" y="160544"/>
                  <a:pt x="3068920" y="155739"/>
                  <a:pt x="3085228" y="153564"/>
                </a:cubicBezTo>
                <a:cubicBezTo>
                  <a:pt x="3154947" y="144268"/>
                  <a:pt x="3143171" y="146408"/>
                  <a:pt x="3224831" y="139603"/>
                </a:cubicBezTo>
                <a:cubicBezTo>
                  <a:pt x="3278210" y="121810"/>
                  <a:pt x="3223347" y="138217"/>
                  <a:pt x="3336513" y="125643"/>
                </a:cubicBezTo>
                <a:cubicBezTo>
                  <a:pt x="3348304" y="124333"/>
                  <a:pt x="3359780" y="120990"/>
                  <a:pt x="3371414" y="118663"/>
                </a:cubicBezTo>
                <a:cubicBezTo>
                  <a:pt x="3380721" y="114009"/>
                  <a:pt x="3389463" y="107993"/>
                  <a:pt x="3399335" y="104702"/>
                </a:cubicBezTo>
                <a:cubicBezTo>
                  <a:pt x="3410590" y="100950"/>
                  <a:pt x="3422654" y="100296"/>
                  <a:pt x="3434235" y="97722"/>
                </a:cubicBezTo>
                <a:cubicBezTo>
                  <a:pt x="3443600" y="95641"/>
                  <a:pt x="3452849" y="93069"/>
                  <a:pt x="3462156" y="90742"/>
                </a:cubicBezTo>
                <a:cubicBezTo>
                  <a:pt x="3469136" y="86089"/>
                  <a:pt x="3474707" y="76782"/>
                  <a:pt x="3483096" y="76782"/>
                </a:cubicBezTo>
                <a:cubicBezTo>
                  <a:pt x="3495626" y="76782"/>
                  <a:pt x="3506110" y="86780"/>
                  <a:pt x="3517997" y="90742"/>
                </a:cubicBezTo>
                <a:cubicBezTo>
                  <a:pt x="3534067" y="96098"/>
                  <a:pt x="3550571" y="100049"/>
                  <a:pt x="3566858" y="104702"/>
                </a:cubicBezTo>
                <a:cubicBezTo>
                  <a:pt x="3669760" y="87552"/>
                  <a:pt x="3536397" y="118118"/>
                  <a:pt x="3657600" y="48861"/>
                </a:cubicBezTo>
                <a:cubicBezTo>
                  <a:pt x="3715496" y="15778"/>
                  <a:pt x="3689683" y="29330"/>
                  <a:pt x="3734382" y="6980"/>
                </a:cubicBezTo>
                <a:cubicBezTo>
                  <a:pt x="3764629" y="9307"/>
                  <a:pt x="3795307" y="8369"/>
                  <a:pt x="3825124" y="13960"/>
                </a:cubicBezTo>
                <a:cubicBezTo>
                  <a:pt x="3833369" y="15506"/>
                  <a:pt x="3839513" y="22680"/>
                  <a:pt x="3846064" y="27921"/>
                </a:cubicBezTo>
                <a:cubicBezTo>
                  <a:pt x="3871463" y="48240"/>
                  <a:pt x="3849083" y="41232"/>
                  <a:pt x="3887945" y="62822"/>
                </a:cubicBezTo>
                <a:cubicBezTo>
                  <a:pt x="3898898" y="68907"/>
                  <a:pt x="3911639" y="71179"/>
                  <a:pt x="3922846" y="76782"/>
                </a:cubicBezTo>
                <a:cubicBezTo>
                  <a:pt x="3976973" y="103844"/>
                  <a:pt x="3912093" y="80177"/>
                  <a:pt x="3964727" y="97722"/>
                </a:cubicBezTo>
                <a:cubicBezTo>
                  <a:pt x="3981548" y="535065"/>
                  <a:pt x="3959563" y="39498"/>
                  <a:pt x="3985667" y="439750"/>
                </a:cubicBezTo>
                <a:cubicBezTo>
                  <a:pt x="3989153" y="493201"/>
                  <a:pt x="3989973" y="546795"/>
                  <a:pt x="3992648" y="600293"/>
                </a:cubicBezTo>
                <a:cubicBezTo>
                  <a:pt x="3994627" y="639866"/>
                  <a:pt x="3996589" y="679450"/>
                  <a:pt x="3999628" y="718956"/>
                </a:cubicBezTo>
                <a:cubicBezTo>
                  <a:pt x="4003949" y="775124"/>
                  <a:pt x="4014675" y="830495"/>
                  <a:pt x="4020568" y="886480"/>
                </a:cubicBezTo>
                <a:cubicBezTo>
                  <a:pt x="4030557" y="981377"/>
                  <a:pt x="4020516" y="935133"/>
                  <a:pt x="4034528" y="991182"/>
                </a:cubicBezTo>
                <a:cubicBezTo>
                  <a:pt x="4047732" y="1202426"/>
                  <a:pt x="4035050" y="1011912"/>
                  <a:pt x="4048489" y="1186626"/>
                </a:cubicBezTo>
                <a:cubicBezTo>
                  <a:pt x="4050994" y="1219187"/>
                  <a:pt x="4051726" y="1251906"/>
                  <a:pt x="4055469" y="1284348"/>
                </a:cubicBezTo>
                <a:cubicBezTo>
                  <a:pt x="4058713" y="1312467"/>
                  <a:pt x="4064776" y="1340189"/>
                  <a:pt x="4069429" y="1368110"/>
                </a:cubicBezTo>
                <a:cubicBezTo>
                  <a:pt x="4073101" y="1390142"/>
                  <a:pt x="4085719" y="1468632"/>
                  <a:pt x="4090370" y="1479793"/>
                </a:cubicBezTo>
                <a:cubicBezTo>
                  <a:pt x="4093597" y="1487537"/>
                  <a:pt x="4104330" y="1489100"/>
                  <a:pt x="4111310" y="1493753"/>
                </a:cubicBezTo>
                <a:cubicBezTo>
                  <a:pt x="4115963" y="1500733"/>
                  <a:pt x="4119338" y="1508761"/>
                  <a:pt x="4125270" y="1514693"/>
                </a:cubicBezTo>
                <a:cubicBezTo>
                  <a:pt x="4133931" y="1523354"/>
                  <a:pt x="4162239" y="1541665"/>
                  <a:pt x="4174132" y="1549594"/>
                </a:cubicBezTo>
                <a:cubicBezTo>
                  <a:pt x="4178490" y="1562669"/>
                  <a:pt x="4181003" y="1584495"/>
                  <a:pt x="4202052" y="1584495"/>
                </a:cubicBezTo>
                <a:cubicBezTo>
                  <a:pt x="4212457" y="1584495"/>
                  <a:pt x="4220666" y="1575188"/>
                  <a:pt x="4229973" y="1570535"/>
                </a:cubicBezTo>
                <a:cubicBezTo>
                  <a:pt x="4239280" y="1558901"/>
                  <a:pt x="4248083" y="1546846"/>
                  <a:pt x="4257893" y="1535634"/>
                </a:cubicBezTo>
                <a:cubicBezTo>
                  <a:pt x="4295517" y="1492635"/>
                  <a:pt x="4264222" y="1536611"/>
                  <a:pt x="4292794" y="1493753"/>
                </a:cubicBezTo>
                <a:cubicBezTo>
                  <a:pt x="4295121" y="1475139"/>
                  <a:pt x="4297121" y="1456482"/>
                  <a:pt x="4299774" y="1437912"/>
                </a:cubicBezTo>
                <a:cubicBezTo>
                  <a:pt x="4301775" y="1423901"/>
                  <a:pt x="4304752" y="1410042"/>
                  <a:pt x="4306754" y="1396031"/>
                </a:cubicBezTo>
                <a:cubicBezTo>
                  <a:pt x="4309407" y="1377461"/>
                  <a:pt x="4311408" y="1358804"/>
                  <a:pt x="4313735" y="1340190"/>
                </a:cubicBezTo>
                <a:cubicBezTo>
                  <a:pt x="4332976" y="955353"/>
                  <a:pt x="4314447" y="1353130"/>
                  <a:pt x="4334675" y="530492"/>
                </a:cubicBezTo>
                <a:cubicBezTo>
                  <a:pt x="4339084" y="351180"/>
                  <a:pt x="4327438" y="405877"/>
                  <a:pt x="4348635" y="321087"/>
                </a:cubicBezTo>
                <a:cubicBezTo>
                  <a:pt x="4349210" y="315334"/>
                  <a:pt x="4357968" y="217851"/>
                  <a:pt x="4362596" y="202425"/>
                </a:cubicBezTo>
                <a:cubicBezTo>
                  <a:pt x="4365007" y="194390"/>
                  <a:pt x="4372804" y="188988"/>
                  <a:pt x="4376556" y="181484"/>
                </a:cubicBezTo>
                <a:cubicBezTo>
                  <a:pt x="4379846" y="174903"/>
                  <a:pt x="4380638" y="167307"/>
                  <a:pt x="4383536" y="160544"/>
                </a:cubicBezTo>
                <a:cubicBezTo>
                  <a:pt x="4387635" y="150980"/>
                  <a:pt x="4393397" y="142187"/>
                  <a:pt x="4397496" y="132623"/>
                </a:cubicBezTo>
                <a:cubicBezTo>
                  <a:pt x="4400394" y="125860"/>
                  <a:pt x="4399274" y="116886"/>
                  <a:pt x="4404477" y="111683"/>
                </a:cubicBezTo>
                <a:cubicBezTo>
                  <a:pt x="4413105" y="103055"/>
                  <a:pt x="4440821" y="94914"/>
                  <a:pt x="4453338" y="90742"/>
                </a:cubicBezTo>
                <a:cubicBezTo>
                  <a:pt x="4521457" y="107772"/>
                  <a:pt x="4436370" y="86970"/>
                  <a:pt x="4516159" y="104702"/>
                </a:cubicBezTo>
                <a:cubicBezTo>
                  <a:pt x="4525524" y="106783"/>
                  <a:pt x="4534773" y="109356"/>
                  <a:pt x="4544080" y="111683"/>
                </a:cubicBezTo>
                <a:cubicBezTo>
                  <a:pt x="4588917" y="141574"/>
                  <a:pt x="4538777" y="106170"/>
                  <a:pt x="4592941" y="153564"/>
                </a:cubicBezTo>
                <a:cubicBezTo>
                  <a:pt x="4601696" y="161225"/>
                  <a:pt x="4611777" y="167237"/>
                  <a:pt x="4620861" y="174504"/>
                </a:cubicBezTo>
                <a:cubicBezTo>
                  <a:pt x="4635051" y="185856"/>
                  <a:pt x="4647622" y="199325"/>
                  <a:pt x="4662742" y="209405"/>
                </a:cubicBezTo>
                <a:cubicBezTo>
                  <a:pt x="4686973" y="225559"/>
                  <a:pt x="4701239" y="229217"/>
                  <a:pt x="4725564" y="237325"/>
                </a:cubicBezTo>
                <a:cubicBezTo>
                  <a:pt x="4741851" y="234998"/>
                  <a:pt x="4758292" y="233572"/>
                  <a:pt x="4774425" y="230345"/>
                </a:cubicBezTo>
                <a:cubicBezTo>
                  <a:pt x="4793239" y="226582"/>
                  <a:pt x="4830266" y="216385"/>
                  <a:pt x="4830266" y="216385"/>
                </a:cubicBezTo>
                <a:cubicBezTo>
                  <a:pt x="4927189" y="227154"/>
                  <a:pt x="4906311" y="229162"/>
                  <a:pt x="5039670" y="209405"/>
                </a:cubicBezTo>
                <a:cubicBezTo>
                  <a:pt x="5083576" y="202900"/>
                  <a:pt x="5093446" y="182173"/>
                  <a:pt x="5137393" y="167524"/>
                </a:cubicBezTo>
                <a:lnTo>
                  <a:pt x="5200214" y="146583"/>
                </a:lnTo>
                <a:cubicBezTo>
                  <a:pt x="5214570" y="141797"/>
                  <a:pt x="5234468" y="134571"/>
                  <a:pt x="5249075" y="132623"/>
                </a:cubicBezTo>
                <a:cubicBezTo>
                  <a:pt x="5274549" y="129227"/>
                  <a:pt x="5300263" y="127970"/>
                  <a:pt x="5325857" y="125643"/>
                </a:cubicBezTo>
                <a:cubicBezTo>
                  <a:pt x="5363480" y="116237"/>
                  <a:pt x="5367825" y="111708"/>
                  <a:pt x="5416599" y="125643"/>
                </a:cubicBezTo>
                <a:cubicBezTo>
                  <a:pt x="5429644" y="129370"/>
                  <a:pt x="5438837" y="141713"/>
                  <a:pt x="5451499" y="146583"/>
                </a:cubicBezTo>
                <a:cubicBezTo>
                  <a:pt x="5469407" y="153471"/>
                  <a:pt x="5488963" y="155031"/>
                  <a:pt x="5507341" y="160544"/>
                </a:cubicBezTo>
                <a:cubicBezTo>
                  <a:pt x="5535531" y="169001"/>
                  <a:pt x="5563182" y="179157"/>
                  <a:pt x="5591103" y="188464"/>
                </a:cubicBezTo>
                <a:cubicBezTo>
                  <a:pt x="5639964" y="186137"/>
                  <a:pt x="5689012" y="186351"/>
                  <a:pt x="5737686" y="181484"/>
                </a:cubicBezTo>
                <a:cubicBezTo>
                  <a:pt x="5759031" y="179350"/>
                  <a:pt x="5779056" y="167524"/>
                  <a:pt x="5800507" y="167524"/>
                </a:cubicBezTo>
                <a:cubicBezTo>
                  <a:pt x="5854224" y="167524"/>
                  <a:pt x="5907536" y="176831"/>
                  <a:pt x="5961051" y="181484"/>
                </a:cubicBezTo>
                <a:cubicBezTo>
                  <a:pt x="6005434" y="196279"/>
                  <a:pt x="6069709" y="219911"/>
                  <a:pt x="6114614" y="223365"/>
                </a:cubicBezTo>
                <a:cubicBezTo>
                  <a:pt x="6144861" y="225692"/>
                  <a:pt x="6175180" y="219507"/>
                  <a:pt x="6205356" y="216385"/>
                </a:cubicBezTo>
                <a:cubicBezTo>
                  <a:pt x="6242674" y="212525"/>
                  <a:pt x="6279811" y="207079"/>
                  <a:pt x="6317038" y="202425"/>
                </a:cubicBezTo>
                <a:lnTo>
                  <a:pt x="6372880" y="195444"/>
                </a:lnTo>
                <a:cubicBezTo>
                  <a:pt x="6386840" y="190791"/>
                  <a:pt x="6400114" y="182901"/>
                  <a:pt x="6414761" y="181484"/>
                </a:cubicBezTo>
                <a:cubicBezTo>
                  <a:pt x="6649378" y="158780"/>
                  <a:pt x="6522558" y="196739"/>
                  <a:pt x="6631145" y="160544"/>
                </a:cubicBezTo>
                <a:cubicBezTo>
                  <a:pt x="6638125" y="153564"/>
                  <a:pt x="6643872" y="145079"/>
                  <a:pt x="6652086" y="139603"/>
                </a:cubicBezTo>
                <a:cubicBezTo>
                  <a:pt x="6658208" y="135522"/>
                  <a:pt x="6665952" y="134644"/>
                  <a:pt x="6673026" y="132623"/>
                </a:cubicBezTo>
                <a:cubicBezTo>
                  <a:pt x="6697301" y="125687"/>
                  <a:pt x="6717119" y="122091"/>
                  <a:pt x="6742828" y="118663"/>
                </a:cubicBezTo>
                <a:cubicBezTo>
                  <a:pt x="6791373" y="112190"/>
                  <a:pt x="6814052" y="112001"/>
                  <a:pt x="6861490" y="104702"/>
                </a:cubicBezTo>
                <a:cubicBezTo>
                  <a:pt x="6873216" y="102898"/>
                  <a:pt x="6884757" y="100049"/>
                  <a:pt x="6896391" y="97722"/>
                </a:cubicBezTo>
                <a:cubicBezTo>
                  <a:pt x="6938272" y="100049"/>
                  <a:pt x="6980510" y="98770"/>
                  <a:pt x="7022034" y="104702"/>
                </a:cubicBezTo>
                <a:cubicBezTo>
                  <a:pt x="7062260" y="110449"/>
                  <a:pt x="7101625" y="121460"/>
                  <a:pt x="7140696" y="132623"/>
                </a:cubicBezTo>
                <a:cubicBezTo>
                  <a:pt x="7183144" y="144751"/>
                  <a:pt x="7224458" y="160544"/>
                  <a:pt x="7266339" y="174504"/>
                </a:cubicBezTo>
                <a:cubicBezTo>
                  <a:pt x="7275440" y="177538"/>
                  <a:pt x="7284953" y="179157"/>
                  <a:pt x="7294260" y="181484"/>
                </a:cubicBezTo>
                <a:cubicBezTo>
                  <a:pt x="7298913" y="188464"/>
                  <a:pt x="7302849" y="195980"/>
                  <a:pt x="7308220" y="202425"/>
                </a:cubicBezTo>
                <a:cubicBezTo>
                  <a:pt x="7314540" y="210008"/>
                  <a:pt x="7324263" y="214794"/>
                  <a:pt x="7329161" y="223365"/>
                </a:cubicBezTo>
                <a:cubicBezTo>
                  <a:pt x="7333921" y="231694"/>
                  <a:pt x="7333814" y="241979"/>
                  <a:pt x="7336141" y="251286"/>
                </a:cubicBezTo>
                <a:cubicBezTo>
                  <a:pt x="7338468" y="279207"/>
                  <a:pt x="7337958" y="307510"/>
                  <a:pt x="7343121" y="335048"/>
                </a:cubicBezTo>
                <a:cubicBezTo>
                  <a:pt x="7345039" y="345275"/>
                  <a:pt x="7354343" y="352929"/>
                  <a:pt x="7357081" y="362968"/>
                </a:cubicBezTo>
                <a:cubicBezTo>
                  <a:pt x="7361410" y="378841"/>
                  <a:pt x="7361356" y="395600"/>
                  <a:pt x="7364061" y="411829"/>
                </a:cubicBezTo>
                <a:cubicBezTo>
                  <a:pt x="7366011" y="423532"/>
                  <a:pt x="7369090" y="435027"/>
                  <a:pt x="7371041" y="446730"/>
                </a:cubicBezTo>
                <a:cubicBezTo>
                  <a:pt x="7386424" y="539021"/>
                  <a:pt x="7369180" y="454481"/>
                  <a:pt x="7385002" y="586333"/>
                </a:cubicBezTo>
                <a:cubicBezTo>
                  <a:pt x="7388374" y="614437"/>
                  <a:pt x="7394959" y="642074"/>
                  <a:pt x="7398962" y="670095"/>
                </a:cubicBezTo>
                <a:cubicBezTo>
                  <a:pt x="7401942" y="690952"/>
                  <a:pt x="7402656" y="712105"/>
                  <a:pt x="7405942" y="732916"/>
                </a:cubicBezTo>
                <a:cubicBezTo>
                  <a:pt x="7409643" y="756354"/>
                  <a:pt x="7411091" y="780687"/>
                  <a:pt x="7419903" y="802718"/>
                </a:cubicBezTo>
                <a:cubicBezTo>
                  <a:pt x="7434154" y="838346"/>
                  <a:pt x="7433329" y="831726"/>
                  <a:pt x="7440843" y="865539"/>
                </a:cubicBezTo>
                <a:cubicBezTo>
                  <a:pt x="7443417" y="877121"/>
                  <a:pt x="7446019" y="888714"/>
                  <a:pt x="7447823" y="900440"/>
                </a:cubicBezTo>
                <a:cubicBezTo>
                  <a:pt x="7450675" y="918980"/>
                  <a:pt x="7451124" y="937887"/>
                  <a:pt x="7454803" y="956281"/>
                </a:cubicBezTo>
                <a:cubicBezTo>
                  <a:pt x="7458125" y="972891"/>
                  <a:pt x="7464884" y="988653"/>
                  <a:pt x="7468764" y="1005142"/>
                </a:cubicBezTo>
                <a:cubicBezTo>
                  <a:pt x="7474199" y="1028239"/>
                  <a:pt x="7477389" y="1051824"/>
                  <a:pt x="7482724" y="1074944"/>
                </a:cubicBezTo>
                <a:cubicBezTo>
                  <a:pt x="7484378" y="1082113"/>
                  <a:pt x="7487920" y="1088746"/>
                  <a:pt x="7489704" y="1095884"/>
                </a:cubicBezTo>
                <a:cubicBezTo>
                  <a:pt x="7494907" y="1116695"/>
                  <a:pt x="7499457" y="1137671"/>
                  <a:pt x="7503664" y="1158706"/>
                </a:cubicBezTo>
                <a:cubicBezTo>
                  <a:pt x="7522650" y="1253634"/>
                  <a:pt x="7496584" y="1151422"/>
                  <a:pt x="7524605" y="1235487"/>
                </a:cubicBezTo>
                <a:cubicBezTo>
                  <a:pt x="7539629" y="1280561"/>
                  <a:pt x="7521008" y="1247543"/>
                  <a:pt x="7545545" y="1284348"/>
                </a:cubicBezTo>
                <a:cubicBezTo>
                  <a:pt x="7573759" y="1425411"/>
                  <a:pt x="7542500" y="1288562"/>
                  <a:pt x="7580446" y="1409991"/>
                </a:cubicBezTo>
                <a:cubicBezTo>
                  <a:pt x="7586169" y="1428304"/>
                  <a:pt x="7589752" y="1447218"/>
                  <a:pt x="7594406" y="1465832"/>
                </a:cubicBezTo>
                <a:cubicBezTo>
                  <a:pt x="7596733" y="1475139"/>
                  <a:pt x="7597097" y="1485172"/>
                  <a:pt x="7601387" y="1493753"/>
                </a:cubicBezTo>
                <a:cubicBezTo>
                  <a:pt x="7611376" y="1513731"/>
                  <a:pt x="7617192" y="1522071"/>
                  <a:pt x="7622327" y="1542614"/>
                </a:cubicBezTo>
                <a:cubicBezTo>
                  <a:pt x="7625204" y="1554124"/>
                  <a:pt x="7626430" y="1566005"/>
                  <a:pt x="7629307" y="1577515"/>
                </a:cubicBezTo>
                <a:cubicBezTo>
                  <a:pt x="7636797" y="1607474"/>
                  <a:pt x="7636929" y="1593080"/>
                  <a:pt x="7650248" y="1626376"/>
                </a:cubicBezTo>
                <a:cubicBezTo>
                  <a:pt x="7655713" y="1640039"/>
                  <a:pt x="7660639" y="1653981"/>
                  <a:pt x="7664208" y="1668257"/>
                </a:cubicBezTo>
                <a:cubicBezTo>
                  <a:pt x="7667169" y="1680101"/>
                  <a:pt x="7672606" y="1704881"/>
                  <a:pt x="7678168" y="1717118"/>
                </a:cubicBezTo>
                <a:cubicBezTo>
                  <a:pt x="7686780" y="1736063"/>
                  <a:pt x="7696782" y="1754345"/>
                  <a:pt x="7706089" y="1772959"/>
                </a:cubicBezTo>
                <a:cubicBezTo>
                  <a:pt x="7710742" y="1782266"/>
                  <a:pt x="7716185" y="1791219"/>
                  <a:pt x="7720049" y="1800880"/>
                </a:cubicBezTo>
                <a:cubicBezTo>
                  <a:pt x="7737125" y="1843569"/>
                  <a:pt x="7727059" y="1825355"/>
                  <a:pt x="7747970" y="1856721"/>
                </a:cubicBezTo>
                <a:cubicBezTo>
                  <a:pt x="7762497" y="1914827"/>
                  <a:pt x="7744809" y="1857378"/>
                  <a:pt x="7768910" y="1905582"/>
                </a:cubicBezTo>
                <a:cubicBezTo>
                  <a:pt x="7772200" y="1912163"/>
                  <a:pt x="7772600" y="1919941"/>
                  <a:pt x="7775890" y="1926522"/>
                </a:cubicBezTo>
                <a:cubicBezTo>
                  <a:pt x="7781957" y="1938657"/>
                  <a:pt x="7790399" y="1949478"/>
                  <a:pt x="7796831" y="1961423"/>
                </a:cubicBezTo>
                <a:cubicBezTo>
                  <a:pt x="7806697" y="1979746"/>
                  <a:pt x="7815444" y="1998650"/>
                  <a:pt x="7824751" y="2017264"/>
                </a:cubicBezTo>
                <a:lnTo>
                  <a:pt x="7838712" y="2045185"/>
                </a:lnTo>
                <a:lnTo>
                  <a:pt x="7873612" y="2114986"/>
                </a:lnTo>
                <a:cubicBezTo>
                  <a:pt x="7880592" y="2128946"/>
                  <a:pt x="7889617" y="2142060"/>
                  <a:pt x="7894553" y="2156867"/>
                </a:cubicBezTo>
                <a:cubicBezTo>
                  <a:pt x="7903931" y="2185002"/>
                  <a:pt x="7903626" y="2187377"/>
                  <a:pt x="7922474" y="2219689"/>
                </a:cubicBezTo>
                <a:cubicBezTo>
                  <a:pt x="7930928" y="2234182"/>
                  <a:pt x="7945088" y="2245653"/>
                  <a:pt x="7950394" y="2261570"/>
                </a:cubicBezTo>
                <a:cubicBezTo>
                  <a:pt x="7952721" y="2268550"/>
                  <a:pt x="7955353" y="2275436"/>
                  <a:pt x="7957374" y="2282510"/>
                </a:cubicBezTo>
                <a:cubicBezTo>
                  <a:pt x="7960009" y="2291734"/>
                  <a:pt x="7959594" y="2302102"/>
                  <a:pt x="7964354" y="2310431"/>
                </a:cubicBezTo>
                <a:cubicBezTo>
                  <a:pt x="7969252" y="2319002"/>
                  <a:pt x="7979234" y="2323579"/>
                  <a:pt x="7985295" y="2331371"/>
                </a:cubicBezTo>
                <a:cubicBezTo>
                  <a:pt x="7995596" y="2344615"/>
                  <a:pt x="8003909" y="2359292"/>
                  <a:pt x="8013216" y="2373252"/>
                </a:cubicBezTo>
                <a:cubicBezTo>
                  <a:pt x="8017869" y="2380232"/>
                  <a:pt x="8021244" y="2388261"/>
                  <a:pt x="8027176" y="2394193"/>
                </a:cubicBezTo>
                <a:cubicBezTo>
                  <a:pt x="8034156" y="2401173"/>
                  <a:pt x="8042378" y="2407100"/>
                  <a:pt x="8048116" y="2415133"/>
                </a:cubicBezTo>
                <a:cubicBezTo>
                  <a:pt x="8054164" y="2423600"/>
                  <a:pt x="8056914" y="2434019"/>
                  <a:pt x="8062077" y="2443054"/>
                </a:cubicBezTo>
                <a:cubicBezTo>
                  <a:pt x="8070241" y="2457341"/>
                  <a:pt x="8087990" y="2479932"/>
                  <a:pt x="8096977" y="2491915"/>
                </a:cubicBezTo>
                <a:cubicBezTo>
                  <a:pt x="8099304" y="2498895"/>
                  <a:pt x="8100385" y="2506423"/>
                  <a:pt x="8103958" y="2512855"/>
                </a:cubicBezTo>
                <a:cubicBezTo>
                  <a:pt x="8146407" y="2589262"/>
                  <a:pt x="8116211" y="2524085"/>
                  <a:pt x="8152819" y="2582657"/>
                </a:cubicBezTo>
                <a:cubicBezTo>
                  <a:pt x="8158334" y="2591481"/>
                  <a:pt x="8161007" y="2601919"/>
                  <a:pt x="8166779" y="2610577"/>
                </a:cubicBezTo>
                <a:cubicBezTo>
                  <a:pt x="8170429" y="2616053"/>
                  <a:pt x="8176790" y="2619273"/>
                  <a:pt x="8180739" y="2624538"/>
                </a:cubicBezTo>
                <a:cubicBezTo>
                  <a:pt x="8190806" y="2637961"/>
                  <a:pt x="8201157" y="2651412"/>
                  <a:pt x="8208660" y="2666419"/>
                </a:cubicBezTo>
                <a:cubicBezTo>
                  <a:pt x="8213313" y="2675726"/>
                  <a:pt x="8218521" y="2684775"/>
                  <a:pt x="8222620" y="2694339"/>
                </a:cubicBezTo>
                <a:cubicBezTo>
                  <a:pt x="8225518" y="2701102"/>
                  <a:pt x="8226027" y="2708848"/>
                  <a:pt x="8229600" y="2715280"/>
                </a:cubicBezTo>
                <a:cubicBezTo>
                  <a:pt x="8237748" y="2729947"/>
                  <a:pt x="8257521" y="2757160"/>
                  <a:pt x="8257521" y="2757160"/>
                </a:cubicBezTo>
                <a:cubicBezTo>
                  <a:pt x="8259848" y="2764140"/>
                  <a:pt x="8261456" y="2771403"/>
                  <a:pt x="8264501" y="2778101"/>
                </a:cubicBezTo>
                <a:cubicBezTo>
                  <a:pt x="8273113" y="2797046"/>
                  <a:pt x="8285841" y="2814199"/>
                  <a:pt x="8292422" y="2833942"/>
                </a:cubicBezTo>
                <a:cubicBezTo>
                  <a:pt x="8302055" y="2862841"/>
                  <a:pt x="8295321" y="2848761"/>
                  <a:pt x="8313362" y="2875823"/>
                </a:cubicBezTo>
                <a:cubicBezTo>
                  <a:pt x="8315689" y="2882803"/>
                  <a:pt x="8316556" y="2890455"/>
                  <a:pt x="8320342" y="2896764"/>
                </a:cubicBezTo>
                <a:cubicBezTo>
                  <a:pt x="8326972" y="2907813"/>
                  <a:pt x="8345734" y="2918345"/>
                  <a:pt x="8355243" y="2924684"/>
                </a:cubicBezTo>
                <a:cubicBezTo>
                  <a:pt x="8367454" y="2973528"/>
                  <a:pt x="8352521" y="2934147"/>
                  <a:pt x="8383164" y="2973545"/>
                </a:cubicBezTo>
                <a:cubicBezTo>
                  <a:pt x="8438434" y="3044606"/>
                  <a:pt x="8389924" y="2994265"/>
                  <a:pt x="8425045" y="3029386"/>
                </a:cubicBezTo>
                <a:lnTo>
                  <a:pt x="8418064" y="3022406"/>
                </a:ln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3432" name="TextBox 17"/>
          <p:cNvSpPr txBox="1">
            <a:spLocks noChangeArrowheads="1"/>
          </p:cNvSpPr>
          <p:nvPr/>
        </p:nvSpPr>
        <p:spPr bwMode="auto">
          <a:xfrm>
            <a:off x="209550" y="2914650"/>
            <a:ext cx="876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Output</a:t>
            </a:r>
          </a:p>
          <a:p>
            <a:r>
              <a:rPr lang="en-GB" altLang="en-US"/>
              <a:t>Wsr</a:t>
            </a:r>
            <a:r>
              <a:rPr lang="en-GB" altLang="en-US" baseline="30000"/>
              <a:t>-1</a:t>
            </a:r>
          </a:p>
        </p:txBody>
      </p:sp>
      <p:sp>
        <p:nvSpPr>
          <p:cNvPr id="103433" name="TextBox 18"/>
          <p:cNvSpPr txBox="1">
            <a:spLocks noChangeArrowheads="1"/>
          </p:cNvSpPr>
          <p:nvPr/>
        </p:nvSpPr>
        <p:spPr bwMode="auto">
          <a:xfrm>
            <a:off x="8255000" y="5457825"/>
            <a:ext cx="1060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Time (S)</a:t>
            </a:r>
            <a:endParaRPr lang="en-GB" altLang="en-US" baseline="30000"/>
          </a:p>
        </p:txBody>
      </p:sp>
      <p:sp>
        <p:nvSpPr>
          <p:cNvPr id="103434" name="TextBox 19"/>
          <p:cNvSpPr txBox="1">
            <a:spLocks noChangeArrowheads="1"/>
          </p:cNvSpPr>
          <p:nvPr/>
        </p:nvSpPr>
        <p:spPr bwMode="auto">
          <a:xfrm>
            <a:off x="2173288" y="5453063"/>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1</a:t>
            </a:r>
          </a:p>
        </p:txBody>
      </p:sp>
      <p:sp>
        <p:nvSpPr>
          <p:cNvPr id="103435" name="TextBox 20"/>
          <p:cNvSpPr txBox="1">
            <a:spLocks noChangeArrowheads="1"/>
          </p:cNvSpPr>
          <p:nvPr/>
        </p:nvSpPr>
        <p:spPr bwMode="auto">
          <a:xfrm>
            <a:off x="3635375" y="5453063"/>
            <a:ext cx="3143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2</a:t>
            </a:r>
          </a:p>
        </p:txBody>
      </p:sp>
      <p:sp>
        <p:nvSpPr>
          <p:cNvPr id="103436" name="TextBox 21"/>
          <p:cNvSpPr txBox="1">
            <a:spLocks noChangeArrowheads="1"/>
          </p:cNvSpPr>
          <p:nvPr/>
        </p:nvSpPr>
        <p:spPr bwMode="auto">
          <a:xfrm>
            <a:off x="5099050" y="5453063"/>
            <a:ext cx="1571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3</a:t>
            </a:r>
          </a:p>
        </p:txBody>
      </p:sp>
      <p:sp>
        <p:nvSpPr>
          <p:cNvPr id="103437" name="TextBox 22"/>
          <p:cNvSpPr txBox="1">
            <a:spLocks noChangeArrowheads="1"/>
          </p:cNvSpPr>
          <p:nvPr/>
        </p:nvSpPr>
        <p:spPr bwMode="auto">
          <a:xfrm>
            <a:off x="6492875" y="5453063"/>
            <a:ext cx="15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4</a:t>
            </a:r>
          </a:p>
        </p:txBody>
      </p:sp>
      <p:sp>
        <p:nvSpPr>
          <p:cNvPr id="103438" name="TextBox 23"/>
          <p:cNvSpPr txBox="1">
            <a:spLocks noChangeArrowheads="1"/>
          </p:cNvSpPr>
          <p:nvPr/>
        </p:nvSpPr>
        <p:spPr bwMode="auto">
          <a:xfrm>
            <a:off x="7888288" y="5453063"/>
            <a:ext cx="1571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5</a:t>
            </a:r>
          </a:p>
        </p:txBody>
      </p:sp>
    </p:spTree>
    <p:extLst>
      <p:ext uri="{BB962C8B-B14F-4D97-AF65-F5344CB8AC3E}">
        <p14:creationId xmlns:p14="http://schemas.microsoft.com/office/powerpoint/2010/main" val="2710483446"/>
      </p:ext>
    </p:extLst>
  </p:cSld>
  <p:clrMapOvr>
    <a:masterClrMapping/>
  </p:clrMapOvr>
  <p:transition>
    <p:wipe dir="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p:txBody>
          <a:bodyPr/>
          <a:lstStyle/>
          <a:p>
            <a:r>
              <a:rPr lang="en-GB" altLang="en-US" smtClean="0"/>
              <a:t>Managing heat</a:t>
            </a:r>
          </a:p>
        </p:txBody>
      </p:sp>
      <p:sp>
        <p:nvSpPr>
          <p:cNvPr id="104451" name="Content Placeholder 2"/>
          <p:cNvSpPr>
            <a:spLocks noGrp="1"/>
          </p:cNvSpPr>
          <p:nvPr>
            <p:ph idx="1"/>
          </p:nvPr>
        </p:nvSpPr>
        <p:spPr/>
        <p:txBody>
          <a:bodyPr/>
          <a:lstStyle/>
          <a:p>
            <a:r>
              <a:rPr lang="en-GB" altLang="en-US" smtClean="0"/>
              <a:t>A better effort</a:t>
            </a:r>
          </a:p>
        </p:txBody>
      </p:sp>
      <p:cxnSp>
        <p:nvCxnSpPr>
          <p:cNvPr id="7" name="Straight Connector 6"/>
          <p:cNvCxnSpPr/>
          <p:nvPr/>
        </p:nvCxnSpPr>
        <p:spPr>
          <a:xfrm>
            <a:off x="968375" y="2725738"/>
            <a:ext cx="20638" cy="2649537"/>
          </a:xfrm>
          <a:prstGeom prst="line">
            <a:avLst/>
          </a:prstGeom>
        </p:spPr>
        <p:style>
          <a:lnRef idx="3">
            <a:schemeClr val="accent2"/>
          </a:lnRef>
          <a:fillRef idx="0">
            <a:schemeClr val="accent2"/>
          </a:fillRef>
          <a:effectRef idx="2">
            <a:schemeClr val="accent2"/>
          </a:effectRef>
          <a:fontRef idx="minor">
            <a:schemeClr val="tx1"/>
          </a:fontRef>
        </p:style>
      </p:cxnSp>
      <p:cxnSp>
        <p:nvCxnSpPr>
          <p:cNvPr id="10" name="Straight Connector 9"/>
          <p:cNvCxnSpPr/>
          <p:nvPr/>
        </p:nvCxnSpPr>
        <p:spPr>
          <a:xfrm flipH="1" flipV="1">
            <a:off x="979488" y="5375275"/>
            <a:ext cx="6910387" cy="0"/>
          </a:xfrm>
          <a:prstGeom prst="line">
            <a:avLst/>
          </a:prstGeom>
        </p:spPr>
        <p:style>
          <a:lnRef idx="3">
            <a:schemeClr val="accent2"/>
          </a:lnRef>
          <a:fillRef idx="0">
            <a:schemeClr val="accent2"/>
          </a:fillRef>
          <a:effectRef idx="2">
            <a:schemeClr val="accent2"/>
          </a:effectRef>
          <a:fontRef idx="minor">
            <a:schemeClr val="tx1"/>
          </a:fontRef>
        </p:style>
      </p:cxnSp>
      <p:sp>
        <p:nvSpPr>
          <p:cNvPr id="16" name="Freeform 15"/>
          <p:cNvSpPr/>
          <p:nvPr/>
        </p:nvSpPr>
        <p:spPr>
          <a:xfrm>
            <a:off x="989013" y="2636838"/>
            <a:ext cx="952500" cy="2738437"/>
          </a:xfrm>
          <a:custGeom>
            <a:avLst/>
            <a:gdLst>
              <a:gd name="connsiteX0" fmla="*/ 0 w 376928"/>
              <a:gd name="connsiteY0" fmla="*/ 3650621 h 3650621"/>
              <a:gd name="connsiteX1" fmla="*/ 160543 w 376928"/>
              <a:gd name="connsiteY1" fmla="*/ 1 h 3650621"/>
              <a:gd name="connsiteX2" fmla="*/ 376928 w 376928"/>
              <a:gd name="connsiteY2" fmla="*/ 3636660 h 3650621"/>
              <a:gd name="connsiteX3" fmla="*/ 376928 w 376928"/>
              <a:gd name="connsiteY3" fmla="*/ 3636660 h 3650621"/>
            </a:gdLst>
            <a:ahLst/>
            <a:cxnLst>
              <a:cxn ang="0">
                <a:pos x="connsiteX0" y="connsiteY0"/>
              </a:cxn>
              <a:cxn ang="0">
                <a:pos x="connsiteX1" y="connsiteY1"/>
              </a:cxn>
              <a:cxn ang="0">
                <a:pos x="connsiteX2" y="connsiteY2"/>
              </a:cxn>
              <a:cxn ang="0">
                <a:pos x="connsiteX3" y="connsiteY3"/>
              </a:cxn>
            </a:cxnLst>
            <a:rect l="l" t="t" r="r" b="b"/>
            <a:pathLst>
              <a:path w="376928" h="3650621">
                <a:moveTo>
                  <a:pt x="0" y="3650621"/>
                </a:moveTo>
                <a:cubicBezTo>
                  <a:pt x="48861" y="1826474"/>
                  <a:pt x="97722" y="2328"/>
                  <a:pt x="160543" y="1"/>
                </a:cubicBezTo>
                <a:cubicBezTo>
                  <a:pt x="223364" y="-2326"/>
                  <a:pt x="376928" y="3636660"/>
                  <a:pt x="376928" y="3636660"/>
                </a:cubicBezTo>
                <a:lnTo>
                  <a:pt x="376928" y="3636660"/>
                </a:ln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4455" name="TextBox 17"/>
          <p:cNvSpPr txBox="1">
            <a:spLocks noChangeArrowheads="1"/>
          </p:cNvSpPr>
          <p:nvPr/>
        </p:nvSpPr>
        <p:spPr bwMode="auto">
          <a:xfrm>
            <a:off x="209550" y="2914650"/>
            <a:ext cx="8763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Output</a:t>
            </a:r>
          </a:p>
          <a:p>
            <a:r>
              <a:rPr lang="en-GB" altLang="en-US"/>
              <a:t>Wsr</a:t>
            </a:r>
            <a:r>
              <a:rPr lang="en-GB" altLang="en-US" baseline="30000"/>
              <a:t>-1</a:t>
            </a:r>
          </a:p>
        </p:txBody>
      </p:sp>
      <p:sp>
        <p:nvSpPr>
          <p:cNvPr id="104456" name="TextBox 18"/>
          <p:cNvSpPr txBox="1">
            <a:spLocks noChangeArrowheads="1"/>
          </p:cNvSpPr>
          <p:nvPr/>
        </p:nvSpPr>
        <p:spPr bwMode="auto">
          <a:xfrm>
            <a:off x="8255000" y="5457825"/>
            <a:ext cx="10604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Time (S)</a:t>
            </a:r>
            <a:endParaRPr lang="en-GB" altLang="en-US" baseline="30000"/>
          </a:p>
        </p:txBody>
      </p:sp>
      <p:sp>
        <p:nvSpPr>
          <p:cNvPr id="104457" name="TextBox 19"/>
          <p:cNvSpPr txBox="1">
            <a:spLocks noChangeArrowheads="1"/>
          </p:cNvSpPr>
          <p:nvPr/>
        </p:nvSpPr>
        <p:spPr bwMode="auto">
          <a:xfrm>
            <a:off x="2173288" y="5453063"/>
            <a:ext cx="3127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1</a:t>
            </a:r>
          </a:p>
        </p:txBody>
      </p:sp>
      <p:sp>
        <p:nvSpPr>
          <p:cNvPr id="104458" name="TextBox 20"/>
          <p:cNvSpPr txBox="1">
            <a:spLocks noChangeArrowheads="1"/>
          </p:cNvSpPr>
          <p:nvPr/>
        </p:nvSpPr>
        <p:spPr bwMode="auto">
          <a:xfrm>
            <a:off x="3635375" y="5453063"/>
            <a:ext cx="3143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2</a:t>
            </a:r>
          </a:p>
        </p:txBody>
      </p:sp>
      <p:sp>
        <p:nvSpPr>
          <p:cNvPr id="104459" name="TextBox 21"/>
          <p:cNvSpPr txBox="1">
            <a:spLocks noChangeArrowheads="1"/>
          </p:cNvSpPr>
          <p:nvPr/>
        </p:nvSpPr>
        <p:spPr bwMode="auto">
          <a:xfrm>
            <a:off x="5099050" y="5453063"/>
            <a:ext cx="1571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3</a:t>
            </a:r>
          </a:p>
        </p:txBody>
      </p:sp>
      <p:sp>
        <p:nvSpPr>
          <p:cNvPr id="104460" name="TextBox 22"/>
          <p:cNvSpPr txBox="1">
            <a:spLocks noChangeArrowheads="1"/>
          </p:cNvSpPr>
          <p:nvPr/>
        </p:nvSpPr>
        <p:spPr bwMode="auto">
          <a:xfrm>
            <a:off x="6492875" y="5453063"/>
            <a:ext cx="15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4</a:t>
            </a:r>
          </a:p>
        </p:txBody>
      </p:sp>
      <p:sp>
        <p:nvSpPr>
          <p:cNvPr id="104461" name="TextBox 23"/>
          <p:cNvSpPr txBox="1">
            <a:spLocks noChangeArrowheads="1"/>
          </p:cNvSpPr>
          <p:nvPr/>
        </p:nvSpPr>
        <p:spPr bwMode="auto">
          <a:xfrm>
            <a:off x="7888288" y="5453063"/>
            <a:ext cx="1571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t>5</a:t>
            </a:r>
          </a:p>
        </p:txBody>
      </p:sp>
      <p:sp>
        <p:nvSpPr>
          <p:cNvPr id="5" name="Freeform 4"/>
          <p:cNvSpPr/>
          <p:nvPr/>
        </p:nvSpPr>
        <p:spPr>
          <a:xfrm>
            <a:off x="1481138" y="2998788"/>
            <a:ext cx="6648450" cy="2392362"/>
          </a:xfrm>
          <a:custGeom>
            <a:avLst/>
            <a:gdLst>
              <a:gd name="connsiteX0" fmla="*/ 0 w 8864794"/>
              <a:gd name="connsiteY0" fmla="*/ 3189930 h 3189930"/>
              <a:gd name="connsiteX1" fmla="*/ 6980 w 8864794"/>
              <a:gd name="connsiteY1" fmla="*/ 3155029 h 3189930"/>
              <a:gd name="connsiteX2" fmla="*/ 13961 w 8864794"/>
              <a:gd name="connsiteY2" fmla="*/ 3134089 h 3189930"/>
              <a:gd name="connsiteX3" fmla="*/ 20941 w 8864794"/>
              <a:gd name="connsiteY3" fmla="*/ 3057307 h 3189930"/>
              <a:gd name="connsiteX4" fmla="*/ 34901 w 8864794"/>
              <a:gd name="connsiteY4" fmla="*/ 2994486 h 3189930"/>
              <a:gd name="connsiteX5" fmla="*/ 41881 w 8864794"/>
              <a:gd name="connsiteY5" fmla="*/ 2973545 h 3189930"/>
              <a:gd name="connsiteX6" fmla="*/ 48861 w 8864794"/>
              <a:gd name="connsiteY6" fmla="*/ 2931665 h 3189930"/>
              <a:gd name="connsiteX7" fmla="*/ 55841 w 8864794"/>
              <a:gd name="connsiteY7" fmla="*/ 2903744 h 3189930"/>
              <a:gd name="connsiteX8" fmla="*/ 69802 w 8864794"/>
              <a:gd name="connsiteY8" fmla="*/ 2764141 h 3189930"/>
              <a:gd name="connsiteX9" fmla="*/ 76782 w 8864794"/>
              <a:gd name="connsiteY9" fmla="*/ 2736220 h 3189930"/>
              <a:gd name="connsiteX10" fmla="*/ 90742 w 8864794"/>
              <a:gd name="connsiteY10" fmla="*/ 2666419 h 3189930"/>
              <a:gd name="connsiteX11" fmla="*/ 104702 w 8864794"/>
              <a:gd name="connsiteY11" fmla="*/ 2561716 h 3189930"/>
              <a:gd name="connsiteX12" fmla="*/ 111683 w 8864794"/>
              <a:gd name="connsiteY12" fmla="*/ 2512855 h 3189930"/>
              <a:gd name="connsiteX13" fmla="*/ 132623 w 8864794"/>
              <a:gd name="connsiteY13" fmla="*/ 2463994 h 3189930"/>
              <a:gd name="connsiteX14" fmla="*/ 139603 w 8864794"/>
              <a:gd name="connsiteY14" fmla="*/ 2422113 h 3189930"/>
              <a:gd name="connsiteX15" fmla="*/ 153564 w 8864794"/>
              <a:gd name="connsiteY15" fmla="*/ 2366272 h 3189930"/>
              <a:gd name="connsiteX16" fmla="*/ 160544 w 8864794"/>
              <a:gd name="connsiteY16" fmla="*/ 2338352 h 3189930"/>
              <a:gd name="connsiteX17" fmla="*/ 167524 w 8864794"/>
              <a:gd name="connsiteY17" fmla="*/ 2310431 h 3189930"/>
              <a:gd name="connsiteX18" fmla="*/ 174504 w 8864794"/>
              <a:gd name="connsiteY18" fmla="*/ 2282510 h 3189930"/>
              <a:gd name="connsiteX19" fmla="*/ 195444 w 8864794"/>
              <a:gd name="connsiteY19" fmla="*/ 2247610 h 3189930"/>
              <a:gd name="connsiteX20" fmla="*/ 202425 w 8864794"/>
              <a:gd name="connsiteY20" fmla="*/ 2205729 h 3189930"/>
              <a:gd name="connsiteX21" fmla="*/ 209405 w 8864794"/>
              <a:gd name="connsiteY21" fmla="*/ 2177808 h 3189930"/>
              <a:gd name="connsiteX22" fmla="*/ 216385 w 8864794"/>
              <a:gd name="connsiteY22" fmla="*/ 2142907 h 3189930"/>
              <a:gd name="connsiteX23" fmla="*/ 223365 w 8864794"/>
              <a:gd name="connsiteY23" fmla="*/ 2114987 h 3189930"/>
              <a:gd name="connsiteX24" fmla="*/ 237325 w 8864794"/>
              <a:gd name="connsiteY24" fmla="*/ 2045185 h 3189930"/>
              <a:gd name="connsiteX25" fmla="*/ 258266 w 8864794"/>
              <a:gd name="connsiteY25" fmla="*/ 1982364 h 3189930"/>
              <a:gd name="connsiteX26" fmla="*/ 272226 w 8864794"/>
              <a:gd name="connsiteY26" fmla="*/ 1940483 h 3189930"/>
              <a:gd name="connsiteX27" fmla="*/ 286186 w 8864794"/>
              <a:gd name="connsiteY27" fmla="*/ 1912562 h 3189930"/>
              <a:gd name="connsiteX28" fmla="*/ 307127 w 8864794"/>
              <a:gd name="connsiteY28" fmla="*/ 1842761 h 3189930"/>
              <a:gd name="connsiteX29" fmla="*/ 321087 w 8864794"/>
              <a:gd name="connsiteY29" fmla="*/ 1814840 h 3189930"/>
              <a:gd name="connsiteX30" fmla="*/ 328067 w 8864794"/>
              <a:gd name="connsiteY30" fmla="*/ 1786920 h 3189930"/>
              <a:gd name="connsiteX31" fmla="*/ 342028 w 8864794"/>
              <a:gd name="connsiteY31" fmla="*/ 1724098 h 3189930"/>
              <a:gd name="connsiteX32" fmla="*/ 349008 w 8864794"/>
              <a:gd name="connsiteY32" fmla="*/ 1703158 h 3189930"/>
              <a:gd name="connsiteX33" fmla="*/ 362968 w 8864794"/>
              <a:gd name="connsiteY33" fmla="*/ 1689197 h 3189930"/>
              <a:gd name="connsiteX34" fmla="*/ 369948 w 8864794"/>
              <a:gd name="connsiteY34" fmla="*/ 1647316 h 3189930"/>
              <a:gd name="connsiteX35" fmla="*/ 376928 w 8864794"/>
              <a:gd name="connsiteY35" fmla="*/ 1619396 h 3189930"/>
              <a:gd name="connsiteX36" fmla="*/ 383909 w 8864794"/>
              <a:gd name="connsiteY36" fmla="*/ 1444892 h 3189930"/>
              <a:gd name="connsiteX37" fmla="*/ 390889 w 8864794"/>
              <a:gd name="connsiteY37" fmla="*/ 1396031 h 3189930"/>
              <a:gd name="connsiteX38" fmla="*/ 397869 w 8864794"/>
              <a:gd name="connsiteY38" fmla="*/ 1319249 h 3189930"/>
              <a:gd name="connsiteX39" fmla="*/ 404849 w 8864794"/>
              <a:gd name="connsiteY39" fmla="*/ 1277368 h 3189930"/>
              <a:gd name="connsiteX40" fmla="*/ 418809 w 8864794"/>
              <a:gd name="connsiteY40" fmla="*/ 1214547 h 3189930"/>
              <a:gd name="connsiteX41" fmla="*/ 432770 w 8864794"/>
              <a:gd name="connsiteY41" fmla="*/ 1123805 h 3189930"/>
              <a:gd name="connsiteX42" fmla="*/ 439750 w 8864794"/>
              <a:gd name="connsiteY42" fmla="*/ 1102865 h 3189930"/>
              <a:gd name="connsiteX43" fmla="*/ 446730 w 8864794"/>
              <a:gd name="connsiteY43" fmla="*/ 1074944 h 3189930"/>
              <a:gd name="connsiteX44" fmla="*/ 460690 w 8864794"/>
              <a:gd name="connsiteY44" fmla="*/ 998162 h 3189930"/>
              <a:gd name="connsiteX45" fmla="*/ 467670 w 8864794"/>
              <a:gd name="connsiteY45" fmla="*/ 977222 h 3189930"/>
              <a:gd name="connsiteX46" fmla="*/ 488611 w 8864794"/>
              <a:gd name="connsiteY46" fmla="*/ 879500 h 3189930"/>
              <a:gd name="connsiteX47" fmla="*/ 509551 w 8864794"/>
              <a:gd name="connsiteY47" fmla="*/ 830639 h 3189930"/>
              <a:gd name="connsiteX48" fmla="*/ 523512 w 8864794"/>
              <a:gd name="connsiteY48" fmla="*/ 788758 h 3189930"/>
              <a:gd name="connsiteX49" fmla="*/ 530492 w 8864794"/>
              <a:gd name="connsiteY49" fmla="*/ 753857 h 3189930"/>
              <a:gd name="connsiteX50" fmla="*/ 544452 w 8864794"/>
              <a:gd name="connsiteY50" fmla="*/ 732916 h 3189930"/>
              <a:gd name="connsiteX51" fmla="*/ 551432 w 8864794"/>
              <a:gd name="connsiteY51" fmla="*/ 704996 h 3189930"/>
              <a:gd name="connsiteX52" fmla="*/ 565393 w 8864794"/>
              <a:gd name="connsiteY52" fmla="*/ 663115 h 3189930"/>
              <a:gd name="connsiteX53" fmla="*/ 579353 w 8864794"/>
              <a:gd name="connsiteY53" fmla="*/ 614254 h 3189930"/>
              <a:gd name="connsiteX54" fmla="*/ 600293 w 8864794"/>
              <a:gd name="connsiteY54" fmla="*/ 579353 h 3189930"/>
              <a:gd name="connsiteX55" fmla="*/ 621234 w 8864794"/>
              <a:gd name="connsiteY55" fmla="*/ 516532 h 3189930"/>
              <a:gd name="connsiteX56" fmla="*/ 642174 w 8864794"/>
              <a:gd name="connsiteY56" fmla="*/ 481631 h 3189930"/>
              <a:gd name="connsiteX57" fmla="*/ 656135 w 8864794"/>
              <a:gd name="connsiteY57" fmla="*/ 432770 h 3189930"/>
              <a:gd name="connsiteX58" fmla="*/ 663115 w 8864794"/>
              <a:gd name="connsiteY58" fmla="*/ 411829 h 3189930"/>
              <a:gd name="connsiteX59" fmla="*/ 704996 w 8864794"/>
              <a:gd name="connsiteY59" fmla="*/ 335048 h 3189930"/>
              <a:gd name="connsiteX60" fmla="*/ 718956 w 8864794"/>
              <a:gd name="connsiteY60" fmla="*/ 307127 h 3189930"/>
              <a:gd name="connsiteX61" fmla="*/ 725936 w 8864794"/>
              <a:gd name="connsiteY61" fmla="*/ 286187 h 3189930"/>
              <a:gd name="connsiteX62" fmla="*/ 739896 w 8864794"/>
              <a:gd name="connsiteY62" fmla="*/ 272226 h 3189930"/>
              <a:gd name="connsiteX63" fmla="*/ 774797 w 8864794"/>
              <a:gd name="connsiteY63" fmla="*/ 209405 h 3189930"/>
              <a:gd name="connsiteX64" fmla="*/ 802718 w 8864794"/>
              <a:gd name="connsiteY64" fmla="*/ 174504 h 3189930"/>
              <a:gd name="connsiteX65" fmla="*/ 809698 w 8864794"/>
              <a:gd name="connsiteY65" fmla="*/ 153564 h 3189930"/>
              <a:gd name="connsiteX66" fmla="*/ 837619 w 8864794"/>
              <a:gd name="connsiteY66" fmla="*/ 125643 h 3189930"/>
              <a:gd name="connsiteX67" fmla="*/ 907420 w 8864794"/>
              <a:gd name="connsiteY67" fmla="*/ 97723 h 3189930"/>
              <a:gd name="connsiteX68" fmla="*/ 949301 w 8864794"/>
              <a:gd name="connsiteY68" fmla="*/ 83762 h 3189930"/>
              <a:gd name="connsiteX69" fmla="*/ 977222 w 8864794"/>
              <a:gd name="connsiteY69" fmla="*/ 76782 h 3189930"/>
              <a:gd name="connsiteX70" fmla="*/ 1067964 w 8864794"/>
              <a:gd name="connsiteY70" fmla="*/ 62822 h 3189930"/>
              <a:gd name="connsiteX71" fmla="*/ 1123805 w 8864794"/>
              <a:gd name="connsiteY71" fmla="*/ 48862 h 3189930"/>
              <a:gd name="connsiteX72" fmla="*/ 1179646 w 8864794"/>
              <a:gd name="connsiteY72" fmla="*/ 6981 h 3189930"/>
              <a:gd name="connsiteX73" fmla="*/ 1242467 w 8864794"/>
              <a:gd name="connsiteY73" fmla="*/ 0 h 3189930"/>
              <a:gd name="connsiteX74" fmla="*/ 1319249 w 8864794"/>
              <a:gd name="connsiteY74" fmla="*/ 34901 h 3189930"/>
              <a:gd name="connsiteX75" fmla="*/ 1333209 w 8864794"/>
              <a:gd name="connsiteY75" fmla="*/ 48862 h 3189930"/>
              <a:gd name="connsiteX76" fmla="*/ 1396031 w 8864794"/>
              <a:gd name="connsiteY76" fmla="*/ 69802 h 3189930"/>
              <a:gd name="connsiteX77" fmla="*/ 1542614 w 8864794"/>
              <a:gd name="connsiteY77" fmla="*/ 76782 h 3189930"/>
              <a:gd name="connsiteX78" fmla="*/ 1640336 w 8864794"/>
              <a:gd name="connsiteY78" fmla="*/ 97723 h 3189930"/>
              <a:gd name="connsiteX79" fmla="*/ 1842761 w 8864794"/>
              <a:gd name="connsiteY79" fmla="*/ 90742 h 3189930"/>
              <a:gd name="connsiteX80" fmla="*/ 1884641 w 8864794"/>
              <a:gd name="connsiteY80" fmla="*/ 76782 h 3189930"/>
              <a:gd name="connsiteX81" fmla="*/ 1905582 w 8864794"/>
              <a:gd name="connsiteY81" fmla="*/ 69802 h 3189930"/>
              <a:gd name="connsiteX82" fmla="*/ 2066125 w 8864794"/>
              <a:gd name="connsiteY82" fmla="*/ 69802 h 3189930"/>
              <a:gd name="connsiteX83" fmla="*/ 2101026 w 8864794"/>
              <a:gd name="connsiteY83" fmla="*/ 55842 h 3189930"/>
              <a:gd name="connsiteX84" fmla="*/ 2184788 w 8864794"/>
              <a:gd name="connsiteY84" fmla="*/ 48862 h 3189930"/>
              <a:gd name="connsiteX85" fmla="*/ 2338351 w 8864794"/>
              <a:gd name="connsiteY85" fmla="*/ 34901 h 3189930"/>
              <a:gd name="connsiteX86" fmla="*/ 2450034 w 8864794"/>
              <a:gd name="connsiteY86" fmla="*/ 83762 h 3189930"/>
              <a:gd name="connsiteX87" fmla="*/ 2505875 w 8864794"/>
              <a:gd name="connsiteY87" fmla="*/ 118663 h 3189930"/>
              <a:gd name="connsiteX88" fmla="*/ 2596617 w 8864794"/>
              <a:gd name="connsiteY88" fmla="*/ 146584 h 3189930"/>
              <a:gd name="connsiteX89" fmla="*/ 2729240 w 8864794"/>
              <a:gd name="connsiteY89" fmla="*/ 132623 h 3189930"/>
              <a:gd name="connsiteX90" fmla="*/ 2778101 w 8864794"/>
              <a:gd name="connsiteY90" fmla="*/ 125643 h 3189930"/>
              <a:gd name="connsiteX91" fmla="*/ 2806022 w 8864794"/>
              <a:gd name="connsiteY91" fmla="*/ 118663 h 3189930"/>
              <a:gd name="connsiteX92" fmla="*/ 3092208 w 8864794"/>
              <a:gd name="connsiteY92" fmla="*/ 111683 h 3189930"/>
              <a:gd name="connsiteX93" fmla="*/ 3210870 w 8864794"/>
              <a:gd name="connsiteY93" fmla="*/ 97723 h 3189930"/>
              <a:gd name="connsiteX94" fmla="*/ 3252751 w 8864794"/>
              <a:gd name="connsiteY94" fmla="*/ 90742 h 3189930"/>
              <a:gd name="connsiteX95" fmla="*/ 3552898 w 8864794"/>
              <a:gd name="connsiteY95" fmla="*/ 83762 h 3189930"/>
              <a:gd name="connsiteX96" fmla="*/ 3594779 w 8864794"/>
              <a:gd name="connsiteY96" fmla="*/ 55842 h 3189930"/>
              <a:gd name="connsiteX97" fmla="*/ 3615719 w 8864794"/>
              <a:gd name="connsiteY97" fmla="*/ 48862 h 3189930"/>
              <a:gd name="connsiteX98" fmla="*/ 3706461 w 8864794"/>
              <a:gd name="connsiteY98" fmla="*/ 34901 h 3189930"/>
              <a:gd name="connsiteX99" fmla="*/ 3811164 w 8864794"/>
              <a:gd name="connsiteY99" fmla="*/ 41881 h 3189930"/>
              <a:gd name="connsiteX100" fmla="*/ 3825124 w 8864794"/>
              <a:gd name="connsiteY100" fmla="*/ 55842 h 3189930"/>
              <a:gd name="connsiteX101" fmla="*/ 3887945 w 8864794"/>
              <a:gd name="connsiteY101" fmla="*/ 90742 h 3189930"/>
              <a:gd name="connsiteX102" fmla="*/ 3915866 w 8864794"/>
              <a:gd name="connsiteY102" fmla="*/ 118663 h 3189930"/>
              <a:gd name="connsiteX103" fmla="*/ 3943786 w 8864794"/>
              <a:gd name="connsiteY103" fmla="*/ 111683 h 3189930"/>
              <a:gd name="connsiteX104" fmla="*/ 3985667 w 8864794"/>
              <a:gd name="connsiteY104" fmla="*/ 97723 h 3189930"/>
              <a:gd name="connsiteX105" fmla="*/ 4027548 w 8864794"/>
              <a:gd name="connsiteY105" fmla="*/ 104703 h 3189930"/>
              <a:gd name="connsiteX106" fmla="*/ 4041509 w 8864794"/>
              <a:gd name="connsiteY106" fmla="*/ 293167 h 3189930"/>
              <a:gd name="connsiteX107" fmla="*/ 4055469 w 8864794"/>
              <a:gd name="connsiteY107" fmla="*/ 397869 h 3189930"/>
              <a:gd name="connsiteX108" fmla="*/ 4090370 w 8864794"/>
              <a:gd name="connsiteY108" fmla="*/ 467671 h 3189930"/>
              <a:gd name="connsiteX109" fmla="*/ 4111310 w 8864794"/>
              <a:gd name="connsiteY109" fmla="*/ 516532 h 3189930"/>
              <a:gd name="connsiteX110" fmla="*/ 4139231 w 8864794"/>
              <a:gd name="connsiteY110" fmla="*/ 586333 h 3189930"/>
              <a:gd name="connsiteX111" fmla="*/ 4160171 w 8864794"/>
              <a:gd name="connsiteY111" fmla="*/ 614254 h 3189930"/>
              <a:gd name="connsiteX112" fmla="*/ 4174132 w 8864794"/>
              <a:gd name="connsiteY112" fmla="*/ 635194 h 3189930"/>
              <a:gd name="connsiteX113" fmla="*/ 4209032 w 8864794"/>
              <a:gd name="connsiteY113" fmla="*/ 670095 h 3189930"/>
              <a:gd name="connsiteX114" fmla="*/ 4216012 w 8864794"/>
              <a:gd name="connsiteY114" fmla="*/ 649155 h 3189930"/>
              <a:gd name="connsiteX115" fmla="*/ 4229973 w 8864794"/>
              <a:gd name="connsiteY115" fmla="*/ 614254 h 3189930"/>
              <a:gd name="connsiteX116" fmla="*/ 4257893 w 8864794"/>
              <a:gd name="connsiteY116" fmla="*/ 530492 h 3189930"/>
              <a:gd name="connsiteX117" fmla="*/ 4264873 w 8864794"/>
              <a:gd name="connsiteY117" fmla="*/ 467671 h 3189930"/>
              <a:gd name="connsiteX118" fmla="*/ 4278834 w 8864794"/>
              <a:gd name="connsiteY118" fmla="*/ 425790 h 3189930"/>
              <a:gd name="connsiteX119" fmla="*/ 4313735 w 8864794"/>
              <a:gd name="connsiteY119" fmla="*/ 362968 h 3189930"/>
              <a:gd name="connsiteX120" fmla="*/ 4341655 w 8864794"/>
              <a:gd name="connsiteY120" fmla="*/ 342028 h 3189930"/>
              <a:gd name="connsiteX121" fmla="*/ 4369576 w 8864794"/>
              <a:gd name="connsiteY121" fmla="*/ 300147 h 3189930"/>
              <a:gd name="connsiteX122" fmla="*/ 4411457 w 8864794"/>
              <a:gd name="connsiteY122" fmla="*/ 265246 h 3189930"/>
              <a:gd name="connsiteX123" fmla="*/ 4460318 w 8864794"/>
              <a:gd name="connsiteY123" fmla="*/ 216385 h 3189930"/>
              <a:gd name="connsiteX124" fmla="*/ 4474278 w 8864794"/>
              <a:gd name="connsiteY124" fmla="*/ 195445 h 3189930"/>
              <a:gd name="connsiteX125" fmla="*/ 4488238 w 8864794"/>
              <a:gd name="connsiteY125" fmla="*/ 181484 h 3189930"/>
              <a:gd name="connsiteX126" fmla="*/ 4558040 w 8864794"/>
              <a:gd name="connsiteY126" fmla="*/ 167524 h 3189930"/>
              <a:gd name="connsiteX127" fmla="*/ 4620861 w 8864794"/>
              <a:gd name="connsiteY127" fmla="*/ 132623 h 3189930"/>
              <a:gd name="connsiteX128" fmla="*/ 4655762 w 8864794"/>
              <a:gd name="connsiteY128" fmla="*/ 104703 h 3189930"/>
              <a:gd name="connsiteX129" fmla="*/ 4725564 w 8864794"/>
              <a:gd name="connsiteY129" fmla="*/ 76782 h 3189930"/>
              <a:gd name="connsiteX130" fmla="*/ 4802345 w 8864794"/>
              <a:gd name="connsiteY130" fmla="*/ 90742 h 3189930"/>
              <a:gd name="connsiteX131" fmla="*/ 4837246 w 8864794"/>
              <a:gd name="connsiteY131" fmla="*/ 97723 h 3189930"/>
              <a:gd name="connsiteX132" fmla="*/ 5046651 w 8864794"/>
              <a:gd name="connsiteY132" fmla="*/ 104703 h 3189930"/>
              <a:gd name="connsiteX133" fmla="*/ 5074571 w 8864794"/>
              <a:gd name="connsiteY133" fmla="*/ 118663 h 3189930"/>
              <a:gd name="connsiteX134" fmla="*/ 5186254 w 8864794"/>
              <a:gd name="connsiteY134" fmla="*/ 104703 h 3189930"/>
              <a:gd name="connsiteX135" fmla="*/ 5297936 w 8864794"/>
              <a:gd name="connsiteY135" fmla="*/ 90742 h 3189930"/>
              <a:gd name="connsiteX136" fmla="*/ 5577142 w 8864794"/>
              <a:gd name="connsiteY136" fmla="*/ 97723 h 3189930"/>
              <a:gd name="connsiteX137" fmla="*/ 6512483 w 8864794"/>
              <a:gd name="connsiteY137" fmla="*/ 111683 h 3189930"/>
              <a:gd name="connsiteX138" fmla="*/ 6847530 w 8864794"/>
              <a:gd name="connsiteY138" fmla="*/ 132623 h 3189930"/>
              <a:gd name="connsiteX139" fmla="*/ 7761930 w 8864794"/>
              <a:gd name="connsiteY139" fmla="*/ 125643 h 3189930"/>
              <a:gd name="connsiteX140" fmla="*/ 8027176 w 8864794"/>
              <a:gd name="connsiteY140" fmla="*/ 132623 h 3189930"/>
              <a:gd name="connsiteX141" fmla="*/ 8089997 w 8864794"/>
              <a:gd name="connsiteY141" fmla="*/ 146584 h 3189930"/>
              <a:gd name="connsiteX142" fmla="*/ 8124898 w 8864794"/>
              <a:gd name="connsiteY142" fmla="*/ 153564 h 3189930"/>
              <a:gd name="connsiteX143" fmla="*/ 8180739 w 8864794"/>
              <a:gd name="connsiteY143" fmla="*/ 167524 h 3189930"/>
              <a:gd name="connsiteX144" fmla="*/ 8208660 w 8864794"/>
              <a:gd name="connsiteY144" fmla="*/ 181484 h 3189930"/>
              <a:gd name="connsiteX145" fmla="*/ 8236580 w 8864794"/>
              <a:gd name="connsiteY145" fmla="*/ 188465 h 3189930"/>
              <a:gd name="connsiteX146" fmla="*/ 8257521 w 8864794"/>
              <a:gd name="connsiteY146" fmla="*/ 195445 h 3189930"/>
              <a:gd name="connsiteX147" fmla="*/ 8306382 w 8864794"/>
              <a:gd name="connsiteY147" fmla="*/ 209405 h 3189930"/>
              <a:gd name="connsiteX148" fmla="*/ 8320342 w 8864794"/>
              <a:gd name="connsiteY148" fmla="*/ 355988 h 3189930"/>
              <a:gd name="connsiteX149" fmla="*/ 8334302 w 8864794"/>
              <a:gd name="connsiteY149" fmla="*/ 600294 h 3189930"/>
              <a:gd name="connsiteX150" fmla="*/ 8369203 w 8864794"/>
              <a:gd name="connsiteY150" fmla="*/ 725936 h 3189930"/>
              <a:gd name="connsiteX151" fmla="*/ 8383164 w 8864794"/>
              <a:gd name="connsiteY151" fmla="*/ 760837 h 3189930"/>
              <a:gd name="connsiteX152" fmla="*/ 8390144 w 8864794"/>
              <a:gd name="connsiteY152" fmla="*/ 788758 h 3189930"/>
              <a:gd name="connsiteX153" fmla="*/ 8411084 w 8864794"/>
              <a:gd name="connsiteY153" fmla="*/ 858559 h 3189930"/>
              <a:gd name="connsiteX154" fmla="*/ 8418064 w 8864794"/>
              <a:gd name="connsiteY154" fmla="*/ 914400 h 3189930"/>
              <a:gd name="connsiteX155" fmla="*/ 8425044 w 8864794"/>
              <a:gd name="connsiteY155" fmla="*/ 956281 h 3189930"/>
              <a:gd name="connsiteX156" fmla="*/ 8432025 w 8864794"/>
              <a:gd name="connsiteY156" fmla="*/ 1019103 h 3189930"/>
              <a:gd name="connsiteX157" fmla="*/ 8439005 w 8864794"/>
              <a:gd name="connsiteY157" fmla="*/ 1047023 h 3189930"/>
              <a:gd name="connsiteX158" fmla="*/ 8452965 w 8864794"/>
              <a:gd name="connsiteY158" fmla="*/ 1123805 h 3189930"/>
              <a:gd name="connsiteX159" fmla="*/ 8480886 w 8864794"/>
              <a:gd name="connsiteY159" fmla="*/ 1242468 h 3189930"/>
              <a:gd name="connsiteX160" fmla="*/ 8494846 w 8864794"/>
              <a:gd name="connsiteY160" fmla="*/ 1291329 h 3189930"/>
              <a:gd name="connsiteX161" fmla="*/ 8501826 w 8864794"/>
              <a:gd name="connsiteY161" fmla="*/ 1347170 h 3189930"/>
              <a:gd name="connsiteX162" fmla="*/ 8515786 w 8864794"/>
              <a:gd name="connsiteY162" fmla="*/ 1416971 h 3189930"/>
              <a:gd name="connsiteX163" fmla="*/ 8522767 w 8864794"/>
              <a:gd name="connsiteY163" fmla="*/ 1486773 h 3189930"/>
              <a:gd name="connsiteX164" fmla="*/ 8536727 w 8864794"/>
              <a:gd name="connsiteY164" fmla="*/ 1549594 h 3189930"/>
              <a:gd name="connsiteX165" fmla="*/ 8557667 w 8864794"/>
              <a:gd name="connsiteY165" fmla="*/ 1640336 h 3189930"/>
              <a:gd name="connsiteX166" fmla="*/ 8564648 w 8864794"/>
              <a:gd name="connsiteY166" fmla="*/ 1731078 h 3189930"/>
              <a:gd name="connsiteX167" fmla="*/ 8578608 w 8864794"/>
              <a:gd name="connsiteY167" fmla="*/ 1793900 h 3189930"/>
              <a:gd name="connsiteX168" fmla="*/ 8592568 w 8864794"/>
              <a:gd name="connsiteY168" fmla="*/ 1891622 h 3189930"/>
              <a:gd name="connsiteX169" fmla="*/ 8599548 w 8864794"/>
              <a:gd name="connsiteY169" fmla="*/ 1919542 h 3189930"/>
              <a:gd name="connsiteX170" fmla="*/ 8613509 w 8864794"/>
              <a:gd name="connsiteY170" fmla="*/ 1982364 h 3189930"/>
              <a:gd name="connsiteX171" fmla="*/ 8627469 w 8864794"/>
              <a:gd name="connsiteY171" fmla="*/ 2094046 h 3189930"/>
              <a:gd name="connsiteX172" fmla="*/ 8648409 w 8864794"/>
              <a:gd name="connsiteY172" fmla="*/ 2198749 h 3189930"/>
              <a:gd name="connsiteX173" fmla="*/ 8662370 w 8864794"/>
              <a:gd name="connsiteY173" fmla="*/ 2282510 h 3189930"/>
              <a:gd name="connsiteX174" fmla="*/ 8676330 w 8864794"/>
              <a:gd name="connsiteY174" fmla="*/ 2359292 h 3189930"/>
              <a:gd name="connsiteX175" fmla="*/ 8690290 w 8864794"/>
              <a:gd name="connsiteY175" fmla="*/ 2477955 h 3189930"/>
              <a:gd name="connsiteX176" fmla="*/ 8704251 w 8864794"/>
              <a:gd name="connsiteY176" fmla="*/ 2540776 h 3189930"/>
              <a:gd name="connsiteX177" fmla="*/ 8711231 w 8864794"/>
              <a:gd name="connsiteY177" fmla="*/ 2561716 h 3189930"/>
              <a:gd name="connsiteX178" fmla="*/ 8725191 w 8864794"/>
              <a:gd name="connsiteY178" fmla="*/ 2617558 h 3189930"/>
              <a:gd name="connsiteX179" fmla="*/ 8746132 w 8864794"/>
              <a:gd name="connsiteY179" fmla="*/ 2764141 h 3189930"/>
              <a:gd name="connsiteX180" fmla="*/ 8753112 w 8864794"/>
              <a:gd name="connsiteY180" fmla="*/ 2806022 h 3189930"/>
              <a:gd name="connsiteX181" fmla="*/ 8767072 w 8864794"/>
              <a:gd name="connsiteY181" fmla="*/ 2847903 h 3189930"/>
              <a:gd name="connsiteX182" fmla="*/ 8774052 w 8864794"/>
              <a:gd name="connsiteY182" fmla="*/ 2868843 h 3189930"/>
              <a:gd name="connsiteX183" fmla="*/ 8788012 w 8864794"/>
              <a:gd name="connsiteY183" fmla="*/ 2896764 h 3189930"/>
              <a:gd name="connsiteX184" fmla="*/ 8808953 w 8864794"/>
              <a:gd name="connsiteY184" fmla="*/ 2938645 h 3189930"/>
              <a:gd name="connsiteX185" fmla="*/ 8822913 w 8864794"/>
              <a:gd name="connsiteY185" fmla="*/ 2994486 h 3189930"/>
              <a:gd name="connsiteX186" fmla="*/ 8843854 w 8864794"/>
              <a:gd name="connsiteY186" fmla="*/ 3085228 h 3189930"/>
              <a:gd name="connsiteX187" fmla="*/ 8857814 w 8864794"/>
              <a:gd name="connsiteY187" fmla="*/ 3106168 h 3189930"/>
              <a:gd name="connsiteX188" fmla="*/ 8864794 w 8864794"/>
              <a:gd name="connsiteY188" fmla="*/ 3127109 h 3189930"/>
              <a:gd name="connsiteX189" fmla="*/ 8857814 w 8864794"/>
              <a:gd name="connsiteY189" fmla="*/ 3155029 h 3189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Lst>
            <a:rect l="l" t="t" r="r" b="b"/>
            <a:pathLst>
              <a:path w="8864794" h="3189930">
                <a:moveTo>
                  <a:pt x="0" y="3189930"/>
                </a:moveTo>
                <a:cubicBezTo>
                  <a:pt x="2327" y="3178296"/>
                  <a:pt x="4102" y="3166539"/>
                  <a:pt x="6980" y="3155029"/>
                </a:cubicBezTo>
                <a:cubicBezTo>
                  <a:pt x="8765" y="3147891"/>
                  <a:pt x="12920" y="3141373"/>
                  <a:pt x="13961" y="3134089"/>
                </a:cubicBezTo>
                <a:cubicBezTo>
                  <a:pt x="17596" y="3108648"/>
                  <a:pt x="17753" y="3082808"/>
                  <a:pt x="20941" y="3057307"/>
                </a:cubicBezTo>
                <a:cubicBezTo>
                  <a:pt x="22540" y="3044514"/>
                  <a:pt x="30916" y="3008433"/>
                  <a:pt x="34901" y="2994486"/>
                </a:cubicBezTo>
                <a:cubicBezTo>
                  <a:pt x="36922" y="2987411"/>
                  <a:pt x="40285" y="2980728"/>
                  <a:pt x="41881" y="2973545"/>
                </a:cubicBezTo>
                <a:cubicBezTo>
                  <a:pt x="44951" y="2959729"/>
                  <a:pt x="46085" y="2945543"/>
                  <a:pt x="48861" y="2931665"/>
                </a:cubicBezTo>
                <a:cubicBezTo>
                  <a:pt x="50742" y="2922258"/>
                  <a:pt x="54125" y="2913183"/>
                  <a:pt x="55841" y="2903744"/>
                </a:cubicBezTo>
                <a:cubicBezTo>
                  <a:pt x="68184" y="2835862"/>
                  <a:pt x="59585" y="2850984"/>
                  <a:pt x="69802" y="2764141"/>
                </a:cubicBezTo>
                <a:cubicBezTo>
                  <a:pt x="70923" y="2754613"/>
                  <a:pt x="74772" y="2745600"/>
                  <a:pt x="76782" y="2736220"/>
                </a:cubicBezTo>
                <a:cubicBezTo>
                  <a:pt x="81754" y="2713019"/>
                  <a:pt x="88122" y="2690002"/>
                  <a:pt x="90742" y="2666419"/>
                </a:cubicBezTo>
                <a:cubicBezTo>
                  <a:pt x="102391" y="2561577"/>
                  <a:pt x="92172" y="2643157"/>
                  <a:pt x="104702" y="2561716"/>
                </a:cubicBezTo>
                <a:cubicBezTo>
                  <a:pt x="107204" y="2545455"/>
                  <a:pt x="108456" y="2528988"/>
                  <a:pt x="111683" y="2512855"/>
                </a:cubicBezTo>
                <a:cubicBezTo>
                  <a:pt x="115107" y="2495738"/>
                  <a:pt x="125056" y="2479129"/>
                  <a:pt x="132623" y="2463994"/>
                </a:cubicBezTo>
                <a:cubicBezTo>
                  <a:pt x="134950" y="2450034"/>
                  <a:pt x="136637" y="2435952"/>
                  <a:pt x="139603" y="2422113"/>
                </a:cubicBezTo>
                <a:cubicBezTo>
                  <a:pt x="143623" y="2403352"/>
                  <a:pt x="148910" y="2384886"/>
                  <a:pt x="153564" y="2366272"/>
                </a:cubicBezTo>
                <a:lnTo>
                  <a:pt x="160544" y="2338352"/>
                </a:lnTo>
                <a:lnTo>
                  <a:pt x="167524" y="2310431"/>
                </a:lnTo>
                <a:cubicBezTo>
                  <a:pt x="169851" y="2301124"/>
                  <a:pt x="169568" y="2290736"/>
                  <a:pt x="174504" y="2282510"/>
                </a:cubicBezTo>
                <a:lnTo>
                  <a:pt x="195444" y="2247610"/>
                </a:lnTo>
                <a:cubicBezTo>
                  <a:pt x="197771" y="2233650"/>
                  <a:pt x="199649" y="2219607"/>
                  <a:pt x="202425" y="2205729"/>
                </a:cubicBezTo>
                <a:cubicBezTo>
                  <a:pt x="204307" y="2196322"/>
                  <a:pt x="207324" y="2187173"/>
                  <a:pt x="209405" y="2177808"/>
                </a:cubicBezTo>
                <a:cubicBezTo>
                  <a:pt x="211979" y="2166226"/>
                  <a:pt x="213811" y="2154489"/>
                  <a:pt x="216385" y="2142907"/>
                </a:cubicBezTo>
                <a:cubicBezTo>
                  <a:pt x="218466" y="2133542"/>
                  <a:pt x="221484" y="2124394"/>
                  <a:pt x="223365" y="2114987"/>
                </a:cubicBezTo>
                <a:cubicBezTo>
                  <a:pt x="230910" y="2077259"/>
                  <a:pt x="227598" y="2077607"/>
                  <a:pt x="237325" y="2045185"/>
                </a:cubicBezTo>
                <a:cubicBezTo>
                  <a:pt x="243668" y="2024043"/>
                  <a:pt x="251286" y="2003304"/>
                  <a:pt x="258266" y="1982364"/>
                </a:cubicBezTo>
                <a:cubicBezTo>
                  <a:pt x="258267" y="1982362"/>
                  <a:pt x="272225" y="1940486"/>
                  <a:pt x="272226" y="1940483"/>
                </a:cubicBezTo>
                <a:cubicBezTo>
                  <a:pt x="276879" y="1931176"/>
                  <a:pt x="282087" y="1922126"/>
                  <a:pt x="286186" y="1912562"/>
                </a:cubicBezTo>
                <a:cubicBezTo>
                  <a:pt x="295821" y="1890080"/>
                  <a:pt x="297492" y="1865243"/>
                  <a:pt x="307127" y="1842761"/>
                </a:cubicBezTo>
                <a:cubicBezTo>
                  <a:pt x="311226" y="1833197"/>
                  <a:pt x="317433" y="1824583"/>
                  <a:pt x="321087" y="1814840"/>
                </a:cubicBezTo>
                <a:cubicBezTo>
                  <a:pt x="324455" y="1805858"/>
                  <a:pt x="325986" y="1796285"/>
                  <a:pt x="328067" y="1786920"/>
                </a:cubicBezTo>
                <a:cubicBezTo>
                  <a:pt x="335261" y="1754547"/>
                  <a:pt x="333520" y="1753878"/>
                  <a:pt x="342028" y="1724098"/>
                </a:cubicBezTo>
                <a:cubicBezTo>
                  <a:pt x="344049" y="1717024"/>
                  <a:pt x="345223" y="1709467"/>
                  <a:pt x="349008" y="1703158"/>
                </a:cubicBezTo>
                <a:cubicBezTo>
                  <a:pt x="352394" y="1697515"/>
                  <a:pt x="358315" y="1693851"/>
                  <a:pt x="362968" y="1689197"/>
                </a:cubicBezTo>
                <a:cubicBezTo>
                  <a:pt x="365295" y="1675237"/>
                  <a:pt x="367172" y="1661194"/>
                  <a:pt x="369948" y="1647316"/>
                </a:cubicBezTo>
                <a:cubicBezTo>
                  <a:pt x="371829" y="1637909"/>
                  <a:pt x="376268" y="1628966"/>
                  <a:pt x="376928" y="1619396"/>
                </a:cubicBezTo>
                <a:cubicBezTo>
                  <a:pt x="380933" y="1561319"/>
                  <a:pt x="380277" y="1502993"/>
                  <a:pt x="383909" y="1444892"/>
                </a:cubicBezTo>
                <a:cubicBezTo>
                  <a:pt x="384935" y="1428472"/>
                  <a:pt x="389072" y="1412383"/>
                  <a:pt x="390889" y="1396031"/>
                </a:cubicBezTo>
                <a:cubicBezTo>
                  <a:pt x="393727" y="1370489"/>
                  <a:pt x="394866" y="1344773"/>
                  <a:pt x="397869" y="1319249"/>
                </a:cubicBezTo>
                <a:cubicBezTo>
                  <a:pt x="399523" y="1305193"/>
                  <a:pt x="402073" y="1291246"/>
                  <a:pt x="404849" y="1277368"/>
                </a:cubicBezTo>
                <a:cubicBezTo>
                  <a:pt x="417404" y="1214594"/>
                  <a:pt x="406612" y="1287725"/>
                  <a:pt x="418809" y="1214547"/>
                </a:cubicBezTo>
                <a:cubicBezTo>
                  <a:pt x="422517" y="1192301"/>
                  <a:pt x="427623" y="1146967"/>
                  <a:pt x="432770" y="1123805"/>
                </a:cubicBezTo>
                <a:cubicBezTo>
                  <a:pt x="434366" y="1116623"/>
                  <a:pt x="437729" y="1109939"/>
                  <a:pt x="439750" y="1102865"/>
                </a:cubicBezTo>
                <a:cubicBezTo>
                  <a:pt x="442385" y="1093641"/>
                  <a:pt x="444849" y="1084351"/>
                  <a:pt x="446730" y="1074944"/>
                </a:cubicBezTo>
                <a:cubicBezTo>
                  <a:pt x="452953" y="1043830"/>
                  <a:pt x="453204" y="1028105"/>
                  <a:pt x="460690" y="998162"/>
                </a:cubicBezTo>
                <a:cubicBezTo>
                  <a:pt x="462474" y="991024"/>
                  <a:pt x="466074" y="984404"/>
                  <a:pt x="467670" y="977222"/>
                </a:cubicBezTo>
                <a:cubicBezTo>
                  <a:pt x="479386" y="924503"/>
                  <a:pt x="469076" y="938108"/>
                  <a:pt x="488611" y="879500"/>
                </a:cubicBezTo>
                <a:cubicBezTo>
                  <a:pt x="511074" y="812109"/>
                  <a:pt x="475059" y="916868"/>
                  <a:pt x="509551" y="830639"/>
                </a:cubicBezTo>
                <a:cubicBezTo>
                  <a:pt x="515016" y="816976"/>
                  <a:pt x="520626" y="803188"/>
                  <a:pt x="523512" y="788758"/>
                </a:cubicBezTo>
                <a:cubicBezTo>
                  <a:pt x="525839" y="777124"/>
                  <a:pt x="526326" y="764966"/>
                  <a:pt x="530492" y="753857"/>
                </a:cubicBezTo>
                <a:cubicBezTo>
                  <a:pt x="533438" y="746002"/>
                  <a:pt x="539799" y="739896"/>
                  <a:pt x="544452" y="732916"/>
                </a:cubicBezTo>
                <a:cubicBezTo>
                  <a:pt x="546779" y="723609"/>
                  <a:pt x="548675" y="714184"/>
                  <a:pt x="551432" y="704996"/>
                </a:cubicBezTo>
                <a:cubicBezTo>
                  <a:pt x="555661" y="690901"/>
                  <a:pt x="561824" y="677391"/>
                  <a:pt x="565393" y="663115"/>
                </a:cubicBezTo>
                <a:cubicBezTo>
                  <a:pt x="567630" y="654168"/>
                  <a:pt x="574346" y="624269"/>
                  <a:pt x="579353" y="614254"/>
                </a:cubicBezTo>
                <a:cubicBezTo>
                  <a:pt x="585420" y="602119"/>
                  <a:pt x="593313" y="590987"/>
                  <a:pt x="600293" y="579353"/>
                </a:cubicBezTo>
                <a:cubicBezTo>
                  <a:pt x="606959" y="552691"/>
                  <a:pt x="608090" y="542820"/>
                  <a:pt x="621234" y="516532"/>
                </a:cubicBezTo>
                <a:cubicBezTo>
                  <a:pt x="627301" y="504397"/>
                  <a:pt x="635194" y="493265"/>
                  <a:pt x="642174" y="481631"/>
                </a:cubicBezTo>
                <a:cubicBezTo>
                  <a:pt x="646828" y="465344"/>
                  <a:pt x="651268" y="448994"/>
                  <a:pt x="656135" y="432770"/>
                </a:cubicBezTo>
                <a:cubicBezTo>
                  <a:pt x="658249" y="425722"/>
                  <a:pt x="660127" y="418553"/>
                  <a:pt x="663115" y="411829"/>
                </a:cubicBezTo>
                <a:cubicBezTo>
                  <a:pt x="684994" y="362599"/>
                  <a:pt x="680482" y="379173"/>
                  <a:pt x="704996" y="335048"/>
                </a:cubicBezTo>
                <a:cubicBezTo>
                  <a:pt x="710049" y="325952"/>
                  <a:pt x="714857" y="316691"/>
                  <a:pt x="718956" y="307127"/>
                </a:cubicBezTo>
                <a:cubicBezTo>
                  <a:pt x="721854" y="300364"/>
                  <a:pt x="722151" y="292496"/>
                  <a:pt x="725936" y="286187"/>
                </a:cubicBezTo>
                <a:cubicBezTo>
                  <a:pt x="729322" y="280544"/>
                  <a:pt x="735243" y="276880"/>
                  <a:pt x="739896" y="272226"/>
                </a:cubicBezTo>
                <a:cubicBezTo>
                  <a:pt x="752183" y="235369"/>
                  <a:pt x="742796" y="257407"/>
                  <a:pt x="774797" y="209405"/>
                </a:cubicBezTo>
                <a:cubicBezTo>
                  <a:pt x="792407" y="182990"/>
                  <a:pt x="782826" y="194396"/>
                  <a:pt x="802718" y="174504"/>
                </a:cubicBezTo>
                <a:cubicBezTo>
                  <a:pt x="805045" y="167524"/>
                  <a:pt x="805421" y="159551"/>
                  <a:pt x="809698" y="153564"/>
                </a:cubicBezTo>
                <a:cubicBezTo>
                  <a:pt x="817348" y="142854"/>
                  <a:pt x="837619" y="125643"/>
                  <a:pt x="837619" y="125643"/>
                </a:cubicBezTo>
                <a:cubicBezTo>
                  <a:pt x="852039" y="82382"/>
                  <a:pt x="835060" y="112195"/>
                  <a:pt x="907420" y="97723"/>
                </a:cubicBezTo>
                <a:cubicBezTo>
                  <a:pt x="921850" y="94837"/>
                  <a:pt x="935025" y="87331"/>
                  <a:pt x="949301" y="83762"/>
                </a:cubicBezTo>
                <a:cubicBezTo>
                  <a:pt x="958608" y="81435"/>
                  <a:pt x="967857" y="78863"/>
                  <a:pt x="977222" y="76782"/>
                </a:cubicBezTo>
                <a:cubicBezTo>
                  <a:pt x="1018337" y="67645"/>
                  <a:pt x="1019608" y="68866"/>
                  <a:pt x="1067964" y="62822"/>
                </a:cubicBezTo>
                <a:cubicBezTo>
                  <a:pt x="1086578" y="58169"/>
                  <a:pt x="1110239" y="62429"/>
                  <a:pt x="1123805" y="48862"/>
                </a:cubicBezTo>
                <a:cubicBezTo>
                  <a:pt x="1140342" y="32323"/>
                  <a:pt x="1155964" y="14875"/>
                  <a:pt x="1179646" y="6981"/>
                </a:cubicBezTo>
                <a:cubicBezTo>
                  <a:pt x="1199634" y="318"/>
                  <a:pt x="1221527" y="2327"/>
                  <a:pt x="1242467" y="0"/>
                </a:cubicBezTo>
                <a:cubicBezTo>
                  <a:pt x="1268178" y="10285"/>
                  <a:pt x="1295660" y="20158"/>
                  <a:pt x="1319249" y="34901"/>
                </a:cubicBezTo>
                <a:cubicBezTo>
                  <a:pt x="1324830" y="38389"/>
                  <a:pt x="1327495" y="45597"/>
                  <a:pt x="1333209" y="48862"/>
                </a:cubicBezTo>
                <a:cubicBezTo>
                  <a:pt x="1343628" y="54816"/>
                  <a:pt x="1381519" y="68641"/>
                  <a:pt x="1396031" y="69802"/>
                </a:cubicBezTo>
                <a:cubicBezTo>
                  <a:pt x="1444792" y="73703"/>
                  <a:pt x="1493753" y="74455"/>
                  <a:pt x="1542614" y="76782"/>
                </a:cubicBezTo>
                <a:cubicBezTo>
                  <a:pt x="1557223" y="80434"/>
                  <a:pt x="1620073" y="97723"/>
                  <a:pt x="1640336" y="97723"/>
                </a:cubicBezTo>
                <a:cubicBezTo>
                  <a:pt x="1707851" y="97723"/>
                  <a:pt x="1775286" y="93069"/>
                  <a:pt x="1842761" y="90742"/>
                </a:cubicBezTo>
                <a:lnTo>
                  <a:pt x="1884641" y="76782"/>
                </a:lnTo>
                <a:lnTo>
                  <a:pt x="1905582" y="69802"/>
                </a:lnTo>
                <a:cubicBezTo>
                  <a:pt x="1974409" y="81273"/>
                  <a:pt x="1967313" y="83276"/>
                  <a:pt x="2066125" y="69802"/>
                </a:cubicBezTo>
                <a:cubicBezTo>
                  <a:pt x="2078540" y="68109"/>
                  <a:pt x="2088687" y="58019"/>
                  <a:pt x="2101026" y="55842"/>
                </a:cubicBezTo>
                <a:cubicBezTo>
                  <a:pt x="2128617" y="50973"/>
                  <a:pt x="2156910" y="51650"/>
                  <a:pt x="2184788" y="48862"/>
                </a:cubicBezTo>
                <a:cubicBezTo>
                  <a:pt x="2350264" y="32314"/>
                  <a:pt x="2087467" y="52821"/>
                  <a:pt x="2338351" y="34901"/>
                </a:cubicBezTo>
                <a:cubicBezTo>
                  <a:pt x="2379625" y="51411"/>
                  <a:pt x="2412533" y="62333"/>
                  <a:pt x="2450034" y="83762"/>
                </a:cubicBezTo>
                <a:cubicBezTo>
                  <a:pt x="2469092" y="94652"/>
                  <a:pt x="2486014" y="109317"/>
                  <a:pt x="2505875" y="118663"/>
                </a:cubicBezTo>
                <a:cubicBezTo>
                  <a:pt x="2533038" y="131446"/>
                  <a:pt x="2566736" y="139113"/>
                  <a:pt x="2596617" y="146584"/>
                </a:cubicBezTo>
                <a:cubicBezTo>
                  <a:pt x="2727126" y="136544"/>
                  <a:pt x="2645466" y="145511"/>
                  <a:pt x="2729240" y="132623"/>
                </a:cubicBezTo>
                <a:cubicBezTo>
                  <a:pt x="2745501" y="130121"/>
                  <a:pt x="2761914" y="128586"/>
                  <a:pt x="2778101" y="125643"/>
                </a:cubicBezTo>
                <a:cubicBezTo>
                  <a:pt x="2787540" y="123927"/>
                  <a:pt x="2796438" y="119089"/>
                  <a:pt x="2806022" y="118663"/>
                </a:cubicBezTo>
                <a:cubicBezTo>
                  <a:pt x="2901352" y="114426"/>
                  <a:pt x="2996813" y="114010"/>
                  <a:pt x="3092208" y="111683"/>
                </a:cubicBezTo>
                <a:cubicBezTo>
                  <a:pt x="3157477" y="105156"/>
                  <a:pt x="3153568" y="106539"/>
                  <a:pt x="3210870" y="97723"/>
                </a:cubicBezTo>
                <a:cubicBezTo>
                  <a:pt x="3224858" y="95571"/>
                  <a:pt x="3238610" y="91319"/>
                  <a:pt x="3252751" y="90742"/>
                </a:cubicBezTo>
                <a:cubicBezTo>
                  <a:pt x="3352744" y="86660"/>
                  <a:pt x="3452849" y="86089"/>
                  <a:pt x="3552898" y="83762"/>
                </a:cubicBezTo>
                <a:cubicBezTo>
                  <a:pt x="3566858" y="74455"/>
                  <a:pt x="3578862" y="61148"/>
                  <a:pt x="3594779" y="55842"/>
                </a:cubicBezTo>
                <a:cubicBezTo>
                  <a:pt x="3601759" y="53515"/>
                  <a:pt x="3608581" y="50647"/>
                  <a:pt x="3615719" y="48862"/>
                </a:cubicBezTo>
                <a:cubicBezTo>
                  <a:pt x="3647703" y="40866"/>
                  <a:pt x="3672543" y="39141"/>
                  <a:pt x="3706461" y="34901"/>
                </a:cubicBezTo>
                <a:cubicBezTo>
                  <a:pt x="3741362" y="37228"/>
                  <a:pt x="3776718" y="35802"/>
                  <a:pt x="3811164" y="41881"/>
                </a:cubicBezTo>
                <a:cubicBezTo>
                  <a:pt x="3817645" y="43025"/>
                  <a:pt x="3819985" y="51731"/>
                  <a:pt x="3825124" y="55842"/>
                </a:cubicBezTo>
                <a:cubicBezTo>
                  <a:pt x="3843971" y="70920"/>
                  <a:pt x="3866617" y="80078"/>
                  <a:pt x="3887945" y="90742"/>
                </a:cubicBezTo>
                <a:cubicBezTo>
                  <a:pt x="3897252" y="100049"/>
                  <a:pt x="3903542" y="114041"/>
                  <a:pt x="3915866" y="118663"/>
                </a:cubicBezTo>
                <a:cubicBezTo>
                  <a:pt x="3924848" y="122031"/>
                  <a:pt x="3934597" y="114440"/>
                  <a:pt x="3943786" y="111683"/>
                </a:cubicBezTo>
                <a:cubicBezTo>
                  <a:pt x="3957881" y="107455"/>
                  <a:pt x="3985667" y="97723"/>
                  <a:pt x="3985667" y="97723"/>
                </a:cubicBezTo>
                <a:lnTo>
                  <a:pt x="4027548" y="104703"/>
                </a:lnTo>
                <a:cubicBezTo>
                  <a:pt x="4044854" y="165273"/>
                  <a:pt x="4033696" y="230660"/>
                  <a:pt x="4041509" y="293167"/>
                </a:cubicBezTo>
                <a:cubicBezTo>
                  <a:pt x="4042292" y="299434"/>
                  <a:pt x="4053061" y="388236"/>
                  <a:pt x="4055469" y="397869"/>
                </a:cubicBezTo>
                <a:cubicBezTo>
                  <a:pt x="4064435" y="433733"/>
                  <a:pt x="4073846" y="434622"/>
                  <a:pt x="4090370" y="467671"/>
                </a:cubicBezTo>
                <a:cubicBezTo>
                  <a:pt x="4098294" y="483520"/>
                  <a:pt x="4104729" y="500080"/>
                  <a:pt x="4111310" y="516532"/>
                </a:cubicBezTo>
                <a:cubicBezTo>
                  <a:pt x="4125907" y="553026"/>
                  <a:pt x="4110541" y="533735"/>
                  <a:pt x="4139231" y="586333"/>
                </a:cubicBezTo>
                <a:cubicBezTo>
                  <a:pt x="4144802" y="596546"/>
                  <a:pt x="4153409" y="604787"/>
                  <a:pt x="4160171" y="614254"/>
                </a:cubicBezTo>
                <a:cubicBezTo>
                  <a:pt x="4165047" y="621080"/>
                  <a:pt x="4168608" y="628881"/>
                  <a:pt x="4174132" y="635194"/>
                </a:cubicBezTo>
                <a:cubicBezTo>
                  <a:pt x="4184966" y="647576"/>
                  <a:pt x="4209032" y="670095"/>
                  <a:pt x="4209032" y="670095"/>
                </a:cubicBezTo>
                <a:cubicBezTo>
                  <a:pt x="4211359" y="663115"/>
                  <a:pt x="4213429" y="656044"/>
                  <a:pt x="4216012" y="649155"/>
                </a:cubicBezTo>
                <a:cubicBezTo>
                  <a:pt x="4220412" y="637423"/>
                  <a:pt x="4226011" y="626141"/>
                  <a:pt x="4229973" y="614254"/>
                </a:cubicBezTo>
                <a:cubicBezTo>
                  <a:pt x="4264785" y="509820"/>
                  <a:pt x="4224764" y="613317"/>
                  <a:pt x="4257893" y="530492"/>
                </a:cubicBezTo>
                <a:cubicBezTo>
                  <a:pt x="4260220" y="509552"/>
                  <a:pt x="4260741" y="488331"/>
                  <a:pt x="4264873" y="467671"/>
                </a:cubicBezTo>
                <a:cubicBezTo>
                  <a:pt x="4267759" y="453241"/>
                  <a:pt x="4274180" y="439750"/>
                  <a:pt x="4278834" y="425790"/>
                </a:cubicBezTo>
                <a:cubicBezTo>
                  <a:pt x="4286443" y="402965"/>
                  <a:pt x="4292398" y="378971"/>
                  <a:pt x="4313735" y="362968"/>
                </a:cubicBezTo>
                <a:cubicBezTo>
                  <a:pt x="4323042" y="355988"/>
                  <a:pt x="4333926" y="350723"/>
                  <a:pt x="4341655" y="342028"/>
                </a:cubicBezTo>
                <a:cubicBezTo>
                  <a:pt x="4352802" y="329488"/>
                  <a:pt x="4358290" y="312562"/>
                  <a:pt x="4369576" y="300147"/>
                </a:cubicBezTo>
                <a:cubicBezTo>
                  <a:pt x="4381800" y="286701"/>
                  <a:pt x="4398607" y="278096"/>
                  <a:pt x="4411457" y="265246"/>
                </a:cubicBezTo>
                <a:cubicBezTo>
                  <a:pt x="4469487" y="207215"/>
                  <a:pt x="4412977" y="247944"/>
                  <a:pt x="4460318" y="216385"/>
                </a:cubicBezTo>
                <a:cubicBezTo>
                  <a:pt x="4464971" y="209405"/>
                  <a:pt x="4469038" y="201996"/>
                  <a:pt x="4474278" y="195445"/>
                </a:cubicBezTo>
                <a:cubicBezTo>
                  <a:pt x="4478389" y="190306"/>
                  <a:pt x="4482595" y="184870"/>
                  <a:pt x="4488238" y="181484"/>
                </a:cubicBezTo>
                <a:cubicBezTo>
                  <a:pt x="4503465" y="172347"/>
                  <a:pt x="4549571" y="168734"/>
                  <a:pt x="4558040" y="167524"/>
                </a:cubicBezTo>
                <a:cubicBezTo>
                  <a:pt x="4591660" y="156317"/>
                  <a:pt x="4580242" y="162164"/>
                  <a:pt x="4620861" y="132623"/>
                </a:cubicBezTo>
                <a:cubicBezTo>
                  <a:pt x="4632910" y="123860"/>
                  <a:pt x="4642893" y="112210"/>
                  <a:pt x="4655762" y="104703"/>
                </a:cubicBezTo>
                <a:cubicBezTo>
                  <a:pt x="4676957" y="92339"/>
                  <a:pt x="4702109" y="84600"/>
                  <a:pt x="4725564" y="76782"/>
                </a:cubicBezTo>
                <a:cubicBezTo>
                  <a:pt x="4811820" y="94033"/>
                  <a:pt x="4704052" y="72870"/>
                  <a:pt x="4802345" y="90742"/>
                </a:cubicBezTo>
                <a:cubicBezTo>
                  <a:pt x="4814018" y="92864"/>
                  <a:pt x="4825401" y="97046"/>
                  <a:pt x="4837246" y="97723"/>
                </a:cubicBezTo>
                <a:cubicBezTo>
                  <a:pt x="4906973" y="101708"/>
                  <a:pt x="4976849" y="102376"/>
                  <a:pt x="5046651" y="104703"/>
                </a:cubicBezTo>
                <a:cubicBezTo>
                  <a:pt x="5055958" y="109356"/>
                  <a:pt x="5064192" y="117922"/>
                  <a:pt x="5074571" y="118663"/>
                </a:cubicBezTo>
                <a:cubicBezTo>
                  <a:pt x="5104898" y="120829"/>
                  <a:pt x="5153724" y="109139"/>
                  <a:pt x="5186254" y="104703"/>
                </a:cubicBezTo>
                <a:cubicBezTo>
                  <a:pt x="5223427" y="99634"/>
                  <a:pt x="5260709" y="95396"/>
                  <a:pt x="5297936" y="90742"/>
                </a:cubicBezTo>
                <a:lnTo>
                  <a:pt x="5577142" y="97723"/>
                </a:lnTo>
                <a:lnTo>
                  <a:pt x="6512483" y="111683"/>
                </a:lnTo>
                <a:cubicBezTo>
                  <a:pt x="6599462" y="117896"/>
                  <a:pt x="6795480" y="132308"/>
                  <a:pt x="6847530" y="132623"/>
                </a:cubicBezTo>
                <a:lnTo>
                  <a:pt x="7761930" y="125643"/>
                </a:lnTo>
                <a:cubicBezTo>
                  <a:pt x="7850345" y="127970"/>
                  <a:pt x="7938910" y="126989"/>
                  <a:pt x="8027176" y="132623"/>
                </a:cubicBezTo>
                <a:cubicBezTo>
                  <a:pt x="8048584" y="133989"/>
                  <a:pt x="8069022" y="142089"/>
                  <a:pt x="8089997" y="146584"/>
                </a:cubicBezTo>
                <a:cubicBezTo>
                  <a:pt x="8101598" y="149070"/>
                  <a:pt x="8113388" y="150687"/>
                  <a:pt x="8124898" y="153564"/>
                </a:cubicBezTo>
                <a:cubicBezTo>
                  <a:pt x="8210753" y="175027"/>
                  <a:pt x="8052096" y="141796"/>
                  <a:pt x="8180739" y="167524"/>
                </a:cubicBezTo>
                <a:cubicBezTo>
                  <a:pt x="8190046" y="172177"/>
                  <a:pt x="8198917" y="177830"/>
                  <a:pt x="8208660" y="181484"/>
                </a:cubicBezTo>
                <a:cubicBezTo>
                  <a:pt x="8217642" y="184852"/>
                  <a:pt x="8227356" y="185829"/>
                  <a:pt x="8236580" y="188465"/>
                </a:cubicBezTo>
                <a:cubicBezTo>
                  <a:pt x="8243655" y="190486"/>
                  <a:pt x="8250473" y="193331"/>
                  <a:pt x="8257521" y="195445"/>
                </a:cubicBezTo>
                <a:cubicBezTo>
                  <a:pt x="8273745" y="200312"/>
                  <a:pt x="8290095" y="204752"/>
                  <a:pt x="8306382" y="209405"/>
                </a:cubicBezTo>
                <a:cubicBezTo>
                  <a:pt x="8319964" y="277317"/>
                  <a:pt x="8314863" y="243672"/>
                  <a:pt x="8320342" y="355988"/>
                </a:cubicBezTo>
                <a:cubicBezTo>
                  <a:pt x="8326017" y="472320"/>
                  <a:pt x="8322429" y="505318"/>
                  <a:pt x="8334302" y="600294"/>
                </a:cubicBezTo>
                <a:cubicBezTo>
                  <a:pt x="8340406" y="649123"/>
                  <a:pt x="8348695" y="674667"/>
                  <a:pt x="8369203" y="725936"/>
                </a:cubicBezTo>
                <a:cubicBezTo>
                  <a:pt x="8373857" y="737570"/>
                  <a:pt x="8379202" y="748950"/>
                  <a:pt x="8383164" y="760837"/>
                </a:cubicBezTo>
                <a:cubicBezTo>
                  <a:pt x="8386198" y="769938"/>
                  <a:pt x="8387387" y="779569"/>
                  <a:pt x="8390144" y="788758"/>
                </a:cubicBezTo>
                <a:cubicBezTo>
                  <a:pt x="8415636" y="873734"/>
                  <a:pt x="8394995" y="794202"/>
                  <a:pt x="8411084" y="858559"/>
                </a:cubicBezTo>
                <a:cubicBezTo>
                  <a:pt x="8413411" y="877173"/>
                  <a:pt x="8415411" y="895830"/>
                  <a:pt x="8418064" y="914400"/>
                </a:cubicBezTo>
                <a:cubicBezTo>
                  <a:pt x="8420065" y="928411"/>
                  <a:pt x="8423173" y="942252"/>
                  <a:pt x="8425044" y="956281"/>
                </a:cubicBezTo>
                <a:cubicBezTo>
                  <a:pt x="8427829" y="977166"/>
                  <a:pt x="8428821" y="998278"/>
                  <a:pt x="8432025" y="1019103"/>
                </a:cubicBezTo>
                <a:cubicBezTo>
                  <a:pt x="8433484" y="1028585"/>
                  <a:pt x="8437124" y="1037616"/>
                  <a:pt x="8439005" y="1047023"/>
                </a:cubicBezTo>
                <a:cubicBezTo>
                  <a:pt x="8444107" y="1072531"/>
                  <a:pt x="8447514" y="1098369"/>
                  <a:pt x="8452965" y="1123805"/>
                </a:cubicBezTo>
                <a:cubicBezTo>
                  <a:pt x="8461479" y="1163538"/>
                  <a:pt x="8471031" y="1203047"/>
                  <a:pt x="8480886" y="1242468"/>
                </a:cubicBezTo>
                <a:cubicBezTo>
                  <a:pt x="8489185" y="1275663"/>
                  <a:pt x="8488318" y="1252158"/>
                  <a:pt x="8494846" y="1291329"/>
                </a:cubicBezTo>
                <a:cubicBezTo>
                  <a:pt x="8497930" y="1309832"/>
                  <a:pt x="8498742" y="1328667"/>
                  <a:pt x="8501826" y="1347170"/>
                </a:cubicBezTo>
                <a:cubicBezTo>
                  <a:pt x="8516853" y="1437333"/>
                  <a:pt x="8500421" y="1294061"/>
                  <a:pt x="8515786" y="1416971"/>
                </a:cubicBezTo>
                <a:cubicBezTo>
                  <a:pt x="8518687" y="1440174"/>
                  <a:pt x="8519120" y="1463676"/>
                  <a:pt x="8522767" y="1486773"/>
                </a:cubicBezTo>
                <a:cubicBezTo>
                  <a:pt x="8526113" y="1507962"/>
                  <a:pt x="8532520" y="1528559"/>
                  <a:pt x="8536727" y="1549594"/>
                </a:cubicBezTo>
                <a:cubicBezTo>
                  <a:pt x="8553002" y="1630969"/>
                  <a:pt x="8532028" y="1550596"/>
                  <a:pt x="8557667" y="1640336"/>
                </a:cubicBezTo>
                <a:cubicBezTo>
                  <a:pt x="8559994" y="1670583"/>
                  <a:pt x="8561298" y="1700927"/>
                  <a:pt x="8564648" y="1731078"/>
                </a:cubicBezTo>
                <a:cubicBezTo>
                  <a:pt x="8569822" y="1777643"/>
                  <a:pt x="8571732" y="1752644"/>
                  <a:pt x="8578608" y="1793900"/>
                </a:cubicBezTo>
                <a:cubicBezTo>
                  <a:pt x="8591474" y="1871099"/>
                  <a:pt x="8579388" y="1825719"/>
                  <a:pt x="8592568" y="1891622"/>
                </a:cubicBezTo>
                <a:cubicBezTo>
                  <a:pt x="8594449" y="1901029"/>
                  <a:pt x="8597467" y="1910177"/>
                  <a:pt x="8599548" y="1919542"/>
                </a:cubicBezTo>
                <a:cubicBezTo>
                  <a:pt x="8617263" y="1999262"/>
                  <a:pt x="8596491" y="1914299"/>
                  <a:pt x="8613509" y="1982364"/>
                </a:cubicBezTo>
                <a:cubicBezTo>
                  <a:pt x="8616840" y="2012340"/>
                  <a:pt x="8621778" y="2062744"/>
                  <a:pt x="8627469" y="2094046"/>
                </a:cubicBezTo>
                <a:cubicBezTo>
                  <a:pt x="8633836" y="2129064"/>
                  <a:pt x="8643375" y="2163515"/>
                  <a:pt x="8648409" y="2198749"/>
                </a:cubicBezTo>
                <a:cubicBezTo>
                  <a:pt x="8671236" y="2358522"/>
                  <a:pt x="8641947" y="2159968"/>
                  <a:pt x="8662370" y="2282510"/>
                </a:cubicBezTo>
                <a:cubicBezTo>
                  <a:pt x="8674875" y="2357544"/>
                  <a:pt x="8662929" y="2305686"/>
                  <a:pt x="8676330" y="2359292"/>
                </a:cubicBezTo>
                <a:cubicBezTo>
                  <a:pt x="8678916" y="2382567"/>
                  <a:pt x="8686453" y="2453016"/>
                  <a:pt x="8690290" y="2477955"/>
                </a:cubicBezTo>
                <a:cubicBezTo>
                  <a:pt x="8692690" y="2493556"/>
                  <a:pt x="8699617" y="2524559"/>
                  <a:pt x="8704251" y="2540776"/>
                </a:cubicBezTo>
                <a:cubicBezTo>
                  <a:pt x="8706272" y="2547850"/>
                  <a:pt x="8709447" y="2554578"/>
                  <a:pt x="8711231" y="2561716"/>
                </a:cubicBezTo>
                <a:lnTo>
                  <a:pt x="8725191" y="2617558"/>
                </a:lnTo>
                <a:cubicBezTo>
                  <a:pt x="8738437" y="2763262"/>
                  <a:pt x="8723329" y="2627321"/>
                  <a:pt x="8746132" y="2764141"/>
                </a:cubicBezTo>
                <a:cubicBezTo>
                  <a:pt x="8748459" y="2778101"/>
                  <a:pt x="8749679" y="2792292"/>
                  <a:pt x="8753112" y="2806022"/>
                </a:cubicBezTo>
                <a:cubicBezTo>
                  <a:pt x="8756681" y="2820298"/>
                  <a:pt x="8762419" y="2833943"/>
                  <a:pt x="8767072" y="2847903"/>
                </a:cubicBezTo>
                <a:cubicBezTo>
                  <a:pt x="8769399" y="2854883"/>
                  <a:pt x="8770762" y="2862262"/>
                  <a:pt x="8774052" y="2868843"/>
                </a:cubicBezTo>
                <a:cubicBezTo>
                  <a:pt x="8778705" y="2878150"/>
                  <a:pt x="8783913" y="2887200"/>
                  <a:pt x="8788012" y="2896764"/>
                </a:cubicBezTo>
                <a:cubicBezTo>
                  <a:pt x="8805351" y="2937220"/>
                  <a:pt x="8782127" y="2898405"/>
                  <a:pt x="8808953" y="2938645"/>
                </a:cubicBezTo>
                <a:cubicBezTo>
                  <a:pt x="8813606" y="2957259"/>
                  <a:pt x="8820200" y="2975492"/>
                  <a:pt x="8822913" y="2994486"/>
                </a:cubicBezTo>
                <a:cubicBezTo>
                  <a:pt x="8826131" y="3017015"/>
                  <a:pt x="8829916" y="3064321"/>
                  <a:pt x="8843854" y="3085228"/>
                </a:cubicBezTo>
                <a:lnTo>
                  <a:pt x="8857814" y="3106168"/>
                </a:lnTo>
                <a:cubicBezTo>
                  <a:pt x="8860141" y="3113148"/>
                  <a:pt x="8864794" y="3119751"/>
                  <a:pt x="8864794" y="3127109"/>
                </a:cubicBezTo>
                <a:cubicBezTo>
                  <a:pt x="8864794" y="3136702"/>
                  <a:pt x="8857814" y="3155029"/>
                  <a:pt x="8857814" y="3155029"/>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426228406"/>
      </p:ext>
    </p:extLst>
  </p:cSld>
  <p:clrMapOvr>
    <a:masterClrMapping/>
  </p:clrMapOvr>
  <p:transition>
    <p:wipe dir="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2" name="Rectangle 4"/>
          <p:cNvSpPr>
            <a:spLocks noGrp="1" noChangeArrowheads="1"/>
          </p:cNvSpPr>
          <p:nvPr>
            <p:ph type="title"/>
          </p:nvPr>
        </p:nvSpPr>
        <p:spPr/>
        <p:txBody>
          <a:bodyPr/>
          <a:lstStyle/>
          <a:p>
            <a:r>
              <a:rPr lang="en-GB"/>
              <a:t>Tracer Burning</a:t>
            </a:r>
          </a:p>
        </p:txBody>
      </p:sp>
      <p:pic>
        <p:nvPicPr>
          <p:cNvPr id="150533" name="Picture 5" descr="CTA Thermal"/>
          <p:cNvPicPr>
            <a:picLocks noChangeAspect="1" noChangeArrowheads="1"/>
          </p:cNvPicPr>
          <p:nvPr/>
        </p:nvPicPr>
        <p:blipFill>
          <a:blip r:embed="rId2"/>
          <a:srcRect/>
          <a:stretch>
            <a:fillRect/>
          </a:stretch>
        </p:blipFill>
        <p:spPr bwMode="auto">
          <a:xfrm>
            <a:off x="395288" y="836613"/>
            <a:ext cx="8316912" cy="5654675"/>
          </a:xfrm>
          <a:prstGeom prst="rect">
            <a:avLst/>
          </a:prstGeom>
          <a:noFill/>
        </p:spPr>
      </p:pic>
    </p:spTree>
    <p:extLst>
      <p:ext uri="{BB962C8B-B14F-4D97-AF65-F5344CB8AC3E}">
        <p14:creationId xmlns:p14="http://schemas.microsoft.com/office/powerpoint/2010/main" val="2697071959"/>
      </p:ext>
    </p:extLst>
  </p:cSld>
  <p:clrMapOvr>
    <a:masterClrMapping/>
  </p:clrMapOvr>
  <p:transition>
    <p:wipe dir="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t>Manufacturing methods</a:t>
            </a:r>
          </a:p>
        </p:txBody>
      </p:sp>
      <p:sp>
        <p:nvSpPr>
          <p:cNvPr id="94211" name="Rectangle 3"/>
          <p:cNvSpPr>
            <a:spLocks noGrp="1" noChangeArrowheads="1"/>
          </p:cNvSpPr>
          <p:nvPr>
            <p:ph idx="1"/>
          </p:nvPr>
        </p:nvSpPr>
        <p:spPr/>
        <p:txBody>
          <a:bodyPr/>
          <a:lstStyle/>
          <a:p>
            <a:r>
              <a:rPr lang="en-GB" sz="1800"/>
              <a:t>Mixing. (Wet)</a:t>
            </a:r>
          </a:p>
          <a:p>
            <a:r>
              <a:rPr lang="en-GB" sz="1800"/>
              <a:t>Mixing. (Dry)</a:t>
            </a:r>
          </a:p>
          <a:p>
            <a:r>
              <a:rPr lang="en-GB" sz="1800"/>
              <a:t>Granulation.</a:t>
            </a:r>
          </a:p>
          <a:p>
            <a:r>
              <a:rPr lang="en-GB" sz="1800"/>
              <a:t>Drying.</a:t>
            </a:r>
          </a:p>
          <a:p>
            <a:r>
              <a:rPr lang="en-GB" sz="1800"/>
              <a:t>Pressing.</a:t>
            </a:r>
          </a:p>
          <a:p>
            <a:r>
              <a:rPr lang="en-GB" sz="1800"/>
              <a:t>Drawing.</a:t>
            </a:r>
          </a:p>
        </p:txBody>
      </p:sp>
      <p:pic>
        <p:nvPicPr>
          <p:cNvPr id="94212" name="Picture 4" descr="16 large Hobart with operative"/>
          <p:cNvPicPr>
            <a:picLocks noChangeAspect="1" noChangeArrowheads="1"/>
          </p:cNvPicPr>
          <p:nvPr/>
        </p:nvPicPr>
        <p:blipFill>
          <a:blip r:embed="rId2"/>
          <a:srcRect l="3804" t="17531"/>
          <a:stretch>
            <a:fillRect/>
          </a:stretch>
        </p:blipFill>
        <p:spPr bwMode="auto">
          <a:xfrm>
            <a:off x="2987675" y="1341438"/>
            <a:ext cx="1806575" cy="2374900"/>
          </a:xfrm>
          <a:prstGeom prst="rect">
            <a:avLst/>
          </a:prstGeom>
          <a:noFill/>
        </p:spPr>
      </p:pic>
      <p:pic>
        <p:nvPicPr>
          <p:cNvPr id="94213" name="Picture 5" descr="26 Jackson-Crockett granulator"/>
          <p:cNvPicPr>
            <a:picLocks noChangeAspect="1" noChangeArrowheads="1"/>
          </p:cNvPicPr>
          <p:nvPr/>
        </p:nvPicPr>
        <p:blipFill>
          <a:blip r:embed="rId3"/>
          <a:srcRect l="4059"/>
          <a:stretch>
            <a:fillRect/>
          </a:stretch>
        </p:blipFill>
        <p:spPr bwMode="auto">
          <a:xfrm>
            <a:off x="5508625" y="1341438"/>
            <a:ext cx="3414713" cy="2300287"/>
          </a:xfrm>
          <a:prstGeom prst="rect">
            <a:avLst/>
          </a:prstGeom>
          <a:noFill/>
        </p:spPr>
      </p:pic>
      <p:pic>
        <p:nvPicPr>
          <p:cNvPr id="94214" name="Picture 6" descr="22 Gardener mixer - internal"/>
          <p:cNvPicPr>
            <a:picLocks noChangeAspect="1" noChangeArrowheads="1"/>
          </p:cNvPicPr>
          <p:nvPr/>
        </p:nvPicPr>
        <p:blipFill>
          <a:blip r:embed="rId4"/>
          <a:srcRect l="-1547" t="7687"/>
          <a:stretch>
            <a:fillRect/>
          </a:stretch>
        </p:blipFill>
        <p:spPr bwMode="auto">
          <a:xfrm>
            <a:off x="3851275" y="3860800"/>
            <a:ext cx="1874838" cy="2592388"/>
          </a:xfrm>
          <a:prstGeom prst="rect">
            <a:avLst/>
          </a:prstGeom>
          <a:noFill/>
        </p:spPr>
      </p:pic>
      <p:pic>
        <p:nvPicPr>
          <p:cNvPr id="94215" name="Picture 7" descr="10 Russell Finex sieve shaker"/>
          <p:cNvPicPr>
            <a:picLocks noChangeAspect="1" noChangeArrowheads="1"/>
          </p:cNvPicPr>
          <p:nvPr/>
        </p:nvPicPr>
        <p:blipFill>
          <a:blip r:embed="rId5"/>
          <a:srcRect t="22559"/>
          <a:stretch>
            <a:fillRect/>
          </a:stretch>
        </p:blipFill>
        <p:spPr bwMode="auto">
          <a:xfrm>
            <a:off x="6659563" y="3838575"/>
            <a:ext cx="2212975" cy="2614613"/>
          </a:xfrm>
          <a:prstGeom prst="rect">
            <a:avLst/>
          </a:prstGeom>
          <a:noFill/>
        </p:spPr>
      </p:pic>
      <p:pic>
        <p:nvPicPr>
          <p:cNvPr id="94216" name="Picture 8" descr="15 3kg turbula mixer"/>
          <p:cNvPicPr>
            <a:picLocks noChangeAspect="1" noChangeArrowheads="1"/>
          </p:cNvPicPr>
          <p:nvPr/>
        </p:nvPicPr>
        <p:blipFill>
          <a:blip r:embed="rId6"/>
          <a:srcRect l="22646" t="16612" r="21605"/>
          <a:stretch>
            <a:fillRect/>
          </a:stretch>
        </p:blipFill>
        <p:spPr bwMode="auto">
          <a:xfrm>
            <a:off x="827088" y="4310063"/>
            <a:ext cx="2232025" cy="2143125"/>
          </a:xfrm>
          <a:prstGeom prst="rect">
            <a:avLst/>
          </a:prstGeom>
          <a:noFill/>
        </p:spPr>
      </p:pic>
    </p:spTree>
    <p:extLst>
      <p:ext uri="{BB962C8B-B14F-4D97-AF65-F5344CB8AC3E}">
        <p14:creationId xmlns:p14="http://schemas.microsoft.com/office/powerpoint/2010/main" val="17654333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2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2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42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42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42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94212"/>
                                        </p:tgtEl>
                                        <p:attrNameLst>
                                          <p:attrName>style.visibility</p:attrName>
                                        </p:attrNameLst>
                                      </p:cBhvr>
                                      <p:to>
                                        <p:strVal val="visible"/>
                                      </p:to>
                                    </p:set>
                                    <p:animEffect transition="in" filter="dissolve">
                                      <p:cBhvr>
                                        <p:cTn id="31" dur="1000"/>
                                        <p:tgtEl>
                                          <p:spTgt spid="94212"/>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nodeType="clickEffect">
                                  <p:stCondLst>
                                    <p:cond delay="0"/>
                                  </p:stCondLst>
                                  <p:childTnLst>
                                    <p:set>
                                      <p:cBhvr>
                                        <p:cTn id="35" dur="1" fill="hold">
                                          <p:stCondLst>
                                            <p:cond delay="0"/>
                                          </p:stCondLst>
                                        </p:cTn>
                                        <p:tgtEl>
                                          <p:spTgt spid="94213"/>
                                        </p:tgtEl>
                                        <p:attrNameLst>
                                          <p:attrName>style.visibility</p:attrName>
                                        </p:attrNameLst>
                                      </p:cBhvr>
                                      <p:to>
                                        <p:strVal val="visible"/>
                                      </p:to>
                                    </p:set>
                                    <p:animEffect transition="in" filter="dissolve">
                                      <p:cBhvr>
                                        <p:cTn id="36" dur="1000"/>
                                        <p:tgtEl>
                                          <p:spTgt spid="94213"/>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nodeType="clickEffect">
                                  <p:stCondLst>
                                    <p:cond delay="0"/>
                                  </p:stCondLst>
                                  <p:childTnLst>
                                    <p:set>
                                      <p:cBhvr>
                                        <p:cTn id="40" dur="1" fill="hold">
                                          <p:stCondLst>
                                            <p:cond delay="0"/>
                                          </p:stCondLst>
                                        </p:cTn>
                                        <p:tgtEl>
                                          <p:spTgt spid="94216"/>
                                        </p:tgtEl>
                                        <p:attrNameLst>
                                          <p:attrName>style.visibility</p:attrName>
                                        </p:attrNameLst>
                                      </p:cBhvr>
                                      <p:to>
                                        <p:strVal val="visible"/>
                                      </p:to>
                                    </p:set>
                                    <p:animEffect transition="in" filter="dissolve">
                                      <p:cBhvr>
                                        <p:cTn id="41" dur="1000"/>
                                        <p:tgtEl>
                                          <p:spTgt spid="94216"/>
                                        </p:tgtEl>
                                      </p:cBhvr>
                                    </p:animEffect>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nodeType="clickEffect">
                                  <p:stCondLst>
                                    <p:cond delay="0"/>
                                  </p:stCondLst>
                                  <p:childTnLst>
                                    <p:set>
                                      <p:cBhvr>
                                        <p:cTn id="45" dur="1" fill="hold">
                                          <p:stCondLst>
                                            <p:cond delay="0"/>
                                          </p:stCondLst>
                                        </p:cTn>
                                        <p:tgtEl>
                                          <p:spTgt spid="94214"/>
                                        </p:tgtEl>
                                        <p:attrNameLst>
                                          <p:attrName>style.visibility</p:attrName>
                                        </p:attrNameLst>
                                      </p:cBhvr>
                                      <p:to>
                                        <p:strVal val="visible"/>
                                      </p:to>
                                    </p:set>
                                    <p:animEffect transition="in" filter="dissolve">
                                      <p:cBhvr>
                                        <p:cTn id="46" dur="1000"/>
                                        <p:tgtEl>
                                          <p:spTgt spid="94214"/>
                                        </p:tgtEl>
                                      </p:cBhvr>
                                    </p:animEffect>
                                  </p:childTnLst>
                                </p:cTn>
                              </p:par>
                            </p:childTnLst>
                          </p:cTn>
                        </p:par>
                      </p:childTnLst>
                    </p:cTn>
                  </p:par>
                  <p:par>
                    <p:cTn id="47" fill="hold">
                      <p:stCondLst>
                        <p:cond delay="indefinite"/>
                      </p:stCondLst>
                      <p:childTnLst>
                        <p:par>
                          <p:cTn id="48" fill="hold">
                            <p:stCondLst>
                              <p:cond delay="0"/>
                            </p:stCondLst>
                            <p:childTnLst>
                              <p:par>
                                <p:cTn id="49" presetID="9" presetClass="entr" presetSubtype="0" fill="hold" nodeType="clickEffect">
                                  <p:stCondLst>
                                    <p:cond delay="0"/>
                                  </p:stCondLst>
                                  <p:childTnLst>
                                    <p:set>
                                      <p:cBhvr>
                                        <p:cTn id="50" dur="1" fill="hold">
                                          <p:stCondLst>
                                            <p:cond delay="0"/>
                                          </p:stCondLst>
                                        </p:cTn>
                                        <p:tgtEl>
                                          <p:spTgt spid="94215"/>
                                        </p:tgtEl>
                                        <p:attrNameLst>
                                          <p:attrName>style.visibility</p:attrName>
                                        </p:attrNameLst>
                                      </p:cBhvr>
                                      <p:to>
                                        <p:strVal val="visible"/>
                                      </p:to>
                                    </p:set>
                                    <p:animEffect transition="in" filter="dissolve">
                                      <p:cBhvr>
                                        <p:cTn id="51" dur="1000"/>
                                        <p:tgtEl>
                                          <p:spTgt spid="942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uiExpand="1" build="p"/>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5239" name="Picture 7" descr="DSCF0009"/>
          <p:cNvPicPr>
            <a:picLocks noChangeAspect="1" noChangeArrowheads="1"/>
          </p:cNvPicPr>
          <p:nvPr/>
        </p:nvPicPr>
        <p:blipFill>
          <a:blip r:embed="rId2"/>
          <a:srcRect t="17790" b="18260"/>
          <a:stretch>
            <a:fillRect/>
          </a:stretch>
        </p:blipFill>
        <p:spPr bwMode="auto">
          <a:xfrm>
            <a:off x="4894263" y="3068638"/>
            <a:ext cx="4249737" cy="2038350"/>
          </a:xfrm>
          <a:prstGeom prst="rect">
            <a:avLst/>
          </a:prstGeom>
          <a:noFill/>
        </p:spPr>
      </p:pic>
      <p:sp>
        <p:nvSpPr>
          <p:cNvPr id="95234" name="Rectangle 2"/>
          <p:cNvSpPr>
            <a:spLocks noGrp="1" noChangeArrowheads="1"/>
          </p:cNvSpPr>
          <p:nvPr>
            <p:ph type="title"/>
          </p:nvPr>
        </p:nvSpPr>
        <p:spPr/>
        <p:txBody>
          <a:bodyPr/>
          <a:lstStyle/>
          <a:p>
            <a:r>
              <a:rPr lang="en-GB"/>
              <a:t>Press tooling</a:t>
            </a:r>
          </a:p>
        </p:txBody>
      </p:sp>
      <p:sp>
        <p:nvSpPr>
          <p:cNvPr id="95235" name="Rectangle 3"/>
          <p:cNvSpPr>
            <a:spLocks noGrp="1" noChangeArrowheads="1"/>
          </p:cNvSpPr>
          <p:nvPr>
            <p:ph idx="1"/>
          </p:nvPr>
        </p:nvSpPr>
        <p:spPr>
          <a:xfrm>
            <a:off x="539750" y="1196975"/>
            <a:ext cx="7772400" cy="4735513"/>
          </a:xfrm>
        </p:spPr>
        <p:txBody>
          <a:bodyPr/>
          <a:lstStyle/>
          <a:p>
            <a:r>
              <a:rPr lang="en-GB" sz="2400"/>
              <a:t>Design of tooling is not a trivial issue.</a:t>
            </a:r>
          </a:p>
          <a:p>
            <a:r>
              <a:rPr lang="en-GB" sz="2400"/>
              <a:t>Typical “Simple” tool set illustrated below.</a:t>
            </a:r>
          </a:p>
          <a:p>
            <a:endParaRPr lang="en-GB" sz="2400"/>
          </a:p>
          <a:p>
            <a:endParaRPr lang="en-GB" sz="2400"/>
          </a:p>
          <a:p>
            <a:endParaRPr lang="en-GB" sz="2400"/>
          </a:p>
          <a:p>
            <a:endParaRPr lang="en-GB" sz="2400"/>
          </a:p>
          <a:p>
            <a:endParaRPr lang="en-GB" sz="2400"/>
          </a:p>
          <a:p>
            <a:endParaRPr lang="en-GB" sz="2400"/>
          </a:p>
          <a:p>
            <a:endParaRPr lang="en-GB" sz="2400"/>
          </a:p>
          <a:p>
            <a:r>
              <a:rPr lang="en-GB" sz="2400"/>
              <a:t>Use of granular lighting compositions prevents problems with dust ingress.</a:t>
            </a:r>
          </a:p>
          <a:p>
            <a:r>
              <a:rPr lang="en-GB" sz="2400"/>
              <a:t>Source of unwanted ignitions.</a:t>
            </a:r>
          </a:p>
        </p:txBody>
      </p:sp>
      <p:grpSp>
        <p:nvGrpSpPr>
          <p:cNvPr id="95241" name="Group 9"/>
          <p:cNvGrpSpPr>
            <a:grpSpLocks/>
          </p:cNvGrpSpPr>
          <p:nvPr/>
        </p:nvGrpSpPr>
        <p:grpSpPr bwMode="auto">
          <a:xfrm>
            <a:off x="0" y="2276475"/>
            <a:ext cx="5759450" cy="1871663"/>
            <a:chOff x="340" y="1706"/>
            <a:chExt cx="3628" cy="1179"/>
          </a:xfrm>
        </p:grpSpPr>
        <p:pic>
          <p:nvPicPr>
            <p:cNvPr id="95236" name="Picture 4" descr="DSCF0014"/>
            <p:cNvPicPr>
              <a:picLocks noChangeAspect="1" noChangeArrowheads="1"/>
            </p:cNvPicPr>
            <p:nvPr/>
          </p:nvPicPr>
          <p:blipFill>
            <a:blip r:embed="rId3"/>
            <a:srcRect l="19173" t="11462" r="15709" b="13870"/>
            <a:stretch>
              <a:fillRect/>
            </a:stretch>
          </p:blipFill>
          <p:spPr bwMode="auto">
            <a:xfrm>
              <a:off x="340" y="1706"/>
              <a:ext cx="771" cy="1179"/>
            </a:xfrm>
            <a:prstGeom prst="rect">
              <a:avLst/>
            </a:prstGeom>
            <a:noFill/>
          </p:spPr>
        </p:pic>
        <p:pic>
          <p:nvPicPr>
            <p:cNvPr id="95237" name="Picture 5" descr="DSCF0015"/>
            <p:cNvPicPr>
              <a:picLocks noChangeAspect="1" noChangeArrowheads="1"/>
            </p:cNvPicPr>
            <p:nvPr/>
          </p:nvPicPr>
          <p:blipFill>
            <a:blip r:embed="rId4"/>
            <a:srcRect/>
            <a:stretch>
              <a:fillRect/>
            </a:stretch>
          </p:blipFill>
          <p:spPr bwMode="auto">
            <a:xfrm>
              <a:off x="1202" y="1706"/>
              <a:ext cx="1435" cy="1076"/>
            </a:xfrm>
            <a:prstGeom prst="rect">
              <a:avLst/>
            </a:prstGeom>
            <a:noFill/>
          </p:spPr>
        </p:pic>
        <p:pic>
          <p:nvPicPr>
            <p:cNvPr id="95238" name="Picture 6" descr="DSCF0016"/>
            <p:cNvPicPr>
              <a:picLocks noChangeAspect="1" noChangeArrowheads="1"/>
            </p:cNvPicPr>
            <p:nvPr/>
          </p:nvPicPr>
          <p:blipFill>
            <a:blip r:embed="rId5"/>
            <a:srcRect l="15511" t="10945" r="11729" b="5264"/>
            <a:stretch>
              <a:fillRect/>
            </a:stretch>
          </p:blipFill>
          <p:spPr bwMode="auto">
            <a:xfrm>
              <a:off x="2744" y="1706"/>
              <a:ext cx="1224" cy="1057"/>
            </a:xfrm>
            <a:prstGeom prst="rect">
              <a:avLst/>
            </a:prstGeom>
            <a:noFill/>
          </p:spPr>
        </p:pic>
      </p:grpSp>
      <p:sp>
        <p:nvSpPr>
          <p:cNvPr id="95240" name="Line 8"/>
          <p:cNvSpPr>
            <a:spLocks noChangeShapeType="1"/>
          </p:cNvSpPr>
          <p:nvPr/>
        </p:nvSpPr>
        <p:spPr bwMode="auto">
          <a:xfrm>
            <a:off x="5795963" y="3213100"/>
            <a:ext cx="2736850" cy="1223963"/>
          </a:xfrm>
          <a:prstGeom prst="line">
            <a:avLst/>
          </a:prstGeom>
          <a:noFill/>
          <a:ln w="9525">
            <a:solidFill>
              <a:schemeClr val="tx1"/>
            </a:solidFill>
            <a:round/>
            <a:headEnd/>
            <a:tailEnd type="triangle" w="med" len="med"/>
          </a:ln>
          <a:effectLst/>
        </p:spPr>
        <p:txBody>
          <a:bodyPr/>
          <a:lstStyle/>
          <a:p>
            <a:endParaRPr lang="en-US"/>
          </a:p>
        </p:txBody>
      </p:sp>
    </p:spTree>
    <p:extLst>
      <p:ext uri="{BB962C8B-B14F-4D97-AF65-F5344CB8AC3E}">
        <p14:creationId xmlns:p14="http://schemas.microsoft.com/office/powerpoint/2010/main" val="6680814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52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52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95241"/>
                                        </p:tgtEl>
                                        <p:attrNameLst>
                                          <p:attrName>style.visibility</p:attrName>
                                        </p:attrNameLst>
                                      </p:cBhvr>
                                      <p:to>
                                        <p:strVal val="visible"/>
                                      </p:to>
                                    </p:set>
                                    <p:animEffect transition="in" filter="dissolve">
                                      <p:cBhvr>
                                        <p:cTn id="15" dur="1000"/>
                                        <p:tgtEl>
                                          <p:spTgt spid="95241"/>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95239"/>
                                        </p:tgtEl>
                                        <p:attrNameLst>
                                          <p:attrName>style.visibility</p:attrName>
                                        </p:attrNameLst>
                                      </p:cBhvr>
                                      <p:to>
                                        <p:strVal val="visible"/>
                                      </p:to>
                                    </p:set>
                                    <p:animEffect transition="in" filter="dissolve">
                                      <p:cBhvr>
                                        <p:cTn id="20" dur="1000"/>
                                        <p:tgtEl>
                                          <p:spTgt spid="9523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524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5235">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9523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5" grpId="0" uiExpand="1" build="p"/>
      <p:bldP spid="95240" grpId="0" animBg="1"/>
    </p:bldLst>
  </p:timing>
</p:sld>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15410</TotalTime>
  <Words>4764</Words>
  <Application>Microsoft Office PowerPoint</Application>
  <PresentationFormat>On-screen Show (4:3)</PresentationFormat>
  <Paragraphs>1413</Paragraphs>
  <Slides>76</Slides>
  <Notes>23</Notes>
  <HiddenSlides>0</HiddenSlides>
  <MMClips>2</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76</vt:i4>
      </vt:variant>
    </vt:vector>
  </HeadingPairs>
  <TitlesOfParts>
    <vt:vector size="86" baseType="lpstr">
      <vt:lpstr>ＭＳ Ｐゴシック</vt:lpstr>
      <vt:lpstr>Arial</vt:lpstr>
      <vt:lpstr>Calibri</vt:lpstr>
      <vt:lpstr>Symbol</vt:lpstr>
      <vt:lpstr>Times New Roman</vt:lpstr>
      <vt:lpstr>Wingdings</vt:lpstr>
      <vt:lpstr>2008 Background</vt:lpstr>
      <vt:lpstr>Document</vt:lpstr>
      <vt:lpstr>Presentation</vt:lpstr>
      <vt:lpstr>Slide</vt:lpstr>
      <vt:lpstr>Ordnance, Munitions and Explosives Principles of OME Level 5 ACDA5010  Pyrotechnics OME</vt:lpstr>
      <vt:lpstr>Pyrotechnics in OME Munitions</vt:lpstr>
      <vt:lpstr>Pyrotechnic Recipes</vt:lpstr>
      <vt:lpstr>Pyrotechnic Effects</vt:lpstr>
      <vt:lpstr>…………..And for the Chemist!</vt:lpstr>
      <vt:lpstr>Periodic Table</vt:lpstr>
      <vt:lpstr>Periodic Table, Propellant and HE</vt:lpstr>
      <vt:lpstr>Periodic Table, Pyrotechnics</vt:lpstr>
      <vt:lpstr>Pyrotechnics</vt:lpstr>
      <vt:lpstr>Ignition</vt:lpstr>
      <vt:lpstr>Match Mixtures</vt:lpstr>
      <vt:lpstr>Ignition</vt:lpstr>
      <vt:lpstr>Friction and Impact - Zr / KClO4</vt:lpstr>
      <vt:lpstr>Ignition – Small Arms / Grenades etc.</vt:lpstr>
      <vt:lpstr>Some Cap Compositions</vt:lpstr>
      <vt:lpstr>Delay</vt:lpstr>
      <vt:lpstr>Timing an Event</vt:lpstr>
      <vt:lpstr>Timing an Event</vt:lpstr>
      <vt:lpstr>Delay</vt:lpstr>
      <vt:lpstr>Smoke Munitions</vt:lpstr>
      <vt:lpstr>Smoke Munitions</vt:lpstr>
      <vt:lpstr>Mortar Smoke Bomb</vt:lpstr>
      <vt:lpstr>Screening Smoke</vt:lpstr>
      <vt:lpstr>L8 Smoke Grenade</vt:lpstr>
      <vt:lpstr>L8 Smoke Grenade</vt:lpstr>
      <vt:lpstr>L 114 Grenade</vt:lpstr>
      <vt:lpstr>Coloured Smoke Grenades</vt:lpstr>
      <vt:lpstr>Signalling/Screening Smoke</vt:lpstr>
      <vt:lpstr>CS Grenades</vt:lpstr>
      <vt:lpstr>Production of Oxygen</vt:lpstr>
      <vt:lpstr>Calculation of Gas Volumes</vt:lpstr>
      <vt:lpstr>Thermal Decomposition of KClO3</vt:lpstr>
      <vt:lpstr>Production of Oxygen</vt:lpstr>
      <vt:lpstr>Production of Oxygen</vt:lpstr>
      <vt:lpstr>Production of Oxygen</vt:lpstr>
      <vt:lpstr>Self-contained  Oxygen Generator (SCOG)</vt:lpstr>
      <vt:lpstr>Oxygen Candle</vt:lpstr>
      <vt:lpstr>Self-contained  Oxygen Generator (SCOG)</vt:lpstr>
      <vt:lpstr>ValuJet Flight 592</vt:lpstr>
      <vt:lpstr>Production of Nitrogen</vt:lpstr>
      <vt:lpstr>Production of Nitrogen</vt:lpstr>
      <vt:lpstr>Driver’s Side Inflator</vt:lpstr>
      <vt:lpstr>Arizona Summer Cycle</vt:lpstr>
      <vt:lpstr>Car Airbags - Pyrotechnic Compositions</vt:lpstr>
      <vt:lpstr>Newer Nitrogen Generants</vt:lpstr>
      <vt:lpstr>Military Rocket c.1915</vt:lpstr>
      <vt:lpstr>Military Signal Rocket c.1915</vt:lpstr>
      <vt:lpstr>P’I-li-p’ao</vt:lpstr>
      <vt:lpstr>Illuminating Compositions</vt:lpstr>
      <vt:lpstr>Illuminating rounds.</vt:lpstr>
      <vt:lpstr>Structure</vt:lpstr>
      <vt:lpstr>Compositions</vt:lpstr>
      <vt:lpstr>Tuning the output of the flare</vt:lpstr>
      <vt:lpstr>Modifying the Spectrum</vt:lpstr>
      <vt:lpstr>Visible Output</vt:lpstr>
      <vt:lpstr>IR Output</vt:lpstr>
      <vt:lpstr>Tracer</vt:lpstr>
      <vt:lpstr>Tracer Compositions</vt:lpstr>
      <vt:lpstr>Small Arms Tracer</vt:lpstr>
      <vt:lpstr>Tank Tracer</vt:lpstr>
      <vt:lpstr>Tank Tracer</vt:lpstr>
      <vt:lpstr>Tracer in operation</vt:lpstr>
      <vt:lpstr>A Black Science!</vt:lpstr>
      <vt:lpstr>Measuring Performance</vt:lpstr>
      <vt:lpstr>Formulate the tracer composition.</vt:lpstr>
      <vt:lpstr>So we have a trace!</vt:lpstr>
      <vt:lpstr>Lighting the tracer</vt:lpstr>
      <vt:lpstr>Formulate our Priming Composition</vt:lpstr>
      <vt:lpstr>Surely the design is finished now?</vt:lpstr>
      <vt:lpstr>The engineering.</vt:lpstr>
      <vt:lpstr>The engineering. (Part 2) </vt:lpstr>
      <vt:lpstr>Managing heat</vt:lpstr>
      <vt:lpstr>Managing heat</vt:lpstr>
      <vt:lpstr>Tracer Burning</vt:lpstr>
      <vt:lpstr>Manufacturing methods</vt:lpstr>
      <vt:lpstr>Press tooling</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David Holley</cp:lastModifiedBy>
  <cp:revision>806</cp:revision>
  <cp:lastPrinted>2002-11-08T08:36:02Z</cp:lastPrinted>
  <dcterms:created xsi:type="dcterms:W3CDTF">1999-11-24T16:34:17Z</dcterms:created>
  <dcterms:modified xsi:type="dcterms:W3CDTF">2020-10-19T07:53:09Z</dcterms:modified>
</cp:coreProperties>
</file>