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Canva Sans" panose="020B0604020202020204" charset="0"/>
      <p:regular r:id="rId18"/>
    </p:embeddedFont>
    <p:embeddedFont>
      <p:font typeface="Canva Sans Bold" panose="020B0604020202020204" charset="0"/>
      <p:regular r:id="rId19"/>
    </p:embeddedFont>
    <p:embeddedFont>
      <p:font typeface="Nunito Sans Condensed" panose="020B0604020202020204" charset="0"/>
      <p:regular r:id="rId20"/>
    </p:embeddedFont>
    <p:embeddedFont>
      <p:font typeface="Nunito Sans Condensed Bold" panose="020B0604020202020204" charset="0"/>
      <p:regular r:id="rId21"/>
    </p:embeddedFont>
    <p:embeddedFont>
      <p:font typeface="Nunito Sans Condensed Heavy" panose="020B0604020202020204" charset="0"/>
      <p:regular r:id="rId22"/>
    </p:embeddedFont>
    <p:embeddedFont>
      <p:font typeface="Nunito Sans Condensed Medium" panose="020B0604020202020204" charset="0"/>
      <p:regular r:id="rId23"/>
    </p:embeddedFont>
    <p:embeddedFont>
      <p:font typeface="Proxima Nova Condensed Bol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583D56-8476-49A0-9110-62E050463F44}" v="15" dt="2025-11-27T12:33:38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Farache" userId="1cc5ba0e7f6ff5d5" providerId="LiveId" clId="{6385CFAC-1E5C-4857-852E-E5A4F906DEBD}"/>
    <pc:docChg chg="undo redo custSel modSld">
      <pc:chgData name="Salma Farache" userId="1cc5ba0e7f6ff5d5" providerId="LiveId" clId="{6385CFAC-1E5C-4857-852E-E5A4F906DEBD}" dt="2025-11-30T15:20:57.162" v="656" actId="20577"/>
      <pc:docMkLst>
        <pc:docMk/>
      </pc:docMkLst>
      <pc:sldChg chg="modSp mod">
        <pc:chgData name="Salma Farache" userId="1cc5ba0e7f6ff5d5" providerId="LiveId" clId="{6385CFAC-1E5C-4857-852E-E5A4F906DEBD}" dt="2025-11-27T11:08:29.982" v="185" actId="113"/>
        <pc:sldMkLst>
          <pc:docMk/>
          <pc:sldMk cId="0" sldId="256"/>
        </pc:sldMkLst>
        <pc:spChg chg="mod">
          <ac:chgData name="Salma Farache" userId="1cc5ba0e7f6ff5d5" providerId="LiveId" clId="{6385CFAC-1E5C-4857-852E-E5A4F906DEBD}" dt="2025-11-27T11:08:29.982" v="185" actId="113"/>
          <ac:spMkLst>
            <pc:docMk/>
            <pc:sldMk cId="0" sldId="256"/>
            <ac:spMk id="9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9T21:03:47.575" v="637" actId="20577"/>
        <pc:sldMkLst>
          <pc:docMk/>
          <pc:sldMk cId="0" sldId="257"/>
        </pc:sldMkLst>
        <pc:spChg chg="mod">
          <ac:chgData name="Salma Farache" userId="1cc5ba0e7f6ff5d5" providerId="LiveId" clId="{6385CFAC-1E5C-4857-852E-E5A4F906DEBD}" dt="2025-11-29T21:03:47.575" v="637" actId="20577"/>
          <ac:spMkLst>
            <pc:docMk/>
            <pc:sldMk cId="0" sldId="257"/>
            <ac:spMk id="6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2:29:45.094" v="567" actId="20577"/>
        <pc:sldMkLst>
          <pc:docMk/>
          <pc:sldMk cId="0" sldId="258"/>
        </pc:sldMkLst>
        <pc:spChg chg="mod">
          <ac:chgData name="Salma Farache" userId="1cc5ba0e7f6ff5d5" providerId="LiveId" clId="{6385CFAC-1E5C-4857-852E-E5A4F906DEBD}" dt="2025-11-27T12:29:45.094" v="567" actId="20577"/>
          <ac:spMkLst>
            <pc:docMk/>
            <pc:sldMk cId="0" sldId="258"/>
            <ac:spMk id="10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0:35:18.549" v="22" actId="1076"/>
          <ac:spMkLst>
            <pc:docMk/>
            <pc:sldMk cId="0" sldId="258"/>
            <ac:spMk id="15" creationId="{DF6F58F6-2BD1-C8DE-7086-954BD7AAA01F}"/>
          </ac:spMkLst>
        </pc:spChg>
      </pc:sldChg>
      <pc:sldChg chg="modSp mod">
        <pc:chgData name="Salma Farache" userId="1cc5ba0e7f6ff5d5" providerId="LiveId" clId="{6385CFAC-1E5C-4857-852E-E5A4F906DEBD}" dt="2025-11-27T12:30:32.709" v="573" actId="20577"/>
        <pc:sldMkLst>
          <pc:docMk/>
          <pc:sldMk cId="0" sldId="259"/>
        </pc:sldMkLst>
        <pc:spChg chg="mod">
          <ac:chgData name="Salma Farache" userId="1cc5ba0e7f6ff5d5" providerId="LiveId" clId="{6385CFAC-1E5C-4857-852E-E5A4F906DEBD}" dt="2025-11-27T12:30:32.709" v="573" actId="20577"/>
          <ac:spMkLst>
            <pc:docMk/>
            <pc:sldMk cId="0" sldId="259"/>
            <ac:spMk id="10" creationId="{00000000-0000-0000-0000-000000000000}"/>
          </ac:spMkLst>
        </pc:spChg>
        <pc:grpChg chg="mod">
          <ac:chgData name="Salma Farache" userId="1cc5ba0e7f6ff5d5" providerId="LiveId" clId="{6385CFAC-1E5C-4857-852E-E5A4F906DEBD}" dt="2025-11-27T11:42:33.813" v="214" actId="14100"/>
          <ac:grpSpMkLst>
            <pc:docMk/>
            <pc:sldMk cId="0" sldId="259"/>
            <ac:grpSpMk id="5" creationId="{00000000-0000-0000-0000-000000000000}"/>
          </ac:grpSpMkLst>
        </pc:grpChg>
      </pc:sldChg>
      <pc:sldChg chg="modSp mod">
        <pc:chgData name="Salma Farache" userId="1cc5ba0e7f6ff5d5" providerId="LiveId" clId="{6385CFAC-1E5C-4857-852E-E5A4F906DEBD}" dt="2025-11-27T12:31:48.651" v="589" actId="20577"/>
        <pc:sldMkLst>
          <pc:docMk/>
          <pc:sldMk cId="0" sldId="260"/>
        </pc:sldMkLst>
        <pc:spChg chg="mod">
          <ac:chgData name="Salma Farache" userId="1cc5ba0e7f6ff5d5" providerId="LiveId" clId="{6385CFAC-1E5C-4857-852E-E5A4F906DEBD}" dt="2025-11-27T12:31:48.651" v="589" actId="20577"/>
          <ac:spMkLst>
            <pc:docMk/>
            <pc:sldMk cId="0" sldId="260"/>
            <ac:spMk id="12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5:19:43.731" v="648" actId="255"/>
        <pc:sldMkLst>
          <pc:docMk/>
          <pc:sldMk cId="0" sldId="261"/>
        </pc:sldMkLst>
        <pc:spChg chg="mod">
          <ac:chgData name="Salma Farache" userId="1cc5ba0e7f6ff5d5" providerId="LiveId" clId="{6385CFAC-1E5C-4857-852E-E5A4F906DEBD}" dt="2025-11-27T10:42:32.121" v="40" actId="255"/>
          <ac:spMkLst>
            <pc:docMk/>
            <pc:sldMk cId="0" sldId="261"/>
            <ac:spMk id="14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5:19:43.731" v="648" actId="255"/>
          <ac:spMkLst>
            <pc:docMk/>
            <pc:sldMk cId="0" sldId="261"/>
            <ac:spMk id="15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2:34:30.722" v="604" actId="20577"/>
        <pc:sldMkLst>
          <pc:docMk/>
          <pc:sldMk cId="0" sldId="262"/>
        </pc:sldMkLst>
        <pc:spChg chg="mod">
          <ac:chgData name="Salma Farache" userId="1cc5ba0e7f6ff5d5" providerId="LiveId" clId="{6385CFAC-1E5C-4857-852E-E5A4F906DEBD}" dt="2025-11-27T12:34:30.722" v="604" actId="20577"/>
          <ac:spMkLst>
            <pc:docMk/>
            <pc:sldMk cId="0" sldId="262"/>
            <ac:spMk id="12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5:20:57.162" v="656" actId="20577"/>
        <pc:sldMkLst>
          <pc:docMk/>
          <pc:sldMk cId="0" sldId="263"/>
        </pc:sldMkLst>
        <pc:spChg chg="mod">
          <ac:chgData name="Salma Farache" userId="1cc5ba0e7f6ff5d5" providerId="LiveId" clId="{6385CFAC-1E5C-4857-852E-E5A4F906DEBD}" dt="2025-11-30T15:14:04.366" v="644" actId="113"/>
          <ac:spMkLst>
            <pc:docMk/>
            <pc:sldMk cId="0" sldId="263"/>
            <ac:spMk id="6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5:20:35.849" v="652" actId="20577"/>
          <ac:spMkLst>
            <pc:docMk/>
            <pc:sldMk cId="0" sldId="263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5:20:57.162" v="656" actId="20577"/>
          <ac:spMkLst>
            <pc:docMk/>
            <pc:sldMk cId="0" sldId="263"/>
            <ac:spMk id="17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1:50:01.394" v="274" actId="20577"/>
        <pc:sldMkLst>
          <pc:docMk/>
          <pc:sldMk cId="0" sldId="264"/>
        </pc:sldMkLst>
        <pc:spChg chg="mod">
          <ac:chgData name="Salma Farache" userId="1cc5ba0e7f6ff5d5" providerId="LiveId" clId="{6385CFAC-1E5C-4857-852E-E5A4F906DEBD}" dt="2025-11-27T11:50:01.394" v="274" actId="20577"/>
          <ac:spMkLst>
            <pc:docMk/>
            <pc:sldMk cId="0" sldId="264"/>
            <ac:spMk id="12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2:20:26.834" v="549" actId="255"/>
        <pc:sldMkLst>
          <pc:docMk/>
          <pc:sldMk cId="0" sldId="265"/>
        </pc:sldMkLst>
        <pc:spChg chg="mod">
          <ac:chgData name="Salma Farache" userId="1cc5ba0e7f6ff5d5" providerId="LiveId" clId="{6385CFAC-1E5C-4857-852E-E5A4F906DEBD}" dt="2025-11-27T12:20:05.366" v="547" actId="1076"/>
          <ac:spMkLst>
            <pc:docMk/>
            <pc:sldMk cId="0" sldId="265"/>
            <ac:spMk id="8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2:15:24.888" v="510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2:20:26.834" v="549" actId="255"/>
          <ac:spMkLst>
            <pc:docMk/>
            <pc:sldMk cId="0" sldId="265"/>
            <ac:spMk id="10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2:20:10.359" v="548" actId="1076"/>
          <ac:spMkLst>
            <pc:docMk/>
            <pc:sldMk cId="0" sldId="265"/>
            <ac:spMk id="11" creationId="{00000000-0000-0000-0000-000000000000}"/>
          </ac:spMkLst>
        </pc:spChg>
        <pc:grpChg chg="mod">
          <ac:chgData name="Salma Farache" userId="1cc5ba0e7f6ff5d5" providerId="LiveId" clId="{6385CFAC-1E5C-4857-852E-E5A4F906DEBD}" dt="2025-11-27T12:20:01.571" v="546" actId="14100"/>
          <ac:grpSpMkLst>
            <pc:docMk/>
            <pc:sldMk cId="0" sldId="265"/>
            <ac:grpSpMk id="5" creationId="{00000000-0000-0000-0000-000000000000}"/>
          </ac:grpSpMkLst>
        </pc:grpChg>
      </pc:sldChg>
      <pc:sldChg chg="modSp mod">
        <pc:chgData name="Salma Farache" userId="1cc5ba0e7f6ff5d5" providerId="LiveId" clId="{6385CFAC-1E5C-4857-852E-E5A4F906DEBD}" dt="2025-11-27T12:57:17.310" v="623" actId="20577"/>
        <pc:sldMkLst>
          <pc:docMk/>
          <pc:sldMk cId="0" sldId="266"/>
        </pc:sldMkLst>
        <pc:spChg chg="mod">
          <ac:chgData name="Salma Farache" userId="1cc5ba0e7f6ff5d5" providerId="LiveId" clId="{6385CFAC-1E5C-4857-852E-E5A4F906DEBD}" dt="2025-11-27T12:57:17.310" v="623" actId="20577"/>
          <ac:spMkLst>
            <pc:docMk/>
            <pc:sldMk cId="0" sldId="266"/>
            <ac:spMk id="18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1:59:37.367" v="285" actId="1076"/>
        <pc:sldMkLst>
          <pc:docMk/>
          <pc:sldMk cId="0" sldId="268"/>
        </pc:sldMkLst>
        <pc:spChg chg="mod">
          <ac:chgData name="Salma Farache" userId="1cc5ba0e7f6ff5d5" providerId="LiveId" clId="{6385CFAC-1E5C-4857-852E-E5A4F906DEBD}" dt="2025-11-27T10:28:16.469" v="2" actId="20577"/>
          <ac:spMkLst>
            <pc:docMk/>
            <pc:sldMk cId="0" sldId="268"/>
            <ac:spMk id="5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1:59:37.367" v="285" actId="1076"/>
          <ac:spMkLst>
            <pc:docMk/>
            <pc:sldMk cId="0" sldId="268"/>
            <ac:spMk id="6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7T12:00:40.622" v="291" actId="12"/>
        <pc:sldMkLst>
          <pc:docMk/>
          <pc:sldMk cId="0" sldId="269"/>
        </pc:sldMkLst>
        <pc:spChg chg="mod">
          <ac:chgData name="Salma Farache" userId="1cc5ba0e7f6ff5d5" providerId="LiveId" clId="{6385CFAC-1E5C-4857-852E-E5A4F906DEBD}" dt="2025-11-27T10:28:24.894" v="3" actId="20577"/>
          <ac:spMkLst>
            <pc:docMk/>
            <pc:sldMk cId="0" sldId="269"/>
            <ac:spMk id="5" creationId="{00000000-0000-0000-0000-000000000000}"/>
          </ac:spMkLst>
        </pc:spChg>
        <pc:spChg chg="mod">
          <ac:chgData name="Salma Farache" userId="1cc5ba0e7f6ff5d5" providerId="LiveId" clId="{6385CFAC-1E5C-4857-852E-E5A4F906DEBD}" dt="2025-11-27T12:00:40.622" v="291" actId="12"/>
          <ac:spMkLst>
            <pc:docMk/>
            <pc:sldMk cId="0" sldId="269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605CFB-2F2E-45CC-B0C7-E42B77D997C0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07D6D-9FF8-4E0F-A0EE-0AB90EAE01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01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807D6D-9FF8-4E0F-A0EE-0AB90EAE01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49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0.svg"/><Relationship Id="rId5" Type="http://schemas.openxmlformats.org/officeDocument/2006/relationships/image" Target="../media/image16.svg"/><Relationship Id="rId10" Type="http://schemas.openxmlformats.org/officeDocument/2006/relationships/image" Target="../media/image9.png"/><Relationship Id="rId4" Type="http://schemas.openxmlformats.org/officeDocument/2006/relationships/image" Target="../media/image15.png"/><Relationship Id="rId9" Type="http://schemas.openxmlformats.org/officeDocument/2006/relationships/image" Target="../media/image2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2.svg"/><Relationship Id="rId7" Type="http://schemas.openxmlformats.org/officeDocument/2006/relationships/image" Target="../media/image24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Relationship Id="rId9" Type="http://schemas.openxmlformats.org/officeDocument/2006/relationships/image" Target="../media/image2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6.svg"/><Relationship Id="rId7" Type="http://schemas.openxmlformats.org/officeDocument/2006/relationships/image" Target="../media/image18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Relationship Id="rId9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6.svg"/><Relationship Id="rId7" Type="http://schemas.openxmlformats.org/officeDocument/2006/relationships/image" Target="../media/image18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4.svg"/><Relationship Id="rId5" Type="http://schemas.openxmlformats.org/officeDocument/2006/relationships/image" Target="../media/image28.svg"/><Relationship Id="rId10" Type="http://schemas.openxmlformats.org/officeDocument/2006/relationships/image" Target="../media/image23.png"/><Relationship Id="rId4" Type="http://schemas.openxmlformats.org/officeDocument/2006/relationships/image" Target="../media/image27.png"/><Relationship Id="rId9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2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32.svg"/><Relationship Id="rId7" Type="http://schemas.openxmlformats.org/officeDocument/2006/relationships/image" Target="../media/image8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Relationship Id="rId9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24.svg"/><Relationship Id="rId5" Type="http://schemas.openxmlformats.org/officeDocument/2006/relationships/image" Target="../media/image4.svg"/><Relationship Id="rId10" Type="http://schemas.openxmlformats.org/officeDocument/2006/relationships/image" Target="../media/image23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4.svg"/><Relationship Id="rId7" Type="http://schemas.openxmlformats.org/officeDocument/2006/relationships/image" Target="../media/image18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8.svg"/><Relationship Id="rId7" Type="http://schemas.openxmlformats.org/officeDocument/2006/relationships/image" Target="../media/image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hyperlink" Target="https://www.acas.org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ipd.org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69529" y="8501709"/>
            <a:ext cx="16110077" cy="2046531"/>
            <a:chOff x="0" y="0"/>
            <a:chExt cx="4242983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42983" cy="539004"/>
            </a:xfrm>
            <a:custGeom>
              <a:avLst/>
              <a:gdLst/>
              <a:ahLst/>
              <a:cxnLst/>
              <a:rect l="l" t="t" r="r" b="b"/>
              <a:pathLst>
                <a:path w="4242983" h="539004">
                  <a:moveTo>
                    <a:pt x="24509" y="0"/>
                  </a:moveTo>
                  <a:lnTo>
                    <a:pt x="4218475" y="0"/>
                  </a:lnTo>
                  <a:cubicBezTo>
                    <a:pt x="4224975" y="0"/>
                    <a:pt x="4231208" y="2582"/>
                    <a:pt x="4235805" y="7178"/>
                  </a:cubicBezTo>
                  <a:cubicBezTo>
                    <a:pt x="4240401" y="11775"/>
                    <a:pt x="4242983" y="18009"/>
                    <a:pt x="4242983" y="24509"/>
                  </a:cubicBezTo>
                  <a:lnTo>
                    <a:pt x="4242983" y="514495"/>
                  </a:lnTo>
                  <a:cubicBezTo>
                    <a:pt x="4242983" y="520995"/>
                    <a:pt x="4240401" y="527229"/>
                    <a:pt x="4235805" y="531826"/>
                  </a:cubicBezTo>
                  <a:cubicBezTo>
                    <a:pt x="4231208" y="536422"/>
                    <a:pt x="4224975" y="539004"/>
                    <a:pt x="4218475" y="539004"/>
                  </a:cubicBezTo>
                  <a:lnTo>
                    <a:pt x="24509" y="539004"/>
                  </a:lnTo>
                  <a:cubicBezTo>
                    <a:pt x="18009" y="539004"/>
                    <a:pt x="11775" y="536422"/>
                    <a:pt x="7178" y="531826"/>
                  </a:cubicBezTo>
                  <a:cubicBezTo>
                    <a:pt x="2582" y="527229"/>
                    <a:pt x="0" y="520995"/>
                    <a:pt x="0" y="514495"/>
                  </a:cubicBezTo>
                  <a:lnTo>
                    <a:pt x="0" y="24509"/>
                  </a:lnTo>
                  <a:cubicBezTo>
                    <a:pt x="0" y="18009"/>
                    <a:pt x="2582" y="11775"/>
                    <a:pt x="7178" y="7178"/>
                  </a:cubicBezTo>
                  <a:cubicBezTo>
                    <a:pt x="11775" y="2582"/>
                    <a:pt x="18009" y="0"/>
                    <a:pt x="24509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42983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-210132" y="3503568"/>
            <a:ext cx="6428161" cy="7044672"/>
          </a:xfrm>
          <a:custGeom>
            <a:avLst/>
            <a:gdLst/>
            <a:ahLst/>
            <a:cxnLst/>
            <a:rect l="l" t="t" r="r" b="b"/>
            <a:pathLst>
              <a:path w="6428161" h="7044672">
                <a:moveTo>
                  <a:pt x="6428161" y="0"/>
                </a:moveTo>
                <a:lnTo>
                  <a:pt x="0" y="0"/>
                </a:lnTo>
                <a:lnTo>
                  <a:pt x="0" y="7044672"/>
                </a:lnTo>
                <a:lnTo>
                  <a:pt x="6428161" y="7044672"/>
                </a:lnTo>
                <a:lnTo>
                  <a:pt x="6428161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954638" y="1808754"/>
            <a:ext cx="6673607" cy="5969845"/>
          </a:xfrm>
          <a:custGeom>
            <a:avLst/>
            <a:gdLst/>
            <a:ahLst/>
            <a:cxnLst/>
            <a:rect l="l" t="t" r="r" b="b"/>
            <a:pathLst>
              <a:path w="6673607" h="5969845">
                <a:moveTo>
                  <a:pt x="0" y="0"/>
                </a:moveTo>
                <a:lnTo>
                  <a:pt x="6673607" y="0"/>
                </a:lnTo>
                <a:lnTo>
                  <a:pt x="6673607" y="5969845"/>
                </a:lnTo>
                <a:lnTo>
                  <a:pt x="0" y="5969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210132" y="-246115"/>
            <a:ext cx="2763574" cy="2763574"/>
          </a:xfrm>
          <a:custGeom>
            <a:avLst/>
            <a:gdLst/>
            <a:ahLst/>
            <a:cxnLst/>
            <a:rect l="l" t="t" r="r" b="b"/>
            <a:pathLst>
              <a:path w="2763574" h="2763574">
                <a:moveTo>
                  <a:pt x="0" y="0"/>
                </a:moveTo>
                <a:lnTo>
                  <a:pt x="2763574" y="0"/>
                </a:lnTo>
                <a:lnTo>
                  <a:pt x="2763574" y="2763574"/>
                </a:lnTo>
                <a:lnTo>
                  <a:pt x="0" y="27635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V="1">
            <a:off x="13024135" y="-2514483"/>
            <a:ext cx="5617660" cy="6156438"/>
          </a:xfrm>
          <a:custGeom>
            <a:avLst/>
            <a:gdLst/>
            <a:ahLst/>
            <a:cxnLst/>
            <a:rect l="l" t="t" r="r" b="b"/>
            <a:pathLst>
              <a:path w="5617660" h="6156438">
                <a:moveTo>
                  <a:pt x="0" y="6156438"/>
                </a:moveTo>
                <a:lnTo>
                  <a:pt x="5617659" y="6156438"/>
                </a:lnTo>
                <a:lnTo>
                  <a:pt x="5617659" y="0"/>
                </a:lnTo>
                <a:lnTo>
                  <a:pt x="0" y="0"/>
                </a:lnTo>
                <a:lnTo>
                  <a:pt x="0" y="6156438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261468" y="810491"/>
            <a:ext cx="10551359" cy="3388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14"/>
              </a:lnSpc>
            </a:pP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BRIGHTWAVE SERVICES LTD: FUTURE PEOPLE MANAGEMENT STRATEGY</a:t>
            </a:r>
          </a:p>
          <a:p>
            <a:pPr algn="ctr">
              <a:lnSpc>
                <a:spcPts val="6614"/>
              </a:lnSpc>
            </a:pP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(2025–2028)</a:t>
            </a:r>
          </a:p>
        </p:txBody>
      </p:sp>
      <p:sp>
        <p:nvSpPr>
          <p:cNvPr id="10" name="Freeform 10"/>
          <p:cNvSpPr/>
          <p:nvPr/>
        </p:nvSpPr>
        <p:spPr>
          <a:xfrm flipH="1" flipV="1">
            <a:off x="16186781" y="6389577"/>
            <a:ext cx="2252716" cy="2252716"/>
          </a:xfrm>
          <a:custGeom>
            <a:avLst/>
            <a:gdLst/>
            <a:ahLst/>
            <a:cxnLst/>
            <a:rect l="l" t="t" r="r" b="b"/>
            <a:pathLst>
              <a:path w="2252716" h="2252716">
                <a:moveTo>
                  <a:pt x="2252717" y="2252716"/>
                </a:moveTo>
                <a:lnTo>
                  <a:pt x="0" y="2252716"/>
                </a:lnTo>
                <a:lnTo>
                  <a:pt x="0" y="0"/>
                </a:lnTo>
                <a:lnTo>
                  <a:pt x="2252717" y="0"/>
                </a:lnTo>
                <a:lnTo>
                  <a:pt x="2252717" y="2252716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717190" y="4466940"/>
            <a:ext cx="1306945" cy="326736"/>
          </a:xfrm>
          <a:custGeom>
            <a:avLst/>
            <a:gdLst/>
            <a:ahLst/>
            <a:cxnLst/>
            <a:rect l="l" t="t" r="r" b="b"/>
            <a:pathLst>
              <a:path w="1306945" h="326736">
                <a:moveTo>
                  <a:pt x="0" y="0"/>
                </a:moveTo>
                <a:lnTo>
                  <a:pt x="1306945" y="0"/>
                </a:lnTo>
                <a:lnTo>
                  <a:pt x="1306945" y="326736"/>
                </a:lnTo>
                <a:lnTo>
                  <a:pt x="0" y="32673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886028" y="-1581646"/>
            <a:ext cx="3163292" cy="3163292"/>
          </a:xfrm>
          <a:custGeom>
            <a:avLst/>
            <a:gdLst/>
            <a:ahLst/>
            <a:cxnLst/>
            <a:rect l="l" t="t" r="r" b="b"/>
            <a:pathLst>
              <a:path w="3163292" h="3163292">
                <a:moveTo>
                  <a:pt x="0" y="0"/>
                </a:moveTo>
                <a:lnTo>
                  <a:pt x="3163291" y="0"/>
                </a:lnTo>
                <a:lnTo>
                  <a:pt x="3163291" y="3163292"/>
                </a:lnTo>
                <a:lnTo>
                  <a:pt x="0" y="316329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623894" y="6543622"/>
            <a:ext cx="5851184" cy="993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54"/>
              </a:lnSpc>
            </a:pPr>
            <a:r>
              <a:rPr lang="en-US" sz="3499" b="1">
                <a:solidFill>
                  <a:srgbClr val="000000"/>
                </a:solidFill>
                <a:latin typeface="Nunito Sans Condensed Medium"/>
                <a:ea typeface="Nunito Sans Condensed Medium"/>
                <a:cs typeface="Nunito Sans Condensed Medium"/>
                <a:sym typeface="Nunito Sans Condensed Medium"/>
              </a:rPr>
              <a:t> </a:t>
            </a:r>
            <a:r>
              <a:rPr lang="en-US" sz="3499" b="1">
                <a:solidFill>
                  <a:srgbClr val="000000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by :Salma Farache</a:t>
            </a:r>
          </a:p>
          <a:p>
            <a:pPr algn="l">
              <a:lnSpc>
                <a:spcPts val="3954"/>
              </a:lnSpc>
            </a:pPr>
            <a:endParaRPr lang="en-US" sz="3499" b="1">
              <a:solidFill>
                <a:srgbClr val="000000"/>
              </a:solidFill>
              <a:latin typeface="Nunito Sans Condensed Bold"/>
              <a:ea typeface="Nunito Sans Condensed Bold"/>
              <a:cs typeface="Nunito Sans Condensed Bold"/>
              <a:sym typeface="Nunito Sans Condensed Bold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10947934" y="7154794"/>
            <a:ext cx="2845457" cy="722283"/>
          </a:xfrm>
          <a:custGeom>
            <a:avLst/>
            <a:gdLst/>
            <a:ahLst/>
            <a:cxnLst/>
            <a:rect l="l" t="t" r="r" b="b"/>
            <a:pathLst>
              <a:path w="2845457" h="722283">
                <a:moveTo>
                  <a:pt x="0" y="0"/>
                </a:moveTo>
                <a:lnTo>
                  <a:pt x="2845457" y="0"/>
                </a:lnTo>
                <a:lnTo>
                  <a:pt x="2845457" y="722282"/>
                </a:lnTo>
                <a:lnTo>
                  <a:pt x="0" y="72228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2436816" y="8105676"/>
            <a:ext cx="5851184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(Canva, 2024)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047055" y="2246440"/>
            <a:ext cx="6426059" cy="6320905"/>
          </a:xfrm>
          <a:custGeom>
            <a:avLst/>
            <a:gdLst/>
            <a:ahLst/>
            <a:cxnLst/>
            <a:rect l="l" t="t" r="r" b="b"/>
            <a:pathLst>
              <a:path w="6426059" h="6320905">
                <a:moveTo>
                  <a:pt x="0" y="0"/>
                </a:moveTo>
                <a:lnTo>
                  <a:pt x="6426059" y="0"/>
                </a:lnTo>
                <a:lnTo>
                  <a:pt x="6426059" y="6320905"/>
                </a:lnTo>
                <a:lnTo>
                  <a:pt x="0" y="632090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0" y="-536793"/>
            <a:ext cx="3892340" cy="4265647"/>
          </a:xfrm>
          <a:custGeom>
            <a:avLst/>
            <a:gdLst/>
            <a:ahLst/>
            <a:cxnLst/>
            <a:rect l="l" t="t" r="r" b="b"/>
            <a:pathLst>
              <a:path w="3892340" h="4265647">
                <a:moveTo>
                  <a:pt x="3892340" y="4265647"/>
                </a:moveTo>
                <a:lnTo>
                  <a:pt x="0" y="4265647"/>
                </a:lnTo>
                <a:lnTo>
                  <a:pt x="0" y="0"/>
                </a:lnTo>
                <a:lnTo>
                  <a:pt x="3892340" y="0"/>
                </a:lnTo>
                <a:lnTo>
                  <a:pt x="3892340" y="42656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8700" y="3634395"/>
            <a:ext cx="8981311" cy="4831327"/>
            <a:chOff x="0" y="0"/>
            <a:chExt cx="2365448" cy="127244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65448" cy="1272448"/>
            </a:xfrm>
            <a:custGeom>
              <a:avLst/>
              <a:gdLst/>
              <a:ahLst/>
              <a:cxnLst/>
              <a:rect l="l" t="t" r="r" b="b"/>
              <a:pathLst>
                <a:path w="2365448" h="1272448">
                  <a:moveTo>
                    <a:pt x="60340" y="0"/>
                  </a:moveTo>
                  <a:lnTo>
                    <a:pt x="2305108" y="0"/>
                  </a:lnTo>
                  <a:cubicBezTo>
                    <a:pt x="2338433" y="0"/>
                    <a:pt x="2365448" y="27015"/>
                    <a:pt x="2365448" y="60340"/>
                  </a:cubicBezTo>
                  <a:lnTo>
                    <a:pt x="2365448" y="1212108"/>
                  </a:lnTo>
                  <a:cubicBezTo>
                    <a:pt x="2365448" y="1228111"/>
                    <a:pt x="2359091" y="1243459"/>
                    <a:pt x="2347775" y="1254775"/>
                  </a:cubicBezTo>
                  <a:cubicBezTo>
                    <a:pt x="2336459" y="1266091"/>
                    <a:pt x="2321111" y="1272448"/>
                    <a:pt x="2305108" y="1272448"/>
                  </a:cubicBezTo>
                  <a:lnTo>
                    <a:pt x="60340" y="1272448"/>
                  </a:lnTo>
                  <a:cubicBezTo>
                    <a:pt x="44337" y="1272448"/>
                    <a:pt x="28989" y="1266091"/>
                    <a:pt x="17673" y="1254775"/>
                  </a:cubicBezTo>
                  <a:cubicBezTo>
                    <a:pt x="6357" y="1243459"/>
                    <a:pt x="0" y="1228111"/>
                    <a:pt x="0" y="1212108"/>
                  </a:cubicBezTo>
                  <a:lnTo>
                    <a:pt x="0" y="60340"/>
                  </a:lnTo>
                  <a:cubicBezTo>
                    <a:pt x="0" y="27015"/>
                    <a:pt x="27015" y="0"/>
                    <a:pt x="60340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2365448" cy="13295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919"/>
                </a:lnSpc>
              </a:pPr>
              <a:r>
                <a:rPr lang="en-US" sz="2799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</a:t>
              </a:r>
              <a:r>
                <a:rPr lang="en-US" sz="2799" b="1" dirty="0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 Purpose of Today’s Presentation :</a:t>
              </a:r>
            </a:p>
            <a:p>
              <a:pPr algn="l">
                <a:lnSpc>
                  <a:spcPts val="3359"/>
                </a:lnSpc>
              </a:pPr>
              <a:endParaRPr lang="en-US" sz="27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endParaRPr>
            </a:p>
            <a:p>
              <a:pPr marL="604515" lvl="1" indent="-302257" algn="l">
                <a:lnSpc>
                  <a:spcPts val="3919"/>
                </a:lnSpc>
                <a:buFont typeface="Arial"/>
                <a:buChar char="•"/>
              </a:pP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To highlight the current challenges facing the company.</a:t>
              </a:r>
            </a:p>
            <a:p>
              <a:pPr marL="604515" lvl="1" indent="-302257" algn="l">
                <a:lnSpc>
                  <a:spcPts val="3919"/>
                </a:lnSpc>
                <a:buFont typeface="Arial"/>
                <a:buChar char="•"/>
              </a:pP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To assess how </a:t>
              </a:r>
              <a:r>
                <a:rPr lang="en-US" sz="2799" dirty="0" err="1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BrightWave’s</a:t>
              </a: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 current </a:t>
              </a:r>
              <a:r>
                <a:rPr lang="en-US" sz="2799" dirty="0" err="1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organisational</a:t>
              </a: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 culture. </a:t>
              </a:r>
            </a:p>
            <a:p>
              <a:pPr marL="604515" lvl="1" indent="-302257" algn="l">
                <a:lnSpc>
                  <a:spcPts val="3919"/>
                </a:lnSpc>
                <a:buFont typeface="Arial"/>
                <a:buChar char="•"/>
              </a:pP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To introduce a practical three-year HR strategy. </a:t>
              </a:r>
            </a:p>
            <a:p>
              <a:pPr marL="604515" lvl="1" indent="-302257" algn="l">
                <a:lnSpc>
                  <a:spcPts val="3919"/>
                </a:lnSpc>
                <a:buFont typeface="Arial"/>
                <a:buChar char="•"/>
              </a:pPr>
              <a:r>
                <a:rPr lang="en-US" sz="2799" dirty="0">
                  <a:solidFill>
                    <a:srgbClr val="000000"/>
                  </a:solidFill>
                  <a:latin typeface="Nunito Sans Condensed" panose="020B0604020202020204" charset="0"/>
                  <a:ea typeface="Canva Sans"/>
                  <a:cs typeface="Canva Sans"/>
                  <a:sym typeface="Canva Sans"/>
                </a:rPr>
                <a:t>To provide evidence-based recommendations grounded in models.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1862011"/>
            <a:ext cx="9845150" cy="806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16"/>
              </a:lnSpc>
            </a:pPr>
            <a:r>
              <a:rPr lang="en-US" sz="5600" b="1" spc="-16" dirty="0">
                <a:solidFill>
                  <a:srgbClr val="E96852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PURPOSE OF THE PRESENTATION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15654139" y="-94605"/>
            <a:ext cx="2763574" cy="2763574"/>
          </a:xfrm>
          <a:custGeom>
            <a:avLst/>
            <a:gdLst/>
            <a:ahLst/>
            <a:cxnLst/>
            <a:rect l="l" t="t" r="r" b="b"/>
            <a:pathLst>
              <a:path w="2763574" h="2763574">
                <a:moveTo>
                  <a:pt x="2763574" y="0"/>
                </a:moveTo>
                <a:lnTo>
                  <a:pt x="0" y="0"/>
                </a:lnTo>
                <a:lnTo>
                  <a:pt x="0" y="2763574"/>
                </a:lnTo>
                <a:lnTo>
                  <a:pt x="2763574" y="2763574"/>
                </a:lnTo>
                <a:lnTo>
                  <a:pt x="2763574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220547" y="2924197"/>
            <a:ext cx="1461456" cy="365364"/>
          </a:xfrm>
          <a:custGeom>
            <a:avLst/>
            <a:gdLst/>
            <a:ahLst/>
            <a:cxnLst/>
            <a:rect l="l" t="t" r="r" b="b"/>
            <a:pathLst>
              <a:path w="1461456" h="365364">
                <a:moveTo>
                  <a:pt x="0" y="0"/>
                </a:moveTo>
                <a:lnTo>
                  <a:pt x="1461456" y="0"/>
                </a:lnTo>
                <a:lnTo>
                  <a:pt x="1461456" y="365364"/>
                </a:lnTo>
                <a:lnTo>
                  <a:pt x="0" y="3653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7945164" y="-1505861"/>
            <a:ext cx="3101891" cy="3101891"/>
          </a:xfrm>
          <a:custGeom>
            <a:avLst/>
            <a:gdLst/>
            <a:ahLst/>
            <a:cxnLst/>
            <a:rect l="l" t="t" r="r" b="b"/>
            <a:pathLst>
              <a:path w="3101891" h="3101891">
                <a:moveTo>
                  <a:pt x="0" y="0"/>
                </a:moveTo>
                <a:lnTo>
                  <a:pt x="3101891" y="0"/>
                </a:lnTo>
                <a:lnTo>
                  <a:pt x="3101891" y="3101892"/>
                </a:lnTo>
                <a:lnTo>
                  <a:pt x="0" y="310189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5715000" y="8529245"/>
            <a:ext cx="3909183" cy="322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(Armstrong and Taylor,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385052" y="3181949"/>
            <a:ext cx="5240800" cy="5259927"/>
          </a:xfrm>
          <a:custGeom>
            <a:avLst/>
            <a:gdLst/>
            <a:ahLst/>
            <a:cxnLst/>
            <a:rect l="l" t="t" r="r" b="b"/>
            <a:pathLst>
              <a:path w="5240800" h="5259927">
                <a:moveTo>
                  <a:pt x="0" y="0"/>
                </a:moveTo>
                <a:lnTo>
                  <a:pt x="5240799" y="0"/>
                </a:lnTo>
                <a:lnTo>
                  <a:pt x="5240799" y="5259927"/>
                </a:lnTo>
                <a:lnTo>
                  <a:pt x="0" y="52599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373033" y="1637439"/>
            <a:ext cx="6886267" cy="6804437"/>
            <a:chOff x="0" y="0"/>
            <a:chExt cx="1813667" cy="17921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813667" cy="1792115"/>
            </a:xfrm>
            <a:custGeom>
              <a:avLst/>
              <a:gdLst/>
              <a:ahLst/>
              <a:cxnLst/>
              <a:rect l="l" t="t" r="r" b="b"/>
              <a:pathLst>
                <a:path w="1813667" h="1792115">
                  <a:moveTo>
                    <a:pt x="78698" y="0"/>
                  </a:moveTo>
                  <a:lnTo>
                    <a:pt x="1734969" y="0"/>
                  </a:lnTo>
                  <a:cubicBezTo>
                    <a:pt x="1778433" y="0"/>
                    <a:pt x="1813667" y="35234"/>
                    <a:pt x="1813667" y="78698"/>
                  </a:cubicBezTo>
                  <a:lnTo>
                    <a:pt x="1813667" y="1713417"/>
                  </a:lnTo>
                  <a:cubicBezTo>
                    <a:pt x="1813667" y="1756881"/>
                    <a:pt x="1778433" y="1792115"/>
                    <a:pt x="1734969" y="1792115"/>
                  </a:cubicBezTo>
                  <a:lnTo>
                    <a:pt x="78698" y="1792115"/>
                  </a:lnTo>
                  <a:cubicBezTo>
                    <a:pt x="35234" y="1792115"/>
                    <a:pt x="0" y="1756881"/>
                    <a:pt x="0" y="1713417"/>
                  </a:cubicBezTo>
                  <a:lnTo>
                    <a:pt x="0" y="78698"/>
                  </a:lnTo>
                  <a:cubicBezTo>
                    <a:pt x="0" y="35234"/>
                    <a:pt x="35234" y="0"/>
                    <a:pt x="78698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813667" cy="18302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67909" y="1840039"/>
            <a:ext cx="10733957" cy="827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27"/>
              </a:lnSpc>
            </a:pPr>
            <a:r>
              <a:rPr lang="en-US" sz="5700" b="1" spc="-17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  <a:r>
              <a:rPr lang="en-US" sz="5700" b="1" spc="-17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UNDERSTANDING</a:t>
            </a:r>
            <a:r>
              <a:rPr lang="en-US" sz="5700" b="1" spc="-17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  <a:r>
              <a:rPr lang="en-US" sz="5700" b="1" spc="-17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BRIGHTWAVE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154255" y="2575852"/>
            <a:ext cx="5638964" cy="4905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 b="1" dirty="0" err="1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BrightWave</a:t>
            </a:r>
            <a:r>
              <a:rPr lang="en-US" sz="3399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 Overview :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 Medium-sized FM </a:t>
            </a:r>
            <a:r>
              <a:rPr lang="en-US" sz="3000" dirty="0" err="1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organisation</a:t>
            </a:r>
            <a:endParaRPr lang="en-US" sz="30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 Over 350 employees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 Flat structure with dispersed sites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•Inconsistent leadership approaches.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 Rapid business growth.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•Challenges affecting staff morale and client satisfaction.</a:t>
            </a:r>
            <a:endParaRPr lang="en-US" sz="27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-206374" y="-171978"/>
            <a:ext cx="2207861" cy="2207861"/>
          </a:xfrm>
          <a:custGeom>
            <a:avLst/>
            <a:gdLst/>
            <a:ahLst/>
            <a:cxnLst/>
            <a:rect l="l" t="t" r="r" b="b"/>
            <a:pathLst>
              <a:path w="2207861" h="2207861">
                <a:moveTo>
                  <a:pt x="0" y="0"/>
                </a:moveTo>
                <a:lnTo>
                  <a:pt x="2207861" y="0"/>
                </a:lnTo>
                <a:lnTo>
                  <a:pt x="2207861" y="2207860"/>
                </a:lnTo>
                <a:lnTo>
                  <a:pt x="0" y="22078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1792632" y="4295721"/>
            <a:ext cx="3585264" cy="3585264"/>
          </a:xfrm>
          <a:custGeom>
            <a:avLst/>
            <a:gdLst/>
            <a:ahLst/>
            <a:cxnLst/>
            <a:rect l="l" t="t" r="r" b="b"/>
            <a:pathLst>
              <a:path w="3585264" h="3585264">
                <a:moveTo>
                  <a:pt x="0" y="0"/>
                </a:moveTo>
                <a:lnTo>
                  <a:pt x="3585264" y="0"/>
                </a:lnTo>
                <a:lnTo>
                  <a:pt x="3585264" y="3585264"/>
                </a:lnTo>
                <a:lnTo>
                  <a:pt x="0" y="35852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3085439" y="874106"/>
            <a:ext cx="1461456" cy="365364"/>
          </a:xfrm>
          <a:custGeom>
            <a:avLst/>
            <a:gdLst/>
            <a:ahLst/>
            <a:cxnLst/>
            <a:rect l="l" t="t" r="r" b="b"/>
            <a:pathLst>
              <a:path w="1461456" h="365364">
                <a:moveTo>
                  <a:pt x="0" y="0"/>
                </a:moveTo>
                <a:lnTo>
                  <a:pt x="1461456" y="0"/>
                </a:lnTo>
                <a:lnTo>
                  <a:pt x="1461456" y="365364"/>
                </a:lnTo>
                <a:lnTo>
                  <a:pt x="0" y="3653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F58F6-2BD1-C8DE-7086-954BD7AAA01F}"/>
              </a:ext>
            </a:extLst>
          </p:cNvPr>
          <p:cNvSpPr txBox="1"/>
          <p:nvPr/>
        </p:nvSpPr>
        <p:spPr>
          <a:xfrm>
            <a:off x="15078719" y="8580392"/>
            <a:ext cx="3429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(Torrington et al., 2020)</a:t>
            </a:r>
          </a:p>
          <a:p>
            <a:pPr algn="just">
              <a:spcBef>
                <a:spcPct val="0"/>
              </a:spcBef>
            </a:pPr>
            <a:r>
              <a:rPr lang="en-US" sz="16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( </a:t>
            </a:r>
            <a:r>
              <a:rPr lang="en-GB" dirty="0"/>
              <a:t>Armstrong &amp; Taylor,2020)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9190" y="4412966"/>
            <a:ext cx="8077111" cy="4362659"/>
            <a:chOff x="0" y="0"/>
            <a:chExt cx="2127305" cy="11490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27305" cy="1149013"/>
            </a:xfrm>
            <a:custGeom>
              <a:avLst/>
              <a:gdLst/>
              <a:ahLst/>
              <a:cxnLst/>
              <a:rect l="l" t="t" r="r" b="b"/>
              <a:pathLst>
                <a:path w="2127305" h="1149013">
                  <a:moveTo>
                    <a:pt x="67095" y="0"/>
                  </a:moveTo>
                  <a:lnTo>
                    <a:pt x="2060210" y="0"/>
                  </a:lnTo>
                  <a:cubicBezTo>
                    <a:pt x="2097265" y="0"/>
                    <a:pt x="2127305" y="30039"/>
                    <a:pt x="2127305" y="67095"/>
                  </a:cubicBezTo>
                  <a:lnTo>
                    <a:pt x="2127305" y="1081918"/>
                  </a:lnTo>
                  <a:cubicBezTo>
                    <a:pt x="2127305" y="1118974"/>
                    <a:pt x="2097265" y="1149013"/>
                    <a:pt x="2060210" y="1149013"/>
                  </a:cubicBezTo>
                  <a:lnTo>
                    <a:pt x="67095" y="1149013"/>
                  </a:lnTo>
                  <a:cubicBezTo>
                    <a:pt x="30039" y="1149013"/>
                    <a:pt x="0" y="1118974"/>
                    <a:pt x="0" y="1081918"/>
                  </a:cubicBezTo>
                  <a:lnTo>
                    <a:pt x="0" y="67095"/>
                  </a:lnTo>
                  <a:cubicBezTo>
                    <a:pt x="0" y="30039"/>
                    <a:pt x="30039" y="0"/>
                    <a:pt x="67095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27305" cy="11871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832653" y="1660773"/>
            <a:ext cx="6173569" cy="4691913"/>
          </a:xfrm>
          <a:custGeom>
            <a:avLst/>
            <a:gdLst/>
            <a:ahLst/>
            <a:cxnLst/>
            <a:rect l="l" t="t" r="r" b="b"/>
            <a:pathLst>
              <a:path w="6173569" h="4691913">
                <a:moveTo>
                  <a:pt x="0" y="0"/>
                </a:moveTo>
                <a:lnTo>
                  <a:pt x="6173570" y="0"/>
                </a:lnTo>
                <a:lnTo>
                  <a:pt x="6173570" y="4691912"/>
                </a:lnTo>
                <a:lnTo>
                  <a:pt x="0" y="46919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285975" y="600248"/>
            <a:ext cx="10633463" cy="2966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69"/>
              </a:lnSpc>
            </a:pPr>
            <a:r>
              <a:rPr lang="en-US" sz="6999" b="1" spc="-20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KEY PEOPLE MANAGEMENT</a:t>
            </a:r>
            <a:r>
              <a:rPr lang="en-US" sz="6999" b="1" spc="-20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  <a:r>
              <a:rPr lang="en-US" sz="6999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CHALLENGES</a:t>
            </a:r>
          </a:p>
          <a:p>
            <a:pPr algn="l">
              <a:lnSpc>
                <a:spcPts val="7769"/>
              </a:lnSpc>
            </a:pPr>
            <a:endParaRPr lang="en-US" sz="6999" b="1" spc="-20" dirty="0">
              <a:solidFill>
                <a:srgbClr val="C62E2E"/>
              </a:solidFill>
              <a:latin typeface="Proxima Nova Condensed Bold"/>
              <a:ea typeface="Proxima Nova Condensed Bold"/>
              <a:cs typeface="Proxima Nova Condensed Bold"/>
              <a:sym typeface="Proxima Nova Condensed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65332" y="4028044"/>
            <a:ext cx="7910970" cy="4494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818"/>
              </a:lnSpc>
            </a:pPr>
            <a:endParaRPr dirty="0"/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 High turnover</a:t>
            </a:r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•Supervisors promoted for technical ability</a:t>
            </a:r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rather than people skills.</a:t>
            </a:r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•Unclear career paths, weak communication.</a:t>
            </a:r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•Limited opportunities for development.</a:t>
            </a:r>
          </a:p>
          <a:p>
            <a:pPr algn="l">
              <a:lnSpc>
                <a:spcPts val="4375"/>
              </a:lnSpc>
            </a:pPr>
            <a:r>
              <a:rPr lang="en-US" sz="31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•Absence of structured induction and mentoring.</a:t>
            </a:r>
          </a:p>
          <a:p>
            <a:pPr algn="l">
              <a:lnSpc>
                <a:spcPts val="3955"/>
              </a:lnSpc>
              <a:spcBef>
                <a:spcPct val="0"/>
              </a:spcBef>
            </a:pPr>
            <a:r>
              <a:rPr lang="en-US" sz="2825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                                                                      (CIPD, 2023)</a:t>
            </a:r>
          </a:p>
        </p:txBody>
      </p:sp>
      <p:sp>
        <p:nvSpPr>
          <p:cNvPr id="11" name="Freeform 11"/>
          <p:cNvSpPr/>
          <p:nvPr/>
        </p:nvSpPr>
        <p:spPr>
          <a:xfrm flipH="1" flipV="1">
            <a:off x="-228953" y="-541558"/>
            <a:ext cx="4019189" cy="4404661"/>
          </a:xfrm>
          <a:custGeom>
            <a:avLst/>
            <a:gdLst/>
            <a:ahLst/>
            <a:cxnLst/>
            <a:rect l="l" t="t" r="r" b="b"/>
            <a:pathLst>
              <a:path w="4019189" h="4404661">
                <a:moveTo>
                  <a:pt x="4019189" y="4404661"/>
                </a:moveTo>
                <a:lnTo>
                  <a:pt x="0" y="4404661"/>
                </a:lnTo>
                <a:lnTo>
                  <a:pt x="0" y="0"/>
                </a:lnTo>
                <a:lnTo>
                  <a:pt x="4019189" y="0"/>
                </a:lnTo>
                <a:lnTo>
                  <a:pt x="4019189" y="440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>
            <a:off x="15533523" y="-216662"/>
            <a:ext cx="2945400" cy="2945400"/>
          </a:xfrm>
          <a:custGeom>
            <a:avLst/>
            <a:gdLst/>
            <a:ahLst/>
            <a:cxnLst/>
            <a:rect l="l" t="t" r="r" b="b"/>
            <a:pathLst>
              <a:path w="2945400" h="2945400">
                <a:moveTo>
                  <a:pt x="2945400" y="0"/>
                </a:moveTo>
                <a:lnTo>
                  <a:pt x="0" y="0"/>
                </a:lnTo>
                <a:lnTo>
                  <a:pt x="0" y="2945400"/>
                </a:lnTo>
                <a:lnTo>
                  <a:pt x="2945400" y="2945400"/>
                </a:lnTo>
                <a:lnTo>
                  <a:pt x="294540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7469977" y="2728738"/>
            <a:ext cx="2265459" cy="566365"/>
          </a:xfrm>
          <a:custGeom>
            <a:avLst/>
            <a:gdLst/>
            <a:ahLst/>
            <a:cxnLst/>
            <a:rect l="l" t="t" r="r" b="b"/>
            <a:pathLst>
              <a:path w="2265459" h="566365">
                <a:moveTo>
                  <a:pt x="0" y="0"/>
                </a:moveTo>
                <a:lnTo>
                  <a:pt x="2265459" y="0"/>
                </a:lnTo>
                <a:lnTo>
                  <a:pt x="2265459" y="566365"/>
                </a:lnTo>
                <a:lnTo>
                  <a:pt x="0" y="56636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69529" y="8501709"/>
            <a:ext cx="16110077" cy="2046531"/>
            <a:chOff x="0" y="0"/>
            <a:chExt cx="4242983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42983" cy="539004"/>
            </a:xfrm>
            <a:custGeom>
              <a:avLst/>
              <a:gdLst/>
              <a:ahLst/>
              <a:cxnLst/>
              <a:rect l="l" t="t" r="r" b="b"/>
              <a:pathLst>
                <a:path w="4242983" h="539004">
                  <a:moveTo>
                    <a:pt x="24509" y="0"/>
                  </a:moveTo>
                  <a:lnTo>
                    <a:pt x="4218475" y="0"/>
                  </a:lnTo>
                  <a:cubicBezTo>
                    <a:pt x="4224975" y="0"/>
                    <a:pt x="4231208" y="2582"/>
                    <a:pt x="4235805" y="7178"/>
                  </a:cubicBezTo>
                  <a:cubicBezTo>
                    <a:pt x="4240401" y="11775"/>
                    <a:pt x="4242983" y="18009"/>
                    <a:pt x="4242983" y="24509"/>
                  </a:cubicBezTo>
                  <a:lnTo>
                    <a:pt x="4242983" y="514495"/>
                  </a:lnTo>
                  <a:cubicBezTo>
                    <a:pt x="4242983" y="520995"/>
                    <a:pt x="4240401" y="527229"/>
                    <a:pt x="4235805" y="531826"/>
                  </a:cubicBezTo>
                  <a:cubicBezTo>
                    <a:pt x="4231208" y="536422"/>
                    <a:pt x="4224975" y="539004"/>
                    <a:pt x="4218475" y="539004"/>
                  </a:cubicBezTo>
                  <a:lnTo>
                    <a:pt x="24509" y="539004"/>
                  </a:lnTo>
                  <a:cubicBezTo>
                    <a:pt x="18009" y="539004"/>
                    <a:pt x="11775" y="536422"/>
                    <a:pt x="7178" y="531826"/>
                  </a:cubicBezTo>
                  <a:cubicBezTo>
                    <a:pt x="2582" y="527229"/>
                    <a:pt x="0" y="520995"/>
                    <a:pt x="0" y="514495"/>
                  </a:cubicBezTo>
                  <a:lnTo>
                    <a:pt x="0" y="24509"/>
                  </a:lnTo>
                  <a:cubicBezTo>
                    <a:pt x="0" y="18009"/>
                    <a:pt x="2582" y="11775"/>
                    <a:pt x="7178" y="7178"/>
                  </a:cubicBezTo>
                  <a:cubicBezTo>
                    <a:pt x="11775" y="2582"/>
                    <a:pt x="18009" y="0"/>
                    <a:pt x="24509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42983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-210132" y="3503568"/>
            <a:ext cx="6428161" cy="7044672"/>
          </a:xfrm>
          <a:custGeom>
            <a:avLst/>
            <a:gdLst/>
            <a:ahLst/>
            <a:cxnLst/>
            <a:rect l="l" t="t" r="r" b="b"/>
            <a:pathLst>
              <a:path w="6428161" h="7044672">
                <a:moveTo>
                  <a:pt x="6428161" y="0"/>
                </a:moveTo>
                <a:lnTo>
                  <a:pt x="0" y="0"/>
                </a:lnTo>
                <a:lnTo>
                  <a:pt x="0" y="7044672"/>
                </a:lnTo>
                <a:lnTo>
                  <a:pt x="6428161" y="7044672"/>
                </a:lnTo>
                <a:lnTo>
                  <a:pt x="642816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71566" y="1135672"/>
            <a:ext cx="6673607" cy="5969845"/>
          </a:xfrm>
          <a:custGeom>
            <a:avLst/>
            <a:gdLst/>
            <a:ahLst/>
            <a:cxnLst/>
            <a:rect l="l" t="t" r="r" b="b"/>
            <a:pathLst>
              <a:path w="6673607" h="5969845">
                <a:moveTo>
                  <a:pt x="0" y="0"/>
                </a:moveTo>
                <a:lnTo>
                  <a:pt x="6673607" y="0"/>
                </a:lnTo>
                <a:lnTo>
                  <a:pt x="6673607" y="5969845"/>
                </a:lnTo>
                <a:lnTo>
                  <a:pt x="0" y="5969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210132" y="-246115"/>
            <a:ext cx="2763574" cy="2763574"/>
          </a:xfrm>
          <a:custGeom>
            <a:avLst/>
            <a:gdLst/>
            <a:ahLst/>
            <a:cxnLst/>
            <a:rect l="l" t="t" r="r" b="b"/>
            <a:pathLst>
              <a:path w="2763574" h="2763574">
                <a:moveTo>
                  <a:pt x="0" y="0"/>
                </a:moveTo>
                <a:lnTo>
                  <a:pt x="2763574" y="0"/>
                </a:lnTo>
                <a:lnTo>
                  <a:pt x="2763574" y="2763574"/>
                </a:lnTo>
                <a:lnTo>
                  <a:pt x="0" y="27635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V="1">
            <a:off x="12821838" y="-2334403"/>
            <a:ext cx="5617660" cy="6156438"/>
          </a:xfrm>
          <a:custGeom>
            <a:avLst/>
            <a:gdLst/>
            <a:ahLst/>
            <a:cxnLst/>
            <a:rect l="l" t="t" r="r" b="b"/>
            <a:pathLst>
              <a:path w="5617660" h="6156438">
                <a:moveTo>
                  <a:pt x="0" y="6156438"/>
                </a:moveTo>
                <a:lnTo>
                  <a:pt x="5617660" y="6156438"/>
                </a:lnTo>
                <a:lnTo>
                  <a:pt x="5617660" y="0"/>
                </a:lnTo>
                <a:lnTo>
                  <a:pt x="0" y="0"/>
                </a:lnTo>
                <a:lnTo>
                  <a:pt x="0" y="615643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8520420" y="1878696"/>
            <a:ext cx="15075877" cy="873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14"/>
              </a:lnSpc>
            </a:pP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CULTURE AND ITS </a:t>
            </a:r>
            <a:r>
              <a:rPr lang="en-US" sz="6182" b="1" spc="-18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IMPACT</a:t>
            </a:r>
          </a:p>
        </p:txBody>
      </p:sp>
      <p:sp>
        <p:nvSpPr>
          <p:cNvPr id="10" name="Freeform 10"/>
          <p:cNvSpPr/>
          <p:nvPr/>
        </p:nvSpPr>
        <p:spPr>
          <a:xfrm>
            <a:off x="12168365" y="2797057"/>
            <a:ext cx="1306945" cy="326736"/>
          </a:xfrm>
          <a:custGeom>
            <a:avLst/>
            <a:gdLst/>
            <a:ahLst/>
            <a:cxnLst/>
            <a:rect l="l" t="t" r="r" b="b"/>
            <a:pathLst>
              <a:path w="1306945" h="326736">
                <a:moveTo>
                  <a:pt x="0" y="0"/>
                </a:moveTo>
                <a:lnTo>
                  <a:pt x="1306944" y="0"/>
                </a:lnTo>
                <a:lnTo>
                  <a:pt x="1306944" y="326736"/>
                </a:lnTo>
                <a:lnTo>
                  <a:pt x="0" y="3267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927432" y="-1581646"/>
            <a:ext cx="3163292" cy="3163292"/>
          </a:xfrm>
          <a:custGeom>
            <a:avLst/>
            <a:gdLst/>
            <a:ahLst/>
            <a:cxnLst/>
            <a:rect l="l" t="t" r="r" b="b"/>
            <a:pathLst>
              <a:path w="3163292" h="3163292">
                <a:moveTo>
                  <a:pt x="0" y="0"/>
                </a:moveTo>
                <a:lnTo>
                  <a:pt x="3163292" y="0"/>
                </a:lnTo>
                <a:lnTo>
                  <a:pt x="3163292" y="3163292"/>
                </a:lnTo>
                <a:lnTo>
                  <a:pt x="0" y="316329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621499" y="3268454"/>
            <a:ext cx="10636521" cy="52525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132"/>
              </a:lnSpc>
            </a:pPr>
            <a:r>
              <a:rPr lang="en-US" sz="2951" b="1" dirty="0" err="1">
                <a:solidFill>
                  <a:srgbClr val="C62E2E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BrightWave’s</a:t>
            </a:r>
            <a:r>
              <a:rPr lang="en-US" sz="2951" b="1" dirty="0">
                <a:solidFill>
                  <a:srgbClr val="C62E2E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Culture</a:t>
            </a:r>
          </a:p>
          <a:p>
            <a:pPr algn="l">
              <a:lnSpc>
                <a:spcPts val="4132"/>
              </a:lnSpc>
            </a:pPr>
            <a:endParaRPr lang="en-US" sz="2951" b="1" dirty="0">
              <a:solidFill>
                <a:srgbClr val="C62E2E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“Task-driven, numbers-first and low on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 recognition.”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Collaboration between teams is limited.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Innovation is met with resistance.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Employees feel unseen and replaceable.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Wellbeing initiatives are viewed as unnecessary. 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 Strong on hygiene factors ( pay and job security)</a:t>
            </a:r>
          </a:p>
          <a:p>
            <a:pPr algn="l">
              <a:lnSpc>
                <a:spcPts val="3712"/>
              </a:lnSpc>
            </a:pPr>
            <a:r>
              <a:rPr lang="en-US" sz="2651" b="1" dirty="0">
                <a:solidFill>
                  <a:srgbClr val="5F433D"/>
                </a:solidFill>
                <a:latin typeface="Nunito Sans Condensed" panose="020B0604020202020204" charset="0"/>
                <a:ea typeface="Canva Sans Bold"/>
                <a:cs typeface="Canva Sans Bold"/>
                <a:sym typeface="Canva Sans Bold"/>
              </a:rPr>
              <a:t>●Weak on motivators ( recognition, development, and meaning)</a:t>
            </a: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292"/>
              </a:lnSpc>
            </a:pPr>
            <a:endParaRPr lang="en-US" sz="2651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78AF3D-A7F9-0559-B270-1C414DBD935B}"/>
              </a:ext>
            </a:extLst>
          </p:cNvPr>
          <p:cNvSpPr txBox="1"/>
          <p:nvPr/>
        </p:nvSpPr>
        <p:spPr>
          <a:xfrm>
            <a:off x="16377754" y="8035134"/>
            <a:ext cx="1880266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3712"/>
              </a:lnSpc>
            </a:pPr>
            <a:r>
              <a:rPr lang="en-US" sz="1800" b="1" dirty="0">
                <a:solidFill>
                  <a:srgbClr val="5F433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(Schein, 2010)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 flipV="1">
            <a:off x="0" y="-1173631"/>
            <a:ext cx="4019189" cy="4404661"/>
          </a:xfrm>
          <a:custGeom>
            <a:avLst/>
            <a:gdLst/>
            <a:ahLst/>
            <a:cxnLst/>
            <a:rect l="l" t="t" r="r" b="b"/>
            <a:pathLst>
              <a:path w="4019189" h="4404661">
                <a:moveTo>
                  <a:pt x="4019189" y="4404662"/>
                </a:moveTo>
                <a:lnTo>
                  <a:pt x="0" y="4404662"/>
                </a:lnTo>
                <a:lnTo>
                  <a:pt x="0" y="0"/>
                </a:lnTo>
                <a:lnTo>
                  <a:pt x="4019189" y="0"/>
                </a:lnTo>
                <a:lnTo>
                  <a:pt x="4019189" y="440466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65973" y="1569990"/>
            <a:ext cx="7778027" cy="2984520"/>
            <a:chOff x="0" y="0"/>
            <a:chExt cx="2048534" cy="78604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48534" cy="786046"/>
            </a:xfrm>
            <a:custGeom>
              <a:avLst/>
              <a:gdLst/>
              <a:ahLst/>
              <a:cxnLst/>
              <a:rect l="l" t="t" r="r" b="b"/>
              <a:pathLst>
                <a:path w="2048534" h="786046">
                  <a:moveTo>
                    <a:pt x="69675" y="0"/>
                  </a:moveTo>
                  <a:lnTo>
                    <a:pt x="1978859" y="0"/>
                  </a:lnTo>
                  <a:cubicBezTo>
                    <a:pt x="2017339" y="0"/>
                    <a:pt x="2048534" y="31195"/>
                    <a:pt x="2048534" y="69675"/>
                  </a:cubicBezTo>
                  <a:lnTo>
                    <a:pt x="2048534" y="716371"/>
                  </a:lnTo>
                  <a:cubicBezTo>
                    <a:pt x="2048534" y="754852"/>
                    <a:pt x="2017339" y="786046"/>
                    <a:pt x="1978859" y="786046"/>
                  </a:cubicBezTo>
                  <a:lnTo>
                    <a:pt x="69675" y="786046"/>
                  </a:lnTo>
                  <a:cubicBezTo>
                    <a:pt x="51196" y="786046"/>
                    <a:pt x="33474" y="778706"/>
                    <a:pt x="20407" y="765639"/>
                  </a:cubicBezTo>
                  <a:cubicBezTo>
                    <a:pt x="7341" y="752572"/>
                    <a:pt x="0" y="734850"/>
                    <a:pt x="0" y="716371"/>
                  </a:cubicBezTo>
                  <a:lnTo>
                    <a:pt x="0" y="69675"/>
                  </a:lnTo>
                  <a:cubicBezTo>
                    <a:pt x="0" y="31195"/>
                    <a:pt x="31195" y="0"/>
                    <a:pt x="69675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48534" cy="8241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65973" y="5527213"/>
            <a:ext cx="7778027" cy="2984520"/>
            <a:chOff x="0" y="0"/>
            <a:chExt cx="2048534" cy="78604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48534" cy="786046"/>
            </a:xfrm>
            <a:custGeom>
              <a:avLst/>
              <a:gdLst/>
              <a:ahLst/>
              <a:cxnLst/>
              <a:rect l="l" t="t" r="r" b="b"/>
              <a:pathLst>
                <a:path w="2048534" h="786046">
                  <a:moveTo>
                    <a:pt x="69675" y="0"/>
                  </a:moveTo>
                  <a:lnTo>
                    <a:pt x="1978859" y="0"/>
                  </a:lnTo>
                  <a:cubicBezTo>
                    <a:pt x="2017339" y="0"/>
                    <a:pt x="2048534" y="31195"/>
                    <a:pt x="2048534" y="69675"/>
                  </a:cubicBezTo>
                  <a:lnTo>
                    <a:pt x="2048534" y="716371"/>
                  </a:lnTo>
                  <a:cubicBezTo>
                    <a:pt x="2048534" y="754852"/>
                    <a:pt x="2017339" y="786046"/>
                    <a:pt x="1978859" y="786046"/>
                  </a:cubicBezTo>
                  <a:lnTo>
                    <a:pt x="69675" y="786046"/>
                  </a:lnTo>
                  <a:cubicBezTo>
                    <a:pt x="51196" y="786046"/>
                    <a:pt x="33474" y="778706"/>
                    <a:pt x="20407" y="765639"/>
                  </a:cubicBezTo>
                  <a:cubicBezTo>
                    <a:pt x="7341" y="752572"/>
                    <a:pt x="0" y="734850"/>
                    <a:pt x="0" y="716371"/>
                  </a:cubicBezTo>
                  <a:lnTo>
                    <a:pt x="0" y="69675"/>
                  </a:lnTo>
                  <a:cubicBezTo>
                    <a:pt x="0" y="31195"/>
                    <a:pt x="31195" y="0"/>
                    <a:pt x="69675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048534" cy="8241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0583370" y="4000583"/>
            <a:ext cx="6202832" cy="4511150"/>
          </a:xfrm>
          <a:custGeom>
            <a:avLst/>
            <a:gdLst/>
            <a:ahLst/>
            <a:cxnLst/>
            <a:rect l="l" t="t" r="r" b="b"/>
            <a:pathLst>
              <a:path w="6202832" h="4511150">
                <a:moveTo>
                  <a:pt x="0" y="0"/>
                </a:moveTo>
                <a:lnTo>
                  <a:pt x="6202831" y="0"/>
                </a:lnTo>
                <a:lnTo>
                  <a:pt x="6202831" y="4511150"/>
                </a:lnTo>
                <a:lnTo>
                  <a:pt x="0" y="45111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4625439" y="261255"/>
            <a:ext cx="10630080" cy="1003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769"/>
              </a:lnSpc>
            </a:pPr>
            <a:r>
              <a:rPr lang="en-US" sz="6999" b="1" spc="-20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WHY CHANGE IS</a:t>
            </a:r>
            <a:r>
              <a:rPr lang="en-US" sz="6999" b="1" spc="-20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  <a:r>
              <a:rPr lang="en-US" sz="6999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NECESSARY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34993" y="1775267"/>
            <a:ext cx="7447131" cy="3593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•Clients demand fair work practices, staff development, and social value.</a:t>
            </a:r>
            <a:r>
              <a:rPr lang="en-GB" sz="3200" dirty="0"/>
              <a:t> </a:t>
            </a:r>
            <a:r>
              <a:rPr lang="en-GB" sz="3200" dirty="0">
                <a:latin typeface="Nunito Sans Condensed" panose="020B0604020202020204" charset="0"/>
              </a:rPr>
              <a:t>(CIPD,2023) </a:t>
            </a:r>
            <a:endParaRPr lang="en-US" sz="30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•Visible improvements to leadership capability, wellbeing, and </a:t>
            </a:r>
            <a:r>
              <a:rPr lang="en-US" sz="32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retention.</a:t>
            </a:r>
            <a:r>
              <a:rPr lang="en-GB" sz="3200" dirty="0">
                <a:latin typeface="Nunito Sans Condensed" panose="020B0604020202020204" charset="0"/>
              </a:rPr>
              <a:t> (CIPD,2023) </a:t>
            </a:r>
            <a:endParaRPr lang="en-US" sz="32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  <a:p>
            <a:pPr algn="just">
              <a:lnSpc>
                <a:spcPts val="3500"/>
              </a:lnSpc>
            </a:pPr>
            <a:endParaRPr lang="en-US" sz="30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  <a:p>
            <a:pPr algn="just">
              <a:lnSpc>
                <a:spcPts val="350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772555" y="5722002"/>
            <a:ext cx="6964862" cy="31450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•People-</a:t>
            </a:r>
            <a:r>
              <a:rPr lang="en-US" sz="3000" dirty="0" err="1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centred</a:t>
            </a: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culture it is a requirement for winning and sustaining client contracts.(ACAS, 2022)</a:t>
            </a: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•Strengthening </a:t>
            </a:r>
            <a:r>
              <a:rPr lang="en-US" sz="3000" dirty="0" err="1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BrightWave</a:t>
            </a:r>
            <a:r>
              <a:rPr lang="en-US" sz="30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from the inside to grow on the outside.</a:t>
            </a:r>
            <a:r>
              <a:rPr lang="en-GB" sz="3200" dirty="0"/>
              <a:t> </a:t>
            </a:r>
            <a:r>
              <a:rPr lang="en-GB" sz="2800" dirty="0">
                <a:latin typeface="Nunito Sans Condensed" panose="020B0604020202020204" charset="0"/>
              </a:rPr>
              <a:t>(ACAS,2022)</a:t>
            </a:r>
            <a:endParaRPr lang="en-US" sz="28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 algn="just">
              <a:lnSpc>
                <a:spcPts val="350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</p:txBody>
      </p:sp>
      <p:sp>
        <p:nvSpPr>
          <p:cNvPr id="16" name="Freeform 16"/>
          <p:cNvSpPr/>
          <p:nvPr/>
        </p:nvSpPr>
        <p:spPr>
          <a:xfrm flipH="1">
            <a:off x="16396178" y="-101270"/>
            <a:ext cx="1971783" cy="1971783"/>
          </a:xfrm>
          <a:custGeom>
            <a:avLst/>
            <a:gdLst/>
            <a:ahLst/>
            <a:cxnLst/>
            <a:rect l="l" t="t" r="r" b="b"/>
            <a:pathLst>
              <a:path w="1971783" h="1971783">
                <a:moveTo>
                  <a:pt x="1971784" y="0"/>
                </a:moveTo>
                <a:lnTo>
                  <a:pt x="0" y="0"/>
                </a:lnTo>
                <a:lnTo>
                  <a:pt x="0" y="1971783"/>
                </a:lnTo>
                <a:lnTo>
                  <a:pt x="1971784" y="1971783"/>
                </a:lnTo>
                <a:lnTo>
                  <a:pt x="1971784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65385" y="4858180"/>
            <a:ext cx="1461456" cy="365364"/>
          </a:xfrm>
          <a:custGeom>
            <a:avLst/>
            <a:gdLst/>
            <a:ahLst/>
            <a:cxnLst/>
            <a:rect l="l" t="t" r="r" b="b"/>
            <a:pathLst>
              <a:path w="1461456" h="365364">
                <a:moveTo>
                  <a:pt x="0" y="0"/>
                </a:moveTo>
                <a:lnTo>
                  <a:pt x="1461456" y="0"/>
                </a:lnTo>
                <a:lnTo>
                  <a:pt x="1461456" y="365364"/>
                </a:lnTo>
                <a:lnTo>
                  <a:pt x="0" y="3653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7077387" y="2100533"/>
            <a:ext cx="3032383" cy="3032383"/>
          </a:xfrm>
          <a:custGeom>
            <a:avLst/>
            <a:gdLst/>
            <a:ahLst/>
            <a:cxnLst/>
            <a:rect l="l" t="t" r="r" b="b"/>
            <a:pathLst>
              <a:path w="3032383" h="3032383">
                <a:moveTo>
                  <a:pt x="0" y="0"/>
                </a:moveTo>
                <a:lnTo>
                  <a:pt x="3032383" y="0"/>
                </a:lnTo>
                <a:lnTo>
                  <a:pt x="3032383" y="3032383"/>
                </a:lnTo>
                <a:lnTo>
                  <a:pt x="0" y="303238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20318" y="3568845"/>
            <a:ext cx="7653346" cy="5037293"/>
          </a:xfrm>
          <a:custGeom>
            <a:avLst/>
            <a:gdLst/>
            <a:ahLst/>
            <a:cxnLst/>
            <a:rect l="l" t="t" r="r" b="b"/>
            <a:pathLst>
              <a:path w="7653346" h="5037293">
                <a:moveTo>
                  <a:pt x="0" y="0"/>
                </a:moveTo>
                <a:lnTo>
                  <a:pt x="7653347" y="0"/>
                </a:lnTo>
                <a:lnTo>
                  <a:pt x="7653347" y="5037293"/>
                </a:lnTo>
                <a:lnTo>
                  <a:pt x="0" y="50372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950067" y="3033997"/>
            <a:ext cx="9022433" cy="6058754"/>
            <a:chOff x="0" y="0"/>
            <a:chExt cx="2376279" cy="15957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76279" cy="1595721"/>
            </a:xfrm>
            <a:custGeom>
              <a:avLst/>
              <a:gdLst/>
              <a:ahLst/>
              <a:cxnLst/>
              <a:rect l="l" t="t" r="r" b="b"/>
              <a:pathLst>
                <a:path w="2376279" h="1595721">
                  <a:moveTo>
                    <a:pt x="60065" y="0"/>
                  </a:moveTo>
                  <a:lnTo>
                    <a:pt x="2316213" y="0"/>
                  </a:lnTo>
                  <a:cubicBezTo>
                    <a:pt x="2332144" y="0"/>
                    <a:pt x="2347421" y="6328"/>
                    <a:pt x="2358686" y="17593"/>
                  </a:cubicBezTo>
                  <a:cubicBezTo>
                    <a:pt x="2369950" y="28857"/>
                    <a:pt x="2376279" y="44135"/>
                    <a:pt x="2376279" y="60065"/>
                  </a:cubicBezTo>
                  <a:lnTo>
                    <a:pt x="2376279" y="1535656"/>
                  </a:lnTo>
                  <a:cubicBezTo>
                    <a:pt x="2376279" y="1551586"/>
                    <a:pt x="2369950" y="1566864"/>
                    <a:pt x="2358686" y="1578128"/>
                  </a:cubicBezTo>
                  <a:cubicBezTo>
                    <a:pt x="2347421" y="1589393"/>
                    <a:pt x="2332144" y="1595721"/>
                    <a:pt x="2316213" y="1595721"/>
                  </a:cubicBezTo>
                  <a:lnTo>
                    <a:pt x="60065" y="1595721"/>
                  </a:lnTo>
                  <a:cubicBezTo>
                    <a:pt x="44135" y="1595721"/>
                    <a:pt x="28857" y="1589393"/>
                    <a:pt x="17593" y="1578128"/>
                  </a:cubicBezTo>
                  <a:cubicBezTo>
                    <a:pt x="6328" y="1566864"/>
                    <a:pt x="0" y="1551586"/>
                    <a:pt x="0" y="1535656"/>
                  </a:cubicBezTo>
                  <a:lnTo>
                    <a:pt x="0" y="60065"/>
                  </a:lnTo>
                  <a:cubicBezTo>
                    <a:pt x="0" y="44135"/>
                    <a:pt x="6328" y="28857"/>
                    <a:pt x="17593" y="17593"/>
                  </a:cubicBezTo>
                  <a:cubicBezTo>
                    <a:pt x="28857" y="6328"/>
                    <a:pt x="44135" y="0"/>
                    <a:pt x="60065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376279" cy="1633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-143162" y="-118654"/>
            <a:ext cx="3470026" cy="3470026"/>
          </a:xfrm>
          <a:custGeom>
            <a:avLst/>
            <a:gdLst/>
            <a:ahLst/>
            <a:cxnLst/>
            <a:rect l="l" t="t" r="r" b="b"/>
            <a:pathLst>
              <a:path w="3470026" h="3470026">
                <a:moveTo>
                  <a:pt x="0" y="0"/>
                </a:moveTo>
                <a:lnTo>
                  <a:pt x="3470026" y="0"/>
                </a:lnTo>
                <a:lnTo>
                  <a:pt x="3470026" y="3470026"/>
                </a:lnTo>
                <a:lnTo>
                  <a:pt x="0" y="34700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523976" y="-1731124"/>
            <a:ext cx="4349527" cy="4349527"/>
          </a:xfrm>
          <a:custGeom>
            <a:avLst/>
            <a:gdLst/>
            <a:ahLst/>
            <a:cxnLst/>
            <a:rect l="l" t="t" r="r" b="b"/>
            <a:pathLst>
              <a:path w="4349527" h="4349527">
                <a:moveTo>
                  <a:pt x="0" y="0"/>
                </a:moveTo>
                <a:lnTo>
                  <a:pt x="4349527" y="0"/>
                </a:lnTo>
                <a:lnTo>
                  <a:pt x="4349527" y="4349527"/>
                </a:lnTo>
                <a:lnTo>
                  <a:pt x="0" y="43495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3761433" y="332072"/>
            <a:ext cx="11057853" cy="270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spc="-20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THE 3-YEAR HR</a:t>
            </a:r>
            <a:r>
              <a:rPr lang="en-US" sz="6999" b="1" spc="-20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  <a:r>
              <a:rPr lang="en-US" sz="6999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STRATEGY</a:t>
            </a:r>
          </a:p>
          <a:p>
            <a:pPr algn="ctr">
              <a:lnSpc>
                <a:spcPts val="6999"/>
              </a:lnSpc>
            </a:pPr>
            <a:r>
              <a:rPr lang="en-US" sz="6999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(2025–2028)</a:t>
            </a:r>
          </a:p>
          <a:p>
            <a:pPr algn="ctr">
              <a:lnSpc>
                <a:spcPts val="6999"/>
              </a:lnSpc>
            </a:pPr>
            <a:endParaRPr lang="en-US" sz="6999" b="1" spc="-20" dirty="0">
              <a:solidFill>
                <a:srgbClr val="C62E2E"/>
              </a:solidFill>
              <a:latin typeface="Proxima Nova Condensed Bold"/>
              <a:ea typeface="Proxima Nova Condensed Bold"/>
              <a:cs typeface="Proxima Nova Condensed Bold"/>
              <a:sym typeface="Proxima Nova Condensed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290360" y="3388343"/>
            <a:ext cx="8605591" cy="5342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80"/>
              </a:lnSpc>
            </a:pPr>
            <a:r>
              <a:rPr lang="en-US" sz="2700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Year 1</a:t>
            </a: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: </a:t>
            </a:r>
            <a:r>
              <a:rPr lang="en-US" sz="2700" b="1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Build leadership capability: </a:t>
            </a:r>
          </a:p>
          <a:p>
            <a:pPr>
              <a:lnSpc>
                <a:spcPts val="3780"/>
              </a:lnSpc>
            </a:pP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Targeted training on emotional intelligence, Coaching skills, and  courageous conversations.</a:t>
            </a:r>
            <a:r>
              <a:rPr lang="en-GB" sz="2800" dirty="0"/>
              <a:t> </a:t>
            </a:r>
            <a:r>
              <a:rPr lang="en-GB" sz="2800" dirty="0">
                <a:latin typeface="Nunito Sans Condensed" panose="020B0604020202020204" charset="0"/>
              </a:rPr>
              <a:t>(Goleman,1998)</a:t>
            </a:r>
            <a:endParaRPr lang="en-US" sz="27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 algn="l">
              <a:lnSpc>
                <a:spcPts val="3780"/>
              </a:lnSpc>
            </a:pPr>
            <a:endParaRPr lang="en-US" sz="27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  <a:p>
            <a:pPr>
              <a:lnSpc>
                <a:spcPts val="3780"/>
              </a:lnSpc>
            </a:pPr>
            <a:r>
              <a:rPr lang="en-US" sz="2700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Year 2</a:t>
            </a:r>
            <a:r>
              <a:rPr lang="en-US" sz="2700" dirty="0">
                <a:solidFill>
                  <a:srgbClr val="C62E2E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:</a:t>
            </a: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</a:t>
            </a:r>
            <a:r>
              <a:rPr lang="en-US" sz="2700" b="1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Strengthen performance and retention system:</a:t>
            </a:r>
          </a:p>
          <a:p>
            <a:pPr>
              <a:lnSpc>
                <a:spcPts val="3780"/>
              </a:lnSpc>
            </a:pPr>
            <a:r>
              <a:rPr lang="en-US" sz="2700" b="1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</a:t>
            </a: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Structured induction, Clear expectations, Transparent progression, and consistent feedback</a:t>
            </a:r>
            <a:r>
              <a:rPr lang="en-US" sz="2700" dirty="0">
                <a:solidFill>
                  <a:srgbClr val="000000"/>
                </a:solidFill>
                <a:latin typeface="Nunito Sans Condensed" panose="020B0604020202020204" charset="0"/>
                <a:ea typeface="Nunito Sans Condensed"/>
                <a:cs typeface="Nunito Sans Condensed"/>
                <a:sym typeface="Nunito Sans Condensed"/>
              </a:rPr>
              <a:t>.(</a:t>
            </a:r>
            <a:r>
              <a:rPr lang="en-GB" sz="2800" dirty="0">
                <a:latin typeface="Nunito Sans Condensed" panose="020B0604020202020204" charset="0"/>
              </a:rPr>
              <a:t>CIPD,2023)</a:t>
            </a:r>
            <a:endParaRPr lang="en-US" sz="27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 algn="l">
              <a:lnSpc>
                <a:spcPts val="3780"/>
              </a:lnSpc>
            </a:pPr>
            <a:endParaRPr lang="en-US" sz="2700" dirty="0">
              <a:solidFill>
                <a:srgbClr val="000000"/>
              </a:solidFill>
              <a:latin typeface="Nunito Sans Condensed"/>
              <a:ea typeface="Nunito Sans Condensed"/>
              <a:cs typeface="Nunito Sans Condensed"/>
              <a:sym typeface="Nunito Sans Condensed"/>
            </a:endParaRPr>
          </a:p>
          <a:p>
            <a:pPr algn="l">
              <a:lnSpc>
                <a:spcPts val="3780"/>
              </a:lnSpc>
              <a:spcBef>
                <a:spcPct val="0"/>
              </a:spcBef>
            </a:pPr>
            <a:r>
              <a:rPr lang="en-US" sz="2700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Year 3</a:t>
            </a:r>
            <a:r>
              <a:rPr lang="en-US" sz="2700" dirty="0">
                <a:solidFill>
                  <a:srgbClr val="C62E2E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:</a:t>
            </a: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</a:t>
            </a:r>
            <a:r>
              <a:rPr lang="en-US" sz="2700" b="1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Embed a supportive, people-focused :</a:t>
            </a:r>
          </a:p>
          <a:p>
            <a:pPr algn="l">
              <a:lnSpc>
                <a:spcPts val="3780"/>
              </a:lnSpc>
              <a:spcBef>
                <a:spcPct val="0"/>
              </a:spcBef>
            </a:pP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Collaboration initiatives, Wellbeing </a:t>
            </a:r>
            <a:r>
              <a:rPr lang="en-US" sz="2700" dirty="0" err="1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Programmes</a:t>
            </a:r>
            <a:r>
              <a:rPr lang="en-US" sz="2700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, and consistent recognition systems . (Taylor, 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453228" y="2962100"/>
            <a:ext cx="5381544" cy="5430916"/>
          </a:xfrm>
          <a:custGeom>
            <a:avLst/>
            <a:gdLst/>
            <a:ahLst/>
            <a:cxnLst/>
            <a:rect l="l" t="t" r="r" b="b"/>
            <a:pathLst>
              <a:path w="5381544" h="5430916">
                <a:moveTo>
                  <a:pt x="0" y="0"/>
                </a:moveTo>
                <a:lnTo>
                  <a:pt x="5381544" y="0"/>
                </a:lnTo>
                <a:lnTo>
                  <a:pt x="5381544" y="5430915"/>
                </a:lnTo>
                <a:lnTo>
                  <a:pt x="0" y="5430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 flipV="1">
            <a:off x="-228953" y="-776666"/>
            <a:ext cx="4019189" cy="4404661"/>
          </a:xfrm>
          <a:custGeom>
            <a:avLst/>
            <a:gdLst/>
            <a:ahLst/>
            <a:cxnLst/>
            <a:rect l="l" t="t" r="r" b="b"/>
            <a:pathLst>
              <a:path w="4019189" h="4404661">
                <a:moveTo>
                  <a:pt x="4019189" y="4404661"/>
                </a:moveTo>
                <a:lnTo>
                  <a:pt x="0" y="4404661"/>
                </a:lnTo>
                <a:lnTo>
                  <a:pt x="0" y="0"/>
                </a:lnTo>
                <a:lnTo>
                  <a:pt x="4019189" y="0"/>
                </a:lnTo>
                <a:lnTo>
                  <a:pt x="4019189" y="440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4926205" y="200778"/>
            <a:ext cx="8317843" cy="1914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37"/>
              </a:lnSpc>
            </a:pPr>
            <a:r>
              <a:rPr lang="en-US" sz="6700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KEY  </a:t>
            </a:r>
            <a:r>
              <a:rPr lang="en-US" sz="6700" b="1" spc="-20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RECOMMENDATIONS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185950" y="4020227"/>
            <a:ext cx="4882622" cy="4601829"/>
            <a:chOff x="0" y="0"/>
            <a:chExt cx="1285958" cy="121200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85958" cy="1212004"/>
            </a:xfrm>
            <a:custGeom>
              <a:avLst/>
              <a:gdLst/>
              <a:ahLst/>
              <a:cxnLst/>
              <a:rect l="l" t="t" r="r" b="b"/>
              <a:pathLst>
                <a:path w="1285958" h="1212004">
                  <a:moveTo>
                    <a:pt x="63424" y="0"/>
                  </a:moveTo>
                  <a:lnTo>
                    <a:pt x="1222534" y="0"/>
                  </a:lnTo>
                  <a:cubicBezTo>
                    <a:pt x="1257562" y="0"/>
                    <a:pt x="1285958" y="28396"/>
                    <a:pt x="1285958" y="63424"/>
                  </a:cubicBezTo>
                  <a:lnTo>
                    <a:pt x="1285958" y="1148580"/>
                  </a:lnTo>
                  <a:cubicBezTo>
                    <a:pt x="1285958" y="1165401"/>
                    <a:pt x="1279276" y="1181533"/>
                    <a:pt x="1267381" y="1193428"/>
                  </a:cubicBezTo>
                  <a:cubicBezTo>
                    <a:pt x="1255487" y="1205322"/>
                    <a:pt x="1239355" y="1212004"/>
                    <a:pt x="1222534" y="1212004"/>
                  </a:cubicBezTo>
                  <a:lnTo>
                    <a:pt x="63424" y="1212004"/>
                  </a:lnTo>
                  <a:cubicBezTo>
                    <a:pt x="28396" y="1212004"/>
                    <a:pt x="0" y="1183608"/>
                    <a:pt x="0" y="1148580"/>
                  </a:cubicBezTo>
                  <a:lnTo>
                    <a:pt x="0" y="63424"/>
                  </a:lnTo>
                  <a:cubicBezTo>
                    <a:pt x="0" y="28396"/>
                    <a:pt x="28396" y="0"/>
                    <a:pt x="63424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285958" cy="1250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99450" y="4053031"/>
            <a:ext cx="4882622" cy="44548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75077" lvl="1" indent="-337538" algn="l">
              <a:lnSpc>
                <a:spcPts val="4377"/>
              </a:lnSpc>
              <a:buAutoNum type="arabicPeriod"/>
            </a:pPr>
            <a:r>
              <a:rPr lang="en-US" sz="2800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Leadership training in Emotional Intelligence (Goleman, 1998)</a:t>
            </a:r>
          </a:p>
          <a:p>
            <a:pPr marL="675077" lvl="1" indent="-337538">
              <a:lnSpc>
                <a:spcPts val="4377"/>
              </a:lnSpc>
              <a:buAutoNum type="arabicPeriod"/>
            </a:pPr>
            <a:r>
              <a:rPr lang="en-US" sz="2800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Structured induction and mentoring.(CIPD,2023)</a:t>
            </a:r>
          </a:p>
          <a:p>
            <a:pPr marL="675077" lvl="1" indent="-337538">
              <a:lnSpc>
                <a:spcPts val="4377"/>
              </a:lnSpc>
              <a:buAutoNum type="arabicPeriod"/>
            </a:pPr>
            <a:r>
              <a:rPr lang="en-US" sz="2800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Transparent internal career pathways.</a:t>
            </a:r>
          </a:p>
          <a:p>
            <a:pPr algn="just">
              <a:lnSpc>
                <a:spcPts val="3979"/>
              </a:lnSpc>
              <a:spcBef>
                <a:spcPct val="0"/>
              </a:spcBef>
            </a:pPr>
            <a:endParaRPr lang="en-US" sz="3126" b="1" dirty="0">
              <a:solidFill>
                <a:srgbClr val="5F433D"/>
              </a:solidFill>
              <a:latin typeface="Nunito Sans Condensed Bold"/>
              <a:ea typeface="Nunito Sans Condensed Bold"/>
              <a:cs typeface="Nunito Sans Condensed Bold"/>
              <a:sym typeface="Nunito Sans Condensed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257428" y="2706001"/>
            <a:ext cx="4237369" cy="53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39"/>
              </a:lnSpc>
              <a:spcBef>
                <a:spcPct val="0"/>
              </a:spcBef>
            </a:pPr>
            <a:r>
              <a:rPr lang="en-US" sz="3099" b="1">
                <a:solidFill>
                  <a:srgbClr val="C62E2E"/>
                </a:solidFill>
                <a:latin typeface="Nunito Sans Condensed Heavy"/>
                <a:ea typeface="Nunito Sans Condensed Heavy"/>
                <a:cs typeface="Nunito Sans Condensed Heavy"/>
                <a:sym typeface="Nunito Sans Condensed Heavy"/>
              </a:rPr>
              <a:t>Leadership Development</a:t>
            </a:r>
          </a:p>
        </p:txBody>
      </p:sp>
      <p:sp>
        <p:nvSpPr>
          <p:cNvPr id="13" name="Freeform 13"/>
          <p:cNvSpPr/>
          <p:nvPr/>
        </p:nvSpPr>
        <p:spPr>
          <a:xfrm flipV="1">
            <a:off x="14449230" y="-1067912"/>
            <a:ext cx="4019189" cy="4404661"/>
          </a:xfrm>
          <a:custGeom>
            <a:avLst/>
            <a:gdLst/>
            <a:ahLst/>
            <a:cxnLst/>
            <a:rect l="l" t="t" r="r" b="b"/>
            <a:pathLst>
              <a:path w="4019189" h="4404661">
                <a:moveTo>
                  <a:pt x="0" y="4404661"/>
                </a:moveTo>
                <a:lnTo>
                  <a:pt x="4019189" y="4404661"/>
                </a:lnTo>
                <a:lnTo>
                  <a:pt x="4019189" y="0"/>
                </a:lnTo>
                <a:lnTo>
                  <a:pt x="0" y="0"/>
                </a:lnTo>
                <a:lnTo>
                  <a:pt x="0" y="440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2530097" y="4020227"/>
            <a:ext cx="5048043" cy="4601829"/>
            <a:chOff x="0" y="0"/>
            <a:chExt cx="1329526" cy="121200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29526" cy="1212004"/>
            </a:xfrm>
            <a:custGeom>
              <a:avLst/>
              <a:gdLst/>
              <a:ahLst/>
              <a:cxnLst/>
              <a:rect l="l" t="t" r="r" b="b"/>
              <a:pathLst>
                <a:path w="1329526" h="1212004">
                  <a:moveTo>
                    <a:pt x="61346" y="0"/>
                  </a:moveTo>
                  <a:lnTo>
                    <a:pt x="1268180" y="0"/>
                  </a:lnTo>
                  <a:cubicBezTo>
                    <a:pt x="1284450" y="0"/>
                    <a:pt x="1300053" y="6463"/>
                    <a:pt x="1311558" y="17968"/>
                  </a:cubicBezTo>
                  <a:cubicBezTo>
                    <a:pt x="1323062" y="29472"/>
                    <a:pt x="1329526" y="45076"/>
                    <a:pt x="1329526" y="61346"/>
                  </a:cubicBezTo>
                  <a:lnTo>
                    <a:pt x="1329526" y="1150658"/>
                  </a:lnTo>
                  <a:cubicBezTo>
                    <a:pt x="1329526" y="1184539"/>
                    <a:pt x="1302060" y="1212004"/>
                    <a:pt x="1268180" y="1212004"/>
                  </a:cubicBezTo>
                  <a:lnTo>
                    <a:pt x="61346" y="1212004"/>
                  </a:lnTo>
                  <a:cubicBezTo>
                    <a:pt x="27466" y="1212004"/>
                    <a:pt x="0" y="1184539"/>
                    <a:pt x="0" y="1150658"/>
                  </a:cubicBezTo>
                  <a:lnTo>
                    <a:pt x="0" y="61346"/>
                  </a:lnTo>
                  <a:cubicBezTo>
                    <a:pt x="0" y="27466"/>
                    <a:pt x="27466" y="0"/>
                    <a:pt x="61346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329526" cy="1250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2800159" y="4220281"/>
            <a:ext cx="4934279" cy="4741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2"/>
              </a:lnSpc>
            </a:pPr>
            <a:r>
              <a:rPr lang="en-US" sz="2800" b="1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4. Coaching workshops to strengthen feedback   culture.(Taylor,2021)</a:t>
            </a:r>
          </a:p>
          <a:p>
            <a:pPr algn="l">
              <a:lnSpc>
                <a:spcPts val="4152"/>
              </a:lnSpc>
            </a:pPr>
            <a:r>
              <a:rPr lang="en-US" sz="2800" b="1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5. Recognition and reward framework (CIPD,2023)</a:t>
            </a:r>
          </a:p>
          <a:p>
            <a:pPr algn="l">
              <a:lnSpc>
                <a:spcPts val="4152"/>
              </a:lnSpc>
            </a:pPr>
            <a:r>
              <a:rPr lang="en-US" sz="2800" b="1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6. Collaboration and Wellbeing initiatives</a:t>
            </a:r>
          </a:p>
          <a:p>
            <a:pPr algn="l">
              <a:lnSpc>
                <a:spcPts val="4152"/>
              </a:lnSpc>
            </a:pPr>
            <a:r>
              <a:rPr lang="en-US" sz="2800" b="1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(Chamorro-</a:t>
            </a:r>
            <a:r>
              <a:rPr lang="en-US" sz="2800" b="1" dirty="0" err="1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Premuzic</a:t>
            </a:r>
            <a:r>
              <a:rPr lang="en-US" sz="2800" b="1" dirty="0"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, 2017)</a:t>
            </a:r>
          </a:p>
          <a:p>
            <a:pPr algn="just">
              <a:lnSpc>
                <a:spcPts val="3233"/>
              </a:lnSpc>
            </a:pPr>
            <a:endParaRPr lang="en-US" sz="3243" b="1" dirty="0">
              <a:solidFill>
                <a:srgbClr val="5F433D"/>
              </a:solidFill>
              <a:latin typeface="Nunito Sans Condensed Bold"/>
              <a:ea typeface="Nunito Sans Condensed Bold"/>
              <a:cs typeface="Nunito Sans Condensed Bold"/>
              <a:sym typeface="Nunito Sans Condensed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2621045" y="2676350"/>
            <a:ext cx="4310713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200"/>
              </a:lnSpc>
              <a:spcBef>
                <a:spcPct val="0"/>
              </a:spcBef>
            </a:pPr>
            <a:r>
              <a:rPr lang="en-US" sz="3000" b="1">
                <a:solidFill>
                  <a:srgbClr val="C62E2E"/>
                </a:solidFill>
                <a:latin typeface="Nunito Sans Condensed Heavy"/>
                <a:ea typeface="Nunito Sans Condensed Heavy"/>
                <a:cs typeface="Nunito Sans Condensed Heavy"/>
                <a:sym typeface="Nunito Sans Condensed Heavy"/>
              </a:rPr>
              <a:t>Mentorship and Coaching</a:t>
            </a:r>
          </a:p>
        </p:txBody>
      </p:sp>
      <p:sp>
        <p:nvSpPr>
          <p:cNvPr id="19" name="Freeform 19"/>
          <p:cNvSpPr/>
          <p:nvPr/>
        </p:nvSpPr>
        <p:spPr>
          <a:xfrm>
            <a:off x="2741763" y="3445313"/>
            <a:ext cx="1461456" cy="365364"/>
          </a:xfrm>
          <a:custGeom>
            <a:avLst/>
            <a:gdLst/>
            <a:ahLst/>
            <a:cxnLst/>
            <a:rect l="l" t="t" r="r" b="b"/>
            <a:pathLst>
              <a:path w="1461456" h="365364">
                <a:moveTo>
                  <a:pt x="0" y="0"/>
                </a:moveTo>
                <a:lnTo>
                  <a:pt x="1461456" y="0"/>
                </a:lnTo>
                <a:lnTo>
                  <a:pt x="1461456" y="365364"/>
                </a:lnTo>
                <a:lnTo>
                  <a:pt x="0" y="3653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4045673" y="3445313"/>
            <a:ext cx="1461456" cy="365364"/>
          </a:xfrm>
          <a:custGeom>
            <a:avLst/>
            <a:gdLst/>
            <a:ahLst/>
            <a:cxnLst/>
            <a:rect l="l" t="t" r="r" b="b"/>
            <a:pathLst>
              <a:path w="1461456" h="365364">
                <a:moveTo>
                  <a:pt x="0" y="0"/>
                </a:moveTo>
                <a:lnTo>
                  <a:pt x="1461456" y="0"/>
                </a:lnTo>
                <a:lnTo>
                  <a:pt x="1461456" y="365364"/>
                </a:lnTo>
                <a:lnTo>
                  <a:pt x="0" y="3653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69529" y="8501709"/>
            <a:ext cx="16110077" cy="2046531"/>
            <a:chOff x="0" y="0"/>
            <a:chExt cx="4242983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42983" cy="539004"/>
            </a:xfrm>
            <a:custGeom>
              <a:avLst/>
              <a:gdLst/>
              <a:ahLst/>
              <a:cxnLst/>
              <a:rect l="l" t="t" r="r" b="b"/>
              <a:pathLst>
                <a:path w="4242983" h="539004">
                  <a:moveTo>
                    <a:pt x="24509" y="0"/>
                  </a:moveTo>
                  <a:lnTo>
                    <a:pt x="4218475" y="0"/>
                  </a:lnTo>
                  <a:cubicBezTo>
                    <a:pt x="4224975" y="0"/>
                    <a:pt x="4231208" y="2582"/>
                    <a:pt x="4235805" y="7178"/>
                  </a:cubicBezTo>
                  <a:cubicBezTo>
                    <a:pt x="4240401" y="11775"/>
                    <a:pt x="4242983" y="18009"/>
                    <a:pt x="4242983" y="24509"/>
                  </a:cubicBezTo>
                  <a:lnTo>
                    <a:pt x="4242983" y="514495"/>
                  </a:lnTo>
                  <a:cubicBezTo>
                    <a:pt x="4242983" y="520995"/>
                    <a:pt x="4240401" y="527229"/>
                    <a:pt x="4235805" y="531826"/>
                  </a:cubicBezTo>
                  <a:cubicBezTo>
                    <a:pt x="4231208" y="536422"/>
                    <a:pt x="4224975" y="539004"/>
                    <a:pt x="4218475" y="539004"/>
                  </a:cubicBezTo>
                  <a:lnTo>
                    <a:pt x="24509" y="539004"/>
                  </a:lnTo>
                  <a:cubicBezTo>
                    <a:pt x="18009" y="539004"/>
                    <a:pt x="11775" y="536422"/>
                    <a:pt x="7178" y="531826"/>
                  </a:cubicBezTo>
                  <a:cubicBezTo>
                    <a:pt x="2582" y="527229"/>
                    <a:pt x="0" y="520995"/>
                    <a:pt x="0" y="514495"/>
                  </a:cubicBezTo>
                  <a:lnTo>
                    <a:pt x="0" y="24509"/>
                  </a:lnTo>
                  <a:cubicBezTo>
                    <a:pt x="0" y="18009"/>
                    <a:pt x="2582" y="11775"/>
                    <a:pt x="7178" y="7178"/>
                  </a:cubicBezTo>
                  <a:cubicBezTo>
                    <a:pt x="11775" y="2582"/>
                    <a:pt x="18009" y="0"/>
                    <a:pt x="24509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42983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-1133043" y="3326968"/>
            <a:ext cx="6428161" cy="7044672"/>
          </a:xfrm>
          <a:custGeom>
            <a:avLst/>
            <a:gdLst/>
            <a:ahLst/>
            <a:cxnLst/>
            <a:rect l="l" t="t" r="r" b="b"/>
            <a:pathLst>
              <a:path w="6428161" h="7044672">
                <a:moveTo>
                  <a:pt x="6428160" y="0"/>
                </a:moveTo>
                <a:lnTo>
                  <a:pt x="0" y="0"/>
                </a:lnTo>
                <a:lnTo>
                  <a:pt x="0" y="7044672"/>
                </a:lnTo>
                <a:lnTo>
                  <a:pt x="6428160" y="7044672"/>
                </a:lnTo>
                <a:lnTo>
                  <a:pt x="642816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75811" y="6952254"/>
            <a:ext cx="3727866" cy="3334746"/>
          </a:xfrm>
          <a:custGeom>
            <a:avLst/>
            <a:gdLst/>
            <a:ahLst/>
            <a:cxnLst/>
            <a:rect l="l" t="t" r="r" b="b"/>
            <a:pathLst>
              <a:path w="3727866" h="3334746">
                <a:moveTo>
                  <a:pt x="0" y="0"/>
                </a:moveTo>
                <a:lnTo>
                  <a:pt x="3727866" y="0"/>
                </a:lnTo>
                <a:lnTo>
                  <a:pt x="3727866" y="3334746"/>
                </a:lnTo>
                <a:lnTo>
                  <a:pt x="0" y="33347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210132" y="-246115"/>
            <a:ext cx="2763574" cy="2763574"/>
          </a:xfrm>
          <a:custGeom>
            <a:avLst/>
            <a:gdLst/>
            <a:ahLst/>
            <a:cxnLst/>
            <a:rect l="l" t="t" r="r" b="b"/>
            <a:pathLst>
              <a:path w="2763574" h="2763574">
                <a:moveTo>
                  <a:pt x="0" y="0"/>
                </a:moveTo>
                <a:lnTo>
                  <a:pt x="2763574" y="0"/>
                </a:lnTo>
                <a:lnTo>
                  <a:pt x="2763574" y="2763574"/>
                </a:lnTo>
                <a:lnTo>
                  <a:pt x="0" y="27635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V="1">
            <a:off x="12821838" y="-2334403"/>
            <a:ext cx="5617660" cy="6156438"/>
          </a:xfrm>
          <a:custGeom>
            <a:avLst/>
            <a:gdLst/>
            <a:ahLst/>
            <a:cxnLst/>
            <a:rect l="l" t="t" r="r" b="b"/>
            <a:pathLst>
              <a:path w="5617660" h="6156438">
                <a:moveTo>
                  <a:pt x="0" y="6156438"/>
                </a:moveTo>
                <a:lnTo>
                  <a:pt x="5617660" y="6156438"/>
                </a:lnTo>
                <a:lnTo>
                  <a:pt x="5617660" y="0"/>
                </a:lnTo>
                <a:lnTo>
                  <a:pt x="0" y="0"/>
                </a:lnTo>
                <a:lnTo>
                  <a:pt x="0" y="615643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081037" y="313114"/>
            <a:ext cx="15075877" cy="1711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14"/>
              </a:lnSpc>
            </a:pP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EVIDENCE BEHIND THE </a:t>
            </a:r>
            <a:r>
              <a:rPr lang="en-US" sz="6182" b="1" spc="-18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STRATEGY</a:t>
            </a: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</a:t>
            </a:r>
          </a:p>
          <a:p>
            <a:pPr algn="ctr">
              <a:lnSpc>
                <a:spcPts val="6614"/>
              </a:lnSpc>
            </a:pPr>
            <a:r>
              <a:rPr lang="en-US" sz="6182" b="1" spc="-18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(THEORY SLIDE)</a:t>
            </a:r>
          </a:p>
        </p:txBody>
      </p:sp>
      <p:sp>
        <p:nvSpPr>
          <p:cNvPr id="10" name="Freeform 10"/>
          <p:cNvSpPr/>
          <p:nvPr/>
        </p:nvSpPr>
        <p:spPr>
          <a:xfrm>
            <a:off x="8965503" y="2354091"/>
            <a:ext cx="1306945" cy="326736"/>
          </a:xfrm>
          <a:custGeom>
            <a:avLst/>
            <a:gdLst/>
            <a:ahLst/>
            <a:cxnLst/>
            <a:rect l="l" t="t" r="r" b="b"/>
            <a:pathLst>
              <a:path w="1306945" h="326736">
                <a:moveTo>
                  <a:pt x="0" y="0"/>
                </a:moveTo>
                <a:lnTo>
                  <a:pt x="1306945" y="0"/>
                </a:lnTo>
                <a:lnTo>
                  <a:pt x="1306945" y="326736"/>
                </a:lnTo>
                <a:lnTo>
                  <a:pt x="0" y="3267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6094615" y="392861"/>
            <a:ext cx="2124598" cy="2124598"/>
          </a:xfrm>
          <a:custGeom>
            <a:avLst/>
            <a:gdLst/>
            <a:ahLst/>
            <a:cxnLst/>
            <a:rect l="l" t="t" r="r" b="b"/>
            <a:pathLst>
              <a:path w="2124598" h="2124598">
                <a:moveTo>
                  <a:pt x="0" y="0"/>
                </a:moveTo>
                <a:lnTo>
                  <a:pt x="2124598" y="0"/>
                </a:lnTo>
                <a:lnTo>
                  <a:pt x="2124598" y="2124598"/>
                </a:lnTo>
                <a:lnTo>
                  <a:pt x="0" y="212459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760457" y="2957052"/>
            <a:ext cx="13023983" cy="4239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12"/>
              </a:lnSpc>
            </a:pP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● CIPD (2023): Manager capability, structured onboarding, and fairness increase engagement and retention.</a:t>
            </a:r>
          </a:p>
          <a:p>
            <a:pPr algn="l">
              <a:lnSpc>
                <a:spcPts val="3712"/>
              </a:lnSpc>
            </a:pP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● ACAS (2022): Early performance conversations prevent conflict and improve team cohesion.</a:t>
            </a:r>
          </a:p>
          <a:p>
            <a:pPr algn="l">
              <a:lnSpc>
                <a:spcPts val="3712"/>
              </a:lnSpc>
            </a:pP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● Goleman’s EI Framework: Empathy and relationship management improve leadership quality.(Goleman, 1998)</a:t>
            </a:r>
          </a:p>
          <a:p>
            <a:pPr algn="l">
              <a:lnSpc>
                <a:spcPts val="3712"/>
              </a:lnSpc>
            </a:pP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● Herzberg’s Two-Factor Theory: Recognition and development drive motivation.(Herzberg, 1968)</a:t>
            </a:r>
          </a:p>
          <a:p>
            <a:pPr algn="l">
              <a:lnSpc>
                <a:spcPts val="3712"/>
              </a:lnSpc>
            </a:pPr>
            <a:r>
              <a:rPr lang="en-US" sz="2651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● Maslow’s Hierarchy: Progression and growth support higher-level motivation.(Maslow, 1954)</a:t>
            </a:r>
          </a:p>
          <a:p>
            <a:pPr algn="ctr">
              <a:lnSpc>
                <a:spcPts val="3712"/>
              </a:lnSpc>
            </a:pPr>
            <a:endParaRPr lang="en-US" sz="2651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4800" y="2547181"/>
            <a:ext cx="10972800" cy="6399879"/>
            <a:chOff x="0" y="0"/>
            <a:chExt cx="2303587" cy="1303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03587" cy="1303094"/>
            </a:xfrm>
            <a:custGeom>
              <a:avLst/>
              <a:gdLst/>
              <a:ahLst/>
              <a:cxnLst/>
              <a:rect l="l" t="t" r="r" b="b"/>
              <a:pathLst>
                <a:path w="2303587" h="1303094">
                  <a:moveTo>
                    <a:pt x="61961" y="0"/>
                  </a:moveTo>
                  <a:lnTo>
                    <a:pt x="2241626" y="0"/>
                  </a:lnTo>
                  <a:cubicBezTo>
                    <a:pt x="2275846" y="0"/>
                    <a:pt x="2303587" y="27741"/>
                    <a:pt x="2303587" y="61961"/>
                  </a:cubicBezTo>
                  <a:lnTo>
                    <a:pt x="2303587" y="1241134"/>
                  </a:lnTo>
                  <a:cubicBezTo>
                    <a:pt x="2303587" y="1257567"/>
                    <a:pt x="2297059" y="1273326"/>
                    <a:pt x="2285439" y="1284946"/>
                  </a:cubicBezTo>
                  <a:cubicBezTo>
                    <a:pt x="2273819" y="1296566"/>
                    <a:pt x="2258059" y="1303094"/>
                    <a:pt x="2241626" y="1303094"/>
                  </a:cubicBezTo>
                  <a:lnTo>
                    <a:pt x="61961" y="1303094"/>
                  </a:lnTo>
                  <a:cubicBezTo>
                    <a:pt x="45528" y="1303094"/>
                    <a:pt x="29768" y="1296566"/>
                    <a:pt x="18148" y="1284946"/>
                  </a:cubicBezTo>
                  <a:cubicBezTo>
                    <a:pt x="6528" y="1273326"/>
                    <a:pt x="0" y="1257567"/>
                    <a:pt x="0" y="1241134"/>
                  </a:cubicBezTo>
                  <a:lnTo>
                    <a:pt x="0" y="61961"/>
                  </a:lnTo>
                  <a:cubicBezTo>
                    <a:pt x="0" y="45528"/>
                    <a:pt x="6528" y="29768"/>
                    <a:pt x="18148" y="18148"/>
                  </a:cubicBezTo>
                  <a:cubicBezTo>
                    <a:pt x="29768" y="6528"/>
                    <a:pt x="45528" y="0"/>
                    <a:pt x="61961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303587" cy="134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420600" y="2291394"/>
            <a:ext cx="5134518" cy="6552169"/>
          </a:xfrm>
          <a:custGeom>
            <a:avLst/>
            <a:gdLst/>
            <a:ahLst/>
            <a:cxnLst/>
            <a:rect l="l" t="t" r="r" b="b"/>
            <a:pathLst>
              <a:path w="5134518" h="6552169">
                <a:moveTo>
                  <a:pt x="0" y="0"/>
                </a:moveTo>
                <a:lnTo>
                  <a:pt x="5134518" y="0"/>
                </a:lnTo>
                <a:lnTo>
                  <a:pt x="5134518" y="6552169"/>
                </a:lnTo>
                <a:lnTo>
                  <a:pt x="0" y="65521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437313" y="901226"/>
            <a:ext cx="8337017" cy="1003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69"/>
              </a:lnSpc>
            </a:pPr>
            <a:r>
              <a:rPr lang="en-US" sz="6999" b="1" spc="-20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PROGRAM</a:t>
            </a:r>
            <a:r>
              <a:rPr lang="en-US" sz="6999" b="1" spc="-20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BENEFITS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7200" y="2807050"/>
            <a:ext cx="10668001" cy="6027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479"/>
              </a:lnSpc>
            </a:pPr>
            <a:r>
              <a:rPr lang="en-US" sz="3600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Benefits of the HR Strategy</a:t>
            </a:r>
          </a:p>
          <a:p>
            <a:pPr>
              <a:lnSpc>
                <a:spcPts val="4339"/>
              </a:lnSpc>
            </a:pP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Stronger leadership</a:t>
            </a:r>
            <a:r>
              <a:rPr lang="en-GB" sz="2800" dirty="0">
                <a:latin typeface="Nunito Sans Condensed" panose="020B0604020202020204" charset="0"/>
              </a:rPr>
              <a:t> : improved communication and decision-making.</a:t>
            </a:r>
            <a:br>
              <a:rPr lang="en-GB" sz="2800" dirty="0">
                <a:latin typeface="Nunito Sans Condensed" panose="020B0604020202020204" charset="0"/>
              </a:rPr>
            </a:b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Lower turnover</a:t>
            </a:r>
            <a:r>
              <a:rPr lang="en-GB" sz="2800" dirty="0">
                <a:latin typeface="Nunito Sans Condensed" panose="020B0604020202020204" charset="0"/>
              </a:rPr>
              <a:t> : reduced recruitment costs and better service continuity. </a:t>
            </a:r>
          </a:p>
          <a:p>
            <a:pPr>
              <a:lnSpc>
                <a:spcPts val="4339"/>
              </a:lnSpc>
            </a:pPr>
            <a:r>
              <a:rPr lang="en-GB" sz="2800" dirty="0">
                <a:latin typeface="Nunito Sans Condensed" panose="020B0604020202020204" charset="0"/>
              </a:rPr>
              <a:t>(CIPD, 2023)</a:t>
            </a:r>
            <a:br>
              <a:rPr lang="en-GB" sz="2800" dirty="0">
                <a:latin typeface="Nunito Sans Condensed" panose="020B0604020202020204" charset="0"/>
              </a:rPr>
            </a:b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Higher engagement and motivation</a:t>
            </a:r>
            <a:r>
              <a:rPr lang="en-GB" sz="2800" dirty="0">
                <a:latin typeface="Nunito Sans Condensed" panose="020B0604020202020204" charset="0"/>
              </a:rPr>
              <a:t> : improved team performance. </a:t>
            </a:r>
          </a:p>
          <a:p>
            <a:pPr>
              <a:lnSpc>
                <a:spcPts val="4339"/>
              </a:lnSpc>
            </a:pPr>
            <a:r>
              <a:rPr lang="en-GB" sz="2800" dirty="0">
                <a:latin typeface="Nunito Sans Condensed" panose="020B0604020202020204" charset="0"/>
              </a:rPr>
              <a:t>(Herzberg, 1968)</a:t>
            </a:r>
            <a:br>
              <a:rPr lang="en-GB" sz="2800" dirty="0">
                <a:latin typeface="Nunito Sans Condensed" panose="020B0604020202020204" charset="0"/>
              </a:rPr>
            </a:b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Better client satisfaction</a:t>
            </a:r>
            <a:r>
              <a:rPr lang="en-GB" sz="2800" dirty="0">
                <a:latin typeface="Nunito Sans Condensed" panose="020B0604020202020204" charset="0"/>
              </a:rPr>
              <a:t> : increased likelihood of long-term contract renewal. (Maslow, 1954)</a:t>
            </a:r>
            <a:br>
              <a:rPr lang="en-GB" sz="2800" dirty="0">
                <a:latin typeface="Nunito Sans Condensed" panose="020B0604020202020204" charset="0"/>
              </a:rPr>
            </a:b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More collaborative culture</a:t>
            </a:r>
            <a:r>
              <a:rPr lang="en-GB" sz="2800" dirty="0">
                <a:latin typeface="Nunito Sans Condensed" panose="020B0604020202020204" charset="0"/>
              </a:rPr>
              <a:t> : greater innovation and problem-solving.</a:t>
            </a:r>
            <a:br>
              <a:rPr lang="en-GB" sz="2800" dirty="0">
                <a:latin typeface="Nunito Sans Condensed" panose="020B0604020202020204" charset="0"/>
              </a:rPr>
            </a:br>
            <a:r>
              <a:rPr lang="en-GB" sz="2800" dirty="0">
                <a:latin typeface="Nunito Sans Condensed" panose="020B0604020202020204" charset="0"/>
              </a:rPr>
              <a:t>• </a:t>
            </a:r>
            <a:r>
              <a:rPr lang="en-GB" sz="2800" b="1" dirty="0">
                <a:latin typeface="Nunito Sans Condensed" panose="020B0604020202020204" charset="0"/>
              </a:rPr>
              <a:t>Clear progression pathways</a:t>
            </a:r>
            <a:r>
              <a:rPr lang="en-GB" sz="2800" dirty="0">
                <a:latin typeface="Nunito Sans Condensed" panose="020B0604020202020204" charset="0"/>
              </a:rPr>
              <a:t> : improved internal talent development.</a:t>
            </a:r>
            <a:endParaRPr lang="en-US" sz="2800" dirty="0">
              <a:solidFill>
                <a:srgbClr val="000000"/>
              </a:solidFill>
              <a:latin typeface="Nunito Sans Condensed" panose="020B0604020202020204" charset="0"/>
              <a:ea typeface="Nunito Sans Condensed"/>
              <a:cs typeface="Nunito Sans Condensed"/>
              <a:sym typeface="Nunito Sans Condensed"/>
            </a:endParaRPr>
          </a:p>
          <a:p>
            <a:pPr algn="just">
              <a:lnSpc>
                <a:spcPts val="3780"/>
              </a:lnSpc>
              <a:spcBef>
                <a:spcPct val="0"/>
              </a:spcBef>
            </a:pPr>
            <a:r>
              <a:rPr lang="en-US" sz="3099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</a:t>
            </a:r>
          </a:p>
        </p:txBody>
      </p:sp>
      <p:sp>
        <p:nvSpPr>
          <p:cNvPr id="11" name="Freeform 11"/>
          <p:cNvSpPr/>
          <p:nvPr/>
        </p:nvSpPr>
        <p:spPr>
          <a:xfrm>
            <a:off x="15612777" y="-1524620"/>
            <a:ext cx="3884681" cy="3884681"/>
          </a:xfrm>
          <a:custGeom>
            <a:avLst/>
            <a:gdLst/>
            <a:ahLst/>
            <a:cxnLst/>
            <a:rect l="l" t="t" r="r" b="b"/>
            <a:pathLst>
              <a:path w="3884681" h="3884681">
                <a:moveTo>
                  <a:pt x="0" y="0"/>
                </a:moveTo>
                <a:lnTo>
                  <a:pt x="3884681" y="0"/>
                </a:lnTo>
                <a:lnTo>
                  <a:pt x="3884681" y="3884681"/>
                </a:lnTo>
                <a:lnTo>
                  <a:pt x="0" y="38846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254567" y="-78450"/>
            <a:ext cx="2143505" cy="2143505"/>
          </a:xfrm>
          <a:custGeom>
            <a:avLst/>
            <a:gdLst/>
            <a:ahLst/>
            <a:cxnLst/>
            <a:rect l="l" t="t" r="r" b="b"/>
            <a:pathLst>
              <a:path w="2143505" h="2143505">
                <a:moveTo>
                  <a:pt x="0" y="0"/>
                </a:moveTo>
                <a:lnTo>
                  <a:pt x="2143505" y="0"/>
                </a:lnTo>
                <a:lnTo>
                  <a:pt x="2143505" y="2143505"/>
                </a:lnTo>
                <a:lnTo>
                  <a:pt x="0" y="214350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0800000">
            <a:off x="7132987" y="-259192"/>
            <a:ext cx="4321546" cy="1096969"/>
          </a:xfrm>
          <a:custGeom>
            <a:avLst/>
            <a:gdLst/>
            <a:ahLst/>
            <a:cxnLst/>
            <a:rect l="l" t="t" r="r" b="b"/>
            <a:pathLst>
              <a:path w="4321546" h="1096969">
                <a:moveTo>
                  <a:pt x="0" y="0"/>
                </a:moveTo>
                <a:lnTo>
                  <a:pt x="4321546" y="0"/>
                </a:lnTo>
                <a:lnTo>
                  <a:pt x="4321546" y="1096969"/>
                </a:lnTo>
                <a:lnTo>
                  <a:pt x="0" y="10969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8154" y="3303988"/>
            <a:ext cx="10795852" cy="5418076"/>
            <a:chOff x="0" y="0"/>
            <a:chExt cx="2843352" cy="14269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43352" cy="1426983"/>
            </a:xfrm>
            <a:custGeom>
              <a:avLst/>
              <a:gdLst/>
              <a:ahLst/>
              <a:cxnLst/>
              <a:rect l="l" t="t" r="r" b="b"/>
              <a:pathLst>
                <a:path w="2843352" h="1426983">
                  <a:moveTo>
                    <a:pt x="50198" y="0"/>
                  </a:moveTo>
                  <a:lnTo>
                    <a:pt x="2793154" y="0"/>
                  </a:lnTo>
                  <a:cubicBezTo>
                    <a:pt x="2806467" y="0"/>
                    <a:pt x="2819235" y="5289"/>
                    <a:pt x="2828649" y="14703"/>
                  </a:cubicBezTo>
                  <a:cubicBezTo>
                    <a:pt x="2838063" y="24117"/>
                    <a:pt x="2843352" y="36885"/>
                    <a:pt x="2843352" y="50198"/>
                  </a:cubicBezTo>
                  <a:lnTo>
                    <a:pt x="2843352" y="1376784"/>
                  </a:lnTo>
                  <a:cubicBezTo>
                    <a:pt x="2843352" y="1404508"/>
                    <a:pt x="2820877" y="1426983"/>
                    <a:pt x="2793154" y="1426983"/>
                  </a:cubicBezTo>
                  <a:lnTo>
                    <a:pt x="50198" y="1426983"/>
                  </a:lnTo>
                  <a:cubicBezTo>
                    <a:pt x="36885" y="1426983"/>
                    <a:pt x="24117" y="1421694"/>
                    <a:pt x="14703" y="1412280"/>
                  </a:cubicBezTo>
                  <a:cubicBezTo>
                    <a:pt x="5289" y="1402866"/>
                    <a:pt x="0" y="1390098"/>
                    <a:pt x="0" y="1376784"/>
                  </a:cubicBezTo>
                  <a:lnTo>
                    <a:pt x="0" y="50198"/>
                  </a:lnTo>
                  <a:cubicBezTo>
                    <a:pt x="0" y="36885"/>
                    <a:pt x="5289" y="24117"/>
                    <a:pt x="14703" y="14703"/>
                  </a:cubicBezTo>
                  <a:cubicBezTo>
                    <a:pt x="24117" y="5289"/>
                    <a:pt x="36885" y="0"/>
                    <a:pt x="50198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43352" cy="14650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1538" y="3548505"/>
            <a:ext cx="10649085" cy="1144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  <a:spcBef>
                <a:spcPct val="0"/>
              </a:spcBef>
            </a:pPr>
            <a:r>
              <a:rPr lang="en-US" sz="3299" dirty="0">
                <a:solidFill>
                  <a:srgbClr val="000000"/>
                </a:solidFill>
                <a:latin typeface="Nunito Sans Condensed"/>
                <a:ea typeface="Nunito Sans Condensed"/>
                <a:cs typeface="Nunito Sans Condensed"/>
                <a:sym typeface="Nunito Sans Condensed"/>
              </a:rPr>
              <a:t> </a:t>
            </a:r>
            <a:r>
              <a:rPr lang="en-US" sz="3299" b="1" dirty="0" err="1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BrightWave</a:t>
            </a:r>
            <a:r>
              <a:rPr lang="en-US" sz="3299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 has the potential to be a high-performing, people-</a:t>
            </a:r>
            <a:r>
              <a:rPr lang="en-US" sz="3299" b="1" dirty="0" err="1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centred</a:t>
            </a:r>
            <a:r>
              <a:rPr lang="en-US" sz="3299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 </a:t>
            </a:r>
            <a:r>
              <a:rPr lang="en-US" sz="3299" b="1" dirty="0" err="1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organisation</a:t>
            </a:r>
            <a:r>
              <a:rPr lang="en-US" sz="3299" b="1" dirty="0">
                <a:solidFill>
                  <a:srgbClr val="C62E2E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-613904" y="9258300"/>
            <a:ext cx="19398061" cy="1289940"/>
            <a:chOff x="0" y="0"/>
            <a:chExt cx="5108954" cy="33973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108954" cy="339737"/>
            </a:xfrm>
            <a:custGeom>
              <a:avLst/>
              <a:gdLst/>
              <a:ahLst/>
              <a:cxnLst/>
              <a:rect l="l" t="t" r="r" b="b"/>
              <a:pathLst>
                <a:path w="5108954" h="339737">
                  <a:moveTo>
                    <a:pt x="20355" y="0"/>
                  </a:moveTo>
                  <a:lnTo>
                    <a:pt x="5088600" y="0"/>
                  </a:lnTo>
                  <a:cubicBezTo>
                    <a:pt x="5093998" y="0"/>
                    <a:pt x="5099176" y="2144"/>
                    <a:pt x="5102993" y="5962"/>
                  </a:cubicBezTo>
                  <a:cubicBezTo>
                    <a:pt x="5106810" y="9779"/>
                    <a:pt x="5108954" y="14956"/>
                    <a:pt x="5108954" y="20355"/>
                  </a:cubicBezTo>
                  <a:lnTo>
                    <a:pt x="5108954" y="319383"/>
                  </a:lnTo>
                  <a:cubicBezTo>
                    <a:pt x="5108954" y="324781"/>
                    <a:pt x="5106810" y="329958"/>
                    <a:pt x="5102993" y="333776"/>
                  </a:cubicBezTo>
                  <a:cubicBezTo>
                    <a:pt x="5099176" y="337593"/>
                    <a:pt x="5093998" y="339737"/>
                    <a:pt x="5088600" y="339737"/>
                  </a:cubicBezTo>
                  <a:lnTo>
                    <a:pt x="20355" y="339737"/>
                  </a:lnTo>
                  <a:cubicBezTo>
                    <a:pt x="9113" y="339737"/>
                    <a:pt x="0" y="330624"/>
                    <a:pt x="0" y="319383"/>
                  </a:cubicBezTo>
                  <a:lnTo>
                    <a:pt x="0" y="20355"/>
                  </a:lnTo>
                  <a:cubicBezTo>
                    <a:pt x="0" y="9113"/>
                    <a:pt x="9113" y="0"/>
                    <a:pt x="20355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108954" cy="377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647217" y="789940"/>
            <a:ext cx="6463023" cy="1003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69"/>
              </a:lnSpc>
            </a:pPr>
            <a:r>
              <a:rPr lang="en-US" sz="8000" b="1" spc="-20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CONCLUSION</a:t>
            </a:r>
          </a:p>
        </p:txBody>
      </p:sp>
      <p:sp>
        <p:nvSpPr>
          <p:cNvPr id="10" name="Freeform 10"/>
          <p:cNvSpPr/>
          <p:nvPr/>
        </p:nvSpPr>
        <p:spPr>
          <a:xfrm>
            <a:off x="-2128590" y="-1713955"/>
            <a:ext cx="4893489" cy="4893489"/>
          </a:xfrm>
          <a:custGeom>
            <a:avLst/>
            <a:gdLst/>
            <a:ahLst/>
            <a:cxnLst/>
            <a:rect l="l" t="t" r="r" b="b"/>
            <a:pathLst>
              <a:path w="4893489" h="4893489">
                <a:moveTo>
                  <a:pt x="0" y="0"/>
                </a:moveTo>
                <a:lnTo>
                  <a:pt x="4893489" y="0"/>
                </a:lnTo>
                <a:lnTo>
                  <a:pt x="4893489" y="4893489"/>
                </a:lnTo>
                <a:lnTo>
                  <a:pt x="0" y="48934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521291" y="-1713955"/>
            <a:ext cx="4893489" cy="4893489"/>
          </a:xfrm>
          <a:custGeom>
            <a:avLst/>
            <a:gdLst/>
            <a:ahLst/>
            <a:cxnLst/>
            <a:rect l="l" t="t" r="r" b="b"/>
            <a:pathLst>
              <a:path w="4893489" h="4893489">
                <a:moveTo>
                  <a:pt x="0" y="0"/>
                </a:moveTo>
                <a:lnTo>
                  <a:pt x="4893489" y="0"/>
                </a:lnTo>
                <a:lnTo>
                  <a:pt x="4893489" y="4893489"/>
                </a:lnTo>
                <a:lnTo>
                  <a:pt x="0" y="48934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5311417" y="950694"/>
            <a:ext cx="530542" cy="53054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038111" y="975563"/>
            <a:ext cx="530542" cy="53054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209800" y="4733288"/>
            <a:ext cx="9075066" cy="4129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Invest in people, not just processes</a:t>
            </a:r>
          </a:p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Build a culture of fairness and trust</a:t>
            </a:r>
          </a:p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Shift from “numbers-first” to “people-first” </a:t>
            </a:r>
          </a:p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Begin implementation in early 2025</a:t>
            </a:r>
          </a:p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Regularly monitor progress</a:t>
            </a:r>
          </a:p>
          <a:p>
            <a:pPr marL="647694" lvl="1" indent="-323847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Embedding good practice.</a:t>
            </a:r>
          </a:p>
          <a:p>
            <a:pPr marL="323847" lvl="1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Nunito Sans Condensed" panose="020B0604020202020204" charset="0"/>
                <a:ea typeface="Canva Sans"/>
                <a:cs typeface="Canva Sans"/>
                <a:sym typeface="Canva Sans"/>
              </a:rPr>
              <a:t>  (Edmondson, 2018 ; ACAS,2022 ; CIPD,2023)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11824418" y="2676293"/>
            <a:ext cx="5909636" cy="6423517"/>
          </a:xfrm>
          <a:custGeom>
            <a:avLst/>
            <a:gdLst/>
            <a:ahLst/>
            <a:cxnLst/>
            <a:rect l="l" t="t" r="r" b="b"/>
            <a:pathLst>
              <a:path w="5909636" h="6423517">
                <a:moveTo>
                  <a:pt x="0" y="0"/>
                </a:moveTo>
                <a:lnTo>
                  <a:pt x="5909636" y="0"/>
                </a:lnTo>
                <a:lnTo>
                  <a:pt x="5909636" y="6423517"/>
                </a:lnTo>
                <a:lnTo>
                  <a:pt x="0" y="64235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16299" y="8501709"/>
            <a:ext cx="19995906" cy="2046531"/>
            <a:chOff x="0" y="0"/>
            <a:chExt cx="5266411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66411" cy="539004"/>
            </a:xfrm>
            <a:custGeom>
              <a:avLst/>
              <a:gdLst/>
              <a:ahLst/>
              <a:cxnLst/>
              <a:rect l="l" t="t" r="r" b="b"/>
              <a:pathLst>
                <a:path w="5266411" h="539004">
                  <a:moveTo>
                    <a:pt x="19746" y="0"/>
                  </a:moveTo>
                  <a:lnTo>
                    <a:pt x="5246665" y="0"/>
                  </a:lnTo>
                  <a:cubicBezTo>
                    <a:pt x="5257571" y="0"/>
                    <a:pt x="5266411" y="8841"/>
                    <a:pt x="5266411" y="19746"/>
                  </a:cubicBezTo>
                  <a:lnTo>
                    <a:pt x="5266411" y="519258"/>
                  </a:lnTo>
                  <a:cubicBezTo>
                    <a:pt x="5266411" y="530164"/>
                    <a:pt x="5257571" y="539004"/>
                    <a:pt x="5246665" y="539004"/>
                  </a:cubicBezTo>
                  <a:lnTo>
                    <a:pt x="19746" y="539004"/>
                  </a:lnTo>
                  <a:cubicBezTo>
                    <a:pt x="8841" y="539004"/>
                    <a:pt x="0" y="530164"/>
                    <a:pt x="0" y="519258"/>
                  </a:cubicBezTo>
                  <a:lnTo>
                    <a:pt x="0" y="19746"/>
                  </a:lnTo>
                  <a:cubicBezTo>
                    <a:pt x="0" y="8841"/>
                    <a:pt x="8841" y="0"/>
                    <a:pt x="19746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66411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107510" y="7242934"/>
            <a:ext cx="5779189" cy="900233"/>
            <a:chOff x="0" y="0"/>
            <a:chExt cx="1522091" cy="2370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22091" cy="237098"/>
            </a:xfrm>
            <a:custGeom>
              <a:avLst/>
              <a:gdLst/>
              <a:ahLst/>
              <a:cxnLst/>
              <a:rect l="l" t="t" r="r" b="b"/>
              <a:pathLst>
                <a:path w="1522091" h="237098">
                  <a:moveTo>
                    <a:pt x="68321" y="0"/>
                  </a:moveTo>
                  <a:lnTo>
                    <a:pt x="1453770" y="0"/>
                  </a:lnTo>
                  <a:cubicBezTo>
                    <a:pt x="1491503" y="0"/>
                    <a:pt x="1522091" y="30588"/>
                    <a:pt x="1522091" y="68321"/>
                  </a:cubicBezTo>
                  <a:lnTo>
                    <a:pt x="1522091" y="168778"/>
                  </a:lnTo>
                  <a:cubicBezTo>
                    <a:pt x="1522091" y="206510"/>
                    <a:pt x="1491503" y="237098"/>
                    <a:pt x="1453770" y="237098"/>
                  </a:cubicBezTo>
                  <a:lnTo>
                    <a:pt x="68321" y="237098"/>
                  </a:lnTo>
                  <a:cubicBezTo>
                    <a:pt x="30588" y="237098"/>
                    <a:pt x="0" y="206510"/>
                    <a:pt x="0" y="168778"/>
                  </a:cubicBezTo>
                  <a:lnTo>
                    <a:pt x="0" y="68321"/>
                  </a:lnTo>
                  <a:cubicBezTo>
                    <a:pt x="0" y="30588"/>
                    <a:pt x="30588" y="0"/>
                    <a:pt x="68321" y="0"/>
                  </a:cubicBezTo>
                  <a:close/>
                </a:path>
              </a:pathLst>
            </a:custGeom>
            <a:solidFill>
              <a:srgbClr val="FABC3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22091" cy="2751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248603" y="2285556"/>
            <a:ext cx="7226883" cy="3753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23"/>
              </a:lnSpc>
            </a:pPr>
            <a:r>
              <a:rPr lang="en-US" sz="15981" b="1" spc="-47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THANK</a:t>
            </a:r>
            <a:r>
              <a:rPr lang="en-US" sz="15981" b="1" spc="-47" dirty="0">
                <a:solidFill>
                  <a:srgbClr val="000000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 YOU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63881" y="7370788"/>
            <a:ext cx="4996327" cy="587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00000"/>
                </a:solidFill>
                <a:latin typeface="Nunito Sans Condensed Bold"/>
                <a:ea typeface="Nunito Sans Condensed Bold"/>
                <a:cs typeface="Nunito Sans Condensed Bold"/>
                <a:sym typeface="Nunito Sans Condensed Bold"/>
              </a:rPr>
              <a:t>Salma Farache</a:t>
            </a:r>
          </a:p>
        </p:txBody>
      </p:sp>
      <p:sp>
        <p:nvSpPr>
          <p:cNvPr id="10" name="Freeform 10"/>
          <p:cNvSpPr/>
          <p:nvPr/>
        </p:nvSpPr>
        <p:spPr>
          <a:xfrm>
            <a:off x="-254567" y="-309835"/>
            <a:ext cx="3088866" cy="3088866"/>
          </a:xfrm>
          <a:custGeom>
            <a:avLst/>
            <a:gdLst/>
            <a:ahLst/>
            <a:cxnLst/>
            <a:rect l="l" t="t" r="r" b="b"/>
            <a:pathLst>
              <a:path w="3088866" h="3088866">
                <a:moveTo>
                  <a:pt x="0" y="0"/>
                </a:moveTo>
                <a:lnTo>
                  <a:pt x="3088866" y="0"/>
                </a:lnTo>
                <a:lnTo>
                  <a:pt x="3088866" y="3088866"/>
                </a:lnTo>
                <a:lnTo>
                  <a:pt x="0" y="30888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7711906" y="-1569748"/>
            <a:ext cx="3139497" cy="3139497"/>
          </a:xfrm>
          <a:custGeom>
            <a:avLst/>
            <a:gdLst/>
            <a:ahLst/>
            <a:cxnLst/>
            <a:rect l="l" t="t" r="r" b="b"/>
            <a:pathLst>
              <a:path w="3139497" h="3139497">
                <a:moveTo>
                  <a:pt x="0" y="0"/>
                </a:moveTo>
                <a:lnTo>
                  <a:pt x="3139496" y="0"/>
                </a:lnTo>
                <a:lnTo>
                  <a:pt x="3139496" y="3139496"/>
                </a:lnTo>
                <a:lnTo>
                  <a:pt x="0" y="31394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7711906" y="6259205"/>
            <a:ext cx="1993491" cy="498373"/>
          </a:xfrm>
          <a:custGeom>
            <a:avLst/>
            <a:gdLst/>
            <a:ahLst/>
            <a:cxnLst/>
            <a:rect l="l" t="t" r="r" b="b"/>
            <a:pathLst>
              <a:path w="1993491" h="498373">
                <a:moveTo>
                  <a:pt x="0" y="0"/>
                </a:moveTo>
                <a:lnTo>
                  <a:pt x="1993490" y="0"/>
                </a:lnTo>
                <a:lnTo>
                  <a:pt x="1993490" y="498373"/>
                </a:lnTo>
                <a:lnTo>
                  <a:pt x="0" y="4983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H="1">
            <a:off x="15390418" y="-231054"/>
            <a:ext cx="3088866" cy="3088866"/>
          </a:xfrm>
          <a:custGeom>
            <a:avLst/>
            <a:gdLst/>
            <a:ahLst/>
            <a:cxnLst/>
            <a:rect l="l" t="t" r="r" b="b"/>
            <a:pathLst>
              <a:path w="3088866" h="3088866">
                <a:moveTo>
                  <a:pt x="3088867" y="0"/>
                </a:moveTo>
                <a:lnTo>
                  <a:pt x="0" y="0"/>
                </a:lnTo>
                <a:lnTo>
                  <a:pt x="0" y="3088867"/>
                </a:lnTo>
                <a:lnTo>
                  <a:pt x="3088867" y="3088867"/>
                </a:lnTo>
                <a:lnTo>
                  <a:pt x="308886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16299" y="8501709"/>
            <a:ext cx="19995906" cy="2046531"/>
            <a:chOff x="0" y="0"/>
            <a:chExt cx="5266411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66411" cy="539004"/>
            </a:xfrm>
            <a:custGeom>
              <a:avLst/>
              <a:gdLst/>
              <a:ahLst/>
              <a:cxnLst/>
              <a:rect l="l" t="t" r="r" b="b"/>
              <a:pathLst>
                <a:path w="5266411" h="539004">
                  <a:moveTo>
                    <a:pt x="19746" y="0"/>
                  </a:moveTo>
                  <a:lnTo>
                    <a:pt x="5246665" y="0"/>
                  </a:lnTo>
                  <a:cubicBezTo>
                    <a:pt x="5257571" y="0"/>
                    <a:pt x="5266411" y="8841"/>
                    <a:pt x="5266411" y="19746"/>
                  </a:cubicBezTo>
                  <a:lnTo>
                    <a:pt x="5266411" y="519258"/>
                  </a:lnTo>
                  <a:cubicBezTo>
                    <a:pt x="5266411" y="530164"/>
                    <a:pt x="5257571" y="539004"/>
                    <a:pt x="5246665" y="539004"/>
                  </a:cubicBezTo>
                  <a:lnTo>
                    <a:pt x="19746" y="539004"/>
                  </a:lnTo>
                  <a:cubicBezTo>
                    <a:pt x="8841" y="539004"/>
                    <a:pt x="0" y="530164"/>
                    <a:pt x="0" y="519258"/>
                  </a:cubicBezTo>
                  <a:lnTo>
                    <a:pt x="0" y="19746"/>
                  </a:lnTo>
                  <a:cubicBezTo>
                    <a:pt x="0" y="8841"/>
                    <a:pt x="8841" y="0"/>
                    <a:pt x="19746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66411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496997" y="351659"/>
            <a:ext cx="10423308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69"/>
              </a:lnSpc>
            </a:pPr>
            <a:r>
              <a:rPr lang="en-US" sz="5583" b="1" spc="-16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REFERENCES </a:t>
            </a:r>
            <a:r>
              <a:rPr lang="en-US" sz="5583" b="1" spc="-16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LIST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0932" y="1884446"/>
            <a:ext cx="18106136" cy="5581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ACAS (2022) </a:t>
            </a:r>
            <a:r>
              <a:rPr lang="en-GB" sz="2800" i="1" dirty="0">
                <a:latin typeface="Nunito Sans Condensed" panose="020B0604020202020204" charset="0"/>
              </a:rPr>
              <a:t>Managing people and performance guidance</a:t>
            </a:r>
            <a:r>
              <a:rPr lang="en-GB" sz="2800" dirty="0">
                <a:latin typeface="Nunito Sans Condensed" panose="020B0604020202020204" charset="0"/>
              </a:rPr>
              <a:t>. Available at: </a:t>
            </a:r>
            <a:r>
              <a:rPr lang="en-GB" sz="2800" dirty="0">
                <a:latin typeface="Nunito Sans Condensed" panose="020B0604020202020204" charset="0"/>
                <a:hlinkClick r:id="rId2"/>
              </a:rPr>
              <a:t>https://www.acas.org.uk</a:t>
            </a:r>
            <a:r>
              <a:rPr lang="en-GB" sz="2800" dirty="0">
                <a:latin typeface="Nunito Sans Condensed" panose="020B0604020202020204" charset="0"/>
              </a:rPr>
              <a:t> (Accessed: 20 November 2025).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Armstrong, M. and Taylor, S. (2020) </a:t>
            </a:r>
            <a:r>
              <a:rPr lang="en-GB" sz="2800" i="1" dirty="0">
                <a:latin typeface="Nunito Sans Condensed" panose="020B0604020202020204" charset="0"/>
              </a:rPr>
              <a:t>Armstrong’s handbook of human resource management practice</a:t>
            </a:r>
            <a:r>
              <a:rPr lang="en-GB" sz="2800" dirty="0">
                <a:latin typeface="Nunito Sans Condensed" panose="020B0604020202020204" charset="0"/>
              </a:rPr>
              <a:t>. 15th </a:t>
            </a:r>
            <a:r>
              <a:rPr lang="en-GB" sz="2800" dirty="0" err="1">
                <a:latin typeface="Nunito Sans Condensed" panose="020B0604020202020204" charset="0"/>
              </a:rPr>
              <a:t>edn</a:t>
            </a:r>
            <a:r>
              <a:rPr lang="en-GB" sz="2800" dirty="0">
                <a:latin typeface="Nunito Sans Condensed" panose="020B0604020202020204" charset="0"/>
              </a:rPr>
              <a:t>. London: Kogan Page.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Canva (2024) </a:t>
            </a:r>
            <a:r>
              <a:rPr lang="en-GB" sz="2800" i="1" dirty="0">
                <a:latin typeface="Nunito Sans Condensed" panose="020B0604020202020204" charset="0"/>
              </a:rPr>
              <a:t>Presentation templates</a:t>
            </a:r>
            <a:r>
              <a:rPr lang="en-GB" sz="2800" dirty="0">
                <a:latin typeface="Nunito Sans Condensed" panose="020B0604020202020204" charset="0"/>
              </a:rPr>
              <a:t>. Available at: </a:t>
            </a:r>
            <a:r>
              <a:rPr lang="en-GB" sz="2800" dirty="0">
                <a:latin typeface="Nunito Sans Condensed" panose="020B0604020202020204" charset="0"/>
                <a:hlinkClick r:id="rId3"/>
              </a:rPr>
              <a:t>https://www.canva.com</a:t>
            </a:r>
            <a:r>
              <a:rPr lang="en-GB" sz="2800" dirty="0">
                <a:latin typeface="Nunito Sans Condensed" panose="020B0604020202020204" charset="0"/>
              </a:rPr>
              <a:t> (Accessed: 18 November 2025).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Chamorro-</a:t>
            </a:r>
            <a:r>
              <a:rPr lang="en-GB" sz="2800" dirty="0" err="1">
                <a:latin typeface="Nunito Sans Condensed" panose="020B0604020202020204" charset="0"/>
              </a:rPr>
              <a:t>Premuzic</a:t>
            </a:r>
            <a:r>
              <a:rPr lang="en-GB" sz="2800" dirty="0">
                <a:latin typeface="Nunito Sans Condensed" panose="020B0604020202020204" charset="0"/>
              </a:rPr>
              <a:t>, T. (2017) </a:t>
            </a:r>
            <a:r>
              <a:rPr lang="en-GB" sz="2800" i="1" dirty="0">
                <a:latin typeface="Nunito Sans Condensed" panose="020B0604020202020204" charset="0"/>
              </a:rPr>
              <a:t>The talent delusion: Why data, not intuition, is the key to unlocking human potential</a:t>
            </a:r>
            <a:r>
              <a:rPr lang="en-GB" sz="2800" dirty="0">
                <a:latin typeface="Nunito Sans Condensed" panose="020B0604020202020204" charset="0"/>
              </a:rPr>
              <a:t>. London: </a:t>
            </a:r>
            <a:r>
              <a:rPr lang="en-GB" sz="2800" dirty="0" err="1">
                <a:latin typeface="Nunito Sans Condensed" panose="020B0604020202020204" charset="0"/>
              </a:rPr>
              <a:t>Piatkus</a:t>
            </a:r>
            <a:r>
              <a:rPr lang="en-GB" sz="2800" dirty="0">
                <a:latin typeface="Nunito Sans Condensed" panose="020B060402020202020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CIPD (2023) </a:t>
            </a:r>
            <a:r>
              <a:rPr lang="en-GB" sz="2800" i="1" dirty="0">
                <a:latin typeface="Nunito Sans Condensed" panose="020B0604020202020204" charset="0"/>
              </a:rPr>
              <a:t>Employee engagement and voice: Factsheet</a:t>
            </a:r>
            <a:r>
              <a:rPr lang="en-GB" sz="2800" dirty="0">
                <a:latin typeface="Nunito Sans Condensed" panose="020B0604020202020204" charset="0"/>
              </a:rPr>
              <a:t>. Available at: </a:t>
            </a:r>
            <a:r>
              <a:rPr lang="en-GB" sz="2800" dirty="0">
                <a:latin typeface="Nunito Sans Condensed" panose="020B0604020202020204" charset="0"/>
                <a:hlinkClick r:id="rId4"/>
              </a:rPr>
              <a:t>https://www.cipd.org</a:t>
            </a:r>
            <a:r>
              <a:rPr lang="en-GB" sz="2800" dirty="0">
                <a:latin typeface="Nunito Sans Condensed" panose="020B0604020202020204" charset="0"/>
              </a:rPr>
              <a:t> (Accessed: 22 November 2025).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Edmondson, A. (2018) </a:t>
            </a:r>
            <a:r>
              <a:rPr lang="en-GB" sz="2800" i="1" dirty="0">
                <a:latin typeface="Nunito Sans Condensed" panose="020B0604020202020204" charset="0"/>
              </a:rPr>
              <a:t>The fearless organisation: Creating psychological safety in the workplace for learning, innovation and growth</a:t>
            </a:r>
            <a:r>
              <a:rPr lang="en-GB" sz="2800" dirty="0">
                <a:latin typeface="Nunito Sans Condensed" panose="020B0604020202020204" charset="0"/>
              </a:rPr>
              <a:t>. Hoboken, NJ: Wiley.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Goleman, D. (1998) </a:t>
            </a:r>
            <a:r>
              <a:rPr lang="en-GB" sz="2800" i="1" dirty="0">
                <a:latin typeface="Nunito Sans Condensed" panose="020B0604020202020204" charset="0"/>
              </a:rPr>
              <a:t>Working with emotional intelligence</a:t>
            </a:r>
            <a:r>
              <a:rPr lang="en-GB" sz="2800" dirty="0">
                <a:latin typeface="Nunito Sans Condensed" panose="020B0604020202020204" charset="0"/>
              </a:rPr>
              <a:t>. London: Bloomsbury.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Groysberg, B. (2009) </a:t>
            </a:r>
            <a:r>
              <a:rPr lang="en-GB" sz="2800" i="1" dirty="0">
                <a:latin typeface="Nunito Sans Condensed" panose="020B0604020202020204" charset="0"/>
              </a:rPr>
              <a:t>Managing talent in difficult times</a:t>
            </a:r>
            <a:r>
              <a:rPr lang="en-GB" sz="2800" dirty="0">
                <a:latin typeface="Nunito Sans Condensed" panose="020B0604020202020204" charset="0"/>
              </a:rPr>
              <a:t>. Boston, MA: Harvard Business Publishing.</a:t>
            </a:r>
          </a:p>
          <a:p>
            <a:pPr algn="ctr">
              <a:lnSpc>
                <a:spcPts val="3233"/>
              </a:lnSpc>
            </a:pPr>
            <a:endParaRPr lang="en-US" sz="270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16299" y="8501709"/>
            <a:ext cx="19995906" cy="2046531"/>
            <a:chOff x="0" y="0"/>
            <a:chExt cx="5266411" cy="539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66411" cy="539004"/>
            </a:xfrm>
            <a:custGeom>
              <a:avLst/>
              <a:gdLst/>
              <a:ahLst/>
              <a:cxnLst/>
              <a:rect l="l" t="t" r="r" b="b"/>
              <a:pathLst>
                <a:path w="5266411" h="539004">
                  <a:moveTo>
                    <a:pt x="19746" y="0"/>
                  </a:moveTo>
                  <a:lnTo>
                    <a:pt x="5246665" y="0"/>
                  </a:lnTo>
                  <a:cubicBezTo>
                    <a:pt x="5257571" y="0"/>
                    <a:pt x="5266411" y="8841"/>
                    <a:pt x="5266411" y="19746"/>
                  </a:cubicBezTo>
                  <a:lnTo>
                    <a:pt x="5266411" y="519258"/>
                  </a:lnTo>
                  <a:cubicBezTo>
                    <a:pt x="5266411" y="530164"/>
                    <a:pt x="5257571" y="539004"/>
                    <a:pt x="5246665" y="539004"/>
                  </a:cubicBezTo>
                  <a:lnTo>
                    <a:pt x="19746" y="539004"/>
                  </a:lnTo>
                  <a:cubicBezTo>
                    <a:pt x="8841" y="539004"/>
                    <a:pt x="0" y="530164"/>
                    <a:pt x="0" y="519258"/>
                  </a:cubicBezTo>
                  <a:lnTo>
                    <a:pt x="0" y="19746"/>
                  </a:lnTo>
                  <a:cubicBezTo>
                    <a:pt x="0" y="8841"/>
                    <a:pt x="8841" y="0"/>
                    <a:pt x="19746" y="0"/>
                  </a:cubicBezTo>
                  <a:close/>
                </a:path>
              </a:pathLst>
            </a:custGeom>
            <a:solidFill>
              <a:srgbClr val="C6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66411" cy="577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496997" y="351659"/>
            <a:ext cx="10423308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69"/>
              </a:lnSpc>
            </a:pPr>
            <a:r>
              <a:rPr lang="en-US" sz="5583" b="1" spc="-16" dirty="0">
                <a:solidFill>
                  <a:srgbClr val="5F433D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REFERENCES </a:t>
            </a:r>
            <a:r>
              <a:rPr lang="en-US" sz="5583" b="1" spc="-16" dirty="0">
                <a:solidFill>
                  <a:srgbClr val="C62E2E"/>
                </a:solidFill>
                <a:latin typeface="Proxima Nova Condensed Bold"/>
                <a:ea typeface="Proxima Nova Condensed Bold"/>
                <a:cs typeface="Proxima Nova Condensed Bold"/>
                <a:sym typeface="Proxima Nova Condensed Bold"/>
              </a:rPr>
              <a:t>LIST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3400" y="1943100"/>
            <a:ext cx="15939373" cy="343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Herzberg, F. (1968) ‘One more time: How do you motivate employees?’, </a:t>
            </a:r>
            <a:r>
              <a:rPr lang="en-GB" sz="2800" i="1" dirty="0">
                <a:latin typeface="Nunito Sans Condensed" panose="020B0604020202020204" charset="0"/>
              </a:rPr>
              <a:t>Harvard Business Review</a:t>
            </a:r>
            <a:r>
              <a:rPr lang="en-GB" sz="2800" dirty="0">
                <a:latin typeface="Nunito Sans Condensed" panose="020B0604020202020204" charset="0"/>
              </a:rPr>
              <a:t>, 46(1), pp. 53–62.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Maslow, A. (1954) </a:t>
            </a:r>
            <a:r>
              <a:rPr lang="en-GB" sz="2800" i="1" dirty="0">
                <a:latin typeface="Nunito Sans Condensed" panose="020B0604020202020204" charset="0"/>
              </a:rPr>
              <a:t>Motivation and personality</a:t>
            </a:r>
            <a:r>
              <a:rPr lang="en-GB" sz="2800" dirty="0">
                <a:latin typeface="Nunito Sans Condensed" panose="020B0604020202020204" charset="0"/>
              </a:rPr>
              <a:t>. New York: Harper &amp; Row.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Schein, E.H. (2010) </a:t>
            </a:r>
            <a:r>
              <a:rPr lang="en-GB" sz="2800" i="1" dirty="0">
                <a:latin typeface="Nunito Sans Condensed" panose="020B0604020202020204" charset="0"/>
              </a:rPr>
              <a:t>Organisational culture and leadership</a:t>
            </a:r>
            <a:r>
              <a:rPr lang="en-GB" sz="2800" dirty="0">
                <a:latin typeface="Nunito Sans Condensed" panose="020B0604020202020204" charset="0"/>
              </a:rPr>
              <a:t>. 4th </a:t>
            </a:r>
            <a:r>
              <a:rPr lang="en-GB" sz="2800" dirty="0" err="1">
                <a:latin typeface="Nunito Sans Condensed" panose="020B0604020202020204" charset="0"/>
              </a:rPr>
              <a:t>edn</a:t>
            </a:r>
            <a:r>
              <a:rPr lang="en-GB" sz="2800" dirty="0">
                <a:latin typeface="Nunito Sans Condensed" panose="020B0604020202020204" charset="0"/>
              </a:rPr>
              <a:t>. San Francisco: Jossey-Bass.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Taylor, S. (2021) </a:t>
            </a:r>
            <a:r>
              <a:rPr lang="en-GB" sz="2800" i="1" dirty="0">
                <a:latin typeface="Nunito Sans Condensed" panose="020B0604020202020204" charset="0"/>
              </a:rPr>
              <a:t>Resourcing and talent management</a:t>
            </a:r>
            <a:r>
              <a:rPr lang="en-GB" sz="2800" dirty="0">
                <a:latin typeface="Nunito Sans Condensed" panose="020B0604020202020204" charset="0"/>
              </a:rPr>
              <a:t>. London: CIPD.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Nunito Sans Condensed" panose="020B0604020202020204" charset="0"/>
              </a:rPr>
              <a:t>Torrington, D., Hall, L., Atkinson, C. and Taylor, S. (2020) </a:t>
            </a:r>
            <a:r>
              <a:rPr lang="en-GB" sz="2800" i="1" dirty="0">
                <a:latin typeface="Nunito Sans Condensed" panose="020B0604020202020204" charset="0"/>
              </a:rPr>
              <a:t>Human resource management</a:t>
            </a:r>
            <a:r>
              <a:rPr lang="en-GB" sz="2800" dirty="0">
                <a:latin typeface="Nunito Sans Condensed" panose="020B0604020202020204" charset="0"/>
              </a:rPr>
              <a:t>. 11th </a:t>
            </a:r>
            <a:r>
              <a:rPr lang="en-GB" sz="2800" dirty="0" err="1">
                <a:latin typeface="Nunito Sans Condensed" panose="020B0604020202020204" charset="0"/>
              </a:rPr>
              <a:t>edn</a:t>
            </a:r>
            <a:r>
              <a:rPr lang="en-GB" sz="2800" dirty="0">
                <a:latin typeface="Nunito Sans Condensed" panose="020B0604020202020204" charset="0"/>
              </a:rPr>
              <a:t>. Harlow: Pearson.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endParaRPr lang="en-US" sz="27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1052</Words>
  <Application>Microsoft Office PowerPoint</Application>
  <PresentationFormat>Custom</PresentationFormat>
  <Paragraphs>109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Nunito Sans Condensed Medium</vt:lpstr>
      <vt:lpstr>Proxima Nova Condensed Bold</vt:lpstr>
      <vt:lpstr>Nunito Sans Condensed Bold</vt:lpstr>
      <vt:lpstr>Canva Sans Bold</vt:lpstr>
      <vt:lpstr>Canva Sans</vt:lpstr>
      <vt:lpstr>Calibri</vt:lpstr>
      <vt:lpstr>Nunito Sans Condensed</vt:lpstr>
      <vt:lpstr>Aptos</vt:lpstr>
      <vt:lpstr>Nunito Sans Condensed Heavy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BrightWave Services Ltd: Future People Management Strategy (2025–2028)</dc:title>
  <dc:creator>Salma Farache</dc:creator>
  <cp:lastModifiedBy>Salma Farache</cp:lastModifiedBy>
  <cp:revision>2</cp:revision>
  <dcterms:created xsi:type="dcterms:W3CDTF">2006-08-16T00:00:00Z</dcterms:created>
  <dcterms:modified xsi:type="dcterms:W3CDTF">2025-11-30T15:21:04Z</dcterms:modified>
  <dc:identifier>DAG5I4EZhus</dc:identifier>
</cp:coreProperties>
</file>