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73" r:id="rId2"/>
    <p:sldId id="285" r:id="rId3"/>
    <p:sldId id="286" r:id="rId4"/>
    <p:sldId id="274" r:id="rId5"/>
    <p:sldId id="277" r:id="rId6"/>
    <p:sldId id="278" r:id="rId7"/>
    <p:sldId id="279" r:id="rId8"/>
    <p:sldId id="280" r:id="rId9"/>
    <p:sldId id="281" r:id="rId10"/>
    <p:sldId id="284" r:id="rId11"/>
    <p:sldId id="27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15" d="100"/>
          <a:sy n="115" d="100"/>
        </p:scale>
        <p:origin x="43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33EC10-16EF-42A2-B24B-D4F05D65A5B3}" type="datetimeFigureOut">
              <a:rPr lang="en-GB" smtClean="0"/>
              <a:t>22/09/2020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72990F-FCAB-43A2-9E62-0408878D0B44}" type="slidenum">
              <a:rPr lang="en-GB" smtClean="0"/>
              <a:t>‹#›</a:t>
            </a:fld>
            <a:endParaRPr lang="en-GB"/>
          </a:p>
        </p:txBody>
      </p:sp>
    </p:spTree>
    <p:extLst>
      <p:ext uri="{BB962C8B-B14F-4D97-AF65-F5344CB8AC3E}">
        <p14:creationId xmlns:p14="http://schemas.microsoft.com/office/powerpoint/2010/main" val="4014197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BDDFA6-66F8-4F99-B8F6-C4B18DC6700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101322"/>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959328-F792-4927-8F79-B20CE004576E}" type="datetimeFigureOut">
              <a:rPr lang="en-GB" smtClean="0"/>
              <a:t>22/09/2020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F02005D4-85D9-467F-910F-952D022EBB19}" type="slidenum">
              <a:rPr lang="en-GB" smtClean="0"/>
              <a:t>‹#›</a:t>
            </a:fld>
            <a:endParaRPr lang="en-GB"/>
          </a:p>
        </p:txBody>
      </p:sp>
    </p:spTree>
    <p:extLst>
      <p:ext uri="{BB962C8B-B14F-4D97-AF65-F5344CB8AC3E}">
        <p14:creationId xmlns:p14="http://schemas.microsoft.com/office/powerpoint/2010/main" val="33634559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59328-F792-4927-8F79-B20CE004576E}" type="datetimeFigureOut">
              <a:rPr lang="en-GB" smtClean="0"/>
              <a:t>22/09/2020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3420229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D959328-F792-4927-8F79-B20CE004576E}" type="datetimeFigureOut">
              <a:rPr lang="en-GB" smtClean="0"/>
              <a:t>22/09/2020</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F02005D4-85D9-467F-910F-952D022EBB19}" type="slidenum">
              <a:rPr lang="en-GB" smtClean="0"/>
              <a:t>‹#›</a:t>
            </a:fld>
            <a:endParaRPr lang="en-GB"/>
          </a:p>
        </p:txBody>
      </p:sp>
    </p:spTree>
    <p:extLst>
      <p:ext uri="{BB962C8B-B14F-4D97-AF65-F5344CB8AC3E}">
        <p14:creationId xmlns:p14="http://schemas.microsoft.com/office/powerpoint/2010/main" val="726560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959328-F792-4927-8F79-B20CE004576E}" type="datetimeFigureOut">
              <a:rPr lang="en-GB" smtClean="0"/>
              <a:t>22/09/2020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2085610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959328-F792-4927-8F79-B20CE004576E}" type="datetimeFigureOut">
              <a:rPr lang="en-GB" smtClean="0"/>
              <a:t>22/09/2020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916746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959328-F792-4927-8F79-B20CE004576E}" type="datetimeFigureOut">
              <a:rPr lang="en-GB" smtClean="0"/>
              <a:t>22/09/2020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1534515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959328-F792-4927-8F79-B20CE004576E}" type="datetimeFigureOut">
              <a:rPr lang="en-GB" smtClean="0"/>
              <a:t>22/09/2020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9093435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959328-F792-4927-8F79-B20CE004576E}" type="datetimeFigureOut">
              <a:rPr lang="en-GB" smtClean="0"/>
              <a:t>22/09/2020</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1969190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959328-F792-4927-8F79-B20CE004576E}" type="datetimeFigureOut">
              <a:rPr lang="en-GB" smtClean="0"/>
              <a:t>22/09/2020</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26959409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59328-F792-4927-8F79-B20CE004576E}" type="datetimeFigureOut">
              <a:rPr lang="en-GB" smtClean="0"/>
              <a:t>22/09/2020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1630652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959328-F792-4927-8F79-B20CE004576E}" type="datetimeFigureOut">
              <a:rPr lang="en-GB" smtClean="0"/>
              <a:t>22/09/2020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2005D4-85D9-467F-910F-952D022EBB19}" type="slidenum">
              <a:rPr lang="en-GB" smtClean="0"/>
              <a:t>‹#›</a:t>
            </a:fld>
            <a:endParaRPr lang="en-GB"/>
          </a:p>
        </p:txBody>
      </p:sp>
    </p:spTree>
    <p:extLst>
      <p:ext uri="{BB962C8B-B14F-4D97-AF65-F5344CB8AC3E}">
        <p14:creationId xmlns:p14="http://schemas.microsoft.com/office/powerpoint/2010/main" val="9639525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1" y="2063396"/>
            <a:ext cx="10394707" cy="331118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smtClean="0"/>
              <a:t>9/22/2020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6700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CD959328-F792-4927-8F79-B20CE004576E}" type="datetimeFigureOut">
              <a:rPr lang="en-GB" smtClean="0"/>
              <a:t>22/09/2020</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F02005D4-85D9-467F-910F-952D022EBB19}" type="slidenum">
              <a:rPr lang="en-GB" smtClean="0"/>
              <a:t>‹#›</a:t>
            </a:fld>
            <a:endParaRPr lang="en-GB"/>
          </a:p>
        </p:txBody>
      </p:sp>
    </p:spTree>
    <p:extLst>
      <p:ext uri="{BB962C8B-B14F-4D97-AF65-F5344CB8AC3E}">
        <p14:creationId xmlns:p14="http://schemas.microsoft.com/office/powerpoint/2010/main" val="3339498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540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gif"/><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hyperlink" Target="https://whytheworldwagstoday.wordpress.com/" TargetMode="External"/><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hyperlink" Target="https://youtu.be/nKd2QVrQVIM"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Developing Skills for Business Leadership</a:t>
            </a:r>
            <a:endParaRPr lang="en-GB" dirty="0"/>
          </a:p>
        </p:txBody>
      </p:sp>
      <p:sp>
        <p:nvSpPr>
          <p:cNvPr id="3" name="Subtitle 2"/>
          <p:cNvSpPr>
            <a:spLocks noGrp="1"/>
          </p:cNvSpPr>
          <p:nvPr>
            <p:ph type="subTitle" idx="1"/>
          </p:nvPr>
        </p:nvSpPr>
        <p:spPr>
          <a:xfrm>
            <a:off x="1051560" y="4554583"/>
            <a:ext cx="7891272" cy="1069848"/>
          </a:xfrm>
        </p:spPr>
        <p:txBody>
          <a:bodyPr/>
          <a:lstStyle/>
          <a:p>
            <a:r>
              <a:rPr lang="en-GB" dirty="0" smtClean="0"/>
              <a:t>Introducing the module and assessment method</a:t>
            </a:r>
            <a:endParaRPr lang="en-GB" dirty="0"/>
          </a:p>
        </p:txBody>
      </p:sp>
    </p:spTree>
    <p:extLst>
      <p:ext uri="{BB962C8B-B14F-4D97-AF65-F5344CB8AC3E}">
        <p14:creationId xmlns:p14="http://schemas.microsoft.com/office/powerpoint/2010/main" val="1422943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b="7954"/>
          <a:stretch/>
        </p:blipFill>
        <p:spPr>
          <a:xfrm flipH="1">
            <a:off x="1350854" y="6098171"/>
            <a:ext cx="1264911" cy="1161971"/>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178737" y="110860"/>
            <a:ext cx="4472609" cy="6858000"/>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259491" y="5298633"/>
            <a:ext cx="384085" cy="411480"/>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411891" y="5310825"/>
            <a:ext cx="384085" cy="411480"/>
          </a:xfrm>
          <a:prstGeom prst="rect">
            <a:avLst/>
          </a:prstGeom>
        </p:spPr>
      </p:pic>
      <p:pic>
        <p:nvPicPr>
          <p:cNvPr id="9" name="Picture 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65011" y="5611843"/>
            <a:ext cx="384085" cy="411480"/>
          </a:xfrm>
          <a:prstGeom prst="rect">
            <a:avLst/>
          </a:prstGeom>
        </p:spPr>
      </p:pic>
      <p:pic>
        <p:nvPicPr>
          <p:cNvPr id="10" name="Picture 9"/>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030957" y="5310825"/>
            <a:ext cx="384085" cy="411480"/>
          </a:xfrm>
          <a:prstGeom prst="rect">
            <a:avLst/>
          </a:prstGeom>
        </p:spPr>
      </p:pic>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838915" y="4763709"/>
            <a:ext cx="384085" cy="411480"/>
          </a:xfrm>
          <a:prstGeom prst="rect">
            <a:avLst/>
          </a:prstGeom>
        </p:spPr>
      </p:pic>
      <p:pic>
        <p:nvPicPr>
          <p:cNvPr id="12" name="Picture 1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304574" y="1462575"/>
            <a:ext cx="384085" cy="411480"/>
          </a:xfrm>
          <a:prstGeom prst="rect">
            <a:avLst/>
          </a:prstGeom>
        </p:spPr>
      </p:pic>
      <p:pic>
        <p:nvPicPr>
          <p:cNvPr id="13" name="Picture 1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82085" y="2912049"/>
            <a:ext cx="384085" cy="411480"/>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897029" y="266894"/>
            <a:ext cx="1847402" cy="246249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40660" y="213908"/>
            <a:ext cx="2464348" cy="2132076"/>
          </a:xfrm>
          <a:prstGeom prst="rect">
            <a:avLst/>
          </a:prstGeom>
        </p:spPr>
      </p:pic>
      <p:pic>
        <p:nvPicPr>
          <p:cNvPr id="16" name="Picture 15"/>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8062714" y="5113286"/>
            <a:ext cx="2335435" cy="1401261"/>
          </a:xfrm>
          <a:prstGeom prst="rect">
            <a:avLst/>
          </a:prstGeom>
        </p:spPr>
      </p:pic>
      <p:pic>
        <p:nvPicPr>
          <p:cNvPr id="17" name="Picture 1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291131" y="603504"/>
            <a:ext cx="384085" cy="411480"/>
          </a:xfrm>
          <a:prstGeom prst="rect">
            <a:avLst/>
          </a:prstGeom>
        </p:spPr>
      </p:pic>
      <p:pic>
        <p:nvPicPr>
          <p:cNvPr id="18" name="Picture 1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049860" y="716280"/>
            <a:ext cx="384085" cy="411480"/>
          </a:xfrm>
          <a:prstGeom prst="rect">
            <a:avLst/>
          </a:prstGeom>
        </p:spPr>
      </p:pic>
      <p:pic>
        <p:nvPicPr>
          <p:cNvPr id="19" name="Picture 18"/>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98640" y="6098170"/>
            <a:ext cx="384085" cy="411480"/>
          </a:xfrm>
          <a:prstGeom prst="rect">
            <a:avLst/>
          </a:prstGeom>
        </p:spPr>
      </p:pic>
      <p:sp>
        <p:nvSpPr>
          <p:cNvPr id="20" name="Rectangle 19"/>
          <p:cNvSpPr/>
          <p:nvPr/>
        </p:nvSpPr>
        <p:spPr>
          <a:xfrm>
            <a:off x="1891408" y="6303910"/>
            <a:ext cx="6444368" cy="369332"/>
          </a:xfrm>
          <a:prstGeom prst="rect">
            <a:avLst/>
          </a:prstGeom>
          <a:noFill/>
        </p:spPr>
        <p:txBody>
          <a:bodyPr wrap="square">
            <a:spAutoFit/>
          </a:bodyPr>
          <a:lstStyle/>
          <a:p>
            <a:pPr defTabSz="914400">
              <a:defRPr/>
            </a:pPr>
            <a:r>
              <a:rPr lang="en-GB" b="1" dirty="0">
                <a:solidFill>
                  <a:schemeClr val="tx1">
                    <a:lumMod val="85000"/>
                    <a:lumOff val="15000"/>
                  </a:schemeClr>
                </a:solidFill>
                <a:latin typeface="Calibri"/>
              </a:rPr>
              <a:t>Rese</a:t>
            </a:r>
            <a:r>
              <a:rPr lang="en-GB" sz="1600" b="1" dirty="0">
                <a:solidFill>
                  <a:schemeClr val="tx1">
                    <a:lumMod val="85000"/>
                    <a:lumOff val="15000"/>
                  </a:schemeClr>
                </a:solidFill>
                <a:latin typeface="Calibri"/>
              </a:rPr>
              <a:t>arch Interests: Industry 4.0, Education 4.0, Complexity</a:t>
            </a:r>
          </a:p>
        </p:txBody>
      </p:sp>
      <p:sp>
        <p:nvSpPr>
          <p:cNvPr id="21" name="TextBox 20"/>
          <p:cNvSpPr txBox="1"/>
          <p:nvPr/>
        </p:nvSpPr>
        <p:spPr>
          <a:xfrm>
            <a:off x="4664509" y="1724518"/>
            <a:ext cx="5929066" cy="3339376"/>
          </a:xfrm>
          <a:prstGeom prst="rect">
            <a:avLst/>
          </a:prstGeom>
          <a:noFill/>
        </p:spPr>
        <p:txBody>
          <a:bodyPr wrap="square" rtlCol="0" anchor="t">
            <a:spAutoFit/>
          </a:bodyPr>
          <a:lstStyle/>
          <a:p>
            <a:pPr>
              <a:defRPr/>
            </a:pPr>
            <a:r>
              <a:rPr lang="en-GB" sz="1600" dirty="0">
                <a:latin typeface="Calibri"/>
              </a:rPr>
              <a:t>Before joining the team here in 2016, I had a varied career in retail management and HR in various sectors.  Most recently I was a Talent Manager at Tata Steel Europe, based in Port Talbot but covering </a:t>
            </a:r>
            <a:r>
              <a:rPr lang="en-GB" sz="1600">
                <a:latin typeface="Calibri"/>
              </a:rPr>
              <a:t>several</a:t>
            </a:r>
            <a:r>
              <a:rPr lang="en-GB" sz="1600" dirty="0">
                <a:latin typeface="Calibri"/>
              </a:rPr>
              <a:t> UK and European operations.  </a:t>
            </a:r>
            <a:endParaRPr lang="en-GB" sz="1600" dirty="0">
              <a:solidFill>
                <a:prstClr val="black"/>
              </a:solidFill>
              <a:latin typeface="Calibri"/>
            </a:endParaRPr>
          </a:p>
          <a:p>
            <a:pPr defTabSz="914400">
              <a:defRPr/>
            </a:pPr>
            <a:endParaRPr lang="en-GB" sz="1200" dirty="0">
              <a:solidFill>
                <a:prstClr val="black"/>
              </a:solidFill>
              <a:latin typeface="Calibri"/>
            </a:endParaRPr>
          </a:p>
          <a:p>
            <a:pPr defTabSz="914400">
              <a:defRPr/>
            </a:pPr>
            <a:r>
              <a:rPr lang="en-GB" sz="1600" dirty="0">
                <a:solidFill>
                  <a:prstClr val="black"/>
                </a:solidFill>
                <a:latin typeface="Calibri"/>
              </a:rPr>
              <a:t>The pins on the maps represent places I have lived over the past 20 years and where I have worked. </a:t>
            </a:r>
          </a:p>
          <a:p>
            <a:pPr defTabSz="914400">
              <a:defRPr/>
            </a:pPr>
            <a:endParaRPr lang="en-GB" sz="1200" dirty="0">
              <a:solidFill>
                <a:prstClr val="black"/>
              </a:solidFill>
              <a:latin typeface="Calibri"/>
            </a:endParaRPr>
          </a:p>
          <a:p>
            <a:pPr defTabSz="914400">
              <a:defRPr/>
            </a:pPr>
            <a:r>
              <a:rPr lang="en-GB" sz="1600" dirty="0">
                <a:solidFill>
                  <a:prstClr val="black"/>
                </a:solidFill>
                <a:latin typeface="Calibri"/>
              </a:rPr>
              <a:t>I now lecture in HRM, and Leadership and Management on both undergraduate and post graduate programmes and am the Programme Director for the Undergraduate Business Portfolio.  </a:t>
            </a:r>
          </a:p>
          <a:p>
            <a:pPr defTabSz="914400">
              <a:defRPr/>
            </a:pPr>
            <a:endParaRPr lang="en-GB" sz="1100" dirty="0">
              <a:solidFill>
                <a:prstClr val="black"/>
              </a:solidFill>
              <a:latin typeface="Calibri"/>
            </a:endParaRPr>
          </a:p>
          <a:p>
            <a:pPr defTabSz="914400">
              <a:defRPr/>
            </a:pPr>
            <a:r>
              <a:rPr lang="en-GB" sz="1600" dirty="0">
                <a:solidFill>
                  <a:prstClr val="black"/>
                </a:solidFill>
                <a:latin typeface="Calibri"/>
              </a:rPr>
              <a:t>I am a qualified coach, hold a PG Cert in Technology Enhanced Learning. I am currently studying towards a DBA. </a:t>
            </a:r>
          </a:p>
        </p:txBody>
      </p:sp>
      <p:sp>
        <p:nvSpPr>
          <p:cNvPr id="22" name="TextBox 21"/>
          <p:cNvSpPr txBox="1"/>
          <p:nvPr/>
        </p:nvSpPr>
        <p:spPr>
          <a:xfrm>
            <a:off x="4638186" y="177185"/>
            <a:ext cx="3231703" cy="1200329"/>
          </a:xfrm>
          <a:prstGeom prst="rect">
            <a:avLst/>
          </a:prstGeom>
          <a:noFill/>
        </p:spPr>
        <p:txBody>
          <a:bodyPr wrap="square" rtlCol="0">
            <a:spAutoFit/>
          </a:bodyPr>
          <a:lstStyle/>
          <a:p>
            <a:pPr algn="ctr" defTabSz="914400">
              <a:defRPr/>
            </a:pPr>
            <a:r>
              <a:rPr lang="en-GB" sz="2400" b="1" dirty="0">
                <a:solidFill>
                  <a:prstClr val="black"/>
                </a:solidFill>
                <a:latin typeface="Calibri"/>
              </a:rPr>
              <a:t>JULIE HAYWARD</a:t>
            </a:r>
          </a:p>
          <a:p>
            <a:pPr algn="ctr" defTabSz="914400">
              <a:defRPr/>
            </a:pPr>
            <a:r>
              <a:rPr lang="en-GB" sz="2400" b="1" dirty="0">
                <a:solidFill>
                  <a:prstClr val="black"/>
                </a:solidFill>
                <a:latin typeface="Calibri"/>
              </a:rPr>
              <a:t>Senior Lecturer (IMH)</a:t>
            </a:r>
          </a:p>
          <a:p>
            <a:pPr algn="ctr" defTabSz="914400">
              <a:defRPr/>
            </a:pPr>
            <a:r>
              <a:rPr lang="en-GB" sz="2400" b="1" dirty="0">
                <a:solidFill>
                  <a:prstClr val="black"/>
                </a:solidFill>
                <a:latin typeface="Calibri"/>
              </a:rPr>
              <a:t>MCIPD, FHEA</a:t>
            </a:r>
          </a:p>
        </p:txBody>
      </p:sp>
      <p:sp>
        <p:nvSpPr>
          <p:cNvPr id="23" name="TextBox 22"/>
          <p:cNvSpPr txBox="1"/>
          <p:nvPr/>
        </p:nvSpPr>
        <p:spPr>
          <a:xfrm>
            <a:off x="8672618" y="6379508"/>
            <a:ext cx="699276" cy="369332"/>
          </a:xfrm>
          <a:prstGeom prst="rect">
            <a:avLst/>
          </a:prstGeom>
          <a:noFill/>
        </p:spPr>
        <p:txBody>
          <a:bodyPr wrap="square" rtlCol="0">
            <a:spAutoFit/>
          </a:bodyPr>
          <a:lstStyle/>
          <a:p>
            <a:pPr defTabSz="914400">
              <a:defRPr/>
            </a:pPr>
            <a:r>
              <a:rPr lang="en-GB" b="1" dirty="0">
                <a:solidFill>
                  <a:prstClr val="black"/>
                </a:solidFill>
                <a:latin typeface="Calibri"/>
              </a:rPr>
              <a:t>MOD</a:t>
            </a:r>
          </a:p>
        </p:txBody>
      </p:sp>
      <p:sp>
        <p:nvSpPr>
          <p:cNvPr id="24" name="TextBox 23"/>
          <p:cNvSpPr txBox="1"/>
          <p:nvPr/>
        </p:nvSpPr>
        <p:spPr>
          <a:xfrm>
            <a:off x="2606791" y="5257065"/>
            <a:ext cx="699276" cy="338554"/>
          </a:xfrm>
          <a:prstGeom prst="rect">
            <a:avLst/>
          </a:prstGeom>
          <a:noFill/>
        </p:spPr>
        <p:txBody>
          <a:bodyPr wrap="square" rtlCol="0">
            <a:spAutoFit/>
          </a:bodyPr>
          <a:lstStyle/>
          <a:p>
            <a:pPr defTabSz="914400">
              <a:defRPr/>
            </a:pPr>
            <a:r>
              <a:rPr lang="en-GB" sz="1600" b="1" dirty="0">
                <a:solidFill>
                  <a:prstClr val="black"/>
                </a:solidFill>
                <a:latin typeface="Calibri"/>
              </a:rPr>
              <a:t>P4U</a:t>
            </a:r>
          </a:p>
        </p:txBody>
      </p:sp>
      <p:sp>
        <p:nvSpPr>
          <p:cNvPr id="26" name="TextBox 25"/>
          <p:cNvSpPr txBox="1"/>
          <p:nvPr/>
        </p:nvSpPr>
        <p:spPr>
          <a:xfrm>
            <a:off x="3411890" y="4936499"/>
            <a:ext cx="992442" cy="338554"/>
          </a:xfrm>
          <a:prstGeom prst="rect">
            <a:avLst/>
          </a:prstGeom>
          <a:noFill/>
        </p:spPr>
        <p:txBody>
          <a:bodyPr wrap="square" rtlCol="0">
            <a:spAutoFit/>
          </a:bodyPr>
          <a:lstStyle/>
          <a:p>
            <a:pPr defTabSz="914400">
              <a:defRPr/>
            </a:pPr>
            <a:r>
              <a:rPr lang="en-GB" sz="1600" b="1" dirty="0">
                <a:solidFill>
                  <a:prstClr val="black"/>
                </a:solidFill>
                <a:latin typeface="Calibri"/>
              </a:rPr>
              <a:t>ARGOS</a:t>
            </a:r>
          </a:p>
        </p:txBody>
      </p:sp>
      <p:sp>
        <p:nvSpPr>
          <p:cNvPr id="27" name="TextBox 26"/>
          <p:cNvSpPr txBox="1"/>
          <p:nvPr/>
        </p:nvSpPr>
        <p:spPr>
          <a:xfrm>
            <a:off x="2868234" y="5515701"/>
            <a:ext cx="699276" cy="338554"/>
          </a:xfrm>
          <a:prstGeom prst="rect">
            <a:avLst/>
          </a:prstGeom>
          <a:noFill/>
        </p:spPr>
        <p:txBody>
          <a:bodyPr wrap="square" rtlCol="0">
            <a:spAutoFit/>
          </a:bodyPr>
          <a:lstStyle/>
          <a:p>
            <a:pPr defTabSz="914400">
              <a:defRPr/>
            </a:pPr>
            <a:r>
              <a:rPr lang="en-GB" sz="1600" b="1" dirty="0">
                <a:solidFill>
                  <a:prstClr val="black"/>
                </a:solidFill>
                <a:latin typeface="Calibri"/>
              </a:rPr>
              <a:t>TSE</a:t>
            </a:r>
          </a:p>
        </p:txBody>
      </p:sp>
      <p:sp>
        <p:nvSpPr>
          <p:cNvPr id="28" name="TextBox 27"/>
          <p:cNvSpPr txBox="1"/>
          <p:nvPr/>
        </p:nvSpPr>
        <p:spPr>
          <a:xfrm>
            <a:off x="3478055" y="5634632"/>
            <a:ext cx="699276" cy="338554"/>
          </a:xfrm>
          <a:prstGeom prst="rect">
            <a:avLst/>
          </a:prstGeom>
          <a:noFill/>
        </p:spPr>
        <p:txBody>
          <a:bodyPr wrap="square" rtlCol="0">
            <a:spAutoFit/>
          </a:bodyPr>
          <a:lstStyle/>
          <a:p>
            <a:pPr defTabSz="914400">
              <a:defRPr/>
            </a:pPr>
            <a:r>
              <a:rPr lang="en-GB" sz="1600" b="1" dirty="0">
                <a:solidFill>
                  <a:prstClr val="black"/>
                </a:solidFill>
                <a:latin typeface="Calibri"/>
              </a:rPr>
              <a:t>UPL</a:t>
            </a:r>
          </a:p>
        </p:txBody>
      </p:sp>
      <p:sp>
        <p:nvSpPr>
          <p:cNvPr id="29" name="TextBox 28"/>
          <p:cNvSpPr txBox="1"/>
          <p:nvPr/>
        </p:nvSpPr>
        <p:spPr>
          <a:xfrm>
            <a:off x="8380025" y="989862"/>
            <a:ext cx="1114760" cy="369332"/>
          </a:xfrm>
          <a:prstGeom prst="rect">
            <a:avLst/>
          </a:prstGeom>
          <a:noFill/>
        </p:spPr>
        <p:txBody>
          <a:bodyPr wrap="square" rtlCol="0">
            <a:spAutoFit/>
          </a:bodyPr>
          <a:lstStyle/>
          <a:p>
            <a:pPr defTabSz="914400">
              <a:defRPr/>
            </a:pPr>
            <a:r>
              <a:rPr lang="en-GB" b="1" dirty="0">
                <a:solidFill>
                  <a:prstClr val="black"/>
                </a:solidFill>
                <a:latin typeface="Calibri"/>
              </a:rPr>
              <a:t>NAAFI</a:t>
            </a:r>
          </a:p>
        </p:txBody>
      </p:sp>
      <p:sp>
        <p:nvSpPr>
          <p:cNvPr id="30" name="TextBox 29"/>
          <p:cNvSpPr txBox="1"/>
          <p:nvPr/>
        </p:nvSpPr>
        <p:spPr>
          <a:xfrm>
            <a:off x="3108238" y="3141360"/>
            <a:ext cx="1114760" cy="338554"/>
          </a:xfrm>
          <a:prstGeom prst="rect">
            <a:avLst/>
          </a:prstGeom>
          <a:noFill/>
        </p:spPr>
        <p:txBody>
          <a:bodyPr wrap="square" rtlCol="0">
            <a:spAutoFit/>
          </a:bodyPr>
          <a:lstStyle/>
          <a:p>
            <a:pPr defTabSz="914400">
              <a:defRPr/>
            </a:pPr>
            <a:r>
              <a:rPr lang="en-GB" sz="1600" b="1" dirty="0">
                <a:solidFill>
                  <a:prstClr val="black"/>
                </a:solidFill>
                <a:latin typeface="Calibri"/>
              </a:rPr>
              <a:t>NAAFI</a:t>
            </a:r>
          </a:p>
        </p:txBody>
      </p:sp>
      <p:sp>
        <p:nvSpPr>
          <p:cNvPr id="31" name="TextBox 30"/>
          <p:cNvSpPr txBox="1"/>
          <p:nvPr/>
        </p:nvSpPr>
        <p:spPr>
          <a:xfrm>
            <a:off x="5151769" y="5811350"/>
            <a:ext cx="1114760" cy="338554"/>
          </a:xfrm>
          <a:prstGeom prst="rect">
            <a:avLst/>
          </a:prstGeom>
          <a:noFill/>
        </p:spPr>
        <p:txBody>
          <a:bodyPr wrap="square" rtlCol="0">
            <a:spAutoFit/>
          </a:bodyPr>
          <a:lstStyle/>
          <a:p>
            <a:pPr defTabSz="914400">
              <a:defRPr/>
            </a:pPr>
            <a:r>
              <a:rPr lang="en-GB" sz="1600" b="1" dirty="0">
                <a:solidFill>
                  <a:prstClr val="black"/>
                </a:solidFill>
                <a:latin typeface="Calibri"/>
              </a:rPr>
              <a:t>NAAFI</a:t>
            </a:r>
          </a:p>
        </p:txBody>
      </p:sp>
      <p:pic>
        <p:nvPicPr>
          <p:cNvPr id="32" name="Picture 3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010669" y="5201885"/>
            <a:ext cx="384085" cy="411480"/>
          </a:xfrm>
          <a:prstGeom prst="rect">
            <a:avLst/>
          </a:prstGeom>
        </p:spPr>
      </p:pic>
      <p:sp>
        <p:nvSpPr>
          <p:cNvPr id="35" name="TextBox 34"/>
          <p:cNvSpPr txBox="1"/>
          <p:nvPr/>
        </p:nvSpPr>
        <p:spPr>
          <a:xfrm>
            <a:off x="4304573" y="5436737"/>
            <a:ext cx="847196" cy="338554"/>
          </a:xfrm>
          <a:prstGeom prst="rect">
            <a:avLst/>
          </a:prstGeom>
          <a:noFill/>
        </p:spPr>
        <p:txBody>
          <a:bodyPr wrap="square" rtlCol="0">
            <a:spAutoFit/>
          </a:bodyPr>
          <a:lstStyle/>
          <a:p>
            <a:pPr defTabSz="914400">
              <a:defRPr/>
            </a:pPr>
            <a:r>
              <a:rPr lang="en-GB" sz="1600" b="1" dirty="0">
                <a:solidFill>
                  <a:prstClr val="black"/>
                </a:solidFill>
                <a:latin typeface="Calibri"/>
              </a:rPr>
              <a:t>CARGO</a:t>
            </a:r>
          </a:p>
        </p:txBody>
      </p:sp>
    </p:spTree>
    <p:extLst>
      <p:ext uri="{BB962C8B-B14F-4D97-AF65-F5344CB8AC3E}">
        <p14:creationId xmlns:p14="http://schemas.microsoft.com/office/powerpoint/2010/main" val="2915766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r="12493"/>
          <a:stretch/>
        </p:blipFill>
        <p:spPr>
          <a:xfrm>
            <a:off x="567640" y="1228397"/>
            <a:ext cx="4056695" cy="2107474"/>
          </a:xfrm>
          <a:prstGeom prst="rect">
            <a:avLst/>
          </a:prstGeom>
          <a:ln>
            <a:noFill/>
          </a:ln>
          <a:effectLst>
            <a:outerShdw blurRad="292100" dist="139700" dir="2700000" algn="tl" rotWithShape="0">
              <a:srgbClr val="333333">
                <a:alpha val="65000"/>
              </a:srgbClr>
            </a:outerShdw>
          </a:effectLst>
        </p:spPr>
      </p:pic>
      <p:sp>
        <p:nvSpPr>
          <p:cNvPr id="2" name="Rectangle 1"/>
          <p:cNvSpPr/>
          <p:nvPr/>
        </p:nvSpPr>
        <p:spPr>
          <a:xfrm>
            <a:off x="5353396" y="1320957"/>
            <a:ext cx="5802284" cy="4524315"/>
          </a:xfrm>
          <a:prstGeom prst="rect">
            <a:avLst/>
          </a:prstGeom>
        </p:spPr>
        <p:txBody>
          <a:bodyPr wrap="square">
            <a:spAutoFit/>
          </a:bodyPr>
          <a:lstStyle/>
          <a:p>
            <a:r>
              <a:rPr lang="en-GB" sz="1600" dirty="0">
                <a:solidFill>
                  <a:srgbClr val="181818"/>
                </a:solidFill>
                <a:latin typeface="Merriweather"/>
              </a:rPr>
              <a:t>My favourite quote from literature which was the inspiration of my blog:</a:t>
            </a:r>
          </a:p>
          <a:p>
            <a:endParaRPr lang="en-GB" sz="1600" dirty="0">
              <a:solidFill>
                <a:srgbClr val="181818"/>
              </a:solidFill>
              <a:latin typeface="Merriweather"/>
            </a:endParaRPr>
          </a:p>
          <a:p>
            <a:r>
              <a:rPr lang="en-GB" sz="1600" dirty="0">
                <a:solidFill>
                  <a:srgbClr val="181818"/>
                </a:solidFill>
                <a:latin typeface="Merriweather"/>
              </a:rPr>
              <a:t>“The best thing for being sad," replied Merlin, beginning to puff and blow, "is to learn something. That's the only thing that never fails. You may grow old and trembling in your anatomies, you may lie awake at night listening to the disorder of your veins, you may miss your only love, you may see the world about you devastated by evil lunatics, or know your honour trampled in the sewers of baser minds. There is only one thing for it then — to learn. Learn why the world wags and what wags it. That is the only thing which the mind can never exhaust, never alienate, never be tortured by, never fear or distrust, and never dream of regretting. Learning is the only thing for you. Look what a lot of things there are to learn.” </a:t>
            </a:r>
          </a:p>
          <a:p>
            <a:endParaRPr lang="en-GB" sz="1600" dirty="0">
              <a:solidFill>
                <a:srgbClr val="181818"/>
              </a:solidFill>
              <a:latin typeface="Merriweather"/>
            </a:endParaRPr>
          </a:p>
          <a:p>
            <a:endParaRPr lang="en-GB" sz="1600" dirty="0">
              <a:solidFill>
                <a:srgbClr val="181818"/>
              </a:solidFill>
              <a:latin typeface="Merriweather"/>
            </a:endParaRPr>
          </a:p>
          <a:p>
            <a:r>
              <a:rPr lang="en-GB" sz="1600" i="1" dirty="0">
                <a:solidFill>
                  <a:srgbClr val="181818"/>
                </a:solidFill>
                <a:latin typeface="Merriweather"/>
              </a:rPr>
              <a:t>From the Once and Future King by T.H. White</a:t>
            </a:r>
          </a:p>
        </p:txBody>
      </p:sp>
      <p:sp>
        <p:nvSpPr>
          <p:cNvPr id="7" name="Title 6"/>
          <p:cNvSpPr>
            <a:spLocks noGrp="1"/>
          </p:cNvSpPr>
          <p:nvPr>
            <p:ph type="title" idx="4294967295"/>
          </p:nvPr>
        </p:nvSpPr>
        <p:spPr>
          <a:xfrm>
            <a:off x="199507" y="30795"/>
            <a:ext cx="10095426" cy="1143000"/>
          </a:xfrm>
        </p:spPr>
        <p:txBody>
          <a:bodyPr>
            <a:normAutofit fontScale="90000"/>
          </a:bodyPr>
          <a:lstStyle/>
          <a:p>
            <a:pPr algn="l"/>
            <a:r>
              <a:rPr lang="en-GB" dirty="0"/>
              <a:t>My passion is learning &amp; development. </a:t>
            </a:r>
          </a:p>
        </p:txBody>
      </p:sp>
      <p:sp>
        <p:nvSpPr>
          <p:cNvPr id="8" name="Rectangle 7"/>
          <p:cNvSpPr/>
          <p:nvPr/>
        </p:nvSpPr>
        <p:spPr>
          <a:xfrm>
            <a:off x="537158" y="3397835"/>
            <a:ext cx="4716485" cy="338554"/>
          </a:xfrm>
          <a:prstGeom prst="rect">
            <a:avLst/>
          </a:prstGeom>
        </p:spPr>
        <p:txBody>
          <a:bodyPr wrap="square">
            <a:spAutoFit/>
          </a:bodyPr>
          <a:lstStyle/>
          <a:p>
            <a:r>
              <a:rPr lang="en-GB" sz="1600" dirty="0">
                <a:hlinkClick r:id="rId3"/>
              </a:rPr>
              <a:t>https://whytheworldwagstoday.wordpress.com/</a:t>
            </a:r>
            <a:endParaRPr lang="en-GB" sz="1600" dirty="0"/>
          </a:p>
        </p:txBody>
      </p:sp>
      <p:pic>
        <p:nvPicPr>
          <p:cNvPr id="9" name="Picture 8"/>
          <p:cNvPicPr>
            <a:picLocks noChangeAspect="1"/>
          </p:cNvPicPr>
          <p:nvPr/>
        </p:nvPicPr>
        <p:blipFill>
          <a:blip r:embed="rId4"/>
          <a:stretch>
            <a:fillRect/>
          </a:stretch>
        </p:blipFill>
        <p:spPr>
          <a:xfrm>
            <a:off x="657448" y="3787839"/>
            <a:ext cx="3328307" cy="2640939"/>
          </a:xfrm>
          <a:prstGeom prst="rect">
            <a:avLst/>
          </a:prstGeom>
          <a:ln>
            <a:noFill/>
          </a:ln>
          <a:effectLst>
            <a:outerShdw blurRad="292100" dist="139700" dir="2700000" algn="tl" rotWithShape="0">
              <a:srgbClr val="333333">
                <a:alpha val="65000"/>
              </a:srgbClr>
            </a:outerShdw>
          </a:effectLst>
        </p:spPr>
      </p:pic>
      <p:sp>
        <p:nvSpPr>
          <p:cNvPr id="10" name="Rectangle 9"/>
          <p:cNvSpPr/>
          <p:nvPr/>
        </p:nvSpPr>
        <p:spPr>
          <a:xfrm>
            <a:off x="570014" y="6480228"/>
            <a:ext cx="4572000" cy="307777"/>
          </a:xfrm>
          <a:prstGeom prst="rect">
            <a:avLst/>
          </a:prstGeom>
        </p:spPr>
        <p:txBody>
          <a:bodyPr>
            <a:spAutoFit/>
          </a:bodyPr>
          <a:lstStyle/>
          <a:p>
            <a:r>
              <a:rPr lang="en-GB" sz="1400" dirty="0">
                <a:latin typeface="-apple-system"/>
              </a:rPr>
              <a:t>www.linkedin.com/in/julie-hayward-82a49559</a:t>
            </a:r>
            <a:endParaRPr lang="en-GB" sz="1400" dirty="0"/>
          </a:p>
        </p:txBody>
      </p:sp>
    </p:spTree>
    <p:extLst>
      <p:ext uri="{BB962C8B-B14F-4D97-AF65-F5344CB8AC3E}">
        <p14:creationId xmlns:p14="http://schemas.microsoft.com/office/powerpoint/2010/main" val="3017437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this session You will…</a:t>
            </a:r>
            <a:endParaRPr lang="en-GB" dirty="0"/>
          </a:p>
        </p:txBody>
      </p:sp>
      <p:sp>
        <p:nvSpPr>
          <p:cNvPr id="3" name="Content Placeholder 2"/>
          <p:cNvSpPr>
            <a:spLocks noGrp="1"/>
          </p:cNvSpPr>
          <p:nvPr>
            <p:ph idx="1"/>
          </p:nvPr>
        </p:nvSpPr>
        <p:spPr/>
        <p:txBody>
          <a:bodyPr/>
          <a:lstStyle/>
          <a:p>
            <a:r>
              <a:rPr lang="en-GB" dirty="0" smtClean="0"/>
              <a:t>learn about the learning and teaching strategy for this module.</a:t>
            </a:r>
          </a:p>
          <a:p>
            <a:r>
              <a:rPr lang="en-GB" dirty="0"/>
              <a:t>s</a:t>
            </a:r>
            <a:r>
              <a:rPr lang="en-GB" dirty="0" smtClean="0"/>
              <a:t>tart to consider the skills you have and the skills you need to develop, throughout the course of the programme.</a:t>
            </a:r>
          </a:p>
          <a:p>
            <a:r>
              <a:rPr lang="en-GB" dirty="0" smtClean="0"/>
              <a:t>learn about the module aims and learning outcomes. </a:t>
            </a:r>
          </a:p>
          <a:p>
            <a:r>
              <a:rPr lang="en-GB" dirty="0" smtClean="0"/>
              <a:t>be introduced to the module assessment.</a:t>
            </a:r>
          </a:p>
          <a:p>
            <a:r>
              <a:rPr lang="en-GB" dirty="0"/>
              <a:t>u</a:t>
            </a:r>
            <a:r>
              <a:rPr lang="en-GB" dirty="0" smtClean="0"/>
              <a:t>nderstand how </a:t>
            </a:r>
            <a:r>
              <a:rPr lang="en-GB" dirty="0"/>
              <a:t>M</a:t>
            </a:r>
            <a:r>
              <a:rPr lang="en-GB" dirty="0" smtClean="0"/>
              <a:t>oodle resources can help support your completion of the assessment.</a:t>
            </a:r>
          </a:p>
          <a:p>
            <a:pPr marL="0" indent="0">
              <a:buNone/>
            </a:pPr>
            <a:endParaRPr lang="en-GB" dirty="0" smtClean="0"/>
          </a:p>
          <a:p>
            <a:endParaRPr lang="en-GB" dirty="0"/>
          </a:p>
        </p:txBody>
      </p:sp>
    </p:spTree>
    <p:extLst>
      <p:ext uri="{BB962C8B-B14F-4D97-AF65-F5344CB8AC3E}">
        <p14:creationId xmlns:p14="http://schemas.microsoft.com/office/powerpoint/2010/main" val="697310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1965" t="20875" r="5655" b="23035"/>
          <a:stretch/>
        </p:blipFill>
        <p:spPr>
          <a:xfrm>
            <a:off x="2830286" y="30480"/>
            <a:ext cx="6335486" cy="683840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844165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4070" y="-339634"/>
            <a:ext cx="12367029" cy="8231804"/>
          </a:xfrm>
          <a:prstGeom prst="rect">
            <a:avLst/>
          </a:prstGeom>
        </p:spPr>
      </p:pic>
    </p:spTree>
    <p:extLst>
      <p:ext uri="{BB962C8B-B14F-4D97-AF65-F5344CB8AC3E}">
        <p14:creationId xmlns:p14="http://schemas.microsoft.com/office/powerpoint/2010/main" val="37161048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33376"/>
            <a:ext cx="12192000" cy="9801673"/>
          </a:xfrm>
          <a:prstGeom prst="rect">
            <a:avLst/>
          </a:prstGeom>
        </p:spPr>
      </p:pic>
    </p:spTree>
    <p:extLst>
      <p:ext uri="{BB962C8B-B14F-4D97-AF65-F5344CB8AC3E}">
        <p14:creationId xmlns:p14="http://schemas.microsoft.com/office/powerpoint/2010/main" val="1875158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43000"/>
            <a:ext cx="12192000" cy="9144000"/>
          </a:xfrm>
          <a:prstGeom prst="rect">
            <a:avLst/>
          </a:prstGeom>
        </p:spPr>
      </p:pic>
    </p:spTree>
    <p:extLst>
      <p:ext uri="{BB962C8B-B14F-4D97-AF65-F5344CB8AC3E}">
        <p14:creationId xmlns:p14="http://schemas.microsoft.com/office/powerpoint/2010/main" val="215312862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rotWithShape="1">
          <a:blip r:embed="rId3">
            <a:extLst>
              <a:ext uri="{28A0092B-C50C-407E-A947-70E740481C1C}">
                <a14:useLocalDpi xmlns:a14="http://schemas.microsoft.com/office/drawing/2010/main" val="0"/>
              </a:ext>
            </a:extLst>
          </a:blip>
          <a:srcRect b="10000"/>
          <a:stretch/>
        </p:blipFill>
        <p:spPr>
          <a:xfrm>
            <a:off x="0" y="-330454"/>
            <a:ext cx="12192000" cy="7337044"/>
          </a:xfrm>
          <a:prstGeom prst="rect">
            <a:avLst/>
          </a:prstGeom>
        </p:spPr>
      </p:pic>
    </p:spTree>
    <p:extLst>
      <p:ext uri="{BB962C8B-B14F-4D97-AF65-F5344CB8AC3E}">
        <p14:creationId xmlns:p14="http://schemas.microsoft.com/office/powerpoint/2010/main" val="59173526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 you prepared fo</a:t>
            </a:r>
            <a:r>
              <a:rPr lang="en-GB" dirty="0" smtClean="0"/>
              <a:t>r the Future?</a:t>
            </a:r>
            <a:endParaRPr lang="en-GB" dirty="0"/>
          </a:p>
        </p:txBody>
      </p:sp>
      <p:sp>
        <p:nvSpPr>
          <p:cNvPr id="3" name="Content Placeholder 2"/>
          <p:cNvSpPr>
            <a:spLocks noGrp="1"/>
          </p:cNvSpPr>
          <p:nvPr>
            <p:ph sz="half" idx="1"/>
          </p:nvPr>
        </p:nvSpPr>
        <p:spPr>
          <a:xfrm>
            <a:off x="407324" y="2194560"/>
            <a:ext cx="5417404" cy="3977640"/>
          </a:xfrm>
        </p:spPr>
        <p:txBody>
          <a:bodyPr>
            <a:noAutofit/>
          </a:bodyPr>
          <a:lstStyle/>
          <a:p>
            <a:r>
              <a:rPr lang="en-GB" sz="1500" dirty="0"/>
              <a:t>AI is being used for competitive hiring. AI systems can be programmed to find frequently overlooked passive and outlier candidates while filtering out candidates who don’t meet basic requirements. On a simpler level, robotic process automation (RPA) software sorts candidates in a database by comparing candidates qualifications to the job posting.</a:t>
            </a:r>
          </a:p>
          <a:p>
            <a:r>
              <a:rPr lang="en-GB" sz="1500" dirty="0"/>
              <a:t>Engineering giant Honeywell has developed tools which utilise augmented and virtual reality (AR/VR) along with AI, to capture the experience of work and extract “lessons” from it which can be passed on to newer hires.</a:t>
            </a:r>
          </a:p>
          <a:p>
            <a:r>
              <a:rPr lang="en-GB" sz="1500" dirty="0"/>
              <a:t>Augmented analytics are providing deeper insights into workforce trends. These are tools that can monitor workflows and processes and make intelligent suggestions about how things could be done more effectively or efficiently. Deloitte’s in-house AI-app shares vital information on productivity metrics with senior leaders, identifying the cause of increasing costs, poor performance, and staffing issues.</a:t>
            </a:r>
          </a:p>
          <a:p>
            <a:pPr marL="0" indent="0">
              <a:buNone/>
            </a:pPr>
            <a:endParaRPr lang="en-GB" sz="1500" dirty="0"/>
          </a:p>
        </p:txBody>
      </p:sp>
      <p:sp>
        <p:nvSpPr>
          <p:cNvPr id="4" name="Content Placeholder 3"/>
          <p:cNvSpPr>
            <a:spLocks noGrp="1"/>
          </p:cNvSpPr>
          <p:nvPr>
            <p:ph sz="half" idx="2"/>
          </p:nvPr>
        </p:nvSpPr>
        <p:spPr/>
        <p:txBody>
          <a:bodyPr>
            <a:noAutofit/>
          </a:bodyPr>
          <a:lstStyle/>
          <a:p>
            <a:r>
              <a:rPr lang="en-GB" sz="1500" dirty="0"/>
              <a:t>Chatbots are being used to deal with frequently asked questions in many HR service centres. Unilever uses a chatbot called </a:t>
            </a:r>
            <a:r>
              <a:rPr lang="en-GB" sz="1500" dirty="0" err="1"/>
              <a:t>Unabot</a:t>
            </a:r>
            <a:r>
              <a:rPr lang="en-GB" sz="1500" dirty="0"/>
              <a:t> to answer employees’ questions in plain, human language. Advice is available on everything from where they can catch a bus to the office in the morning, to how to deal with HR and payroll issues.</a:t>
            </a:r>
          </a:p>
          <a:p>
            <a:r>
              <a:rPr lang="en-GB" sz="1500" dirty="0"/>
              <a:t>50% of companies with a turnover above $750 million use digital data-gathering tools to monitor employee satisfaction and performance. This includes analysing the content of emails to determine employee satisfaction and engagement levels. Some companies are using tracking devices to monitor the frequency of bathroom breaks, as well as audio analytics to determine stress levels in voices when staff speak to each other in the office</a:t>
            </a:r>
          </a:p>
          <a:p>
            <a:pPr marL="0" indent="0">
              <a:buNone/>
            </a:pPr>
            <a:r>
              <a:rPr lang="en-GB" sz="1500" i="1" dirty="0" smtClean="0"/>
              <a:t>Bersin</a:t>
            </a:r>
            <a:r>
              <a:rPr lang="en-GB" sz="1500" i="1" dirty="0"/>
              <a:t>, J</a:t>
            </a:r>
            <a:r>
              <a:rPr lang="en-GB" sz="1500" i="1" dirty="0" smtClean="0"/>
              <a:t>. (2019</a:t>
            </a:r>
            <a:r>
              <a:rPr lang="en-GB" sz="1500" i="1" dirty="0"/>
              <a:t>)</a:t>
            </a:r>
            <a:r>
              <a:rPr lang="en-GB" sz="1500" i="1" dirty="0" smtClean="0"/>
              <a:t> </a:t>
            </a:r>
            <a:r>
              <a:rPr lang="en-GB" sz="1500" i="1" dirty="0"/>
              <a:t>Artificial Intelligence In The Workplace: How AI Is Transforming Your Employee Experience. Forbes, 29 May.</a:t>
            </a:r>
            <a:endParaRPr lang="en-GB" sz="1500" i="1" dirty="0"/>
          </a:p>
        </p:txBody>
      </p:sp>
    </p:spTree>
    <p:extLst>
      <p:ext uri="{BB962C8B-B14F-4D97-AF65-F5344CB8AC3E}">
        <p14:creationId xmlns:p14="http://schemas.microsoft.com/office/powerpoint/2010/main" val="18002688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a:t>
            </a:r>
            <a:endParaRPr lang="en-GB" dirty="0"/>
          </a:p>
        </p:txBody>
      </p:sp>
      <p:sp>
        <p:nvSpPr>
          <p:cNvPr id="3" name="Content Placeholder 2"/>
          <p:cNvSpPr>
            <a:spLocks noGrp="1"/>
          </p:cNvSpPr>
          <p:nvPr>
            <p:ph sz="quarter" idx="13"/>
          </p:nvPr>
        </p:nvSpPr>
        <p:spPr>
          <a:xfrm>
            <a:off x="1925204" y="1992260"/>
            <a:ext cx="7796030" cy="2483392"/>
          </a:xfrm>
        </p:spPr>
        <p:txBody>
          <a:bodyPr>
            <a:normAutofit/>
          </a:bodyPr>
          <a:lstStyle/>
          <a:p>
            <a:pPr marL="0" indent="0">
              <a:buNone/>
            </a:pPr>
            <a:r>
              <a:rPr lang="en-GB" sz="2400" dirty="0" smtClean="0"/>
              <a:t>The DSBL module </a:t>
            </a:r>
            <a:r>
              <a:rPr lang="en-GB" sz="2400" dirty="0"/>
              <a:t>aims to develop the skills </a:t>
            </a:r>
            <a:r>
              <a:rPr lang="en-GB" sz="2400" dirty="0" smtClean="0"/>
              <a:t>you will require </a:t>
            </a:r>
            <a:r>
              <a:rPr lang="en-GB" sz="2400" dirty="0"/>
              <a:t>for success in the future of work. </a:t>
            </a:r>
          </a:p>
          <a:p>
            <a:r>
              <a:rPr lang="en-GB" sz="2400" dirty="0"/>
              <a:t>How will you be exceptional?</a:t>
            </a:r>
          </a:p>
          <a:p>
            <a:r>
              <a:rPr lang="en-GB" sz="2400" dirty="0"/>
              <a:t>What will you be able to do that cannot be automated?</a:t>
            </a:r>
          </a:p>
        </p:txBody>
      </p:sp>
      <p:pic>
        <p:nvPicPr>
          <p:cNvPr id="1026" name="Picture 2" descr="Image result for the future of wor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 y="4174191"/>
            <a:ext cx="12058650" cy="4019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303022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235</TotalTime>
  <Words>789</Words>
  <Application>Microsoft Office PowerPoint</Application>
  <PresentationFormat>Widescreen</PresentationFormat>
  <Paragraphs>49</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-apple-system</vt:lpstr>
      <vt:lpstr>Calibri</vt:lpstr>
      <vt:lpstr>Merriweather</vt:lpstr>
      <vt:lpstr>Rockwell</vt:lpstr>
      <vt:lpstr>Rockwell Condensed</vt:lpstr>
      <vt:lpstr>Wingdings</vt:lpstr>
      <vt:lpstr>Wood Type</vt:lpstr>
      <vt:lpstr>Developing Skills for Business Leadership</vt:lpstr>
      <vt:lpstr>PowerPoint Presentation</vt:lpstr>
      <vt:lpstr>My passion is learning &amp; development. </vt:lpstr>
      <vt:lpstr>In this session You will…</vt:lpstr>
      <vt:lpstr>PowerPoint Presentation</vt:lpstr>
      <vt:lpstr>PowerPoint Presentation</vt:lpstr>
      <vt:lpstr>PowerPoint Presentation</vt:lpstr>
      <vt:lpstr>PowerPoint Presentation</vt:lpstr>
      <vt:lpstr>PowerPoint Presentation</vt:lpstr>
      <vt:lpstr>Are you prepared for the Future?</vt:lpstr>
      <vt:lpstr>Module aim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Management and Professional Development</dc:title>
  <dc:creator>Deborah Lloyd</dc:creator>
  <cp:lastModifiedBy>Julie Hayward</cp:lastModifiedBy>
  <cp:revision>17</cp:revision>
  <dcterms:created xsi:type="dcterms:W3CDTF">2019-08-14T10:17:15Z</dcterms:created>
  <dcterms:modified xsi:type="dcterms:W3CDTF">2020-09-22T09:23:40Z</dcterms:modified>
</cp:coreProperties>
</file>