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7EC959-8E85-42B2-ACC5-86B65CF8A8BC}" type="datetimeFigureOut">
              <a:rPr lang="en-GB" smtClean="0"/>
              <a:t>21/09/2022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48C720-4EF0-4434-86BC-F2F9D20453E3}" type="slidenum">
              <a:rPr lang="en-GB" smtClean="0"/>
              <a:t>‹#›</a:t>
            </a:fld>
            <a:endParaRPr lang="en-GB"/>
          </a:p>
        </p:txBody>
      </p:sp>
    </p:spTree>
    <p:extLst>
      <p:ext uri="{BB962C8B-B14F-4D97-AF65-F5344CB8AC3E}">
        <p14:creationId xmlns:p14="http://schemas.microsoft.com/office/powerpoint/2010/main" val="1840487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Hannah</a:t>
            </a: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2237A5-D2AD-407E-A339-D9BDBCC69162}" type="slidenum">
              <a:rPr lang="en-US" altLang="en-US">
                <a:latin typeface="Calibri" panose="020F0502020204030204" pitchFamily="34" charset="0"/>
              </a:rPr>
              <a:pPr/>
              <a:t>4</a:t>
            </a:fld>
            <a:endParaRPr lang="en-US" altLang="en-US">
              <a:latin typeface="Calibri" panose="020F0502020204030204" pitchFamily="34" charset="0"/>
            </a:endParaRPr>
          </a:p>
        </p:txBody>
      </p:sp>
    </p:spTree>
    <p:extLst>
      <p:ext uri="{BB962C8B-B14F-4D97-AF65-F5344CB8AC3E}">
        <p14:creationId xmlns:p14="http://schemas.microsoft.com/office/powerpoint/2010/main" val="163021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Hannah</a:t>
            </a: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6C71A55-C480-4068-B66A-92646539753F}" type="slidenum">
              <a:rPr lang="en-US" altLang="en-US">
                <a:latin typeface="Calibri" panose="020F0502020204030204" pitchFamily="34" charset="0"/>
              </a:rPr>
              <a:pPr/>
              <a:t>5</a:t>
            </a:fld>
            <a:endParaRPr lang="en-US" altLang="en-US">
              <a:latin typeface="Calibri" panose="020F0502020204030204" pitchFamily="34" charset="0"/>
            </a:endParaRPr>
          </a:p>
        </p:txBody>
      </p:sp>
    </p:spTree>
    <p:extLst>
      <p:ext uri="{BB962C8B-B14F-4D97-AF65-F5344CB8AC3E}">
        <p14:creationId xmlns:p14="http://schemas.microsoft.com/office/powerpoint/2010/main" val="3872193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Hannah</a:t>
            </a: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38BF4A3-80FA-4F34-8D4B-F27AC0DB4EB5}" type="slidenum">
              <a:rPr lang="en-US" altLang="en-US">
                <a:latin typeface="Calibri" panose="020F0502020204030204" pitchFamily="34" charset="0"/>
              </a:rPr>
              <a:pPr/>
              <a:t>6</a:t>
            </a:fld>
            <a:endParaRPr lang="en-US" altLang="en-US">
              <a:latin typeface="Calibri" panose="020F0502020204030204" pitchFamily="34" charset="0"/>
            </a:endParaRPr>
          </a:p>
        </p:txBody>
      </p:sp>
    </p:spTree>
    <p:extLst>
      <p:ext uri="{BB962C8B-B14F-4D97-AF65-F5344CB8AC3E}">
        <p14:creationId xmlns:p14="http://schemas.microsoft.com/office/powerpoint/2010/main" val="3711872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1354A18-65EE-4BCC-97DF-29F46015C7F8}" type="slidenum">
              <a:rPr lang="en-US" altLang="en-US">
                <a:latin typeface="Calibri" panose="020F0502020204030204" pitchFamily="34" charset="0"/>
              </a:rPr>
              <a:pPr/>
              <a:t>7</a:t>
            </a:fld>
            <a:endParaRPr lang="en-US" altLang="en-US">
              <a:latin typeface="Calibri" panose="020F0502020204030204" pitchFamily="34" charset="0"/>
            </a:endParaRPr>
          </a:p>
        </p:txBody>
      </p:sp>
    </p:spTree>
    <p:extLst>
      <p:ext uri="{BB962C8B-B14F-4D97-AF65-F5344CB8AC3E}">
        <p14:creationId xmlns:p14="http://schemas.microsoft.com/office/powerpoint/2010/main" val="3423391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Tree>
    <p:extLst>
      <p:ext uri="{BB962C8B-B14F-4D97-AF65-F5344CB8AC3E}">
        <p14:creationId xmlns:p14="http://schemas.microsoft.com/office/powerpoint/2010/main" val="3775177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B277512-60DF-4941-9414-FD9E5A785C34}" type="slidenum">
              <a:rPr lang="en-US" altLang="en-US">
                <a:latin typeface="Calibri" panose="020F0502020204030204" pitchFamily="34" charset="0"/>
              </a:rPr>
              <a:pPr/>
              <a:t>9</a:t>
            </a:fld>
            <a:endParaRPr lang="en-US" altLang="en-US">
              <a:latin typeface="Calibri" panose="020F0502020204030204" pitchFamily="34" charset="0"/>
            </a:endParaRPr>
          </a:p>
        </p:txBody>
      </p:sp>
    </p:spTree>
    <p:extLst>
      <p:ext uri="{BB962C8B-B14F-4D97-AF65-F5344CB8AC3E}">
        <p14:creationId xmlns:p14="http://schemas.microsoft.com/office/powerpoint/2010/main" val="7595361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F272119-FB4C-4C29-86CB-947955E1CB37}" type="slidenum">
              <a:rPr lang="en-US" altLang="en-US">
                <a:latin typeface="Calibri" panose="020F0502020204030204" pitchFamily="34" charset="0"/>
              </a:rPr>
              <a:pPr/>
              <a:t>10</a:t>
            </a:fld>
            <a:endParaRPr lang="en-US" altLang="en-US">
              <a:latin typeface="Calibri" panose="020F0502020204030204" pitchFamily="34" charset="0"/>
            </a:endParaRPr>
          </a:p>
        </p:txBody>
      </p:sp>
    </p:spTree>
    <p:extLst>
      <p:ext uri="{BB962C8B-B14F-4D97-AF65-F5344CB8AC3E}">
        <p14:creationId xmlns:p14="http://schemas.microsoft.com/office/powerpoint/2010/main" val="2858476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B6E5792-E967-4E50-8C2D-63E5ADF85C12}" type="slidenum">
              <a:rPr lang="en-US" altLang="en-US">
                <a:latin typeface="Calibri" panose="020F0502020204030204" pitchFamily="34" charset="0"/>
              </a:rPr>
              <a:pPr/>
              <a:t>11</a:t>
            </a:fld>
            <a:endParaRPr lang="en-US" altLang="en-US">
              <a:latin typeface="Calibri" panose="020F0502020204030204" pitchFamily="34" charset="0"/>
            </a:endParaRPr>
          </a:p>
        </p:txBody>
      </p:sp>
    </p:spTree>
    <p:extLst>
      <p:ext uri="{BB962C8B-B14F-4D97-AF65-F5344CB8AC3E}">
        <p14:creationId xmlns:p14="http://schemas.microsoft.com/office/powerpoint/2010/main" val="3869740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951EC78-E7D5-4855-8841-88114F48A095}" type="slidenum">
              <a:rPr lang="en-US" altLang="en-US">
                <a:latin typeface="Calibri" panose="020F0502020204030204" pitchFamily="34" charset="0"/>
              </a:rPr>
              <a:pPr/>
              <a:t>12</a:t>
            </a:fld>
            <a:endParaRPr lang="en-US" altLang="en-US">
              <a:latin typeface="Calibri" panose="020F0502020204030204" pitchFamily="34" charset="0"/>
            </a:endParaRPr>
          </a:p>
        </p:txBody>
      </p:sp>
    </p:spTree>
    <p:extLst>
      <p:ext uri="{BB962C8B-B14F-4D97-AF65-F5344CB8AC3E}">
        <p14:creationId xmlns:p14="http://schemas.microsoft.com/office/powerpoint/2010/main" val="3939602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0673A61-1599-457F-BBEB-2C9C24547B84}" type="slidenum">
              <a:rPr lang="en-US" altLang="en-US">
                <a:latin typeface="Calibri" panose="020F0502020204030204" pitchFamily="34" charset="0"/>
              </a:rPr>
              <a:pPr/>
              <a:t>13</a:t>
            </a:fld>
            <a:endParaRPr lang="en-US" altLang="en-US">
              <a:latin typeface="Calibri" panose="020F0502020204030204" pitchFamily="34" charset="0"/>
            </a:endParaRPr>
          </a:p>
        </p:txBody>
      </p:sp>
    </p:spTree>
    <p:extLst>
      <p:ext uri="{BB962C8B-B14F-4D97-AF65-F5344CB8AC3E}">
        <p14:creationId xmlns:p14="http://schemas.microsoft.com/office/powerpoint/2010/main" val="3236665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FF72A0-3FAD-4D7E-A6DE-94B3A0FBF4DE}" type="slidenum">
              <a:rPr lang="en-US" altLang="en-US">
                <a:latin typeface="Calibri" panose="020F0502020204030204" pitchFamily="34" charset="0"/>
              </a:rPr>
              <a:pPr/>
              <a:t>14</a:t>
            </a:fld>
            <a:endParaRPr lang="en-US" altLang="en-US">
              <a:latin typeface="Calibri" panose="020F0502020204030204" pitchFamily="34" charset="0"/>
            </a:endParaRPr>
          </a:p>
        </p:txBody>
      </p:sp>
    </p:spTree>
    <p:extLst>
      <p:ext uri="{BB962C8B-B14F-4D97-AF65-F5344CB8AC3E}">
        <p14:creationId xmlns:p14="http://schemas.microsoft.com/office/powerpoint/2010/main" val="33440139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95CA602-126B-4CBB-B828-15E86AC82DDB}" type="slidenum">
              <a:rPr lang="en-US" altLang="en-US">
                <a:latin typeface="Calibri" panose="020F0502020204030204" pitchFamily="34" charset="0"/>
              </a:rPr>
              <a:pPr/>
              <a:t>15</a:t>
            </a:fld>
            <a:endParaRPr lang="en-US" altLang="en-US">
              <a:latin typeface="Calibri" panose="020F0502020204030204" pitchFamily="34" charset="0"/>
            </a:endParaRPr>
          </a:p>
        </p:txBody>
      </p:sp>
    </p:spTree>
    <p:extLst>
      <p:ext uri="{BB962C8B-B14F-4D97-AF65-F5344CB8AC3E}">
        <p14:creationId xmlns:p14="http://schemas.microsoft.com/office/powerpoint/2010/main" val="25555592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787DAC1-EB11-4B1E-B9CF-4CE093CA4E79}" type="slidenum">
              <a:rPr lang="en-US" altLang="en-US">
                <a:latin typeface="Calibri" panose="020F0502020204030204" pitchFamily="34" charset="0"/>
              </a:rPr>
              <a:pPr/>
              <a:t>16</a:t>
            </a:fld>
            <a:endParaRPr lang="en-US" altLang="en-US">
              <a:latin typeface="Calibri" panose="020F0502020204030204" pitchFamily="34" charset="0"/>
            </a:endParaRPr>
          </a:p>
        </p:txBody>
      </p:sp>
    </p:spTree>
    <p:extLst>
      <p:ext uri="{BB962C8B-B14F-4D97-AF65-F5344CB8AC3E}">
        <p14:creationId xmlns:p14="http://schemas.microsoft.com/office/powerpoint/2010/main" val="3984142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F886A3A-EA51-4CA5-BB76-D02B5DC1DD24}" type="slidenum">
              <a:rPr lang="en-US" altLang="en-US">
                <a:latin typeface="Calibri" panose="020F0502020204030204" pitchFamily="34" charset="0"/>
              </a:rPr>
              <a:pPr/>
              <a:t>17</a:t>
            </a:fld>
            <a:endParaRPr lang="en-US" altLang="en-US">
              <a:latin typeface="Calibri" panose="020F0502020204030204" pitchFamily="34" charset="0"/>
            </a:endParaRPr>
          </a:p>
        </p:txBody>
      </p:sp>
    </p:spTree>
    <p:extLst>
      <p:ext uri="{BB962C8B-B14F-4D97-AF65-F5344CB8AC3E}">
        <p14:creationId xmlns:p14="http://schemas.microsoft.com/office/powerpoint/2010/main" val="29117595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Patty</a:t>
            </a:r>
          </a:p>
          <a:p>
            <a:pPr eaLnBrk="1" hangingPunct="1">
              <a:spcBef>
                <a:spcPct val="0"/>
              </a:spcBef>
            </a:pPr>
            <a:endParaRPr lang="en-US" altLang="en-US"/>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88EC8D-2AE3-4B03-B7F8-D3E51BCE4D66}" type="slidenum">
              <a:rPr lang="en-US" altLang="en-US">
                <a:latin typeface="Calibri" panose="020F0502020204030204" pitchFamily="34" charset="0"/>
              </a:rPr>
              <a:pPr/>
              <a:t>18</a:t>
            </a:fld>
            <a:endParaRPr lang="en-US" altLang="en-US">
              <a:latin typeface="Calibri" panose="020F0502020204030204" pitchFamily="34" charset="0"/>
            </a:endParaRPr>
          </a:p>
        </p:txBody>
      </p:sp>
    </p:spTree>
    <p:extLst>
      <p:ext uri="{BB962C8B-B14F-4D97-AF65-F5344CB8AC3E}">
        <p14:creationId xmlns:p14="http://schemas.microsoft.com/office/powerpoint/2010/main" val="17557189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21/09/2022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21/09/2022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21/09/2022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hyperlink" Target="https://www.scirp.org/(S(lz5mqp453edsnp55rrgjct55))/reference/ReferencesPapers.aspx?ReferenceID=2595525"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323528" y="5366385"/>
            <a:ext cx="8496944" cy="830997"/>
          </a:xfrm>
          <a:prstGeom prst="rect">
            <a:avLst/>
          </a:prstGeom>
          <a:noFill/>
        </p:spPr>
        <p:txBody>
          <a:bodyPr wrap="square" rtlCol="0">
            <a:spAutoFit/>
          </a:bodyPr>
          <a:lstStyle/>
          <a:p>
            <a:r>
              <a:rPr lang="en-GB" sz="2400" b="1" dirty="0"/>
              <a:t>Theme 7: Applying Critical Thinking to Issues of Diversity and Difference (Part 1)</a:t>
            </a:r>
          </a:p>
        </p:txBody>
      </p:sp>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6708" y="3095002"/>
            <a:ext cx="2320245" cy="1388076"/>
          </a:xfrm>
          <a:prstGeom prst="rect">
            <a:avLst/>
          </a:prstGeom>
        </p:spPr>
      </p:pic>
      <p:pic>
        <p:nvPicPr>
          <p:cNvPr id="3" name="Picture 2"/>
          <p:cNvPicPr>
            <a:picLocks noChangeAspect="1"/>
          </p:cNvPicPr>
          <p:nvPr/>
        </p:nvPicPr>
        <p:blipFill>
          <a:blip r:embed="rId3"/>
          <a:stretch>
            <a:fillRect/>
          </a:stretch>
        </p:blipFill>
        <p:spPr>
          <a:xfrm>
            <a:off x="6724878" y="2203991"/>
            <a:ext cx="1958939" cy="1303585"/>
          </a:xfrm>
          <a:prstGeom prst="rect">
            <a:avLst/>
          </a:prstGeom>
        </p:spPr>
      </p:pic>
      <p:pic>
        <p:nvPicPr>
          <p:cNvPr id="11" name="Picture 10"/>
          <p:cNvPicPr>
            <a:picLocks noChangeAspect="1"/>
          </p:cNvPicPr>
          <p:nvPr/>
        </p:nvPicPr>
        <p:blipFill>
          <a:blip r:embed="rId4"/>
          <a:stretch>
            <a:fillRect/>
          </a:stretch>
        </p:blipFill>
        <p:spPr>
          <a:xfrm>
            <a:off x="5641208" y="554022"/>
            <a:ext cx="1461984" cy="972884"/>
          </a:xfrm>
          <a:prstGeom prst="rect">
            <a:avLst/>
          </a:prstGeom>
        </p:spPr>
      </p:pic>
      <p:pic>
        <p:nvPicPr>
          <p:cNvPr id="12" name="Picture 11"/>
          <p:cNvPicPr>
            <a:picLocks noChangeAspect="1"/>
          </p:cNvPicPr>
          <p:nvPr/>
        </p:nvPicPr>
        <p:blipFill>
          <a:blip r:embed="rId5"/>
          <a:stretch>
            <a:fillRect/>
          </a:stretch>
        </p:blipFill>
        <p:spPr>
          <a:xfrm>
            <a:off x="2718839" y="1969360"/>
            <a:ext cx="1394098" cy="780695"/>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The Learning Outcomes for this Module</a:t>
            </a:r>
          </a:p>
        </p:txBody>
      </p:sp>
      <p:sp>
        <p:nvSpPr>
          <p:cNvPr id="3" name="TextBox 2"/>
          <p:cNvSpPr txBox="1"/>
          <p:nvPr/>
        </p:nvSpPr>
        <p:spPr>
          <a:xfrm>
            <a:off x="405880" y="1484784"/>
            <a:ext cx="8280920"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u="sng" dirty="0"/>
              <a:t>critically</a:t>
            </a:r>
            <a:r>
              <a:rPr lang="en-GB" sz="2400" dirty="0"/>
              <a:t> understand the key influences on the social (re)production of individual and group identities and how gender and sexual diversity, class, poverty, ethnicity, disability, sexual orientation, race and age represented in our society;</a:t>
            </a:r>
          </a:p>
          <a:p>
            <a:pPr marL="342900" indent="-342900">
              <a:spcBef>
                <a:spcPts val="600"/>
              </a:spcBef>
              <a:spcAft>
                <a:spcPts val="600"/>
              </a:spcAft>
              <a:buFont typeface="Arial" panose="020B0604020202020204" pitchFamily="34" charset="0"/>
              <a:buChar char="•"/>
            </a:pPr>
            <a:r>
              <a:rPr lang="en-GB" sz="2400" u="sng" dirty="0"/>
              <a:t>critically</a:t>
            </a:r>
            <a:r>
              <a:rPr lang="en-GB" sz="2400" dirty="0"/>
              <a:t> reflect upon individual representations of identity in the media and society and the politics of recognition;</a:t>
            </a:r>
          </a:p>
          <a:p>
            <a:pPr marL="342900" indent="-342900">
              <a:spcBef>
                <a:spcPts val="600"/>
              </a:spcBef>
              <a:spcAft>
                <a:spcPts val="600"/>
              </a:spcAft>
              <a:buFont typeface="Arial" panose="020B0604020202020204" pitchFamily="34" charset="0"/>
              <a:buChar char="•"/>
            </a:pPr>
            <a:r>
              <a:rPr lang="en-GB" sz="2400" u="sng" dirty="0"/>
              <a:t>critically</a:t>
            </a:r>
            <a:r>
              <a:rPr lang="en-GB" sz="2400" dirty="0"/>
              <a:t> engage with theories of difference and how these assist the study of conflict and inequality in society.</a:t>
            </a:r>
          </a:p>
          <a:p>
            <a:pPr marL="342900" indent="-342900">
              <a:spcBef>
                <a:spcPts val="600"/>
              </a:spcBef>
              <a:spcAft>
                <a:spcPts val="600"/>
              </a:spcAft>
              <a:buFont typeface="Arial" panose="020B0604020202020204" pitchFamily="34" charset="0"/>
              <a:buChar char="•"/>
            </a:pPr>
            <a:endParaRPr lang="en-GB" sz="2400" dirty="0"/>
          </a:p>
        </p:txBody>
      </p:sp>
      <p:sp>
        <p:nvSpPr>
          <p:cNvPr id="4" name="TextBox 3"/>
          <p:cNvSpPr txBox="1"/>
          <p:nvPr/>
        </p:nvSpPr>
        <p:spPr>
          <a:xfrm>
            <a:off x="909936" y="5085184"/>
            <a:ext cx="7776864" cy="954107"/>
          </a:xfrm>
          <a:prstGeom prst="rect">
            <a:avLst/>
          </a:prstGeom>
          <a:noFill/>
        </p:spPr>
        <p:txBody>
          <a:bodyPr wrap="square" rtlCol="0">
            <a:spAutoFit/>
          </a:bodyPr>
          <a:lstStyle/>
          <a:p>
            <a:pPr algn="ctr"/>
            <a:r>
              <a:rPr lang="en-GB" sz="2800" i="1" dirty="0"/>
              <a:t>All three Learning Outcomes therefore relate to Critical Thinking skills</a:t>
            </a:r>
          </a:p>
        </p:txBody>
      </p:sp>
    </p:spTree>
    <p:extLst>
      <p:ext uri="{BB962C8B-B14F-4D97-AF65-F5344CB8AC3E}">
        <p14:creationId xmlns:p14="http://schemas.microsoft.com/office/powerpoint/2010/main" val="105759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109" y="188640"/>
            <a:ext cx="8229600" cy="850106"/>
          </a:xfrm>
        </p:spPr>
        <p:txBody>
          <a:bodyPr>
            <a:normAutofit/>
          </a:bodyPr>
          <a:lstStyle/>
          <a:p>
            <a:r>
              <a:rPr lang="en-GB" sz="3600" b="1" dirty="0"/>
              <a:t>So what is Critical Thinking?</a:t>
            </a:r>
          </a:p>
        </p:txBody>
      </p:sp>
      <p:sp>
        <p:nvSpPr>
          <p:cNvPr id="4" name="TextBox 3"/>
          <p:cNvSpPr txBox="1"/>
          <p:nvPr/>
        </p:nvSpPr>
        <p:spPr>
          <a:xfrm>
            <a:off x="755576" y="1772816"/>
            <a:ext cx="7776864" cy="954107"/>
          </a:xfrm>
          <a:prstGeom prst="rect">
            <a:avLst/>
          </a:prstGeom>
          <a:noFill/>
        </p:spPr>
        <p:txBody>
          <a:bodyPr wrap="square" rtlCol="0">
            <a:spAutoFit/>
          </a:bodyPr>
          <a:lstStyle/>
          <a:p>
            <a:pPr algn="ctr"/>
            <a:r>
              <a:rPr lang="en-GB" sz="2800" i="1" dirty="0"/>
              <a:t>From your studies, what do you understand critical thinking to mean?</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3284984"/>
            <a:ext cx="1214865" cy="1214865"/>
          </a:xfrm>
          <a:prstGeom prst="rect">
            <a:avLst/>
          </a:prstGeom>
        </p:spPr>
      </p:pic>
    </p:spTree>
    <p:extLst>
      <p:ext uri="{BB962C8B-B14F-4D97-AF65-F5344CB8AC3E}">
        <p14:creationId xmlns:p14="http://schemas.microsoft.com/office/powerpoint/2010/main" val="4107725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395536" y="116632"/>
            <a:ext cx="8229600" cy="922114"/>
          </a:xfrm>
        </p:spPr>
        <p:txBody>
          <a:bodyPr/>
          <a:lstStyle/>
          <a:p>
            <a:pPr eaLnBrk="1" hangingPunct="1"/>
            <a:r>
              <a:rPr lang="en-US" altLang="en-US" b="1" dirty="0"/>
              <a:t>Defining Critical Thinking</a:t>
            </a:r>
          </a:p>
        </p:txBody>
      </p:sp>
      <p:sp>
        <p:nvSpPr>
          <p:cNvPr id="44035" name="Content Placeholder 2"/>
          <p:cNvSpPr>
            <a:spLocks noGrp="1"/>
          </p:cNvSpPr>
          <p:nvPr>
            <p:ph idx="1"/>
          </p:nvPr>
        </p:nvSpPr>
        <p:spPr>
          <a:xfrm>
            <a:off x="755576" y="1196752"/>
            <a:ext cx="7708900" cy="5105400"/>
          </a:xfrm>
        </p:spPr>
        <p:txBody>
          <a:bodyPr/>
          <a:lstStyle/>
          <a:p>
            <a:pPr eaLnBrk="1" hangingPunct="1"/>
            <a:r>
              <a:rPr lang="en-US" altLang="en-US" sz="2800" dirty="0"/>
              <a:t>Individually, make a note of a short phrase to complete these sentences.</a:t>
            </a:r>
            <a:endParaRPr lang="en-US" altLang="en-US" sz="2400" dirty="0"/>
          </a:p>
          <a:p>
            <a:pPr eaLnBrk="1" hangingPunct="1"/>
            <a:endParaRPr lang="en-US" altLang="en-US" sz="2800" dirty="0"/>
          </a:p>
          <a:p>
            <a:pPr eaLnBrk="1" hangingPunct="1"/>
            <a:r>
              <a:rPr lang="en-US" altLang="en-US" sz="2800" dirty="0"/>
              <a:t>Critical thinking is ________________________.</a:t>
            </a:r>
          </a:p>
          <a:p>
            <a:pPr eaLnBrk="1" hangingPunct="1"/>
            <a:endParaRPr lang="en-US" altLang="en-US" sz="2800" dirty="0"/>
          </a:p>
          <a:p>
            <a:pPr eaLnBrk="1" hangingPunct="1"/>
            <a:endParaRPr lang="en-US" altLang="en-US" sz="2800" dirty="0"/>
          </a:p>
          <a:p>
            <a:pPr eaLnBrk="1" hangingPunct="1"/>
            <a:r>
              <a:rPr lang="en-US" altLang="en-US" sz="2800" dirty="0"/>
              <a:t>Critical thinking is not _____________________.</a:t>
            </a:r>
          </a:p>
        </p:txBody>
      </p:sp>
    </p:spTree>
    <p:extLst>
      <p:ext uri="{BB962C8B-B14F-4D97-AF65-F5344CB8AC3E}">
        <p14:creationId xmlns:p14="http://schemas.microsoft.com/office/powerpoint/2010/main" val="153232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Title 1"/>
          <p:cNvSpPr>
            <a:spLocks noGrp="1"/>
          </p:cNvSpPr>
          <p:nvPr>
            <p:ph type="title"/>
          </p:nvPr>
        </p:nvSpPr>
        <p:spPr>
          <a:xfrm>
            <a:off x="457200" y="116632"/>
            <a:ext cx="8229600" cy="922114"/>
          </a:xfrm>
        </p:spPr>
        <p:txBody>
          <a:bodyPr/>
          <a:lstStyle/>
          <a:p>
            <a:pPr eaLnBrk="1" hangingPunct="1"/>
            <a:r>
              <a:rPr lang="en-US" altLang="en-US" b="1" dirty="0"/>
              <a:t>Defining Critical Thinking</a:t>
            </a:r>
          </a:p>
        </p:txBody>
      </p:sp>
      <p:sp>
        <p:nvSpPr>
          <p:cNvPr id="46084" name="Content Placeholder 2"/>
          <p:cNvSpPr>
            <a:spLocks noGrp="1"/>
          </p:cNvSpPr>
          <p:nvPr>
            <p:ph idx="1"/>
          </p:nvPr>
        </p:nvSpPr>
        <p:spPr>
          <a:xfrm>
            <a:off x="304800" y="1260475"/>
            <a:ext cx="8534400" cy="5368925"/>
          </a:xfrm>
        </p:spPr>
        <p:txBody>
          <a:bodyPr/>
          <a:lstStyle/>
          <a:p>
            <a:pPr eaLnBrk="1" hangingPunct="1"/>
            <a:r>
              <a:rPr lang="en-US" altLang="en-US" sz="2800" dirty="0"/>
              <a:t>In discuss and try to come to a consensus. Record your group responses.</a:t>
            </a:r>
          </a:p>
          <a:p>
            <a:pPr eaLnBrk="1" hangingPunct="1"/>
            <a:endParaRPr lang="en-US" altLang="en-US" sz="2800" dirty="0"/>
          </a:p>
          <a:p>
            <a:pPr eaLnBrk="1" hangingPunct="1"/>
            <a:endParaRPr lang="en-US" altLang="en-US" sz="2800" dirty="0"/>
          </a:p>
          <a:p>
            <a:pPr eaLnBrk="1" hangingPunct="1"/>
            <a:r>
              <a:rPr lang="en-US" altLang="en-US" sz="2800" dirty="0"/>
              <a:t>Critical thinking is ________________________.</a:t>
            </a:r>
          </a:p>
          <a:p>
            <a:pPr eaLnBrk="1" hangingPunct="1"/>
            <a:endParaRPr lang="en-US" altLang="en-US" sz="2800" dirty="0"/>
          </a:p>
          <a:p>
            <a:pPr eaLnBrk="1" hangingPunct="1"/>
            <a:endParaRPr lang="en-US" altLang="en-US" sz="2800" dirty="0"/>
          </a:p>
          <a:p>
            <a:pPr eaLnBrk="1" hangingPunct="1"/>
            <a:r>
              <a:rPr lang="en-US" altLang="en-US" sz="2800" dirty="0"/>
              <a:t>Critical thinking is not _____________________.</a:t>
            </a:r>
          </a:p>
        </p:txBody>
      </p:sp>
    </p:spTree>
    <p:extLst>
      <p:ext uri="{BB962C8B-B14F-4D97-AF65-F5344CB8AC3E}">
        <p14:creationId xmlns:p14="http://schemas.microsoft.com/office/powerpoint/2010/main" val="2986756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60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608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608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Title 1"/>
          <p:cNvSpPr>
            <a:spLocks noGrp="1"/>
          </p:cNvSpPr>
          <p:nvPr>
            <p:ph type="title"/>
          </p:nvPr>
        </p:nvSpPr>
        <p:spPr>
          <a:xfrm>
            <a:off x="444082" y="116632"/>
            <a:ext cx="8229600" cy="850106"/>
          </a:xfrm>
        </p:spPr>
        <p:txBody>
          <a:bodyPr/>
          <a:lstStyle/>
          <a:p>
            <a:pPr eaLnBrk="1" hangingPunct="1"/>
            <a:r>
              <a:rPr lang="en-US" altLang="en-US" b="1" dirty="0"/>
              <a:t>Defining Critical Thinking</a:t>
            </a:r>
          </a:p>
        </p:txBody>
      </p:sp>
      <p:sp>
        <p:nvSpPr>
          <p:cNvPr id="3" name="Content Placeholder 2"/>
          <p:cNvSpPr>
            <a:spLocks noGrp="1"/>
          </p:cNvSpPr>
          <p:nvPr>
            <p:ph idx="1"/>
          </p:nvPr>
        </p:nvSpPr>
        <p:spPr>
          <a:xfrm>
            <a:off x="337394" y="1196752"/>
            <a:ext cx="8305800" cy="3032621"/>
          </a:xfrm>
        </p:spPr>
        <p:txBody>
          <a:bodyPr>
            <a:noAutofit/>
          </a:bodyPr>
          <a:lstStyle/>
          <a:p>
            <a:pPr eaLnBrk="1" hangingPunct="1">
              <a:spcBef>
                <a:spcPts val="600"/>
              </a:spcBef>
              <a:spcAft>
                <a:spcPts val="600"/>
              </a:spcAft>
              <a:defRPr/>
            </a:pPr>
            <a:r>
              <a:rPr lang="en-US" sz="2800" dirty="0"/>
              <a:t>In your groups,  decide what critical thinking “looks like” when someone is thinking critically. </a:t>
            </a:r>
          </a:p>
          <a:p>
            <a:pPr eaLnBrk="1" hangingPunct="1">
              <a:spcBef>
                <a:spcPts val="600"/>
              </a:spcBef>
              <a:spcAft>
                <a:spcPts val="600"/>
              </a:spcAft>
              <a:defRPr/>
            </a:pPr>
            <a:r>
              <a:rPr lang="en-US" sz="2800" dirty="0"/>
              <a:t>Draw a picture on your flip chart sheet that highlights critical thinking within your field.</a:t>
            </a:r>
          </a:p>
          <a:p>
            <a:pPr eaLnBrk="1" hangingPunct="1">
              <a:spcBef>
                <a:spcPts val="600"/>
              </a:spcBef>
              <a:spcAft>
                <a:spcPts val="600"/>
              </a:spcAft>
              <a:defRPr/>
            </a:pPr>
            <a:r>
              <a:rPr lang="en-US" sz="2800" dirty="0"/>
              <a:t>What does a critical thinker look like?</a:t>
            </a:r>
          </a:p>
          <a:p>
            <a:pPr eaLnBrk="1" hangingPunct="1">
              <a:spcBef>
                <a:spcPts val="600"/>
              </a:spcBef>
              <a:spcAft>
                <a:spcPts val="600"/>
              </a:spcAft>
              <a:defRPr/>
            </a:pPr>
            <a:r>
              <a:rPr lang="en-US" sz="2800" dirty="0"/>
              <a:t>What would they be doing?</a:t>
            </a:r>
          </a:p>
          <a:p>
            <a:pPr eaLnBrk="1" hangingPunct="1">
              <a:spcBef>
                <a:spcPts val="600"/>
              </a:spcBef>
              <a:spcAft>
                <a:spcPts val="600"/>
              </a:spcAft>
              <a:defRPr/>
            </a:pPr>
            <a:r>
              <a:rPr lang="en-US" sz="2800" dirty="0"/>
              <a:t>What makes them different?</a:t>
            </a:r>
          </a:p>
          <a:p>
            <a:pPr eaLnBrk="1" hangingPunct="1">
              <a:spcBef>
                <a:spcPts val="600"/>
              </a:spcBef>
              <a:spcAft>
                <a:spcPts val="600"/>
              </a:spcAft>
              <a:defRPr/>
            </a:pPr>
            <a:endParaRPr lang="en-US" sz="2800" dirty="0"/>
          </a:p>
          <a:p>
            <a:pPr eaLnBrk="1" hangingPunct="1">
              <a:spcBef>
                <a:spcPts val="600"/>
              </a:spcBef>
              <a:spcAft>
                <a:spcPts val="600"/>
              </a:spcAft>
              <a:defRPr/>
            </a:pPr>
            <a:endParaRPr lang="en-US" sz="28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5157192"/>
            <a:ext cx="1324515" cy="1324515"/>
          </a:xfrm>
          <a:prstGeom prst="rect">
            <a:avLst/>
          </a:prstGeom>
        </p:spPr>
      </p:pic>
    </p:spTree>
    <p:extLst>
      <p:ext uri="{BB962C8B-B14F-4D97-AF65-F5344CB8AC3E}">
        <p14:creationId xmlns:p14="http://schemas.microsoft.com/office/powerpoint/2010/main" val="24260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3"/>
          <p:cNvSpPr>
            <a:spLocks noGrp="1"/>
          </p:cNvSpPr>
          <p:nvPr>
            <p:ph type="title"/>
          </p:nvPr>
        </p:nvSpPr>
        <p:spPr>
          <a:xfrm>
            <a:off x="304800" y="341313"/>
            <a:ext cx="8610600" cy="679450"/>
          </a:xfrm>
        </p:spPr>
        <p:txBody>
          <a:bodyPr>
            <a:normAutofit fontScale="90000"/>
          </a:bodyPr>
          <a:lstStyle/>
          <a:p>
            <a:pPr eaLnBrk="1" hangingPunct="1"/>
            <a:r>
              <a:rPr lang="en-US" altLang="en-US" b="1" dirty="0"/>
              <a:t>What is Critical Thinking?</a:t>
            </a:r>
          </a:p>
        </p:txBody>
      </p:sp>
      <p:sp>
        <p:nvSpPr>
          <p:cNvPr id="11" name="TextBox 10"/>
          <p:cNvSpPr txBox="1"/>
          <p:nvPr/>
        </p:nvSpPr>
        <p:spPr>
          <a:xfrm>
            <a:off x="971600" y="2060848"/>
            <a:ext cx="7010400" cy="2400657"/>
          </a:xfrm>
          <a:prstGeom prst="rect">
            <a:avLst/>
          </a:prstGeom>
          <a:noFill/>
        </p:spPr>
        <p:txBody>
          <a:bodyPr>
            <a:spAutoFit/>
          </a:bodyPr>
          <a:lstStyle/>
          <a:p>
            <a:pPr algn="ctr" eaLnBrk="1" fontAlgn="auto" hangingPunct="1">
              <a:spcBef>
                <a:spcPts val="0"/>
              </a:spcBef>
              <a:spcAft>
                <a:spcPts val="0"/>
              </a:spcAft>
              <a:defRPr/>
            </a:pPr>
            <a:r>
              <a:rPr lang="en-US" sz="4400" b="1" kern="0" dirty="0">
                <a:latin typeface="+mn-lt"/>
              </a:rPr>
              <a:t>“Higher-Order Thinking”</a:t>
            </a:r>
          </a:p>
          <a:p>
            <a:pPr algn="ctr" eaLnBrk="1" fontAlgn="auto" hangingPunct="1">
              <a:spcBef>
                <a:spcPts val="0"/>
              </a:spcBef>
              <a:spcAft>
                <a:spcPts val="0"/>
              </a:spcAft>
              <a:defRPr/>
            </a:pPr>
            <a:endParaRPr lang="en-US" sz="4400" b="1" kern="0" dirty="0">
              <a:latin typeface="+mn-lt"/>
            </a:endParaRPr>
          </a:p>
          <a:p>
            <a:pPr algn="ctr" eaLnBrk="1" fontAlgn="auto" hangingPunct="1">
              <a:spcBef>
                <a:spcPts val="0"/>
              </a:spcBef>
              <a:spcAft>
                <a:spcPts val="0"/>
              </a:spcAft>
              <a:defRPr/>
            </a:pPr>
            <a:r>
              <a:rPr lang="en-US" sz="4400" b="1" kern="0" dirty="0">
                <a:latin typeface="+mn-lt"/>
              </a:rPr>
              <a:t>“Complex Thinking”</a:t>
            </a:r>
          </a:p>
          <a:p>
            <a:pPr eaLnBrk="1" fontAlgn="auto" hangingPunct="1">
              <a:spcBef>
                <a:spcPts val="0"/>
              </a:spcBef>
              <a:spcAft>
                <a:spcPts val="0"/>
              </a:spcAft>
              <a:defRPr/>
            </a:pPr>
            <a:endParaRPr lang="en-US" b="1" dirty="0">
              <a:latin typeface="+mn-lt"/>
            </a:endParaRPr>
          </a:p>
        </p:txBody>
      </p:sp>
    </p:spTree>
    <p:extLst>
      <p:ext uri="{BB962C8B-B14F-4D97-AF65-F5344CB8AC3E}">
        <p14:creationId xmlns:p14="http://schemas.microsoft.com/office/powerpoint/2010/main" val="3191878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312060" y="188640"/>
            <a:ext cx="8534400" cy="864096"/>
          </a:xfrm>
        </p:spPr>
        <p:txBody>
          <a:bodyPr/>
          <a:lstStyle/>
          <a:p>
            <a:pPr eaLnBrk="1" hangingPunct="1"/>
            <a:r>
              <a:rPr lang="en-US" altLang="en-US" sz="4400" b="1" dirty="0"/>
              <a:t>What is Critical Thinking?</a:t>
            </a:r>
            <a:endParaRPr lang="en-US" altLang="en-US" sz="2800" b="1" dirty="0"/>
          </a:p>
        </p:txBody>
      </p:sp>
      <p:sp>
        <p:nvSpPr>
          <p:cNvPr id="2" name="TextBox 1"/>
          <p:cNvSpPr txBox="1"/>
          <p:nvPr/>
        </p:nvSpPr>
        <p:spPr>
          <a:xfrm>
            <a:off x="312060" y="1700808"/>
            <a:ext cx="8364396" cy="3970318"/>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words ‘critical’ and ‘criteria’ come from the same root word meaning judgment (i.e. it means to make judgements)</a:t>
            </a:r>
          </a:p>
          <a:p>
            <a:endParaRPr lang="en-GB" sz="2800" dirty="0"/>
          </a:p>
          <a:p>
            <a:endParaRPr lang="en-GB" sz="2800" dirty="0"/>
          </a:p>
          <a:p>
            <a:pPr marL="285750" indent="-285750">
              <a:buFont typeface="Arial" panose="020B0604020202020204" pitchFamily="34" charset="0"/>
              <a:buChar char="•"/>
            </a:pPr>
            <a:r>
              <a:rPr lang="en-GB" sz="2800" dirty="0"/>
              <a:t>Critical Thinking is reasonable, reflective thinking that is focused on deciding what to believe or do. (Robert Ennis)</a:t>
            </a:r>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1373504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4"/>
          <p:cNvSpPr>
            <a:spLocks noGrp="1"/>
          </p:cNvSpPr>
          <p:nvPr>
            <p:ph type="title"/>
          </p:nvPr>
        </p:nvSpPr>
        <p:spPr/>
        <p:txBody>
          <a:bodyPr>
            <a:normAutofit fontScale="90000"/>
          </a:bodyPr>
          <a:lstStyle/>
          <a:p>
            <a:pPr eaLnBrk="1" hangingPunct="1"/>
            <a:r>
              <a:rPr lang="en-US" altLang="en-US" sz="4000" b="1" dirty="0"/>
              <a:t>Critical thinking = “Grappling with open-ended problems”</a:t>
            </a:r>
          </a:p>
        </p:txBody>
      </p:sp>
      <p:sp>
        <p:nvSpPr>
          <p:cNvPr id="54275" name="Content Placeholder 5"/>
          <p:cNvSpPr>
            <a:spLocks noGrp="1"/>
          </p:cNvSpPr>
          <p:nvPr>
            <p:ph idx="1"/>
          </p:nvPr>
        </p:nvSpPr>
        <p:spPr>
          <a:xfrm>
            <a:off x="323528" y="2348880"/>
            <a:ext cx="8568952" cy="2724533"/>
          </a:xfrm>
        </p:spPr>
        <p:txBody>
          <a:bodyPr>
            <a:normAutofit/>
          </a:bodyPr>
          <a:lstStyle/>
          <a:p>
            <a:pPr marL="0" indent="0" algn="ctr" eaLnBrk="1" hangingPunct="1">
              <a:buNone/>
            </a:pPr>
            <a:r>
              <a:rPr lang="en-US" altLang="en-US" sz="2800" dirty="0"/>
              <a:t>“Effective personal and professional functioning requires dealing with </a:t>
            </a:r>
            <a:r>
              <a:rPr lang="en-US" altLang="en-US" sz="2800" u="sng" dirty="0"/>
              <a:t>open-ended</a:t>
            </a:r>
            <a:r>
              <a:rPr lang="en-US" altLang="en-US" sz="2800" dirty="0"/>
              <a:t> problems that are fraught with significant and enduring </a:t>
            </a:r>
            <a:r>
              <a:rPr lang="en-US" altLang="en-US" sz="2800" u="sng" dirty="0"/>
              <a:t>uncertainties</a:t>
            </a:r>
            <a:r>
              <a:rPr lang="en-US" altLang="en-US" sz="2800" dirty="0"/>
              <a:t> about such issues as the scope of the problem, interpretations of relevant information, range of solution options, and potential outcomes of various options.”</a:t>
            </a:r>
          </a:p>
        </p:txBody>
      </p:sp>
      <p:sp>
        <p:nvSpPr>
          <p:cNvPr id="54276" name="TextBox 6"/>
          <p:cNvSpPr txBox="1">
            <a:spLocks noChangeArrowheads="1"/>
          </p:cNvSpPr>
          <p:nvPr/>
        </p:nvSpPr>
        <p:spPr bwMode="auto">
          <a:xfrm flipH="1">
            <a:off x="533400" y="5373216"/>
            <a:ext cx="8077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buClr>
                <a:srgbClr val="003870"/>
              </a:buClr>
              <a:buSzPct val="75000"/>
              <a:buFont typeface="Wingdings" panose="05000000000000000000" pitchFamily="2" charset="2"/>
              <a:defRPr sz="4000">
                <a:solidFill>
                  <a:srgbClr val="003870"/>
                </a:solidFill>
                <a:latin typeface="Century Gothic" panose="020B0502020202020204" pitchFamily="34" charset="0"/>
              </a:defRPr>
            </a:lvl1pPr>
            <a:lvl2pPr marL="742950" indent="-285750">
              <a:buClr>
                <a:srgbClr val="003870"/>
              </a:buClr>
              <a:buChar char="–"/>
              <a:defRPr sz="2000">
                <a:solidFill>
                  <a:srgbClr val="002D5A"/>
                </a:solidFill>
                <a:latin typeface="Century Gothic" panose="020B0502020202020204" pitchFamily="34" charset="0"/>
              </a:defRPr>
            </a:lvl2pPr>
            <a:lvl3pPr marL="1143000" indent="-228600">
              <a:buClr>
                <a:srgbClr val="003870"/>
              </a:buClr>
              <a:buChar char="•"/>
              <a:defRPr sz="2400">
                <a:solidFill>
                  <a:srgbClr val="003870"/>
                </a:solidFill>
                <a:latin typeface="Century Gothic" panose="020B0502020202020204" pitchFamily="34" charset="0"/>
              </a:defRPr>
            </a:lvl3pPr>
            <a:lvl4pPr marL="1600200" indent="-228600">
              <a:buClr>
                <a:srgbClr val="003870"/>
              </a:buClr>
              <a:buChar char="–"/>
              <a:defRPr sz="1600">
                <a:solidFill>
                  <a:srgbClr val="003870"/>
                </a:solidFill>
                <a:latin typeface="Century Gothic" panose="020B0502020202020204" pitchFamily="34" charset="0"/>
              </a:defRPr>
            </a:lvl4pPr>
            <a:lvl5pPr marL="2057400" indent="-228600">
              <a:buClr>
                <a:srgbClr val="003870"/>
              </a:buClr>
              <a:buChar char="»"/>
              <a:defRPr sz="1400">
                <a:solidFill>
                  <a:srgbClr val="003870"/>
                </a:solidFill>
                <a:latin typeface="Century Gothic" panose="020B0502020202020204" pitchFamily="34" charset="0"/>
              </a:defRPr>
            </a:lvl5pPr>
            <a:lvl6pPr marL="25146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6pPr>
            <a:lvl7pPr marL="29718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7pPr>
            <a:lvl8pPr marL="34290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8pPr>
            <a:lvl9pPr marL="38862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9pPr>
          </a:lstStyle>
          <a:p>
            <a:pPr eaLnBrk="1" hangingPunct="1">
              <a:buClrTx/>
              <a:buSzTx/>
              <a:buFontTx/>
              <a:buNone/>
            </a:pPr>
            <a:r>
              <a:rPr lang="en-US" altLang="en-US" sz="1200" dirty="0">
                <a:solidFill>
                  <a:schemeClr val="tx1"/>
                </a:solidFill>
              </a:rPr>
              <a:t>From </a:t>
            </a:r>
            <a:r>
              <a:rPr lang="en-US" altLang="en-US" sz="1200" i="1" dirty="0">
                <a:solidFill>
                  <a:schemeClr val="tx1"/>
                </a:solidFill>
              </a:rPr>
              <a:t>Helping Your Students Develop Critical Thinking Skills</a:t>
            </a:r>
            <a:endParaRPr lang="en-US" altLang="en-US" sz="1200" dirty="0">
              <a:solidFill>
                <a:schemeClr val="tx1"/>
              </a:solidFill>
            </a:endParaRPr>
          </a:p>
          <a:p>
            <a:pPr eaLnBrk="1" hangingPunct="1">
              <a:buClrTx/>
              <a:buSzTx/>
              <a:buFontTx/>
              <a:buNone/>
            </a:pPr>
            <a:r>
              <a:rPr lang="en-US" altLang="en-US" sz="1200" dirty="0">
                <a:solidFill>
                  <a:schemeClr val="tx1"/>
                </a:solidFill>
              </a:rPr>
              <a:t>Cindy L. Lynch and Susan K. Wolcott, October 2001, The IDEA Center </a:t>
            </a:r>
          </a:p>
        </p:txBody>
      </p:sp>
    </p:spTree>
    <p:extLst>
      <p:ext uri="{BB962C8B-B14F-4D97-AF65-F5344CB8AC3E}">
        <p14:creationId xmlns:p14="http://schemas.microsoft.com/office/powerpoint/2010/main" val="2529918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5" grpId="0" build="p"/>
      <p:bldP spid="5427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267589" y="76200"/>
            <a:ext cx="8608822" cy="1143000"/>
          </a:xfrm>
        </p:spPr>
        <p:txBody>
          <a:bodyPr>
            <a:normAutofit fontScale="90000"/>
          </a:bodyPr>
          <a:lstStyle/>
          <a:p>
            <a:pPr eaLnBrk="1" hangingPunct="1"/>
            <a:r>
              <a:rPr lang="en-US" altLang="en-US" sz="4000" b="1" dirty="0"/>
              <a:t>Examples of when we should use critical thinking…</a:t>
            </a:r>
          </a:p>
        </p:txBody>
      </p:sp>
      <p:sp>
        <p:nvSpPr>
          <p:cNvPr id="3" name="Content Placeholder 2"/>
          <p:cNvSpPr>
            <a:spLocks noGrp="1"/>
          </p:cNvSpPr>
          <p:nvPr>
            <p:ph idx="1"/>
          </p:nvPr>
        </p:nvSpPr>
        <p:spPr>
          <a:xfrm>
            <a:off x="272966" y="1124744"/>
            <a:ext cx="8686800" cy="5181600"/>
          </a:xfrm>
        </p:spPr>
        <p:txBody>
          <a:bodyPr/>
          <a:lstStyle/>
          <a:p>
            <a:pPr algn="l" eaLnBrk="1" hangingPunct="1">
              <a:spcBef>
                <a:spcPts val="0"/>
              </a:spcBef>
              <a:spcAft>
                <a:spcPts val="1200"/>
              </a:spcAft>
              <a:buFont typeface="Arial" pitchFamily="34" charset="0"/>
              <a:buChar char="•"/>
              <a:defRPr/>
            </a:pPr>
            <a:r>
              <a:rPr lang="en-US" sz="2800" u="sng" dirty="0"/>
              <a:t>Professional problems</a:t>
            </a:r>
          </a:p>
          <a:p>
            <a:pPr lvl="1" eaLnBrk="1" hangingPunct="1">
              <a:buFontTx/>
              <a:buNone/>
              <a:defRPr/>
            </a:pPr>
            <a:r>
              <a:rPr lang="en-US" sz="2400" dirty="0"/>
              <a:t>-  What is the best interpretation of a piece of literature?</a:t>
            </a:r>
          </a:p>
          <a:p>
            <a:pPr lvl="1" eaLnBrk="1" hangingPunct="1">
              <a:buFontTx/>
              <a:buNone/>
              <a:defRPr/>
            </a:pPr>
            <a:r>
              <a:rPr lang="en-US" sz="2400" dirty="0"/>
              <a:t>-  How can a leader most efficiently promote effective team work?</a:t>
            </a:r>
          </a:p>
          <a:p>
            <a:pPr marL="347663" lvl="1" eaLnBrk="1" hangingPunct="1">
              <a:spcBef>
                <a:spcPts val="1800"/>
              </a:spcBef>
              <a:spcAft>
                <a:spcPts val="1200"/>
              </a:spcAft>
              <a:buFont typeface="Arial" pitchFamily="34" charset="0"/>
              <a:buChar char="•"/>
              <a:defRPr/>
            </a:pPr>
            <a:r>
              <a:rPr lang="en-US" sz="2800" u="sng" dirty="0"/>
              <a:t>Personal problems</a:t>
            </a:r>
          </a:p>
          <a:p>
            <a:pPr marL="747713" lvl="1" indent="-290513" eaLnBrk="1" hangingPunct="1">
              <a:buFontTx/>
              <a:buNone/>
              <a:defRPr/>
            </a:pPr>
            <a:r>
              <a:rPr lang="en-US" sz="2400" dirty="0"/>
              <a:t>-  What should I do to optimize my career development?</a:t>
            </a:r>
          </a:p>
          <a:p>
            <a:pPr marL="346075" lvl="2" indent="-346075" eaLnBrk="1" hangingPunct="1">
              <a:spcBef>
                <a:spcPts val="1800"/>
              </a:spcBef>
              <a:spcAft>
                <a:spcPts val="1200"/>
              </a:spcAft>
              <a:buFont typeface="Arial" pitchFamily="34" charset="0"/>
              <a:buChar char="•"/>
              <a:defRPr/>
            </a:pPr>
            <a:r>
              <a:rPr lang="en-US" sz="2800" u="sng" dirty="0"/>
              <a:t>Civic problems</a:t>
            </a:r>
          </a:p>
          <a:p>
            <a:pPr marL="747713" lvl="3" indent="-290513" eaLnBrk="1" hangingPunct="1">
              <a:buFontTx/>
              <a:buNone/>
              <a:defRPr/>
            </a:pPr>
            <a:r>
              <a:rPr lang="en-US" sz="2400" dirty="0"/>
              <a:t>-  How should I vote in my Local Elections?</a:t>
            </a:r>
          </a:p>
        </p:txBody>
      </p:sp>
      <p:sp>
        <p:nvSpPr>
          <p:cNvPr id="56324" name="TextBox 3"/>
          <p:cNvSpPr txBox="1">
            <a:spLocks noChangeArrowheads="1"/>
          </p:cNvSpPr>
          <p:nvPr/>
        </p:nvSpPr>
        <p:spPr bwMode="auto">
          <a:xfrm flipH="1">
            <a:off x="1066800" y="6237312"/>
            <a:ext cx="80772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buClr>
                <a:srgbClr val="003870"/>
              </a:buClr>
              <a:buSzPct val="75000"/>
              <a:buFont typeface="Wingdings" panose="05000000000000000000" pitchFamily="2" charset="2"/>
              <a:defRPr sz="4000">
                <a:solidFill>
                  <a:srgbClr val="003870"/>
                </a:solidFill>
                <a:latin typeface="Century Gothic" panose="020B0502020202020204" pitchFamily="34" charset="0"/>
              </a:defRPr>
            </a:lvl1pPr>
            <a:lvl2pPr marL="742950" indent="-285750">
              <a:buClr>
                <a:srgbClr val="003870"/>
              </a:buClr>
              <a:buChar char="–"/>
              <a:defRPr sz="2000">
                <a:solidFill>
                  <a:srgbClr val="002D5A"/>
                </a:solidFill>
                <a:latin typeface="Century Gothic" panose="020B0502020202020204" pitchFamily="34" charset="0"/>
              </a:defRPr>
            </a:lvl2pPr>
            <a:lvl3pPr marL="1143000" indent="-228600">
              <a:buClr>
                <a:srgbClr val="003870"/>
              </a:buClr>
              <a:buChar char="•"/>
              <a:defRPr sz="2400">
                <a:solidFill>
                  <a:srgbClr val="003870"/>
                </a:solidFill>
                <a:latin typeface="Century Gothic" panose="020B0502020202020204" pitchFamily="34" charset="0"/>
              </a:defRPr>
            </a:lvl3pPr>
            <a:lvl4pPr marL="1600200" indent="-228600">
              <a:buClr>
                <a:srgbClr val="003870"/>
              </a:buClr>
              <a:buChar char="–"/>
              <a:defRPr sz="1600">
                <a:solidFill>
                  <a:srgbClr val="003870"/>
                </a:solidFill>
                <a:latin typeface="Century Gothic" panose="020B0502020202020204" pitchFamily="34" charset="0"/>
              </a:defRPr>
            </a:lvl4pPr>
            <a:lvl5pPr marL="2057400" indent="-228600">
              <a:buClr>
                <a:srgbClr val="003870"/>
              </a:buClr>
              <a:buChar char="»"/>
              <a:defRPr sz="1400">
                <a:solidFill>
                  <a:srgbClr val="003870"/>
                </a:solidFill>
                <a:latin typeface="Century Gothic" panose="020B0502020202020204" pitchFamily="34" charset="0"/>
              </a:defRPr>
            </a:lvl5pPr>
            <a:lvl6pPr marL="25146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6pPr>
            <a:lvl7pPr marL="29718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7pPr>
            <a:lvl8pPr marL="34290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8pPr>
            <a:lvl9pPr marL="38862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9pPr>
          </a:lstStyle>
          <a:p>
            <a:pPr eaLnBrk="1" hangingPunct="1">
              <a:buClrTx/>
              <a:buSzTx/>
              <a:buFontTx/>
              <a:buNone/>
            </a:pPr>
            <a:r>
              <a:rPr lang="en-US" altLang="en-US" sz="1200" dirty="0">
                <a:solidFill>
                  <a:schemeClr val="tx1"/>
                </a:solidFill>
              </a:rPr>
              <a:t>From </a:t>
            </a:r>
            <a:r>
              <a:rPr lang="en-US" altLang="en-US" sz="1200" i="1" dirty="0">
                <a:solidFill>
                  <a:schemeClr val="tx1"/>
                </a:solidFill>
              </a:rPr>
              <a:t>Helping Your Students Develop Critical Thinking Skills</a:t>
            </a:r>
            <a:endParaRPr lang="en-US" altLang="en-US" sz="1200" dirty="0">
              <a:solidFill>
                <a:schemeClr val="tx1"/>
              </a:solidFill>
            </a:endParaRPr>
          </a:p>
          <a:p>
            <a:pPr eaLnBrk="1" hangingPunct="1">
              <a:buClrTx/>
              <a:buSzTx/>
              <a:buFontTx/>
              <a:buNone/>
            </a:pPr>
            <a:r>
              <a:rPr lang="en-US" altLang="en-US" sz="1200" dirty="0">
                <a:solidFill>
                  <a:schemeClr val="tx1"/>
                </a:solidFill>
              </a:rPr>
              <a:t>Cindy L. Lynch and Susan K. Wolcott, October 2001, The IDEA Center </a:t>
            </a:r>
          </a:p>
        </p:txBody>
      </p:sp>
    </p:spTree>
    <p:extLst>
      <p:ext uri="{BB962C8B-B14F-4D97-AF65-F5344CB8AC3E}">
        <p14:creationId xmlns:p14="http://schemas.microsoft.com/office/powerpoint/2010/main" val="15393792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par>
                          <p:cTn id="21" fill="hold" nodeType="afterGroup">
                            <p:stCondLst>
                              <p:cond delay="2000"/>
                            </p:stCondLst>
                            <p:childTnLst>
                              <p:par>
                                <p:cTn id="22" presetID="3" presetClass="entr" presetSubtype="10" fill="hold" grpId="0" nodeType="after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blinds(horizontal)">
                                      <p:cBhvr>
                                        <p:cTn id="24" dur="500"/>
                                        <p:tgtEl>
                                          <p:spTgt spid="3">
                                            <p:txEl>
                                              <p:pRg st="1" end="1"/>
                                            </p:txEl>
                                          </p:spTgt>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blinds(horizontal)">
                                      <p:cBhvr>
                                        <p:cTn id="29" dur="500"/>
                                        <p:tgtEl>
                                          <p:spTgt spid="3">
                                            <p:txEl>
                                              <p:pRg st="2" end="2"/>
                                            </p:txEl>
                                          </p:spTgt>
                                        </p:tgtEl>
                                      </p:cBhvr>
                                    </p:animEffect>
                                  </p:childTnLst>
                                </p:cTn>
                              </p:par>
                            </p:childTnLst>
                          </p:cTn>
                        </p:par>
                      </p:childTnLst>
                    </p:cTn>
                  </p:par>
                  <p:par>
                    <p:cTn id="30" fill="hold" nodeType="clickPar">
                      <p:stCondLst>
                        <p:cond delay="indefinite"/>
                      </p:stCondLst>
                      <p:childTnLst>
                        <p:par>
                          <p:cTn id="31" fill="hold" nodeType="withGroup">
                            <p:stCondLst>
                              <p:cond delay="0"/>
                            </p:stCondLst>
                            <p:childTnLst>
                              <p:par>
                                <p:cTn id="32" presetID="26"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wipe(down)">
                                      <p:cBhvr>
                                        <p:cTn id="34" dur="580">
                                          <p:stCondLst>
                                            <p:cond delay="0"/>
                                          </p:stCondLst>
                                        </p:cTn>
                                        <p:tgtEl>
                                          <p:spTgt spid="3">
                                            <p:txEl>
                                              <p:pRg st="3" end="3"/>
                                            </p:txEl>
                                          </p:spTgt>
                                        </p:tgtEl>
                                      </p:cBhvr>
                                    </p:animEffect>
                                    <p:anim calcmode="lin" valueType="num">
                                      <p:cBhvr>
                                        <p:cTn id="35"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36"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37"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38"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39"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40" dur="26">
                                          <p:stCondLst>
                                            <p:cond delay="650"/>
                                          </p:stCondLst>
                                        </p:cTn>
                                        <p:tgtEl>
                                          <p:spTgt spid="3">
                                            <p:txEl>
                                              <p:pRg st="3" end="3"/>
                                            </p:txEl>
                                          </p:spTgt>
                                        </p:tgtEl>
                                      </p:cBhvr>
                                      <p:to x="100000" y="60000"/>
                                    </p:animScale>
                                    <p:animScale>
                                      <p:cBhvr>
                                        <p:cTn id="41" dur="166" decel="50000">
                                          <p:stCondLst>
                                            <p:cond delay="676"/>
                                          </p:stCondLst>
                                        </p:cTn>
                                        <p:tgtEl>
                                          <p:spTgt spid="3">
                                            <p:txEl>
                                              <p:pRg st="3" end="3"/>
                                            </p:txEl>
                                          </p:spTgt>
                                        </p:tgtEl>
                                      </p:cBhvr>
                                      <p:to x="100000" y="100000"/>
                                    </p:animScale>
                                    <p:animScale>
                                      <p:cBhvr>
                                        <p:cTn id="42" dur="26">
                                          <p:stCondLst>
                                            <p:cond delay="1312"/>
                                          </p:stCondLst>
                                        </p:cTn>
                                        <p:tgtEl>
                                          <p:spTgt spid="3">
                                            <p:txEl>
                                              <p:pRg st="3" end="3"/>
                                            </p:txEl>
                                          </p:spTgt>
                                        </p:tgtEl>
                                      </p:cBhvr>
                                      <p:to x="100000" y="80000"/>
                                    </p:animScale>
                                    <p:animScale>
                                      <p:cBhvr>
                                        <p:cTn id="43" dur="166" decel="50000">
                                          <p:stCondLst>
                                            <p:cond delay="1338"/>
                                          </p:stCondLst>
                                        </p:cTn>
                                        <p:tgtEl>
                                          <p:spTgt spid="3">
                                            <p:txEl>
                                              <p:pRg st="3" end="3"/>
                                            </p:txEl>
                                          </p:spTgt>
                                        </p:tgtEl>
                                      </p:cBhvr>
                                      <p:to x="100000" y="100000"/>
                                    </p:animScale>
                                    <p:animScale>
                                      <p:cBhvr>
                                        <p:cTn id="44" dur="26">
                                          <p:stCondLst>
                                            <p:cond delay="1642"/>
                                          </p:stCondLst>
                                        </p:cTn>
                                        <p:tgtEl>
                                          <p:spTgt spid="3">
                                            <p:txEl>
                                              <p:pRg st="3" end="3"/>
                                            </p:txEl>
                                          </p:spTgt>
                                        </p:tgtEl>
                                      </p:cBhvr>
                                      <p:to x="100000" y="90000"/>
                                    </p:animScale>
                                    <p:animScale>
                                      <p:cBhvr>
                                        <p:cTn id="45" dur="166" decel="50000">
                                          <p:stCondLst>
                                            <p:cond delay="1668"/>
                                          </p:stCondLst>
                                        </p:cTn>
                                        <p:tgtEl>
                                          <p:spTgt spid="3">
                                            <p:txEl>
                                              <p:pRg st="3" end="3"/>
                                            </p:txEl>
                                          </p:spTgt>
                                        </p:tgtEl>
                                      </p:cBhvr>
                                      <p:to x="100000" y="100000"/>
                                    </p:animScale>
                                    <p:animScale>
                                      <p:cBhvr>
                                        <p:cTn id="46" dur="26">
                                          <p:stCondLst>
                                            <p:cond delay="1808"/>
                                          </p:stCondLst>
                                        </p:cTn>
                                        <p:tgtEl>
                                          <p:spTgt spid="3">
                                            <p:txEl>
                                              <p:pRg st="3" end="3"/>
                                            </p:txEl>
                                          </p:spTgt>
                                        </p:tgtEl>
                                      </p:cBhvr>
                                      <p:to x="100000" y="95000"/>
                                    </p:animScale>
                                    <p:animScale>
                                      <p:cBhvr>
                                        <p:cTn id="47" dur="166" decel="50000">
                                          <p:stCondLst>
                                            <p:cond delay="1834"/>
                                          </p:stCondLst>
                                        </p:cTn>
                                        <p:tgtEl>
                                          <p:spTgt spid="3">
                                            <p:txEl>
                                              <p:pRg st="3" end="3"/>
                                            </p:txEl>
                                          </p:spTgt>
                                        </p:tgtEl>
                                      </p:cBhvr>
                                      <p:to x="100000" y="100000"/>
                                    </p:animScale>
                                  </p:childTnLst>
                                </p:cTn>
                              </p:par>
                            </p:childTnLst>
                          </p:cTn>
                        </p:par>
                        <p:par>
                          <p:cTn id="48" fill="hold" nodeType="afterGroup">
                            <p:stCondLst>
                              <p:cond delay="2000"/>
                            </p:stCondLst>
                            <p:childTnLst>
                              <p:par>
                                <p:cTn id="49" presetID="3" presetClass="entr" presetSubtype="10" fill="hold" grpId="0" nodeType="afterEffect">
                                  <p:stCondLst>
                                    <p:cond delay="0"/>
                                  </p:stCondLst>
                                  <p:childTnLst>
                                    <p:set>
                                      <p:cBhvr>
                                        <p:cTn id="50" dur="1" fill="hold">
                                          <p:stCondLst>
                                            <p:cond delay="0"/>
                                          </p:stCondLst>
                                        </p:cTn>
                                        <p:tgtEl>
                                          <p:spTgt spid="3">
                                            <p:txEl>
                                              <p:pRg st="4" end="4"/>
                                            </p:txEl>
                                          </p:spTgt>
                                        </p:tgtEl>
                                        <p:attrNameLst>
                                          <p:attrName>style.visibility</p:attrName>
                                        </p:attrNameLst>
                                      </p:cBhvr>
                                      <p:to>
                                        <p:strVal val="visible"/>
                                      </p:to>
                                    </p:set>
                                    <p:animEffect transition="in" filter="blinds(horizontal)">
                                      <p:cBhvr>
                                        <p:cTn id="51" dur="500"/>
                                        <p:tgtEl>
                                          <p:spTgt spid="3">
                                            <p:txEl>
                                              <p:pRg st="4" end="4"/>
                                            </p:txEl>
                                          </p:spTgt>
                                        </p:tgtEl>
                                      </p:cBhvr>
                                    </p:animEffect>
                                  </p:childTnLst>
                                </p:cTn>
                              </p:par>
                            </p:childTnLst>
                          </p:cTn>
                        </p:par>
                      </p:childTnLst>
                    </p:cTn>
                  </p:par>
                  <p:par>
                    <p:cTn id="52" fill="hold" nodeType="clickPar">
                      <p:stCondLst>
                        <p:cond delay="indefinite"/>
                      </p:stCondLst>
                      <p:childTnLst>
                        <p:par>
                          <p:cTn id="53" fill="hold" nodeType="withGroup">
                            <p:stCondLst>
                              <p:cond delay="0"/>
                            </p:stCondLst>
                            <p:childTnLst>
                              <p:par>
                                <p:cTn id="54" presetID="26" presetClass="entr" presetSubtype="0" fill="hold" grpId="0" nodeType="clickEffect">
                                  <p:stCondLst>
                                    <p:cond delay="0"/>
                                  </p:stCondLst>
                                  <p:childTnLst>
                                    <p:set>
                                      <p:cBhvr>
                                        <p:cTn id="55" dur="1" fill="hold">
                                          <p:stCondLst>
                                            <p:cond delay="0"/>
                                          </p:stCondLst>
                                        </p:cTn>
                                        <p:tgtEl>
                                          <p:spTgt spid="3">
                                            <p:txEl>
                                              <p:pRg st="5" end="5"/>
                                            </p:txEl>
                                          </p:spTgt>
                                        </p:tgtEl>
                                        <p:attrNameLst>
                                          <p:attrName>style.visibility</p:attrName>
                                        </p:attrNameLst>
                                      </p:cBhvr>
                                      <p:to>
                                        <p:strVal val="visible"/>
                                      </p:to>
                                    </p:set>
                                    <p:animEffect transition="in" filter="wipe(down)">
                                      <p:cBhvr>
                                        <p:cTn id="56" dur="580">
                                          <p:stCondLst>
                                            <p:cond delay="0"/>
                                          </p:stCondLst>
                                        </p:cTn>
                                        <p:tgtEl>
                                          <p:spTgt spid="3">
                                            <p:txEl>
                                              <p:pRg st="5" end="5"/>
                                            </p:txEl>
                                          </p:spTgt>
                                        </p:tgtEl>
                                      </p:cBhvr>
                                    </p:animEffect>
                                    <p:anim calcmode="lin" valueType="num">
                                      <p:cBhvr>
                                        <p:cTn id="57"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62" dur="26">
                                          <p:stCondLst>
                                            <p:cond delay="650"/>
                                          </p:stCondLst>
                                        </p:cTn>
                                        <p:tgtEl>
                                          <p:spTgt spid="3">
                                            <p:txEl>
                                              <p:pRg st="5" end="5"/>
                                            </p:txEl>
                                          </p:spTgt>
                                        </p:tgtEl>
                                      </p:cBhvr>
                                      <p:to x="100000" y="60000"/>
                                    </p:animScale>
                                    <p:animScale>
                                      <p:cBhvr>
                                        <p:cTn id="63" dur="166" decel="50000">
                                          <p:stCondLst>
                                            <p:cond delay="676"/>
                                          </p:stCondLst>
                                        </p:cTn>
                                        <p:tgtEl>
                                          <p:spTgt spid="3">
                                            <p:txEl>
                                              <p:pRg st="5" end="5"/>
                                            </p:txEl>
                                          </p:spTgt>
                                        </p:tgtEl>
                                      </p:cBhvr>
                                      <p:to x="100000" y="100000"/>
                                    </p:animScale>
                                    <p:animScale>
                                      <p:cBhvr>
                                        <p:cTn id="64" dur="26">
                                          <p:stCondLst>
                                            <p:cond delay="1312"/>
                                          </p:stCondLst>
                                        </p:cTn>
                                        <p:tgtEl>
                                          <p:spTgt spid="3">
                                            <p:txEl>
                                              <p:pRg st="5" end="5"/>
                                            </p:txEl>
                                          </p:spTgt>
                                        </p:tgtEl>
                                      </p:cBhvr>
                                      <p:to x="100000" y="80000"/>
                                    </p:animScale>
                                    <p:animScale>
                                      <p:cBhvr>
                                        <p:cTn id="65" dur="166" decel="50000">
                                          <p:stCondLst>
                                            <p:cond delay="1338"/>
                                          </p:stCondLst>
                                        </p:cTn>
                                        <p:tgtEl>
                                          <p:spTgt spid="3">
                                            <p:txEl>
                                              <p:pRg st="5" end="5"/>
                                            </p:txEl>
                                          </p:spTgt>
                                        </p:tgtEl>
                                      </p:cBhvr>
                                      <p:to x="100000" y="100000"/>
                                    </p:animScale>
                                    <p:animScale>
                                      <p:cBhvr>
                                        <p:cTn id="66" dur="26">
                                          <p:stCondLst>
                                            <p:cond delay="1642"/>
                                          </p:stCondLst>
                                        </p:cTn>
                                        <p:tgtEl>
                                          <p:spTgt spid="3">
                                            <p:txEl>
                                              <p:pRg st="5" end="5"/>
                                            </p:txEl>
                                          </p:spTgt>
                                        </p:tgtEl>
                                      </p:cBhvr>
                                      <p:to x="100000" y="90000"/>
                                    </p:animScale>
                                    <p:animScale>
                                      <p:cBhvr>
                                        <p:cTn id="67" dur="166" decel="50000">
                                          <p:stCondLst>
                                            <p:cond delay="1668"/>
                                          </p:stCondLst>
                                        </p:cTn>
                                        <p:tgtEl>
                                          <p:spTgt spid="3">
                                            <p:txEl>
                                              <p:pRg st="5" end="5"/>
                                            </p:txEl>
                                          </p:spTgt>
                                        </p:tgtEl>
                                      </p:cBhvr>
                                      <p:to x="100000" y="100000"/>
                                    </p:animScale>
                                    <p:animScale>
                                      <p:cBhvr>
                                        <p:cTn id="68" dur="26">
                                          <p:stCondLst>
                                            <p:cond delay="1808"/>
                                          </p:stCondLst>
                                        </p:cTn>
                                        <p:tgtEl>
                                          <p:spTgt spid="3">
                                            <p:txEl>
                                              <p:pRg st="5" end="5"/>
                                            </p:txEl>
                                          </p:spTgt>
                                        </p:tgtEl>
                                      </p:cBhvr>
                                      <p:to x="100000" y="95000"/>
                                    </p:animScale>
                                    <p:animScale>
                                      <p:cBhvr>
                                        <p:cTn id="69" dur="166" decel="50000">
                                          <p:stCondLst>
                                            <p:cond delay="1834"/>
                                          </p:stCondLst>
                                        </p:cTn>
                                        <p:tgtEl>
                                          <p:spTgt spid="3">
                                            <p:txEl>
                                              <p:pRg st="5" end="5"/>
                                            </p:txEl>
                                          </p:spTgt>
                                        </p:tgtEl>
                                      </p:cBhvr>
                                      <p:to x="100000" y="100000"/>
                                    </p:animScale>
                                  </p:childTnLst>
                                </p:cTn>
                              </p:par>
                            </p:childTnLst>
                          </p:cTn>
                        </p:par>
                        <p:par>
                          <p:cTn id="70" fill="hold" nodeType="afterGroup">
                            <p:stCondLst>
                              <p:cond delay="2000"/>
                            </p:stCondLst>
                            <p:childTnLst>
                              <p:par>
                                <p:cTn id="71" presetID="3" presetClass="entr" presetSubtype="10" fill="hold" grpId="0" nodeType="afterEffect">
                                  <p:stCondLst>
                                    <p:cond delay="0"/>
                                  </p:stCondLst>
                                  <p:childTnLst>
                                    <p:set>
                                      <p:cBhvr>
                                        <p:cTn id="72" dur="1" fill="hold">
                                          <p:stCondLst>
                                            <p:cond delay="0"/>
                                          </p:stCondLst>
                                        </p:cTn>
                                        <p:tgtEl>
                                          <p:spTgt spid="3">
                                            <p:txEl>
                                              <p:pRg st="6" end="6"/>
                                            </p:txEl>
                                          </p:spTgt>
                                        </p:tgtEl>
                                        <p:attrNameLst>
                                          <p:attrName>style.visibility</p:attrName>
                                        </p:attrNameLst>
                                      </p:cBhvr>
                                      <p:to>
                                        <p:strVal val="visible"/>
                                      </p:to>
                                    </p:set>
                                    <p:animEffect transition="in" filter="blinds(horizontal)">
                                      <p:cBhvr>
                                        <p:cTn id="73" dur="500"/>
                                        <p:tgtEl>
                                          <p:spTgt spid="3">
                                            <p:txEl>
                                              <p:pRg st="6" end="6"/>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1" presetClass="entr" presetSubtype="0" fill="hold" grpId="0" nodeType="clickEffect">
                                  <p:stCondLst>
                                    <p:cond delay="0"/>
                                  </p:stCondLst>
                                  <p:childTnLst>
                                    <p:set>
                                      <p:cBhvr>
                                        <p:cTn id="77" dur="1" fill="hold">
                                          <p:stCondLst>
                                            <p:cond delay="0"/>
                                          </p:stCondLst>
                                        </p:cTn>
                                        <p:tgtEl>
                                          <p:spTgt spid="563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632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3" name="Rectangle 4"/>
          <p:cNvSpPr>
            <a:spLocks noChangeArrowheads="1"/>
          </p:cNvSpPr>
          <p:nvPr/>
        </p:nvSpPr>
        <p:spPr bwMode="auto">
          <a:xfrm>
            <a:off x="0" y="260648"/>
            <a:ext cx="9144000" cy="584775"/>
          </a:xfrm>
          <a:prstGeom prst="rect">
            <a:avLst/>
          </a:prstGeom>
          <a:noFill/>
          <a:ln w="9525">
            <a:noFill/>
            <a:miter lim="800000"/>
            <a:headEnd/>
            <a:tailEnd/>
          </a:ln>
        </p:spPr>
        <p:txBody>
          <a:bodyPr>
            <a:spAutoFit/>
          </a:bodyPr>
          <a:lstStyle/>
          <a:p>
            <a:pPr algn="ctr" eaLnBrk="1" fontAlgn="auto" hangingPunct="1">
              <a:spcBef>
                <a:spcPts val="0"/>
              </a:spcBef>
              <a:spcAft>
                <a:spcPts val="0"/>
              </a:spcAft>
              <a:defRPr/>
            </a:pPr>
            <a:r>
              <a:rPr lang="en-US" sz="3200" b="1" dirty="0">
                <a:latin typeface="+mj-lt"/>
              </a:rPr>
              <a:t>Critical Thinking – A working definition</a:t>
            </a:r>
            <a:endParaRPr lang="en-US" sz="2800" b="1" dirty="0"/>
          </a:p>
        </p:txBody>
      </p:sp>
      <p:sp>
        <p:nvSpPr>
          <p:cNvPr id="2" name="TextBox 1"/>
          <p:cNvSpPr txBox="1"/>
          <p:nvPr/>
        </p:nvSpPr>
        <p:spPr>
          <a:xfrm>
            <a:off x="5436096" y="4081721"/>
            <a:ext cx="3384376" cy="369332"/>
          </a:xfrm>
          <a:prstGeom prst="rect">
            <a:avLst/>
          </a:prstGeom>
          <a:noFill/>
        </p:spPr>
        <p:txBody>
          <a:bodyPr wrap="square" rtlCol="0">
            <a:spAutoFit/>
          </a:bodyPr>
          <a:lstStyle/>
          <a:p>
            <a:r>
              <a:rPr lang="en-GB" dirty="0"/>
              <a:t>(From: Scriven and Paul, 1987) </a:t>
            </a:r>
          </a:p>
        </p:txBody>
      </p:sp>
      <p:sp>
        <p:nvSpPr>
          <p:cNvPr id="3" name="TextBox 2"/>
          <p:cNvSpPr txBox="1"/>
          <p:nvPr/>
        </p:nvSpPr>
        <p:spPr>
          <a:xfrm>
            <a:off x="323528" y="1124744"/>
            <a:ext cx="8568952" cy="2677656"/>
          </a:xfrm>
          <a:prstGeom prst="rect">
            <a:avLst/>
          </a:prstGeom>
          <a:noFill/>
        </p:spPr>
        <p:txBody>
          <a:bodyPr wrap="square" rtlCol="0">
            <a:spAutoFit/>
          </a:bodyPr>
          <a:lstStyle/>
          <a:p>
            <a:pPr algn="ctr"/>
            <a:r>
              <a:rPr lang="en-GB" sz="2800" dirty="0"/>
              <a:t>“Critical thinking is the intellectually disciplined process of actively and </a:t>
            </a:r>
            <a:r>
              <a:rPr lang="en-GB" sz="2800" dirty="0" err="1"/>
              <a:t>skillfully</a:t>
            </a:r>
            <a:r>
              <a:rPr lang="en-GB" sz="2800" dirty="0"/>
              <a:t> conceptualizing, applying, </a:t>
            </a:r>
            <a:r>
              <a:rPr lang="en-GB" sz="2800" dirty="0" err="1"/>
              <a:t>analyzing</a:t>
            </a:r>
            <a:r>
              <a:rPr lang="en-GB" sz="2800" dirty="0"/>
              <a:t>, synthesizing, and/or evaluating information gathered from, or generated by, observation, experience, reflection, reasoning, or communication, as a guide to belief and action”.</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5013176"/>
            <a:ext cx="871364" cy="871364"/>
          </a:xfrm>
          <a:prstGeom prst="rect">
            <a:avLst/>
          </a:prstGeom>
        </p:spPr>
      </p:pic>
      <p:sp>
        <p:nvSpPr>
          <p:cNvPr id="6" name="TextBox 5"/>
          <p:cNvSpPr txBox="1"/>
          <p:nvPr/>
        </p:nvSpPr>
        <p:spPr>
          <a:xfrm>
            <a:off x="2915816" y="5085184"/>
            <a:ext cx="5184576" cy="369332"/>
          </a:xfrm>
          <a:prstGeom prst="rect">
            <a:avLst/>
          </a:prstGeom>
          <a:noFill/>
        </p:spPr>
        <p:txBody>
          <a:bodyPr wrap="square" rtlCol="0">
            <a:spAutoFit/>
          </a:bodyPr>
          <a:lstStyle/>
          <a:p>
            <a:r>
              <a:rPr lang="en-GB" dirty="0"/>
              <a:t>What is this quote saying about critical thinking?</a:t>
            </a:r>
          </a:p>
        </p:txBody>
      </p:sp>
    </p:spTree>
    <p:extLst>
      <p:ext uri="{BB962C8B-B14F-4D97-AF65-F5344CB8AC3E}">
        <p14:creationId xmlns:p14="http://schemas.microsoft.com/office/powerpoint/2010/main" val="2018882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Subtitle 10"/>
          <p:cNvSpPr>
            <a:spLocks noGrp="1"/>
          </p:cNvSpPr>
          <p:nvPr>
            <p:ph type="subTitle" idx="4294967295"/>
          </p:nvPr>
        </p:nvSpPr>
        <p:spPr>
          <a:xfrm>
            <a:off x="228600" y="2204864"/>
            <a:ext cx="8610600" cy="2989312"/>
          </a:xfrm>
        </p:spPr>
        <p:txBody>
          <a:bodyPr>
            <a:normAutofit lnSpcReduction="10000"/>
          </a:bodyPr>
          <a:lstStyle/>
          <a:p>
            <a:pPr algn="l" eaLnBrk="1" hangingPunct="1">
              <a:spcAft>
                <a:spcPts val="2400"/>
              </a:spcAft>
              <a:buFont typeface="Wingdings" panose="05000000000000000000" pitchFamily="2" charset="2"/>
              <a:buChar char="§"/>
            </a:pPr>
            <a:r>
              <a:rPr lang="en-US" altLang="en-US" sz="3600" dirty="0"/>
              <a:t>What are the “intellectual tools” that you use in your work?</a:t>
            </a:r>
          </a:p>
          <a:p>
            <a:pPr algn="l" eaLnBrk="1" hangingPunct="1">
              <a:spcAft>
                <a:spcPts val="2400"/>
              </a:spcAft>
              <a:buFont typeface="Wingdings" panose="05000000000000000000" pitchFamily="2" charset="2"/>
              <a:buChar char="§"/>
            </a:pPr>
            <a:r>
              <a:rPr lang="en-US" altLang="en-US" sz="3600" dirty="0"/>
              <a:t>What does this “process” look like, in your discipline, in your studies?</a:t>
            </a:r>
          </a:p>
          <a:p>
            <a:pPr marL="0" indent="0" eaLnBrk="1" hangingPunct="1">
              <a:buNone/>
            </a:pPr>
            <a:endParaRPr lang="en-US" altLang="en-US" dirty="0"/>
          </a:p>
          <a:p>
            <a:pPr eaLnBrk="1" hangingPunct="1"/>
            <a:endParaRPr lang="en-US" altLang="en-US" dirty="0"/>
          </a:p>
        </p:txBody>
      </p:sp>
      <p:sp>
        <p:nvSpPr>
          <p:cNvPr id="60419" name="Rectangle 7"/>
          <p:cNvSpPr>
            <a:spLocks noChangeArrowheads="1"/>
          </p:cNvSpPr>
          <p:nvPr/>
        </p:nvSpPr>
        <p:spPr bwMode="auto">
          <a:xfrm rot="10800000" flipV="1">
            <a:off x="914400" y="0"/>
            <a:ext cx="7239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buClr>
                <a:srgbClr val="003870"/>
              </a:buClr>
              <a:buSzPct val="75000"/>
              <a:buFont typeface="Wingdings" panose="05000000000000000000" pitchFamily="2" charset="2"/>
              <a:defRPr sz="4000">
                <a:solidFill>
                  <a:srgbClr val="003870"/>
                </a:solidFill>
                <a:latin typeface="Century Gothic" panose="020B0502020202020204" pitchFamily="34" charset="0"/>
              </a:defRPr>
            </a:lvl1pPr>
            <a:lvl2pPr marL="742950" indent="-285750">
              <a:buClr>
                <a:srgbClr val="003870"/>
              </a:buClr>
              <a:buChar char="–"/>
              <a:defRPr sz="2000">
                <a:solidFill>
                  <a:srgbClr val="002D5A"/>
                </a:solidFill>
                <a:latin typeface="Century Gothic" panose="020B0502020202020204" pitchFamily="34" charset="0"/>
              </a:defRPr>
            </a:lvl2pPr>
            <a:lvl3pPr marL="1143000" indent="-228600">
              <a:buClr>
                <a:srgbClr val="003870"/>
              </a:buClr>
              <a:buChar char="•"/>
              <a:defRPr sz="2400">
                <a:solidFill>
                  <a:srgbClr val="003870"/>
                </a:solidFill>
                <a:latin typeface="Century Gothic" panose="020B0502020202020204" pitchFamily="34" charset="0"/>
              </a:defRPr>
            </a:lvl3pPr>
            <a:lvl4pPr marL="1600200" indent="-228600">
              <a:buClr>
                <a:srgbClr val="003870"/>
              </a:buClr>
              <a:buChar char="–"/>
              <a:defRPr sz="1600">
                <a:solidFill>
                  <a:srgbClr val="003870"/>
                </a:solidFill>
                <a:latin typeface="Century Gothic" panose="020B0502020202020204" pitchFamily="34" charset="0"/>
              </a:defRPr>
            </a:lvl4pPr>
            <a:lvl5pPr marL="2057400" indent="-228600">
              <a:buClr>
                <a:srgbClr val="003870"/>
              </a:buClr>
              <a:buChar char="»"/>
              <a:defRPr sz="1400">
                <a:solidFill>
                  <a:srgbClr val="003870"/>
                </a:solidFill>
                <a:latin typeface="Century Gothic" panose="020B0502020202020204" pitchFamily="34" charset="0"/>
              </a:defRPr>
            </a:lvl5pPr>
            <a:lvl6pPr marL="25146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6pPr>
            <a:lvl7pPr marL="29718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7pPr>
            <a:lvl8pPr marL="34290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8pPr>
            <a:lvl9pPr marL="38862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9pPr>
          </a:lstStyle>
          <a:p>
            <a:pPr eaLnBrk="1" hangingPunct="1">
              <a:buClrTx/>
              <a:buSzTx/>
              <a:buFontTx/>
              <a:buNone/>
            </a:pPr>
            <a:r>
              <a:rPr lang="en-US" altLang="en-US" sz="2400" b="1">
                <a:solidFill>
                  <a:schemeClr val="tx1"/>
                </a:solidFill>
              </a:rPr>
              <a:t>Critical thinking is </a:t>
            </a:r>
          </a:p>
          <a:p>
            <a:pPr eaLnBrk="1" hangingPunct="1">
              <a:buClrTx/>
              <a:buSzTx/>
              <a:buFontTx/>
              <a:buNone/>
            </a:pPr>
            <a:r>
              <a:rPr lang="en-US" altLang="en-US" sz="2400" b="1" i="1">
                <a:solidFill>
                  <a:schemeClr val="tx1"/>
                </a:solidFill>
              </a:rPr>
              <a:t>the intellectually disciplined process that </a:t>
            </a:r>
          </a:p>
          <a:p>
            <a:pPr eaLnBrk="1" hangingPunct="1">
              <a:buClrTx/>
              <a:buSzTx/>
              <a:buFontTx/>
              <a:buNone/>
            </a:pPr>
            <a:r>
              <a:rPr lang="en-US" altLang="en-US" sz="2400" b="1" i="1">
                <a:solidFill>
                  <a:schemeClr val="tx1"/>
                </a:solidFill>
              </a:rPr>
              <a:t>results in a guide to belief and action</a:t>
            </a:r>
            <a:r>
              <a:rPr lang="en-US" altLang="en-US" sz="2000" b="1" i="1">
                <a:solidFill>
                  <a:schemeClr val="tx1"/>
                </a:solidFill>
              </a:rPr>
              <a:t>.</a:t>
            </a:r>
            <a:endParaRPr lang="en-US" altLang="en-US" sz="2000">
              <a:solidFill>
                <a:schemeClr val="tx1"/>
              </a:solidFill>
            </a:endParaRPr>
          </a:p>
        </p:txBody>
      </p:sp>
    </p:spTree>
    <p:extLst>
      <p:ext uri="{BB962C8B-B14F-4D97-AF65-F5344CB8AC3E}">
        <p14:creationId xmlns:p14="http://schemas.microsoft.com/office/powerpoint/2010/main" val="20041419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strips(downLeft)">
                                      <p:cBhvr>
                                        <p:cTn id="7" dur="1000"/>
                                        <p:tgtEl>
                                          <p:spTgt spid="133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13315">
                                            <p:txEl>
                                              <p:pRg st="1" end="1"/>
                                            </p:txEl>
                                          </p:spTgt>
                                        </p:tgtEl>
                                        <p:attrNameLst>
                                          <p:attrName>style.visibility</p:attrName>
                                        </p:attrNameLst>
                                      </p:cBhvr>
                                      <p:to>
                                        <p:strVal val="visible"/>
                                      </p:to>
                                    </p:set>
                                    <p:animEffect transition="in" filter="strips(downLeft)">
                                      <p:cBhvr>
                                        <p:cTn id="12" dur="1000"/>
                                        <p:tgtEl>
                                          <p:spTgt spid="133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1" name="Rectangle 3"/>
          <p:cNvSpPr>
            <a:spLocks noGrp="1" noChangeArrowheads="1"/>
          </p:cNvSpPr>
          <p:nvPr>
            <p:ph sz="half" idx="1"/>
          </p:nvPr>
        </p:nvSpPr>
        <p:spPr>
          <a:xfrm>
            <a:off x="227689" y="3449174"/>
            <a:ext cx="3810000" cy="2644122"/>
          </a:xfrm>
        </p:spPr>
        <p:txBody>
          <a:bodyPr>
            <a:normAutofit fontScale="92500"/>
          </a:bodyPr>
          <a:lstStyle/>
          <a:p>
            <a:pPr marL="457200">
              <a:buFont typeface="Wingdings" panose="05000000000000000000" pitchFamily="2" charset="2"/>
              <a:buChar char="ü"/>
              <a:defRPr/>
            </a:pPr>
            <a:r>
              <a:rPr lang="en-US" sz="2400" i="1" dirty="0"/>
              <a:t>Conceptualizing</a:t>
            </a:r>
          </a:p>
          <a:p>
            <a:pPr marL="457200">
              <a:buFont typeface="Wingdings" panose="05000000000000000000" pitchFamily="2" charset="2"/>
              <a:buChar char="ü"/>
              <a:defRPr/>
            </a:pPr>
            <a:r>
              <a:rPr lang="en-US" sz="2400" i="1" dirty="0"/>
              <a:t>Applying</a:t>
            </a:r>
          </a:p>
          <a:p>
            <a:pPr marL="457200">
              <a:buFont typeface="Wingdings" panose="05000000000000000000" pitchFamily="2" charset="2"/>
              <a:buChar char="ü"/>
              <a:defRPr/>
            </a:pPr>
            <a:r>
              <a:rPr lang="en-US" sz="2400" i="1" dirty="0"/>
              <a:t>Analyzing</a:t>
            </a:r>
          </a:p>
          <a:p>
            <a:pPr marL="457200">
              <a:buFont typeface="Wingdings" panose="05000000000000000000" pitchFamily="2" charset="2"/>
              <a:buChar char="ü"/>
              <a:defRPr/>
            </a:pPr>
            <a:r>
              <a:rPr lang="en-US" sz="2400" i="1" dirty="0"/>
              <a:t>Synthesizing</a:t>
            </a:r>
          </a:p>
          <a:p>
            <a:pPr marL="457200">
              <a:buFont typeface="Wingdings" panose="05000000000000000000" pitchFamily="2" charset="2"/>
              <a:buChar char="ü"/>
              <a:defRPr/>
            </a:pPr>
            <a:r>
              <a:rPr lang="en-US" sz="2400" i="1" dirty="0"/>
              <a:t>evaluating</a:t>
            </a:r>
          </a:p>
        </p:txBody>
      </p:sp>
      <p:sp>
        <p:nvSpPr>
          <p:cNvPr id="140292" name="Rectangle 4"/>
          <p:cNvSpPr>
            <a:spLocks noGrp="1" noChangeArrowheads="1"/>
          </p:cNvSpPr>
          <p:nvPr>
            <p:ph sz="half" idx="2"/>
          </p:nvPr>
        </p:nvSpPr>
        <p:spPr>
          <a:xfrm>
            <a:off x="5652120" y="3573016"/>
            <a:ext cx="2376264" cy="2808312"/>
          </a:xfrm>
        </p:spPr>
        <p:txBody>
          <a:bodyPr>
            <a:normAutofit fontScale="92500"/>
          </a:bodyPr>
          <a:lstStyle/>
          <a:p>
            <a:pPr>
              <a:spcAft>
                <a:spcPts val="1200"/>
              </a:spcAft>
              <a:buFont typeface="Wingdings" panose="05000000000000000000" pitchFamily="2" charset="2"/>
              <a:buChar char="ü"/>
            </a:pPr>
            <a:r>
              <a:rPr lang="en-US" altLang="en-US" sz="2400" i="1" dirty="0"/>
              <a:t>Observation</a:t>
            </a:r>
          </a:p>
          <a:p>
            <a:pPr>
              <a:spcAft>
                <a:spcPts val="1200"/>
              </a:spcAft>
              <a:buFont typeface="Wingdings" panose="05000000000000000000" pitchFamily="2" charset="2"/>
              <a:buChar char="ü"/>
            </a:pPr>
            <a:r>
              <a:rPr lang="en-US" altLang="en-US" sz="2400" i="1" dirty="0"/>
              <a:t>Experience</a:t>
            </a:r>
          </a:p>
          <a:p>
            <a:pPr>
              <a:spcAft>
                <a:spcPts val="1200"/>
              </a:spcAft>
              <a:buFont typeface="Wingdings" panose="05000000000000000000" pitchFamily="2" charset="2"/>
              <a:buChar char="ü"/>
            </a:pPr>
            <a:r>
              <a:rPr lang="en-US" altLang="en-US" sz="2400" i="1" dirty="0"/>
              <a:t>Reflection</a:t>
            </a:r>
          </a:p>
          <a:p>
            <a:pPr>
              <a:spcAft>
                <a:spcPts val="1200"/>
              </a:spcAft>
              <a:buFont typeface="Wingdings" panose="05000000000000000000" pitchFamily="2" charset="2"/>
              <a:buChar char="ü"/>
            </a:pPr>
            <a:r>
              <a:rPr lang="en-US" altLang="en-US" sz="2400" i="1" dirty="0"/>
              <a:t>Reasoning, or </a:t>
            </a:r>
          </a:p>
          <a:p>
            <a:pPr>
              <a:spcAft>
                <a:spcPts val="1200"/>
              </a:spcAft>
              <a:buFont typeface="Wingdings" panose="05000000000000000000" pitchFamily="2" charset="2"/>
              <a:buChar char="ü"/>
            </a:pPr>
            <a:r>
              <a:rPr lang="en-US" altLang="en-US" sz="2400" i="1" dirty="0"/>
              <a:t>Communication</a:t>
            </a:r>
            <a:endParaRPr lang="en-US" altLang="en-US" sz="2400" dirty="0"/>
          </a:p>
          <a:p>
            <a:pPr marL="0" indent="0" eaLnBrk="1" hangingPunct="1"/>
            <a:endParaRPr lang="en-US" altLang="en-US" sz="2400" dirty="0"/>
          </a:p>
        </p:txBody>
      </p:sp>
      <p:sp>
        <p:nvSpPr>
          <p:cNvPr id="140296" name="AutoShape 8"/>
          <p:cNvSpPr>
            <a:spLocks noChangeArrowheads="1"/>
          </p:cNvSpPr>
          <p:nvPr/>
        </p:nvSpPr>
        <p:spPr bwMode="auto">
          <a:xfrm rot="1278673">
            <a:off x="3212685" y="3133501"/>
            <a:ext cx="2303463" cy="555625"/>
          </a:xfrm>
          <a:prstGeom prst="rightArrow">
            <a:avLst>
              <a:gd name="adj1" fmla="val 50000"/>
              <a:gd name="adj2" fmla="val 118633"/>
            </a:avLst>
          </a:prstGeom>
          <a:solidFill>
            <a:schemeClr val="accent1"/>
          </a:solidFill>
          <a:ln w="9525">
            <a:solidFill>
              <a:schemeClr val="tx1"/>
            </a:solidFill>
            <a:miter lim="800000"/>
            <a:headEnd/>
            <a:tailEnd/>
          </a:ln>
        </p:spPr>
        <p:txBody>
          <a:bodyPr wrap="none" anchor="ctr"/>
          <a:lstStyle>
            <a:lvl1pPr algn="ctr">
              <a:buClr>
                <a:srgbClr val="003870"/>
              </a:buClr>
              <a:buSzPct val="75000"/>
              <a:buFont typeface="Wingdings" panose="05000000000000000000" pitchFamily="2" charset="2"/>
              <a:defRPr sz="4000">
                <a:solidFill>
                  <a:srgbClr val="003870"/>
                </a:solidFill>
                <a:latin typeface="Century Gothic" panose="020B0502020202020204" pitchFamily="34" charset="0"/>
              </a:defRPr>
            </a:lvl1pPr>
            <a:lvl2pPr marL="742950" indent="-285750">
              <a:buClr>
                <a:srgbClr val="003870"/>
              </a:buClr>
              <a:buChar char="–"/>
              <a:defRPr sz="2000">
                <a:solidFill>
                  <a:srgbClr val="002D5A"/>
                </a:solidFill>
                <a:latin typeface="Century Gothic" panose="020B0502020202020204" pitchFamily="34" charset="0"/>
              </a:defRPr>
            </a:lvl2pPr>
            <a:lvl3pPr marL="1143000" indent="-228600">
              <a:buClr>
                <a:srgbClr val="003870"/>
              </a:buClr>
              <a:buChar char="•"/>
              <a:defRPr sz="2400">
                <a:solidFill>
                  <a:srgbClr val="003870"/>
                </a:solidFill>
                <a:latin typeface="Century Gothic" panose="020B0502020202020204" pitchFamily="34" charset="0"/>
              </a:defRPr>
            </a:lvl3pPr>
            <a:lvl4pPr marL="1600200" indent="-228600">
              <a:buClr>
                <a:srgbClr val="003870"/>
              </a:buClr>
              <a:buChar char="–"/>
              <a:defRPr sz="1600">
                <a:solidFill>
                  <a:srgbClr val="003870"/>
                </a:solidFill>
                <a:latin typeface="Century Gothic" panose="020B0502020202020204" pitchFamily="34" charset="0"/>
              </a:defRPr>
            </a:lvl4pPr>
            <a:lvl5pPr marL="2057400" indent="-228600">
              <a:buClr>
                <a:srgbClr val="003870"/>
              </a:buClr>
              <a:buChar char="»"/>
              <a:defRPr sz="1400">
                <a:solidFill>
                  <a:srgbClr val="003870"/>
                </a:solidFill>
                <a:latin typeface="Century Gothic" panose="020B0502020202020204" pitchFamily="34" charset="0"/>
              </a:defRPr>
            </a:lvl5pPr>
            <a:lvl6pPr marL="25146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6pPr>
            <a:lvl7pPr marL="29718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7pPr>
            <a:lvl8pPr marL="34290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8pPr>
            <a:lvl9pPr marL="38862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9pPr>
          </a:lstStyle>
          <a:p>
            <a:pPr algn="l" eaLnBrk="1" hangingPunct="1">
              <a:buClrTx/>
              <a:buSzTx/>
              <a:buFontTx/>
              <a:buNone/>
            </a:pPr>
            <a:endParaRPr lang="en-US" altLang="en-US" sz="1800">
              <a:solidFill>
                <a:schemeClr val="tx1"/>
              </a:solidFill>
            </a:endParaRPr>
          </a:p>
        </p:txBody>
      </p:sp>
      <p:sp>
        <p:nvSpPr>
          <p:cNvPr id="6" name="Rectangle 4"/>
          <p:cNvSpPr>
            <a:spLocks noChangeArrowheads="1"/>
          </p:cNvSpPr>
          <p:nvPr/>
        </p:nvSpPr>
        <p:spPr bwMode="auto">
          <a:xfrm>
            <a:off x="0" y="304800"/>
            <a:ext cx="9144000" cy="861774"/>
          </a:xfrm>
          <a:prstGeom prst="rect">
            <a:avLst/>
          </a:prstGeom>
          <a:noFill/>
          <a:ln w="9525">
            <a:noFill/>
            <a:miter lim="800000"/>
            <a:headEnd/>
            <a:tailEnd/>
          </a:ln>
        </p:spPr>
        <p:txBody>
          <a:bodyPr>
            <a:spAutoFit/>
          </a:bodyPr>
          <a:lstStyle/>
          <a:p>
            <a:pPr algn="ctr" eaLnBrk="1" fontAlgn="auto" hangingPunct="1">
              <a:spcBef>
                <a:spcPts val="0"/>
              </a:spcBef>
              <a:spcAft>
                <a:spcPts val="0"/>
              </a:spcAft>
              <a:defRPr/>
            </a:pPr>
            <a:r>
              <a:rPr lang="en-US" sz="3200" dirty="0">
                <a:latin typeface="+mj-lt"/>
              </a:rPr>
              <a:t>Critical Thinking in Action</a:t>
            </a:r>
            <a:endParaRPr lang="en-US" b="1" dirty="0">
              <a:latin typeface="+mn-lt"/>
            </a:endParaRPr>
          </a:p>
          <a:p>
            <a:pPr eaLnBrk="1" fontAlgn="auto" hangingPunct="1">
              <a:spcBef>
                <a:spcPts val="0"/>
              </a:spcBef>
              <a:spcAft>
                <a:spcPts val="0"/>
              </a:spcAft>
              <a:defRPr/>
            </a:pPr>
            <a:endParaRPr lang="en-US" b="1" dirty="0">
              <a:latin typeface="+mn-lt"/>
            </a:endParaRPr>
          </a:p>
        </p:txBody>
      </p:sp>
      <p:sp>
        <p:nvSpPr>
          <p:cNvPr id="62470" name="Title 6"/>
          <p:cNvSpPr>
            <a:spLocks noGrp="1"/>
          </p:cNvSpPr>
          <p:nvPr>
            <p:ph type="title"/>
          </p:nvPr>
        </p:nvSpPr>
        <p:spPr>
          <a:xfrm>
            <a:off x="971600" y="1126657"/>
            <a:ext cx="7529513" cy="679450"/>
          </a:xfrm>
        </p:spPr>
        <p:txBody>
          <a:bodyPr>
            <a:normAutofit fontScale="90000"/>
          </a:bodyPr>
          <a:lstStyle/>
          <a:p>
            <a:pPr eaLnBrk="1" hangingPunct="1"/>
            <a:r>
              <a:rPr lang="en-US" altLang="en-US" sz="2400" b="1"/>
              <a:t>Critical thinking is </a:t>
            </a:r>
            <a:r>
              <a:rPr lang="en-US" altLang="en-US" sz="2400" b="1" i="1"/>
              <a:t>the intellectually disciplined process that results in a guide to belief and action.</a:t>
            </a:r>
            <a:endParaRPr lang="en-US" altLang="en-US" sz="2400"/>
          </a:p>
        </p:txBody>
      </p:sp>
      <p:sp>
        <p:nvSpPr>
          <p:cNvPr id="2" name="TextBox 1"/>
          <p:cNvSpPr txBox="1"/>
          <p:nvPr/>
        </p:nvSpPr>
        <p:spPr>
          <a:xfrm>
            <a:off x="251520" y="2156759"/>
            <a:ext cx="3672408" cy="1200329"/>
          </a:xfrm>
          <a:prstGeom prst="rect">
            <a:avLst/>
          </a:prstGeom>
          <a:noFill/>
        </p:spPr>
        <p:txBody>
          <a:bodyPr wrap="square" rtlCol="0">
            <a:spAutoFit/>
          </a:bodyPr>
          <a:lstStyle/>
          <a:p>
            <a:pPr algn="ctr"/>
            <a:r>
              <a:rPr lang="en-GB" sz="2400" b="1" dirty="0"/>
              <a:t>The tools for this “process” include actively and </a:t>
            </a:r>
            <a:r>
              <a:rPr lang="en-GB" sz="2400" b="1" dirty="0" err="1"/>
              <a:t>skillfully</a:t>
            </a:r>
            <a:r>
              <a:rPr lang="en-GB" sz="2400" b="1" dirty="0"/>
              <a:t>:</a:t>
            </a:r>
          </a:p>
        </p:txBody>
      </p:sp>
      <p:sp>
        <p:nvSpPr>
          <p:cNvPr id="3" name="TextBox 2"/>
          <p:cNvSpPr txBox="1"/>
          <p:nvPr/>
        </p:nvSpPr>
        <p:spPr>
          <a:xfrm>
            <a:off x="5220072" y="2517984"/>
            <a:ext cx="3024336" cy="830997"/>
          </a:xfrm>
          <a:prstGeom prst="rect">
            <a:avLst/>
          </a:prstGeom>
          <a:noFill/>
        </p:spPr>
        <p:txBody>
          <a:bodyPr wrap="square" rtlCol="0">
            <a:spAutoFit/>
          </a:bodyPr>
          <a:lstStyle/>
          <a:p>
            <a:r>
              <a:rPr lang="en-GB" sz="2400" b="1" dirty="0"/>
              <a:t>information gathered   from, or generated by,</a:t>
            </a:r>
          </a:p>
        </p:txBody>
      </p:sp>
    </p:spTree>
    <p:extLst>
      <p:ext uri="{BB962C8B-B14F-4D97-AF65-F5344CB8AC3E}">
        <p14:creationId xmlns:p14="http://schemas.microsoft.com/office/powerpoint/2010/main" val="538459291"/>
      </p:ext>
    </p:extLst>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02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029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029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029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0291">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029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0292">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40292">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0292">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40292">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4029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0291" grpId="0" build="p"/>
      <p:bldP spid="140292" grpId="0" build="p"/>
      <p:bldP spid="140296" grpId="0" animBg="1"/>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3400"/>
            <a:ext cx="9144000" cy="685800"/>
          </a:xfrm>
        </p:spPr>
        <p:txBody>
          <a:bodyPr>
            <a:normAutofit fontScale="90000"/>
          </a:bodyPr>
          <a:lstStyle/>
          <a:p>
            <a:pPr eaLnBrk="1" hangingPunct="1">
              <a:defRPr/>
            </a:pPr>
            <a:r>
              <a:rPr lang="en-US" sz="4400" b="1" dirty="0"/>
              <a:t>What Critical Thinking is </a:t>
            </a:r>
            <a:r>
              <a:rPr lang="en-US" sz="4400" b="1" i="1" dirty="0"/>
              <a:t>NOT</a:t>
            </a:r>
            <a:br>
              <a:rPr lang="en-US" b="1" i="1" dirty="0">
                <a:effectLst>
                  <a:outerShdw blurRad="38100" dist="38100" dir="2700000" algn="tl">
                    <a:srgbClr val="000000">
                      <a:alpha val="43137"/>
                    </a:srgbClr>
                  </a:outerShdw>
                </a:effectLst>
              </a:rPr>
            </a:br>
            <a:endParaRPr lang="en-US" b="1" dirty="0"/>
          </a:p>
        </p:txBody>
      </p:sp>
      <p:sp>
        <p:nvSpPr>
          <p:cNvPr id="19459" name="Content Placeholder 2"/>
          <p:cNvSpPr>
            <a:spLocks noGrp="1"/>
          </p:cNvSpPr>
          <p:nvPr>
            <p:ph idx="1"/>
          </p:nvPr>
        </p:nvSpPr>
        <p:spPr>
          <a:xfrm>
            <a:off x="228600" y="1371600"/>
            <a:ext cx="8610600" cy="5181600"/>
          </a:xfrm>
        </p:spPr>
        <p:txBody>
          <a:bodyPr>
            <a:normAutofit/>
          </a:bodyPr>
          <a:lstStyle/>
          <a:p>
            <a:pPr eaLnBrk="1" hangingPunct="1">
              <a:spcAft>
                <a:spcPts val="3000"/>
              </a:spcAft>
            </a:pPr>
            <a:r>
              <a:rPr lang="en-US" altLang="en-US" sz="2800" dirty="0"/>
              <a:t>“Egocentric” thinking which:</a:t>
            </a:r>
          </a:p>
          <a:p>
            <a:pPr algn="l" eaLnBrk="1" hangingPunct="1">
              <a:spcAft>
                <a:spcPts val="1800"/>
              </a:spcAft>
              <a:buFont typeface="Wingdings" panose="05000000000000000000" pitchFamily="2" charset="2"/>
              <a:buChar char="§"/>
            </a:pPr>
            <a:r>
              <a:rPr lang="en-US" altLang="en-US" sz="2800" dirty="0"/>
              <a:t>Leads to self-serving perspectives and evaluations</a:t>
            </a:r>
          </a:p>
          <a:p>
            <a:pPr algn="l" eaLnBrk="1" hangingPunct="1">
              <a:spcAft>
                <a:spcPts val="1800"/>
              </a:spcAft>
              <a:buFont typeface="Wingdings" panose="05000000000000000000" pitchFamily="2" charset="2"/>
              <a:buChar char="§"/>
            </a:pPr>
            <a:r>
              <a:rPr lang="en-US" altLang="en-US" sz="2800" dirty="0"/>
              <a:t>Leads to a false sense of objectivity</a:t>
            </a:r>
          </a:p>
          <a:p>
            <a:pPr algn="l" eaLnBrk="1" hangingPunct="1">
              <a:spcAft>
                <a:spcPts val="1800"/>
              </a:spcAft>
              <a:buFont typeface="Wingdings" panose="05000000000000000000" pitchFamily="2" charset="2"/>
              <a:buChar char="§"/>
            </a:pPr>
            <a:r>
              <a:rPr lang="en-US" altLang="en-US" sz="2800" dirty="0"/>
              <a:t>Leads to flawed thinking</a:t>
            </a:r>
          </a:p>
          <a:p>
            <a:pPr algn="l" eaLnBrk="1" hangingPunct="1">
              <a:buFont typeface="Wingdings" panose="05000000000000000000" pitchFamily="2" charset="2"/>
              <a:buChar char="§"/>
            </a:pPr>
            <a:r>
              <a:rPr lang="en-US" altLang="en-US" sz="2800" dirty="0"/>
              <a:t>Lends itself to the unconscious substitution of subjective intuitions for intellectual standards in thinking</a:t>
            </a:r>
          </a:p>
        </p:txBody>
      </p:sp>
    </p:spTree>
    <p:extLst>
      <p:ext uri="{BB962C8B-B14F-4D97-AF65-F5344CB8AC3E}">
        <p14:creationId xmlns:p14="http://schemas.microsoft.com/office/powerpoint/2010/main" val="7140864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0" presetClass="entr" presetSubtype="0" fill="hold" grpId="0" nodeType="clickEffect">
                                  <p:stCondLst>
                                    <p:cond delay="0"/>
                                  </p:stCondLst>
                                  <p:iterate type="lt">
                                    <p:tmPct val="10000"/>
                                  </p:iterate>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fade">
                                      <p:cBhvr>
                                        <p:cTn id="7" dur="500"/>
                                        <p:tgtEl>
                                          <p:spTgt spid="19459">
                                            <p:txEl>
                                              <p:pRg st="0" end="0"/>
                                            </p:txEl>
                                          </p:spTgt>
                                        </p:tgtEl>
                                      </p:cBhvr>
                                    </p:animEffect>
                                    <p:anim calcmode="lin" valueType="num">
                                      <p:cBhvr>
                                        <p:cTn id="8" dur="500" fill="hold"/>
                                        <p:tgtEl>
                                          <p:spTgt spid="19459">
                                            <p:txEl>
                                              <p:pRg st="0" end="0"/>
                                            </p:txEl>
                                          </p:spTgt>
                                        </p:tgtEl>
                                        <p:attrNameLst>
                                          <p:attrName>ppt_x</p:attrName>
                                        </p:attrNameLst>
                                      </p:cBhvr>
                                      <p:tavLst>
                                        <p:tav tm="0">
                                          <p:val>
                                            <p:strVal val="#ppt_x-.1"/>
                                          </p:val>
                                        </p:tav>
                                        <p:tav tm="100000">
                                          <p:val>
                                            <p:strVal val="#ppt_x"/>
                                          </p:val>
                                        </p:tav>
                                      </p:tavLst>
                                    </p:anim>
                                    <p:anim calcmode="lin" valueType="num">
                                      <p:cBhvr>
                                        <p:cTn id="9" dur="500" fill="hold"/>
                                        <p:tgtEl>
                                          <p:spTgt spid="1945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50" presetClass="entr" presetSubtype="0" decel="100000" fill="hold" grpId="0" nodeType="clickEffect">
                                  <p:stCondLst>
                                    <p:cond delay="0"/>
                                  </p:stCondLst>
                                  <p:childTnLst>
                                    <p:set>
                                      <p:cBhvr>
                                        <p:cTn id="13" dur="1" fill="hold">
                                          <p:stCondLst>
                                            <p:cond delay="0"/>
                                          </p:stCondLst>
                                        </p:cTn>
                                        <p:tgtEl>
                                          <p:spTgt spid="19459">
                                            <p:txEl>
                                              <p:pRg st="1" end="1"/>
                                            </p:txEl>
                                          </p:spTgt>
                                        </p:tgtEl>
                                        <p:attrNameLst>
                                          <p:attrName>style.visibility</p:attrName>
                                        </p:attrNameLst>
                                      </p:cBhvr>
                                      <p:to>
                                        <p:strVal val="visible"/>
                                      </p:to>
                                    </p:set>
                                    <p:anim calcmode="lin" valueType="num">
                                      <p:cBhvr>
                                        <p:cTn id="14" dur="1000" fill="hold"/>
                                        <p:tgtEl>
                                          <p:spTgt spid="19459">
                                            <p:txEl>
                                              <p:pRg st="1" end="1"/>
                                            </p:txEl>
                                          </p:spTgt>
                                        </p:tgtEl>
                                        <p:attrNameLst>
                                          <p:attrName>ppt_w</p:attrName>
                                        </p:attrNameLst>
                                      </p:cBhvr>
                                      <p:tavLst>
                                        <p:tav tm="0">
                                          <p:val>
                                            <p:strVal val="#ppt_w+.3"/>
                                          </p:val>
                                        </p:tav>
                                        <p:tav tm="100000">
                                          <p:val>
                                            <p:strVal val="#ppt_w"/>
                                          </p:val>
                                        </p:tav>
                                      </p:tavLst>
                                    </p:anim>
                                    <p:anim calcmode="lin" valueType="num">
                                      <p:cBhvr>
                                        <p:cTn id="15" dur="1000" fill="hold"/>
                                        <p:tgtEl>
                                          <p:spTgt spid="19459">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19459">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0" presetClass="entr" presetSubtype="0" decel="100000" fill="hold" grpId="0" nodeType="clickEffect">
                                  <p:stCondLst>
                                    <p:cond delay="0"/>
                                  </p:stCondLst>
                                  <p:childTnLst>
                                    <p:set>
                                      <p:cBhvr>
                                        <p:cTn id="20" dur="1" fill="hold">
                                          <p:stCondLst>
                                            <p:cond delay="0"/>
                                          </p:stCondLst>
                                        </p:cTn>
                                        <p:tgtEl>
                                          <p:spTgt spid="19459">
                                            <p:txEl>
                                              <p:pRg st="2" end="2"/>
                                            </p:txEl>
                                          </p:spTgt>
                                        </p:tgtEl>
                                        <p:attrNameLst>
                                          <p:attrName>style.visibility</p:attrName>
                                        </p:attrNameLst>
                                      </p:cBhvr>
                                      <p:to>
                                        <p:strVal val="visible"/>
                                      </p:to>
                                    </p:set>
                                    <p:anim calcmode="lin" valueType="num">
                                      <p:cBhvr>
                                        <p:cTn id="21" dur="1000" fill="hold"/>
                                        <p:tgtEl>
                                          <p:spTgt spid="19459">
                                            <p:txEl>
                                              <p:pRg st="2" end="2"/>
                                            </p:txEl>
                                          </p:spTgt>
                                        </p:tgtEl>
                                        <p:attrNameLst>
                                          <p:attrName>ppt_w</p:attrName>
                                        </p:attrNameLst>
                                      </p:cBhvr>
                                      <p:tavLst>
                                        <p:tav tm="0">
                                          <p:val>
                                            <p:strVal val="#ppt_w+.3"/>
                                          </p:val>
                                        </p:tav>
                                        <p:tav tm="100000">
                                          <p:val>
                                            <p:strVal val="#ppt_w"/>
                                          </p:val>
                                        </p:tav>
                                      </p:tavLst>
                                    </p:anim>
                                    <p:anim calcmode="lin" valueType="num">
                                      <p:cBhvr>
                                        <p:cTn id="22" dur="1000" fill="hold"/>
                                        <p:tgtEl>
                                          <p:spTgt spid="19459">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1945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0" presetClass="entr" presetSubtype="0" decel="100000" fill="hold" grpId="0" nodeType="clickEffect">
                                  <p:stCondLst>
                                    <p:cond delay="0"/>
                                  </p:stCondLst>
                                  <p:childTnLst>
                                    <p:set>
                                      <p:cBhvr>
                                        <p:cTn id="27" dur="1" fill="hold">
                                          <p:stCondLst>
                                            <p:cond delay="0"/>
                                          </p:stCondLst>
                                        </p:cTn>
                                        <p:tgtEl>
                                          <p:spTgt spid="19459">
                                            <p:txEl>
                                              <p:pRg st="3" end="3"/>
                                            </p:txEl>
                                          </p:spTgt>
                                        </p:tgtEl>
                                        <p:attrNameLst>
                                          <p:attrName>style.visibility</p:attrName>
                                        </p:attrNameLst>
                                      </p:cBhvr>
                                      <p:to>
                                        <p:strVal val="visible"/>
                                      </p:to>
                                    </p:set>
                                    <p:anim calcmode="lin" valueType="num">
                                      <p:cBhvr>
                                        <p:cTn id="28" dur="1000" fill="hold"/>
                                        <p:tgtEl>
                                          <p:spTgt spid="19459">
                                            <p:txEl>
                                              <p:pRg st="3" end="3"/>
                                            </p:txEl>
                                          </p:spTgt>
                                        </p:tgtEl>
                                        <p:attrNameLst>
                                          <p:attrName>ppt_w</p:attrName>
                                        </p:attrNameLst>
                                      </p:cBhvr>
                                      <p:tavLst>
                                        <p:tav tm="0">
                                          <p:val>
                                            <p:strVal val="#ppt_w+.3"/>
                                          </p:val>
                                        </p:tav>
                                        <p:tav tm="100000">
                                          <p:val>
                                            <p:strVal val="#ppt_w"/>
                                          </p:val>
                                        </p:tav>
                                      </p:tavLst>
                                    </p:anim>
                                    <p:anim calcmode="lin" valueType="num">
                                      <p:cBhvr>
                                        <p:cTn id="29" dur="1000" fill="hold"/>
                                        <p:tgtEl>
                                          <p:spTgt spid="19459">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9459">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0" presetClass="entr" presetSubtype="0" decel="100000" fill="hold" grpId="0" nodeType="clickEffect">
                                  <p:stCondLst>
                                    <p:cond delay="0"/>
                                  </p:stCondLst>
                                  <p:childTnLst>
                                    <p:set>
                                      <p:cBhvr>
                                        <p:cTn id="34" dur="1" fill="hold">
                                          <p:stCondLst>
                                            <p:cond delay="0"/>
                                          </p:stCondLst>
                                        </p:cTn>
                                        <p:tgtEl>
                                          <p:spTgt spid="19459">
                                            <p:txEl>
                                              <p:pRg st="4" end="4"/>
                                            </p:txEl>
                                          </p:spTgt>
                                        </p:tgtEl>
                                        <p:attrNameLst>
                                          <p:attrName>style.visibility</p:attrName>
                                        </p:attrNameLst>
                                      </p:cBhvr>
                                      <p:to>
                                        <p:strVal val="visible"/>
                                      </p:to>
                                    </p:set>
                                    <p:anim calcmode="lin" valueType="num">
                                      <p:cBhvr>
                                        <p:cTn id="35" dur="1000" fill="hold"/>
                                        <p:tgtEl>
                                          <p:spTgt spid="19459">
                                            <p:txEl>
                                              <p:pRg st="4" end="4"/>
                                            </p:txEl>
                                          </p:spTgt>
                                        </p:tgtEl>
                                        <p:attrNameLst>
                                          <p:attrName>ppt_w</p:attrName>
                                        </p:attrNameLst>
                                      </p:cBhvr>
                                      <p:tavLst>
                                        <p:tav tm="0">
                                          <p:val>
                                            <p:strVal val="#ppt_w+.3"/>
                                          </p:val>
                                        </p:tav>
                                        <p:tav tm="100000">
                                          <p:val>
                                            <p:strVal val="#ppt_w"/>
                                          </p:val>
                                        </p:tav>
                                      </p:tavLst>
                                    </p:anim>
                                    <p:anim calcmode="lin" valueType="num">
                                      <p:cBhvr>
                                        <p:cTn id="36" dur="1000" fill="hold"/>
                                        <p:tgtEl>
                                          <p:spTgt spid="19459">
                                            <p:txEl>
                                              <p:pRg st="4" end="4"/>
                                            </p:txEl>
                                          </p:spTgt>
                                        </p:tgtEl>
                                        <p:attrNameLst>
                                          <p:attrName>ppt_h</p:attrName>
                                        </p:attrNameLst>
                                      </p:cBhvr>
                                      <p:tavLst>
                                        <p:tav tm="0">
                                          <p:val>
                                            <p:strVal val="#ppt_h"/>
                                          </p:val>
                                        </p:tav>
                                        <p:tav tm="100000">
                                          <p:val>
                                            <p:strVal val="#ppt_h"/>
                                          </p:val>
                                        </p:tav>
                                      </p:tavLst>
                                    </p:anim>
                                    <p:animEffect transition="in" filter="fade">
                                      <p:cBhvr>
                                        <p:cTn id="37" dur="10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a:xfrm>
            <a:off x="609600" y="228600"/>
            <a:ext cx="7772400" cy="1143000"/>
          </a:xfrm>
        </p:spPr>
        <p:txBody>
          <a:bodyPr/>
          <a:lstStyle/>
          <a:p>
            <a:pPr eaLnBrk="1" hangingPunct="1"/>
            <a:r>
              <a:rPr lang="en-US" altLang="en-US" b="1" dirty="0"/>
              <a:t>Instead of thinking:</a:t>
            </a:r>
          </a:p>
        </p:txBody>
      </p:sp>
      <p:sp>
        <p:nvSpPr>
          <p:cNvPr id="20483" name="Content Placeholder 2"/>
          <p:cNvSpPr>
            <a:spLocks noGrp="1"/>
          </p:cNvSpPr>
          <p:nvPr>
            <p:ph idx="1"/>
          </p:nvPr>
        </p:nvSpPr>
        <p:spPr>
          <a:xfrm>
            <a:off x="152400" y="1371600"/>
            <a:ext cx="8763000" cy="4800600"/>
          </a:xfrm>
        </p:spPr>
        <p:txBody>
          <a:bodyPr>
            <a:normAutofit fontScale="92500" lnSpcReduction="10000"/>
          </a:bodyPr>
          <a:lstStyle/>
          <a:p>
            <a:pPr eaLnBrk="1" hangingPunct="1">
              <a:buFont typeface="Wingdings" panose="05000000000000000000" pitchFamily="2" charset="2"/>
              <a:buChar char="§"/>
            </a:pPr>
            <a:r>
              <a:rPr lang="en-US" altLang="en-US" sz="3200" dirty="0"/>
              <a:t>Its true because I believe it</a:t>
            </a:r>
          </a:p>
          <a:p>
            <a:pPr eaLnBrk="1" hangingPunct="1">
              <a:buFont typeface="Wingdings" panose="05000000000000000000" pitchFamily="2" charset="2"/>
              <a:buChar char="§"/>
            </a:pPr>
            <a:endParaRPr lang="en-US" altLang="en-US" sz="3200" dirty="0"/>
          </a:p>
          <a:p>
            <a:pPr eaLnBrk="1" hangingPunct="1">
              <a:buFont typeface="Wingdings" panose="05000000000000000000" pitchFamily="2" charset="2"/>
              <a:buChar char="§"/>
            </a:pPr>
            <a:r>
              <a:rPr lang="en-US" altLang="en-US" sz="3200" dirty="0"/>
              <a:t>Its true because we believe it</a:t>
            </a:r>
          </a:p>
          <a:p>
            <a:pPr eaLnBrk="1" hangingPunct="1">
              <a:buFont typeface="Wingdings" panose="05000000000000000000" pitchFamily="2" charset="2"/>
              <a:buChar char="§"/>
            </a:pPr>
            <a:endParaRPr lang="en-US" altLang="en-US" sz="3200" dirty="0"/>
          </a:p>
          <a:p>
            <a:pPr eaLnBrk="1" hangingPunct="1">
              <a:buFont typeface="Wingdings" panose="05000000000000000000" pitchFamily="2" charset="2"/>
              <a:buChar char="§"/>
            </a:pPr>
            <a:r>
              <a:rPr lang="en-US" altLang="en-US" sz="3200" dirty="0"/>
              <a:t>Its true because I want to believe it</a:t>
            </a:r>
          </a:p>
          <a:p>
            <a:pPr eaLnBrk="1" hangingPunct="1"/>
            <a:endParaRPr lang="en-US" altLang="en-US" sz="3200" dirty="0"/>
          </a:p>
          <a:p>
            <a:pPr eaLnBrk="1" hangingPunct="1">
              <a:buFont typeface="Wingdings" panose="05000000000000000000" pitchFamily="2" charset="2"/>
              <a:buChar char="§"/>
            </a:pPr>
            <a:r>
              <a:rPr lang="en-US" altLang="en-US" sz="3200" dirty="0"/>
              <a:t>Its true because I have always believed it</a:t>
            </a:r>
          </a:p>
          <a:p>
            <a:pPr eaLnBrk="1" hangingPunct="1">
              <a:buFont typeface="Wingdings" panose="05000000000000000000" pitchFamily="2" charset="2"/>
              <a:buChar char="§"/>
            </a:pPr>
            <a:endParaRPr lang="en-US" altLang="en-US" sz="3200" dirty="0"/>
          </a:p>
          <a:p>
            <a:pPr eaLnBrk="1" hangingPunct="1">
              <a:buFont typeface="Wingdings" panose="05000000000000000000" pitchFamily="2" charset="2"/>
              <a:buChar char="§"/>
            </a:pPr>
            <a:r>
              <a:rPr lang="en-US" altLang="en-US" sz="3200" dirty="0"/>
              <a:t>Its true because its in my selfish interest to believe it</a:t>
            </a:r>
          </a:p>
        </p:txBody>
      </p:sp>
    </p:spTree>
    <p:extLst>
      <p:ext uri="{BB962C8B-B14F-4D97-AF65-F5344CB8AC3E}">
        <p14:creationId xmlns:p14="http://schemas.microsoft.com/office/powerpoint/2010/main" val="2608298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pPr eaLnBrk="1" hangingPunct="1"/>
            <a:r>
              <a:rPr lang="en-US" altLang="en-US" sz="2800" b="1" dirty="0"/>
              <a:t>…you should foster an awareness that critical thinking is more than </a:t>
            </a:r>
            <a:r>
              <a:rPr lang="en-US" altLang="en-US" sz="2800" b="1" u="sng" dirty="0"/>
              <a:t>thinking</a:t>
            </a:r>
            <a:r>
              <a:rPr lang="en-US" altLang="en-US" sz="2800" b="1" dirty="0"/>
              <a:t>, it’s:</a:t>
            </a:r>
          </a:p>
        </p:txBody>
      </p:sp>
      <p:sp>
        <p:nvSpPr>
          <p:cNvPr id="21507" name="Content Placeholder 2"/>
          <p:cNvSpPr>
            <a:spLocks noGrp="1"/>
          </p:cNvSpPr>
          <p:nvPr>
            <p:ph idx="1"/>
          </p:nvPr>
        </p:nvSpPr>
        <p:spPr>
          <a:xfrm>
            <a:off x="304800" y="1524000"/>
            <a:ext cx="8458200" cy="5105400"/>
          </a:xfrm>
        </p:spPr>
        <p:txBody>
          <a:bodyPr>
            <a:normAutofit/>
          </a:bodyPr>
          <a:lstStyle/>
          <a:p>
            <a:pPr eaLnBrk="1" hangingPunct="1">
              <a:spcAft>
                <a:spcPts val="1800"/>
              </a:spcAft>
              <a:buFont typeface="Wingdings" panose="05000000000000000000" pitchFamily="2" charset="2"/>
              <a:buChar char="ü"/>
            </a:pPr>
            <a:r>
              <a:rPr lang="en-US" altLang="en-US" sz="3600" dirty="0"/>
              <a:t>Reflecting upon</a:t>
            </a:r>
          </a:p>
          <a:p>
            <a:pPr eaLnBrk="1" hangingPunct="1">
              <a:spcAft>
                <a:spcPts val="1800"/>
              </a:spcAft>
              <a:buFont typeface="Wingdings" panose="05000000000000000000" pitchFamily="2" charset="2"/>
              <a:buChar char="ü"/>
            </a:pPr>
            <a:r>
              <a:rPr lang="en-US" altLang="en-US" sz="3600" dirty="0"/>
              <a:t>Questioning</a:t>
            </a:r>
          </a:p>
          <a:p>
            <a:pPr eaLnBrk="1" hangingPunct="1">
              <a:spcAft>
                <a:spcPts val="1800"/>
              </a:spcAft>
              <a:buFont typeface="Wingdings" panose="05000000000000000000" pitchFamily="2" charset="2"/>
              <a:buChar char="ü"/>
            </a:pPr>
            <a:r>
              <a:rPr lang="en-US" altLang="en-US" sz="3600" dirty="0"/>
              <a:t>Monitoring</a:t>
            </a:r>
          </a:p>
          <a:p>
            <a:pPr eaLnBrk="1" hangingPunct="1"/>
            <a:r>
              <a:rPr lang="en-US" altLang="en-US" dirty="0"/>
              <a:t>It’s “thinking things through.”</a:t>
            </a:r>
          </a:p>
        </p:txBody>
      </p:sp>
    </p:spTree>
    <p:extLst>
      <p:ext uri="{BB962C8B-B14F-4D97-AF65-F5344CB8AC3E}">
        <p14:creationId xmlns:p14="http://schemas.microsoft.com/office/powerpoint/2010/main" val="217911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0" y="0"/>
            <a:ext cx="9144000" cy="1143000"/>
          </a:xfrm>
        </p:spPr>
        <p:txBody>
          <a:bodyPr/>
          <a:lstStyle/>
          <a:p>
            <a:pPr eaLnBrk="1" hangingPunct="1"/>
            <a:r>
              <a:rPr lang="en-US" altLang="en-US" sz="4000"/>
              <a:t>A Well-Cultivated Critical Thinker:</a:t>
            </a:r>
          </a:p>
        </p:txBody>
      </p:sp>
      <p:sp>
        <p:nvSpPr>
          <p:cNvPr id="14339" name="Rectangle 3"/>
          <p:cNvSpPr>
            <a:spLocks noGrp="1" noChangeArrowheads="1"/>
          </p:cNvSpPr>
          <p:nvPr>
            <p:ph idx="1"/>
          </p:nvPr>
        </p:nvSpPr>
        <p:spPr>
          <a:xfrm>
            <a:off x="381000" y="1981200"/>
            <a:ext cx="8458200" cy="4876800"/>
          </a:xfrm>
        </p:spPr>
        <p:txBody>
          <a:bodyPr>
            <a:noAutofit/>
          </a:bodyPr>
          <a:lstStyle/>
          <a:p>
            <a:pPr algn="l" eaLnBrk="1" hangingPunct="1">
              <a:lnSpc>
                <a:spcPct val="80000"/>
              </a:lnSpc>
              <a:spcBef>
                <a:spcPts val="600"/>
              </a:spcBef>
              <a:spcAft>
                <a:spcPts val="600"/>
              </a:spcAft>
              <a:buFont typeface="Wingdings" panose="05000000000000000000" pitchFamily="2" charset="2"/>
              <a:buChar char="§"/>
            </a:pPr>
            <a:r>
              <a:rPr lang="en-US" altLang="en-US" sz="2400" dirty="0"/>
              <a:t>Raises vital questions and problems, formulating them clearly and precisely</a:t>
            </a:r>
          </a:p>
          <a:p>
            <a:pPr algn="l" eaLnBrk="1" hangingPunct="1">
              <a:lnSpc>
                <a:spcPct val="80000"/>
              </a:lnSpc>
              <a:spcBef>
                <a:spcPts val="600"/>
              </a:spcBef>
              <a:spcAft>
                <a:spcPts val="600"/>
              </a:spcAft>
              <a:buFont typeface="Wingdings" panose="05000000000000000000" pitchFamily="2" charset="2"/>
              <a:buChar char="§"/>
            </a:pPr>
            <a:r>
              <a:rPr lang="en-US" altLang="en-US" sz="2400" dirty="0"/>
              <a:t>Gathers and assesses relevant information, using abstract ideas to interpret it effectively</a:t>
            </a:r>
          </a:p>
          <a:p>
            <a:pPr algn="l" eaLnBrk="1" hangingPunct="1">
              <a:lnSpc>
                <a:spcPct val="80000"/>
              </a:lnSpc>
              <a:spcBef>
                <a:spcPts val="600"/>
              </a:spcBef>
              <a:spcAft>
                <a:spcPts val="600"/>
              </a:spcAft>
              <a:buFont typeface="Wingdings" panose="05000000000000000000" pitchFamily="2" charset="2"/>
              <a:buChar char="§"/>
            </a:pPr>
            <a:r>
              <a:rPr lang="en-US" altLang="en-US" sz="2400" dirty="0"/>
              <a:t>Comes to well-reasoned conclusions and solutions, testing them against relevant criteria and standards</a:t>
            </a:r>
          </a:p>
          <a:p>
            <a:pPr algn="l" eaLnBrk="1" hangingPunct="1">
              <a:lnSpc>
                <a:spcPct val="80000"/>
              </a:lnSpc>
              <a:spcBef>
                <a:spcPts val="600"/>
              </a:spcBef>
              <a:spcAft>
                <a:spcPts val="600"/>
              </a:spcAft>
              <a:buFont typeface="Wingdings" panose="05000000000000000000" pitchFamily="2" charset="2"/>
              <a:buChar char="§"/>
            </a:pPr>
            <a:r>
              <a:rPr lang="en-US" altLang="en-US" sz="2400" dirty="0"/>
              <a:t>Thinks open mindedly within alternative systems of thought, recognizing and assessing, as needs be, their assumptions, implications, and practical consequences</a:t>
            </a:r>
          </a:p>
          <a:p>
            <a:pPr algn="l" eaLnBrk="1" hangingPunct="1">
              <a:lnSpc>
                <a:spcPct val="80000"/>
              </a:lnSpc>
              <a:spcBef>
                <a:spcPts val="600"/>
              </a:spcBef>
              <a:spcAft>
                <a:spcPts val="600"/>
              </a:spcAft>
              <a:buFont typeface="Wingdings" panose="05000000000000000000" pitchFamily="2" charset="2"/>
              <a:buChar char="§"/>
            </a:pPr>
            <a:r>
              <a:rPr lang="en-US" altLang="en-US" sz="2400" dirty="0"/>
              <a:t>Communicates effectively with others in figuring out solutions to complex problems</a:t>
            </a:r>
          </a:p>
          <a:p>
            <a:pPr eaLnBrk="1" hangingPunct="1">
              <a:lnSpc>
                <a:spcPct val="80000"/>
              </a:lnSpc>
              <a:spcBef>
                <a:spcPts val="600"/>
              </a:spcBef>
              <a:spcAft>
                <a:spcPts val="600"/>
              </a:spcAft>
            </a:pPr>
            <a:endParaRPr lang="en-US" altLang="en-US" sz="2400" dirty="0"/>
          </a:p>
        </p:txBody>
      </p:sp>
      <p:sp>
        <p:nvSpPr>
          <p:cNvPr id="70660" name="TextBox 3"/>
          <p:cNvSpPr txBox="1">
            <a:spLocks noChangeArrowheads="1"/>
          </p:cNvSpPr>
          <p:nvPr/>
        </p:nvSpPr>
        <p:spPr bwMode="auto">
          <a:xfrm>
            <a:off x="762000" y="1143000"/>
            <a:ext cx="7467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buClr>
                <a:srgbClr val="003870"/>
              </a:buClr>
              <a:buSzPct val="75000"/>
              <a:buFont typeface="Wingdings" panose="05000000000000000000" pitchFamily="2" charset="2"/>
              <a:defRPr sz="4000">
                <a:solidFill>
                  <a:srgbClr val="003870"/>
                </a:solidFill>
                <a:latin typeface="Century Gothic" panose="020B0502020202020204" pitchFamily="34" charset="0"/>
              </a:defRPr>
            </a:lvl1pPr>
            <a:lvl2pPr marL="742950" indent="-285750">
              <a:buClr>
                <a:srgbClr val="003870"/>
              </a:buClr>
              <a:buChar char="–"/>
              <a:defRPr sz="2000">
                <a:solidFill>
                  <a:srgbClr val="002D5A"/>
                </a:solidFill>
                <a:latin typeface="Century Gothic" panose="020B0502020202020204" pitchFamily="34" charset="0"/>
              </a:defRPr>
            </a:lvl2pPr>
            <a:lvl3pPr marL="1143000" indent="-228600">
              <a:buClr>
                <a:srgbClr val="003870"/>
              </a:buClr>
              <a:buChar char="•"/>
              <a:defRPr sz="2400">
                <a:solidFill>
                  <a:srgbClr val="003870"/>
                </a:solidFill>
                <a:latin typeface="Century Gothic" panose="020B0502020202020204" pitchFamily="34" charset="0"/>
              </a:defRPr>
            </a:lvl3pPr>
            <a:lvl4pPr marL="1600200" indent="-228600">
              <a:buClr>
                <a:srgbClr val="003870"/>
              </a:buClr>
              <a:buChar char="–"/>
              <a:defRPr sz="1600">
                <a:solidFill>
                  <a:srgbClr val="003870"/>
                </a:solidFill>
                <a:latin typeface="Century Gothic" panose="020B0502020202020204" pitchFamily="34" charset="0"/>
              </a:defRPr>
            </a:lvl4pPr>
            <a:lvl5pPr marL="2057400" indent="-228600">
              <a:buClr>
                <a:srgbClr val="003870"/>
              </a:buClr>
              <a:buChar char="»"/>
              <a:defRPr sz="1400">
                <a:solidFill>
                  <a:srgbClr val="003870"/>
                </a:solidFill>
                <a:latin typeface="Century Gothic" panose="020B0502020202020204" pitchFamily="34" charset="0"/>
              </a:defRPr>
            </a:lvl5pPr>
            <a:lvl6pPr marL="25146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6pPr>
            <a:lvl7pPr marL="29718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7pPr>
            <a:lvl8pPr marL="34290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8pPr>
            <a:lvl9pPr marL="38862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9pPr>
          </a:lstStyle>
          <a:p>
            <a:pPr eaLnBrk="1" hangingPunct="1">
              <a:buClrTx/>
              <a:buSzTx/>
              <a:buFontTx/>
              <a:buNone/>
            </a:pPr>
            <a:r>
              <a:rPr lang="en-US" altLang="en-US" sz="1600">
                <a:solidFill>
                  <a:schemeClr val="tx1"/>
                </a:solidFill>
              </a:rPr>
              <a:t> (Richard Paul and Linda Elder, the Foundation for Critical Thinking:</a:t>
            </a:r>
            <a:br>
              <a:rPr lang="en-US" altLang="en-US" sz="1600">
                <a:solidFill>
                  <a:schemeClr val="tx1"/>
                </a:solidFill>
              </a:rPr>
            </a:br>
            <a:r>
              <a:rPr lang="en-US" altLang="en-US" sz="1600">
                <a:solidFill>
                  <a:schemeClr val="tx1"/>
                </a:solidFill>
              </a:rPr>
              <a:t> http://www.criticalthinking.org/)</a:t>
            </a:r>
          </a:p>
        </p:txBody>
      </p:sp>
    </p:spTree>
    <p:extLst>
      <p:ext uri="{BB962C8B-B14F-4D97-AF65-F5344CB8AC3E}">
        <p14:creationId xmlns:p14="http://schemas.microsoft.com/office/powerpoint/2010/main" val="2365379272"/>
      </p:ext>
    </p:extLst>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788988" y="152401"/>
            <a:ext cx="7529512" cy="468288"/>
          </a:xfrm>
        </p:spPr>
        <p:txBody>
          <a:bodyPr>
            <a:normAutofit fontScale="90000"/>
          </a:bodyPr>
          <a:lstStyle/>
          <a:p>
            <a:pPr eaLnBrk="1" hangingPunct="1"/>
            <a:r>
              <a:rPr lang="en-US" altLang="en-US" b="1" dirty="0"/>
              <a:t>What you can do:</a:t>
            </a:r>
          </a:p>
        </p:txBody>
      </p:sp>
      <p:sp>
        <p:nvSpPr>
          <p:cNvPr id="3" name="Rectangle 2"/>
          <p:cNvSpPr>
            <a:spLocks noChangeArrowheads="1"/>
          </p:cNvSpPr>
          <p:nvPr/>
        </p:nvSpPr>
        <p:spPr bwMode="auto">
          <a:xfrm>
            <a:off x="179512" y="764704"/>
            <a:ext cx="8091488" cy="529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lgn="ctr">
              <a:buClr>
                <a:srgbClr val="003870"/>
              </a:buClr>
              <a:buSzPct val="75000"/>
              <a:buFont typeface="Wingdings" panose="05000000000000000000" pitchFamily="2" charset="2"/>
              <a:defRPr sz="4000">
                <a:solidFill>
                  <a:srgbClr val="003870"/>
                </a:solidFill>
                <a:latin typeface="Century Gothic" panose="020B0502020202020204" pitchFamily="34" charset="0"/>
              </a:defRPr>
            </a:lvl1pPr>
            <a:lvl2pPr marL="742950" indent="-285750">
              <a:buClr>
                <a:srgbClr val="003870"/>
              </a:buClr>
              <a:buChar char="–"/>
              <a:defRPr sz="2000">
                <a:solidFill>
                  <a:srgbClr val="002D5A"/>
                </a:solidFill>
                <a:latin typeface="Century Gothic" panose="020B0502020202020204" pitchFamily="34" charset="0"/>
              </a:defRPr>
            </a:lvl2pPr>
            <a:lvl3pPr marL="1143000" indent="-228600">
              <a:buClr>
                <a:srgbClr val="003870"/>
              </a:buClr>
              <a:buChar char="•"/>
              <a:defRPr sz="2400">
                <a:solidFill>
                  <a:srgbClr val="003870"/>
                </a:solidFill>
                <a:latin typeface="Century Gothic" panose="020B0502020202020204" pitchFamily="34" charset="0"/>
              </a:defRPr>
            </a:lvl3pPr>
            <a:lvl4pPr marL="1600200" indent="-228600">
              <a:buClr>
                <a:srgbClr val="003870"/>
              </a:buClr>
              <a:buChar char="–"/>
              <a:defRPr sz="1600">
                <a:solidFill>
                  <a:srgbClr val="003870"/>
                </a:solidFill>
                <a:latin typeface="Century Gothic" panose="020B0502020202020204" pitchFamily="34" charset="0"/>
              </a:defRPr>
            </a:lvl4pPr>
            <a:lvl5pPr marL="2057400" indent="-228600">
              <a:buClr>
                <a:srgbClr val="003870"/>
              </a:buClr>
              <a:buChar char="»"/>
              <a:defRPr sz="1400">
                <a:solidFill>
                  <a:srgbClr val="003870"/>
                </a:solidFill>
                <a:latin typeface="Century Gothic" panose="020B0502020202020204" pitchFamily="34" charset="0"/>
              </a:defRPr>
            </a:lvl5pPr>
            <a:lvl6pPr marL="25146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6pPr>
            <a:lvl7pPr marL="29718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7pPr>
            <a:lvl8pPr marL="34290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8pPr>
            <a:lvl9pPr marL="3886200" indent="-228600" eaLnBrk="0" fontAlgn="base" hangingPunct="0">
              <a:spcBef>
                <a:spcPct val="0"/>
              </a:spcBef>
              <a:spcAft>
                <a:spcPct val="0"/>
              </a:spcAft>
              <a:buClr>
                <a:srgbClr val="003870"/>
              </a:buClr>
              <a:buChar char="»"/>
              <a:defRPr sz="1400">
                <a:solidFill>
                  <a:srgbClr val="003870"/>
                </a:solidFill>
                <a:latin typeface="Century Gothic" panose="020B0502020202020204" pitchFamily="34" charset="0"/>
              </a:defRPr>
            </a:lvl9pPr>
          </a:lstStyle>
          <a:p>
            <a:pPr algn="l" eaLnBrk="1" hangingPunct="1">
              <a:buClrTx/>
              <a:buSzTx/>
              <a:buFontTx/>
              <a:buAutoNum type="arabicPeriod"/>
            </a:pPr>
            <a:r>
              <a:rPr lang="en-US" altLang="en-US" sz="2000" dirty="0">
                <a:solidFill>
                  <a:schemeClr val="tx1"/>
                </a:solidFill>
              </a:rPr>
              <a:t>Become aware and discuss with your colleagues </a:t>
            </a:r>
            <a:r>
              <a:rPr lang="en-US" altLang="en-US" sz="2000" b="1" i="1" dirty="0">
                <a:solidFill>
                  <a:schemeClr val="tx1"/>
                </a:solidFill>
              </a:rPr>
              <a:t>how</a:t>
            </a:r>
            <a:r>
              <a:rPr lang="en-US" altLang="en-US" sz="2000" b="1" dirty="0">
                <a:solidFill>
                  <a:schemeClr val="tx1"/>
                </a:solidFill>
              </a:rPr>
              <a:t> and </a:t>
            </a:r>
            <a:r>
              <a:rPr lang="en-US" altLang="en-US" sz="2000" b="1" i="1" dirty="0">
                <a:solidFill>
                  <a:schemeClr val="tx1"/>
                </a:solidFill>
              </a:rPr>
              <a:t>why</a:t>
            </a:r>
            <a:r>
              <a:rPr lang="en-US" altLang="en-US" sz="2000" b="1" dirty="0">
                <a:solidFill>
                  <a:schemeClr val="tx1"/>
                </a:solidFill>
              </a:rPr>
              <a:t> critical thinking is important</a:t>
            </a:r>
            <a:r>
              <a:rPr lang="en-US" altLang="en-US" sz="2000" dirty="0">
                <a:solidFill>
                  <a:schemeClr val="tx1"/>
                </a:solidFill>
              </a:rPr>
              <a:t> to your work. </a:t>
            </a:r>
          </a:p>
          <a:p>
            <a:pPr algn="l" eaLnBrk="1" hangingPunct="1">
              <a:buClrTx/>
              <a:buSzTx/>
              <a:buFontTx/>
              <a:buAutoNum type="arabicPeriod"/>
            </a:pPr>
            <a:endParaRPr lang="en-US" altLang="en-US" sz="2000" dirty="0">
              <a:solidFill>
                <a:schemeClr val="tx1"/>
              </a:solidFill>
            </a:endParaRPr>
          </a:p>
          <a:p>
            <a:pPr algn="l" eaLnBrk="1" hangingPunct="1">
              <a:buClrTx/>
              <a:buSzTx/>
              <a:buFontTx/>
              <a:buNone/>
            </a:pPr>
            <a:r>
              <a:rPr lang="en-US" altLang="en-US" sz="2000" dirty="0">
                <a:solidFill>
                  <a:schemeClr val="tx1"/>
                </a:solidFill>
              </a:rPr>
              <a:t>2. </a:t>
            </a:r>
            <a:r>
              <a:rPr lang="en-US" altLang="en-US" sz="2000" b="1" dirty="0">
                <a:solidFill>
                  <a:schemeClr val="tx1"/>
                </a:solidFill>
              </a:rPr>
              <a:t>Model for students</a:t>
            </a:r>
            <a:r>
              <a:rPr lang="en-US" altLang="en-US" sz="2000" dirty="0">
                <a:solidFill>
                  <a:schemeClr val="tx1"/>
                </a:solidFill>
              </a:rPr>
              <a:t>—in a very explicit way—how </a:t>
            </a:r>
            <a:r>
              <a:rPr lang="en-US" altLang="en-US" sz="2000" i="1" dirty="0">
                <a:solidFill>
                  <a:schemeClr val="tx1"/>
                </a:solidFill>
              </a:rPr>
              <a:t>you</a:t>
            </a:r>
            <a:r>
              <a:rPr lang="en-US" altLang="en-US" sz="2000" dirty="0">
                <a:solidFill>
                  <a:schemeClr val="tx1"/>
                </a:solidFill>
              </a:rPr>
              <a:t> </a:t>
            </a:r>
            <a:r>
              <a:rPr lang="en-US" altLang="en-US" sz="2000" b="1" dirty="0">
                <a:solidFill>
                  <a:schemeClr val="tx1"/>
                </a:solidFill>
              </a:rPr>
              <a:t>“think things through.”</a:t>
            </a:r>
            <a:r>
              <a:rPr lang="en-US" altLang="en-US" sz="2000" dirty="0">
                <a:solidFill>
                  <a:schemeClr val="tx1"/>
                </a:solidFill>
              </a:rPr>
              <a:t>  Give the gift of your time, your mentorship in issues large and small.  </a:t>
            </a:r>
          </a:p>
          <a:p>
            <a:pPr algn="l" eaLnBrk="1" hangingPunct="1">
              <a:buClrTx/>
              <a:buSzTx/>
              <a:buFontTx/>
              <a:buNone/>
            </a:pPr>
            <a:endParaRPr lang="en-US" altLang="en-US" sz="2000" dirty="0">
              <a:solidFill>
                <a:schemeClr val="tx1"/>
              </a:solidFill>
            </a:endParaRPr>
          </a:p>
          <a:p>
            <a:pPr algn="l" eaLnBrk="1" hangingPunct="1">
              <a:buClrTx/>
              <a:buSzTx/>
              <a:buFontTx/>
              <a:buNone/>
            </a:pPr>
            <a:r>
              <a:rPr lang="en-US" altLang="en-US" sz="2000" dirty="0">
                <a:solidFill>
                  <a:schemeClr val="tx1"/>
                </a:solidFill>
              </a:rPr>
              <a:t>3. Remember that students are on a </a:t>
            </a:r>
            <a:r>
              <a:rPr lang="en-US" altLang="en-US" sz="2000" b="1" dirty="0">
                <a:solidFill>
                  <a:schemeClr val="tx1"/>
                </a:solidFill>
              </a:rPr>
              <a:t>developmental path.</a:t>
            </a:r>
            <a:r>
              <a:rPr lang="en-US" altLang="en-US" sz="2000" dirty="0">
                <a:solidFill>
                  <a:schemeClr val="tx1"/>
                </a:solidFill>
              </a:rPr>
              <a:t>  Meet them where they are in terms of their readiness for complex decision making.   Sometimes the comfort zone is for absolute “rights and wrongs.”</a:t>
            </a:r>
          </a:p>
          <a:p>
            <a:pPr algn="l" eaLnBrk="1" hangingPunct="1">
              <a:buClrTx/>
              <a:buSzTx/>
              <a:buFontTx/>
              <a:buNone/>
            </a:pPr>
            <a:endParaRPr lang="en-US" altLang="en-US" sz="2000" dirty="0">
              <a:solidFill>
                <a:schemeClr val="tx1"/>
              </a:solidFill>
            </a:endParaRPr>
          </a:p>
          <a:p>
            <a:pPr algn="l" eaLnBrk="1" hangingPunct="1">
              <a:buClrTx/>
              <a:buSzTx/>
              <a:buFontTx/>
              <a:buNone/>
            </a:pPr>
            <a:r>
              <a:rPr lang="en-US" altLang="en-US" sz="2000" dirty="0">
                <a:solidFill>
                  <a:schemeClr val="tx1"/>
                </a:solidFill>
              </a:rPr>
              <a:t>4. Never forget that at the heart of critical thinking is learning to </a:t>
            </a:r>
            <a:r>
              <a:rPr lang="en-US" altLang="en-US" sz="2000" b="1" dirty="0">
                <a:solidFill>
                  <a:schemeClr val="tx1"/>
                </a:solidFill>
              </a:rPr>
              <a:t>ask relevant, important questions. </a:t>
            </a:r>
            <a:r>
              <a:rPr lang="en-US" altLang="en-US" sz="2000" dirty="0">
                <a:solidFill>
                  <a:schemeClr val="tx1"/>
                </a:solidFill>
              </a:rPr>
              <a:t> To re-evaluate, to reconsider and reflect on the answers –and then ask the next set of questions—are the intellectual habits of mind we wish to cultivate in our students.</a:t>
            </a:r>
          </a:p>
          <a:p>
            <a:pPr algn="l" eaLnBrk="1" hangingPunct="1">
              <a:buClrTx/>
              <a:buSzTx/>
              <a:buFontTx/>
              <a:buNone/>
            </a:pPr>
            <a:endParaRPr lang="en-US" altLang="en-US" sz="2000" dirty="0">
              <a:solidFill>
                <a:schemeClr val="tx1"/>
              </a:solidFill>
            </a:endParaRPr>
          </a:p>
          <a:p>
            <a:pPr algn="l" eaLnBrk="1" hangingPunct="1">
              <a:buClrTx/>
              <a:buSzTx/>
              <a:buFontTx/>
              <a:buNone/>
            </a:pPr>
            <a:endParaRPr lang="en-US" altLang="en-US" sz="1800" dirty="0">
              <a:solidFill>
                <a:schemeClr val="tx1"/>
              </a:solidFill>
            </a:endParaRPr>
          </a:p>
        </p:txBody>
      </p:sp>
    </p:spTree>
    <p:extLst>
      <p:ext uri="{BB962C8B-B14F-4D97-AF65-F5344CB8AC3E}">
        <p14:creationId xmlns:p14="http://schemas.microsoft.com/office/powerpoint/2010/main" val="5221626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800" decel="100000"/>
                                        <p:tgtEl>
                                          <p:spTgt spid="3">
                                            <p:txEl>
                                              <p:pRg st="0" end="0"/>
                                            </p:txEl>
                                          </p:spTgt>
                                        </p:tgtEl>
                                      </p:cBhvr>
                                    </p:animEffect>
                                    <p:anim calcmode="lin" valueType="num">
                                      <p:cBhvr>
                                        <p:cTn id="8" dur="800" decel="100000" fill="hold"/>
                                        <p:tgtEl>
                                          <p:spTgt spid="3">
                                            <p:txEl>
                                              <p:pRg st="0" end="0"/>
                                            </p:txEl>
                                          </p:spTgt>
                                        </p:tgtEl>
                                        <p:attrNameLst>
                                          <p:attrName>style.rotation</p:attrName>
                                        </p:attrNameLst>
                                      </p:cBhvr>
                                      <p:tavLst>
                                        <p:tav tm="0">
                                          <p:val>
                                            <p:fltVal val="-90"/>
                                          </p:val>
                                        </p:tav>
                                        <p:tav tm="100000">
                                          <p:val>
                                            <p:fltVal val="0"/>
                                          </p:val>
                                        </p:tav>
                                      </p:tavLst>
                                    </p:anim>
                                    <p:anim calcmode="lin" valueType="num">
                                      <p:cBhvr>
                                        <p:cTn id="9" dur="800" decel="100000" fill="hold"/>
                                        <p:tgtEl>
                                          <p:spTgt spid="3">
                                            <p:txEl>
                                              <p:pRg st="0" end="0"/>
                                            </p:txEl>
                                          </p:spTgt>
                                        </p:tgtEl>
                                        <p:attrNameLst>
                                          <p:attrName>ppt_x</p:attrName>
                                        </p:attrNameLst>
                                      </p:cBhvr>
                                      <p:tavLst>
                                        <p:tav tm="0">
                                          <p:val>
                                            <p:strVal val="#ppt_x+0.4"/>
                                          </p:val>
                                        </p:tav>
                                        <p:tav tm="100000">
                                          <p:val>
                                            <p:strVal val="#ppt_x-0.05"/>
                                          </p:val>
                                        </p:tav>
                                      </p:tavLst>
                                    </p:anim>
                                    <p:anim calcmode="lin" valueType="num">
                                      <p:cBhvr>
                                        <p:cTn id="10" dur="800" decel="100000" fill="hold"/>
                                        <p:tgtEl>
                                          <p:spTgt spid="3">
                                            <p:txEl>
                                              <p:pRg st="0" end="0"/>
                                            </p:txEl>
                                          </p:spTgt>
                                        </p:tgtEl>
                                        <p:attrNameLst>
                                          <p:attrName>ppt_y</p:attrName>
                                        </p:attrNameLst>
                                      </p:cBhvr>
                                      <p:tavLst>
                                        <p:tav tm="0">
                                          <p:val>
                                            <p:strVal val="#ppt_y-0.4"/>
                                          </p:val>
                                        </p:tav>
                                        <p:tav tm="100000">
                                          <p:val>
                                            <p:strVal val="#ppt_y+0.1"/>
                                          </p:val>
                                        </p:tav>
                                      </p:tavLst>
                                    </p:anim>
                                    <p:anim calcmode="lin" valueType="num">
                                      <p:cBhvr>
                                        <p:cTn id="11" dur="200" accel="100000" fill="hold">
                                          <p:stCondLst>
                                            <p:cond delay="800"/>
                                          </p:stCondLst>
                                        </p:cTn>
                                        <p:tgtEl>
                                          <p:spTgt spid="3">
                                            <p:txEl>
                                              <p:pRg st="0" end="0"/>
                                            </p:txEl>
                                          </p:spTgt>
                                        </p:tgtEl>
                                        <p:attrNameLst>
                                          <p:attrName>ppt_x</p:attrName>
                                        </p:attrNameLst>
                                      </p:cBhvr>
                                      <p:tavLst>
                                        <p:tav tm="0">
                                          <p:val>
                                            <p:strVal val="#ppt_x-0.05"/>
                                          </p:val>
                                        </p:tav>
                                        <p:tav tm="100000">
                                          <p:val>
                                            <p:strVal val="#ppt_x"/>
                                          </p:val>
                                        </p:tav>
                                      </p:tavLst>
                                    </p:anim>
                                    <p:anim calcmode="lin" valueType="num">
                                      <p:cBhvr>
                                        <p:cTn id="12" dur="200" accel="100000" fill="hold">
                                          <p:stCondLst>
                                            <p:cond delay="800"/>
                                          </p:stCondLst>
                                        </p:cTn>
                                        <p:tgtEl>
                                          <p:spTgt spid="3">
                                            <p:txEl>
                                              <p:pRg st="0" end="0"/>
                                            </p:txEl>
                                          </p:spTgt>
                                        </p:tgtEl>
                                        <p:attrNameLst>
                                          <p:attrName>ppt_y</p:attrName>
                                        </p:attrNameLst>
                                      </p:cBhvr>
                                      <p:tavLst>
                                        <p:tav tm="0">
                                          <p:val>
                                            <p:strVal val="#ppt_y+0.1"/>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3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800" decel="100000"/>
                                        <p:tgtEl>
                                          <p:spTgt spid="3">
                                            <p:txEl>
                                              <p:pRg st="2" end="2"/>
                                            </p:txEl>
                                          </p:spTgt>
                                        </p:tgtEl>
                                      </p:cBhvr>
                                    </p:animEffect>
                                    <p:anim calcmode="lin" valueType="num">
                                      <p:cBhvr>
                                        <p:cTn id="18" dur="800" decel="100000" fill="hold"/>
                                        <p:tgtEl>
                                          <p:spTgt spid="3">
                                            <p:txEl>
                                              <p:pRg st="2" end="2"/>
                                            </p:txEl>
                                          </p:spTgt>
                                        </p:tgtEl>
                                        <p:attrNameLst>
                                          <p:attrName>style.rotation</p:attrName>
                                        </p:attrNameLst>
                                      </p:cBhvr>
                                      <p:tavLst>
                                        <p:tav tm="0">
                                          <p:val>
                                            <p:fltVal val="-90"/>
                                          </p:val>
                                        </p:tav>
                                        <p:tav tm="100000">
                                          <p:val>
                                            <p:fltVal val="0"/>
                                          </p:val>
                                        </p:tav>
                                      </p:tavLst>
                                    </p:anim>
                                    <p:anim calcmode="lin" valueType="num">
                                      <p:cBhvr>
                                        <p:cTn id="19" dur="800" decel="100000" fill="hold"/>
                                        <p:tgtEl>
                                          <p:spTgt spid="3">
                                            <p:txEl>
                                              <p:pRg st="2" end="2"/>
                                            </p:txEl>
                                          </p:spTgt>
                                        </p:tgtEl>
                                        <p:attrNameLst>
                                          <p:attrName>ppt_x</p:attrName>
                                        </p:attrNameLst>
                                      </p:cBhvr>
                                      <p:tavLst>
                                        <p:tav tm="0">
                                          <p:val>
                                            <p:strVal val="#ppt_x+0.4"/>
                                          </p:val>
                                        </p:tav>
                                        <p:tav tm="100000">
                                          <p:val>
                                            <p:strVal val="#ppt_x-0.05"/>
                                          </p:val>
                                        </p:tav>
                                      </p:tavLst>
                                    </p:anim>
                                    <p:anim calcmode="lin" valueType="num">
                                      <p:cBhvr>
                                        <p:cTn id="20" dur="800" decel="100000" fill="hold"/>
                                        <p:tgtEl>
                                          <p:spTgt spid="3">
                                            <p:txEl>
                                              <p:pRg st="2" end="2"/>
                                            </p:txEl>
                                          </p:spTgt>
                                        </p:tgtEl>
                                        <p:attrNameLst>
                                          <p:attrName>ppt_y</p:attrName>
                                        </p:attrNameLst>
                                      </p:cBhvr>
                                      <p:tavLst>
                                        <p:tav tm="0">
                                          <p:val>
                                            <p:strVal val="#ppt_y-0.4"/>
                                          </p:val>
                                        </p:tav>
                                        <p:tav tm="100000">
                                          <p:val>
                                            <p:strVal val="#ppt_y+0.1"/>
                                          </p:val>
                                        </p:tav>
                                      </p:tavLst>
                                    </p:anim>
                                    <p:anim calcmode="lin" valueType="num">
                                      <p:cBhvr>
                                        <p:cTn id="21" dur="200" accel="100000" fill="hold">
                                          <p:stCondLst>
                                            <p:cond delay="800"/>
                                          </p:stCondLst>
                                        </p:cTn>
                                        <p:tgtEl>
                                          <p:spTgt spid="3">
                                            <p:txEl>
                                              <p:pRg st="2" end="2"/>
                                            </p:txEl>
                                          </p:spTgt>
                                        </p:tgtEl>
                                        <p:attrNameLst>
                                          <p:attrName>ppt_x</p:attrName>
                                        </p:attrNameLst>
                                      </p:cBhvr>
                                      <p:tavLst>
                                        <p:tav tm="0">
                                          <p:val>
                                            <p:strVal val="#ppt_x-0.05"/>
                                          </p:val>
                                        </p:tav>
                                        <p:tav tm="100000">
                                          <p:val>
                                            <p:strVal val="#ppt_x"/>
                                          </p:val>
                                        </p:tav>
                                      </p:tavLst>
                                    </p:anim>
                                    <p:anim calcmode="lin" valueType="num">
                                      <p:cBhvr>
                                        <p:cTn id="22" dur="200" accel="100000" fill="hold">
                                          <p:stCondLst>
                                            <p:cond delay="800"/>
                                          </p:stCondLst>
                                        </p:cTn>
                                        <p:tgtEl>
                                          <p:spTgt spid="3">
                                            <p:txEl>
                                              <p:pRg st="2" end="2"/>
                                            </p:txEl>
                                          </p:spTgt>
                                        </p:tgtEl>
                                        <p:attrNameLst>
                                          <p:attrName>ppt_y</p:attrName>
                                        </p:attrNameLst>
                                      </p:cBhvr>
                                      <p:tavLst>
                                        <p:tav tm="0">
                                          <p:val>
                                            <p:strVal val="#ppt_y+0.1"/>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3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800" decel="100000"/>
                                        <p:tgtEl>
                                          <p:spTgt spid="3">
                                            <p:txEl>
                                              <p:pRg st="4" end="4"/>
                                            </p:txEl>
                                          </p:spTgt>
                                        </p:tgtEl>
                                      </p:cBhvr>
                                    </p:animEffect>
                                    <p:anim calcmode="lin" valueType="num">
                                      <p:cBhvr>
                                        <p:cTn id="28" dur="800" decel="100000" fill="hold"/>
                                        <p:tgtEl>
                                          <p:spTgt spid="3">
                                            <p:txEl>
                                              <p:pRg st="4" end="4"/>
                                            </p:txEl>
                                          </p:spTgt>
                                        </p:tgtEl>
                                        <p:attrNameLst>
                                          <p:attrName>style.rotation</p:attrName>
                                        </p:attrNameLst>
                                      </p:cBhvr>
                                      <p:tavLst>
                                        <p:tav tm="0">
                                          <p:val>
                                            <p:fltVal val="-90"/>
                                          </p:val>
                                        </p:tav>
                                        <p:tav tm="100000">
                                          <p:val>
                                            <p:fltVal val="0"/>
                                          </p:val>
                                        </p:tav>
                                      </p:tavLst>
                                    </p:anim>
                                    <p:anim calcmode="lin" valueType="num">
                                      <p:cBhvr>
                                        <p:cTn id="29" dur="800" decel="100000" fill="hold"/>
                                        <p:tgtEl>
                                          <p:spTgt spid="3">
                                            <p:txEl>
                                              <p:pRg st="4" end="4"/>
                                            </p:txEl>
                                          </p:spTgt>
                                        </p:tgtEl>
                                        <p:attrNameLst>
                                          <p:attrName>ppt_x</p:attrName>
                                        </p:attrNameLst>
                                      </p:cBhvr>
                                      <p:tavLst>
                                        <p:tav tm="0">
                                          <p:val>
                                            <p:strVal val="#ppt_x+0.4"/>
                                          </p:val>
                                        </p:tav>
                                        <p:tav tm="100000">
                                          <p:val>
                                            <p:strVal val="#ppt_x-0.05"/>
                                          </p:val>
                                        </p:tav>
                                      </p:tavLst>
                                    </p:anim>
                                    <p:anim calcmode="lin" valueType="num">
                                      <p:cBhvr>
                                        <p:cTn id="30" dur="800" decel="100000" fill="hold"/>
                                        <p:tgtEl>
                                          <p:spTgt spid="3">
                                            <p:txEl>
                                              <p:pRg st="4" end="4"/>
                                            </p:txEl>
                                          </p:spTgt>
                                        </p:tgtEl>
                                        <p:attrNameLst>
                                          <p:attrName>ppt_y</p:attrName>
                                        </p:attrNameLst>
                                      </p:cBhvr>
                                      <p:tavLst>
                                        <p:tav tm="0">
                                          <p:val>
                                            <p:strVal val="#ppt_y-0.4"/>
                                          </p:val>
                                        </p:tav>
                                        <p:tav tm="100000">
                                          <p:val>
                                            <p:strVal val="#ppt_y+0.1"/>
                                          </p:val>
                                        </p:tav>
                                      </p:tavLst>
                                    </p:anim>
                                    <p:anim calcmode="lin" valueType="num">
                                      <p:cBhvr>
                                        <p:cTn id="31" dur="200" accel="100000" fill="hold">
                                          <p:stCondLst>
                                            <p:cond delay="800"/>
                                          </p:stCondLst>
                                        </p:cTn>
                                        <p:tgtEl>
                                          <p:spTgt spid="3">
                                            <p:txEl>
                                              <p:pRg st="4" end="4"/>
                                            </p:txEl>
                                          </p:spTgt>
                                        </p:tgtEl>
                                        <p:attrNameLst>
                                          <p:attrName>ppt_x</p:attrName>
                                        </p:attrNameLst>
                                      </p:cBhvr>
                                      <p:tavLst>
                                        <p:tav tm="0">
                                          <p:val>
                                            <p:strVal val="#ppt_x-0.05"/>
                                          </p:val>
                                        </p:tav>
                                        <p:tav tm="100000">
                                          <p:val>
                                            <p:strVal val="#ppt_x"/>
                                          </p:val>
                                        </p:tav>
                                      </p:tavLst>
                                    </p:anim>
                                    <p:anim calcmode="lin" valueType="num">
                                      <p:cBhvr>
                                        <p:cTn id="32" dur="200" accel="100000" fill="hold">
                                          <p:stCondLst>
                                            <p:cond delay="800"/>
                                          </p:stCondLst>
                                        </p:cTn>
                                        <p:tgtEl>
                                          <p:spTgt spid="3">
                                            <p:txEl>
                                              <p:pRg st="4" end="4"/>
                                            </p:txEl>
                                          </p:spTgt>
                                        </p:tgtEl>
                                        <p:attrNameLst>
                                          <p:attrName>ppt_y</p:attrName>
                                        </p:attrNameLst>
                                      </p:cBhvr>
                                      <p:tavLst>
                                        <p:tav tm="0">
                                          <p:val>
                                            <p:strVal val="#ppt_y+0.1"/>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3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800" decel="100000"/>
                                        <p:tgtEl>
                                          <p:spTgt spid="3">
                                            <p:txEl>
                                              <p:pRg st="6" end="6"/>
                                            </p:txEl>
                                          </p:spTgt>
                                        </p:tgtEl>
                                      </p:cBhvr>
                                    </p:animEffect>
                                    <p:anim calcmode="lin" valueType="num">
                                      <p:cBhvr>
                                        <p:cTn id="38" dur="800" decel="100000" fill="hold"/>
                                        <p:tgtEl>
                                          <p:spTgt spid="3">
                                            <p:txEl>
                                              <p:pRg st="6" end="6"/>
                                            </p:txEl>
                                          </p:spTgt>
                                        </p:tgtEl>
                                        <p:attrNameLst>
                                          <p:attrName>style.rotation</p:attrName>
                                        </p:attrNameLst>
                                      </p:cBhvr>
                                      <p:tavLst>
                                        <p:tav tm="0">
                                          <p:val>
                                            <p:fltVal val="-90"/>
                                          </p:val>
                                        </p:tav>
                                        <p:tav tm="100000">
                                          <p:val>
                                            <p:fltVal val="0"/>
                                          </p:val>
                                        </p:tav>
                                      </p:tavLst>
                                    </p:anim>
                                    <p:anim calcmode="lin" valueType="num">
                                      <p:cBhvr>
                                        <p:cTn id="39" dur="800" decel="100000" fill="hold"/>
                                        <p:tgtEl>
                                          <p:spTgt spid="3">
                                            <p:txEl>
                                              <p:pRg st="6" end="6"/>
                                            </p:txEl>
                                          </p:spTgt>
                                        </p:tgtEl>
                                        <p:attrNameLst>
                                          <p:attrName>ppt_x</p:attrName>
                                        </p:attrNameLst>
                                      </p:cBhvr>
                                      <p:tavLst>
                                        <p:tav tm="0">
                                          <p:val>
                                            <p:strVal val="#ppt_x+0.4"/>
                                          </p:val>
                                        </p:tav>
                                        <p:tav tm="100000">
                                          <p:val>
                                            <p:strVal val="#ppt_x-0.05"/>
                                          </p:val>
                                        </p:tav>
                                      </p:tavLst>
                                    </p:anim>
                                    <p:anim calcmode="lin" valueType="num">
                                      <p:cBhvr>
                                        <p:cTn id="40" dur="800" decel="100000" fill="hold"/>
                                        <p:tgtEl>
                                          <p:spTgt spid="3">
                                            <p:txEl>
                                              <p:pRg st="6" end="6"/>
                                            </p:txEl>
                                          </p:spTgt>
                                        </p:tgtEl>
                                        <p:attrNameLst>
                                          <p:attrName>ppt_y</p:attrName>
                                        </p:attrNameLst>
                                      </p:cBhvr>
                                      <p:tavLst>
                                        <p:tav tm="0">
                                          <p:val>
                                            <p:strVal val="#ppt_y-0.4"/>
                                          </p:val>
                                        </p:tav>
                                        <p:tav tm="100000">
                                          <p:val>
                                            <p:strVal val="#ppt_y+0.1"/>
                                          </p:val>
                                        </p:tav>
                                      </p:tavLst>
                                    </p:anim>
                                    <p:anim calcmode="lin" valueType="num">
                                      <p:cBhvr>
                                        <p:cTn id="41" dur="200" accel="100000" fill="hold">
                                          <p:stCondLst>
                                            <p:cond delay="800"/>
                                          </p:stCondLst>
                                        </p:cTn>
                                        <p:tgtEl>
                                          <p:spTgt spid="3">
                                            <p:txEl>
                                              <p:pRg st="6" end="6"/>
                                            </p:txEl>
                                          </p:spTgt>
                                        </p:tgtEl>
                                        <p:attrNameLst>
                                          <p:attrName>ppt_x</p:attrName>
                                        </p:attrNameLst>
                                      </p:cBhvr>
                                      <p:tavLst>
                                        <p:tav tm="0">
                                          <p:val>
                                            <p:strVal val="#ppt_x-0.05"/>
                                          </p:val>
                                        </p:tav>
                                        <p:tav tm="100000">
                                          <p:val>
                                            <p:strVal val="#ppt_x"/>
                                          </p:val>
                                        </p:tav>
                                      </p:tavLst>
                                    </p:anim>
                                    <p:anim calcmode="lin" valueType="num">
                                      <p:cBhvr>
                                        <p:cTn id="42" dur="200" accel="100000" fill="hold">
                                          <p:stCondLst>
                                            <p:cond delay="800"/>
                                          </p:stCondLst>
                                        </p:cTn>
                                        <p:tgtEl>
                                          <p:spTgt spid="3">
                                            <p:txEl>
                                              <p:pRg st="6" end="6"/>
                                            </p:txEl>
                                          </p:spTgt>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dirty="0"/>
              <a:t>References</a:t>
            </a:r>
          </a:p>
        </p:txBody>
      </p:sp>
      <p:sp>
        <p:nvSpPr>
          <p:cNvPr id="3" name="TextBox 2"/>
          <p:cNvSpPr txBox="1"/>
          <p:nvPr/>
        </p:nvSpPr>
        <p:spPr>
          <a:xfrm>
            <a:off x="539552" y="1052736"/>
            <a:ext cx="7992888" cy="2308324"/>
          </a:xfrm>
          <a:prstGeom prst="rect">
            <a:avLst/>
          </a:prstGeom>
          <a:noFill/>
        </p:spPr>
        <p:txBody>
          <a:bodyPr wrap="square" rtlCol="0">
            <a:spAutoFit/>
          </a:bodyPr>
          <a:lstStyle/>
          <a:p>
            <a:r>
              <a:rPr lang="en-GB" dirty="0"/>
              <a:t>Cottrell, S. (2013) </a:t>
            </a:r>
            <a:r>
              <a:rPr lang="en-GB" i="1" dirty="0"/>
              <a:t>The Study Skills Handbook Basingstoke: Palgrave Macmillan</a:t>
            </a:r>
          </a:p>
          <a:p>
            <a:endParaRPr lang="en-GB" dirty="0"/>
          </a:p>
          <a:p>
            <a:r>
              <a:rPr lang="en-GB" dirty="0"/>
              <a:t>Lynch, C.L. &amp; Wolcott, S.K. (2001) </a:t>
            </a:r>
            <a:r>
              <a:rPr lang="en-GB" i="1" dirty="0"/>
              <a:t>Helping Your Students Develop Critical Thinking Skills </a:t>
            </a:r>
            <a:r>
              <a:rPr lang="en-GB" dirty="0"/>
              <a:t>The IDEA </a:t>
            </a:r>
            <a:r>
              <a:rPr lang="en-GB" dirty="0" err="1"/>
              <a:t>Center</a:t>
            </a:r>
            <a:r>
              <a:rPr lang="en-GB" dirty="0"/>
              <a:t> </a:t>
            </a:r>
          </a:p>
          <a:p>
            <a:endParaRPr lang="en-GB" dirty="0"/>
          </a:p>
          <a:p>
            <a:r>
              <a:rPr lang="en-GB" dirty="0"/>
              <a:t>Scriven, M., &amp; Paul, R. (1987). </a:t>
            </a:r>
            <a:r>
              <a:rPr lang="en-GB" i="1" dirty="0"/>
              <a:t>Defining Critical Thinking</a:t>
            </a:r>
            <a:r>
              <a:rPr lang="en-GB" dirty="0"/>
              <a:t>. Available at: </a:t>
            </a:r>
            <a:r>
              <a:rPr lang="en-GB" dirty="0">
                <a:hlinkClick r:id="rId2"/>
              </a:rPr>
              <a:t>https://www.scirp.org/(S(lz5mqp453edsnp55rrgjct55))/reference/ReferencesPapers.aspx?ReferenceID=2595525</a:t>
            </a:r>
            <a:r>
              <a:rPr lang="en-GB" dirty="0"/>
              <a:t> [Accessed 21/09/2022]</a:t>
            </a:r>
          </a:p>
        </p:txBody>
      </p:sp>
    </p:spTree>
    <p:extLst>
      <p:ext uri="{BB962C8B-B14F-4D97-AF65-F5344CB8AC3E}">
        <p14:creationId xmlns:p14="http://schemas.microsoft.com/office/powerpoint/2010/main" val="1217830400"/>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245</TotalTime>
  <Words>1135</Words>
  <Application>Microsoft Office PowerPoint</Application>
  <PresentationFormat>On-screen Show (4:3)</PresentationFormat>
  <Paragraphs>147</Paragraphs>
  <Slides>19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Century Gothic</vt:lpstr>
      <vt:lpstr>Wingdings</vt:lpstr>
      <vt:lpstr>UWTSD blue background</vt:lpstr>
      <vt:lpstr>PowerPoint Presentation</vt:lpstr>
      <vt:lpstr>The Learning Outcomes for this Module</vt:lpstr>
      <vt:lpstr>So what is Critical Thinking?</vt:lpstr>
      <vt:lpstr>Defining Critical Thinking</vt:lpstr>
      <vt:lpstr>Defining Critical Thinking</vt:lpstr>
      <vt:lpstr>Defining Critical Thinking</vt:lpstr>
      <vt:lpstr>What is Critical Thinking?</vt:lpstr>
      <vt:lpstr>What is Critical Thinking?</vt:lpstr>
      <vt:lpstr>Critical thinking = “Grappling with open-ended problems”</vt:lpstr>
      <vt:lpstr>Examples of when we should use critical thinking…</vt:lpstr>
      <vt:lpstr>PowerPoint Presentation</vt:lpstr>
      <vt:lpstr>PowerPoint Presentation</vt:lpstr>
      <vt:lpstr>Critical thinking is the intellectually disciplined process that results in a guide to belief and action.</vt:lpstr>
      <vt:lpstr>What Critical Thinking is NOT </vt:lpstr>
      <vt:lpstr>Instead of thinking:</vt:lpstr>
      <vt:lpstr>…you should foster an awareness that critical thinking is more than thinking, it’s:</vt:lpstr>
      <vt:lpstr>A Well-Cultivated Critical Thinker:</vt:lpstr>
      <vt:lpstr>What you can do:</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15</cp:revision>
  <dcterms:created xsi:type="dcterms:W3CDTF">2021-02-09T14:04:40Z</dcterms:created>
  <dcterms:modified xsi:type="dcterms:W3CDTF">2022-09-21T14:42:07Z</dcterms:modified>
</cp:coreProperties>
</file>