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2AE43CF-C67A-F4D6-07C5-942F0986BE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6AFD8DB-34C5-0131-279F-A23927D3B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F7621812-421F-E43D-D744-CBFA8B357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A789C16-73D0-7E74-8FEC-8721E445E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1999A69-017C-9E1D-B944-EB60CC127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96130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00F2A26-3D87-0F6F-672A-FB09C4AD4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D7539DB-660D-CBA3-A560-EA16DC1B3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FB79DB1-3149-4FB5-4ED6-098BE3837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22A6C11-2720-80A0-92F6-D7686E760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FC067A0-2723-8949-BB15-C60098FBE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217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D68961B-D239-77FB-1596-32C913299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E282BA91-1A28-CE0A-C577-F166FA987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5680D343-B03B-5469-E2CF-FBFB46C94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EE95E75-594D-BF37-2F3C-96E065EC9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8AC23E8-1D69-A246-63F6-28ECC347A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48086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3430C32-7603-BF45-2A39-A3BCDDCE2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8970123-2B7A-8757-D4AE-92C6D28248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0EF6BB44-BCDE-F9C9-874E-9E30068D4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3A7FD9C9-7286-F6A2-3663-C16B59699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B0AF903-D320-E9BD-5600-2D18FE894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7F75322B-F47D-CF8A-2BAD-98D37D92B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65464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89BA1F6-CDAB-34C4-E7E4-F9520DD2E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F55E3900-7D6A-5FF5-2936-E4EEA2B2B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86C64F0D-E59C-A385-6A01-7C867A86D6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84D8556E-ADD8-1812-F837-009D5350E1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0BEE0FDA-98A0-E371-1552-E75F53160E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B5B7356E-AAEB-ECF8-7F51-49DE90016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2740EEC8-80D3-A43B-0A2F-548FF6BC8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5F5E7D41-6DE9-D24A-B206-5010DF607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10806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DF99119-558B-5D1B-39F5-E6CAC4660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D706AC3C-399F-1CB9-0E57-7A5562501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8C338386-3B95-F677-C2A5-C3E93F545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BA2A6F38-B7DB-2B13-C544-4926A8BE9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7681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0A67A10C-688A-0EDA-0A69-3D54D2536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21A11EF9-FC39-F653-0D3F-EE1706262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9EC29C49-2759-678B-9274-D36120F17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74120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B49948-5B40-CBB6-7794-AC123381F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4E3654C-69E4-9DB9-42C7-F24E3FCF6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F63AB7E-A00F-8D85-A731-A68FEE1269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B7C9C4E1-4777-95E9-D844-7CD4099B1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02547FAD-2CAC-F50D-D837-3F8C395B8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FB0BB893-6978-803B-3DCD-B0A4FD107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124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DC20AA2-94B9-8002-3C31-8B3F17ADC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1B532511-43A5-E5A2-148F-D70D6EC71A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FC8D887B-E816-04C2-2923-A9BC053C0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44F8625B-F0B2-0458-E41F-0C2EBC16B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D11B63E-E0A2-B940-1899-E7FFDB966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D536C303-DF74-F8F0-90A2-85893B94C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93202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38A9CDE-9D4C-BDA1-DB9F-2354ECEF9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E9626784-391B-1060-0FF8-157820E4FF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CA59A9F-C801-333A-00B4-57AD1CCE7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F29986E-3407-9FC5-C7D1-B5D820CA0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08F831F-8A82-74AE-D37E-A0688FE30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95416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4EAA6868-DE61-AB0D-4764-DCAC4F619D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B519E5CC-0126-5D46-7E19-F45C0C825E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F4EFE14-9AC5-19EC-377D-6FF2A2A41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23460EE-9032-957B-0123-9EDC3E3CA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1B28A90-9271-86A9-7038-610163586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4942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D53A9691-43AC-71D4-DA3C-F2747AAC4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5FEB9BB4-307B-E97C-0FA8-4292E19EF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22720BE-7E33-0070-0651-F20755A12C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513691-36C0-344B-879C-53B9842FD50F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81B3B1F-9806-5510-4616-EE0B75F24A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2619065-1927-26E4-4620-7E3FB9A234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512D12-D557-3B42-82EC-170E74C7F91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00845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991895F-3BDC-5C6A-936B-2A3E62A26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3755159"/>
          </a:xfrm>
        </p:spPr>
        <p:txBody>
          <a:bodyPr>
            <a:normAutofit/>
          </a:bodyPr>
          <a:lstStyle/>
          <a:p>
            <a:r>
              <a:rPr lang="en-GB" dirty="0"/>
              <a:t>Certificate of Higher Education in Business Skills for the Workplace</a:t>
            </a:r>
            <a:br>
              <a:rPr lang="ro-RO" dirty="0"/>
            </a:br>
            <a:br>
              <a:rPr lang="ro-RO" dirty="0"/>
            </a:br>
            <a:br>
              <a:rPr lang="ro-RO" dirty="0"/>
            </a:br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F290CC7-EB34-7625-8B4C-B87F3747C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2591"/>
            <a:ext cx="4386118" cy="4120284"/>
          </a:xfrm>
        </p:spPr>
        <p:txBody>
          <a:bodyPr/>
          <a:lstStyle/>
          <a:p>
            <a:r>
              <a:rPr lang="en-GB" dirty="0"/>
              <a:t>Nicoleta </a:t>
            </a:r>
            <a:r>
              <a:rPr lang="en-GB" dirty="0" err="1"/>
              <a:t>Gamote</a:t>
            </a:r>
            <a:r>
              <a:rPr lang="en-GB" dirty="0"/>
              <a:t> Monica</a:t>
            </a:r>
          </a:p>
          <a:p>
            <a:r>
              <a:rPr lang="en-GB" dirty="0"/>
              <a:t>Student number:2506996</a:t>
            </a:r>
          </a:p>
          <a:p>
            <a:r>
              <a:rPr lang="en-GB" dirty="0"/>
              <a:t>L</a:t>
            </a:r>
            <a:r>
              <a:rPr lang="ro-RO" dirty="0"/>
              <a:t>CLM4004</a:t>
            </a:r>
          </a:p>
          <a:p>
            <a:r>
              <a:rPr lang="ro-RO" dirty="0"/>
              <a:t>Problem </a:t>
            </a:r>
            <a:r>
              <a:rPr lang="ro-RO" dirty="0" err="1"/>
              <a:t>Solving</a:t>
            </a:r>
            <a:r>
              <a:rPr lang="ro-RO" dirty="0"/>
              <a:t> and Decision </a:t>
            </a:r>
            <a:r>
              <a:rPr lang="ro-RO" dirty="0" err="1"/>
              <a:t>Making</a:t>
            </a:r>
            <a:r>
              <a:rPr lang="ro-RO" dirty="0"/>
              <a:t> </a:t>
            </a:r>
          </a:p>
          <a:p>
            <a:r>
              <a:rPr lang="ro-RO" dirty="0"/>
              <a:t>Annamarie </a:t>
            </a:r>
            <a:r>
              <a:rPr lang="ro-RO" dirty="0" err="1"/>
              <a:t>Dufficy</a:t>
            </a:r>
            <a:endParaRPr lang="ro-RO" dirty="0"/>
          </a:p>
          <a:p>
            <a:r>
              <a:rPr lang="ro-RO" dirty="0"/>
              <a:t>Anita Nan</a:t>
            </a:r>
          </a:p>
        </p:txBody>
      </p:sp>
    </p:spTree>
    <p:extLst>
      <p:ext uri="{BB962C8B-B14F-4D97-AF65-F5344CB8AC3E}">
        <p14:creationId xmlns:p14="http://schemas.microsoft.com/office/powerpoint/2010/main" val="2239750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u 3">
            <a:extLst>
              <a:ext uri="{FF2B5EF4-FFF2-40B4-BE49-F238E27FC236}">
                <a16:creationId xmlns:a16="http://schemas.microsoft.com/office/drawing/2014/main" id="{9244F332-7ACB-BCDB-87B6-BCFF9616A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i="1" dirty="0"/>
              <a:t>Green </a:t>
            </a:r>
            <a:r>
              <a:rPr lang="ro-RO" i="1" dirty="0" err="1"/>
              <a:t>Haven</a:t>
            </a:r>
            <a:r>
              <a:rPr lang="en-GB" i="1" dirty="0"/>
              <a:t> </a:t>
            </a:r>
            <a:r>
              <a:rPr lang="ro-RO" i="1" dirty="0"/>
              <a:t> </a:t>
            </a:r>
            <a:r>
              <a:rPr lang="ro-RO" i="1" dirty="0" err="1"/>
              <a:t>Florists</a:t>
            </a:r>
            <a:r>
              <a:rPr lang="ro-RO" i="1" dirty="0"/>
              <a:t> </a:t>
            </a:r>
          </a:p>
        </p:txBody>
      </p:sp>
      <p:sp>
        <p:nvSpPr>
          <p:cNvPr id="5" name="Substituent conținut 4">
            <a:extLst>
              <a:ext uri="{FF2B5EF4-FFF2-40B4-BE49-F238E27FC236}">
                <a16:creationId xmlns:a16="http://schemas.microsoft.com/office/drawing/2014/main" id="{89C97805-1C36-AC63-A4DA-4A6FD537D6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7405" y="1690688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ro-RO" dirty="0"/>
              <a:t>In this </a:t>
            </a:r>
            <a:r>
              <a:rPr lang="en-GB" dirty="0"/>
              <a:t>presentation I will examine  the difficulties that </a:t>
            </a:r>
            <a:r>
              <a:rPr lang="en-GB" i="1" dirty="0"/>
              <a:t>Green Haven Florists, </a:t>
            </a:r>
            <a:r>
              <a:rPr lang="en-GB" dirty="0"/>
              <a:t>a small, independent flower shop in Norwich, UK, is currently facing. Founded in 2016 by partners Liam and Priya Patel, the company gained recognition for its custom floral arrangements, environmentally friendly packaging , and solid ties to the neighbourhood. However, the company’s in-store sales  and foot traffic have significantly decreased over the past year</a:t>
            </a:r>
            <a:endParaRPr lang="ro-RO" dirty="0"/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D5EE8341-D984-F767-4876-1465986E2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This presentation’s goal is to assess the type and extent  of the problems facing the company and pinpoint the primary causes of the drop in sales. A fishbone diagram, PESTEL analysis and the 5W2H model are some of </a:t>
            </a:r>
            <a:r>
              <a:rPr lang="en-GB" dirty="0" err="1"/>
              <a:t>tha</a:t>
            </a:r>
            <a:r>
              <a:rPr lang="en-GB" dirty="0"/>
              <a:t> analytical tools that will be used  to accomplish this. This tools will highlight important findings from the analysis and help provide a better understanding of the internal and external factors influencing the business.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788572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007ECAD-61FB-D5D9-13CA-8A1F8AB5D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i="1" dirty="0"/>
              <a:t>Nature and  Scope  of the Issues</a:t>
            </a:r>
            <a:endParaRPr lang="ro-RO" b="1" i="1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9DF2D57-BC38-3122-EA8F-007427E332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Over the past 12 months, </a:t>
            </a:r>
            <a:r>
              <a:rPr lang="en-GB" b="1" i="1" dirty="0"/>
              <a:t>Green Haven Florists </a:t>
            </a:r>
            <a:r>
              <a:rPr lang="en-GB" dirty="0"/>
              <a:t>in-store sales have reportedly decreased by about 30%</a:t>
            </a:r>
          </a:p>
          <a:p>
            <a:r>
              <a:rPr lang="en-GB" dirty="0"/>
              <a:t>The company has seen a slight raise in online orders, but this hasn’t been sufficient to offset the decline in in-person business. One significant problem is the decline in foot  traffic on high street, which is partially due to local business closures and the increasingly popularity of online shopping.</a:t>
            </a:r>
            <a:endParaRPr lang="ro-RO" dirty="0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F2D029DF-109B-A397-34ED-451AE2FB50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Growing competition is another significant factor. Many costumers are drawn to large online  flower delivery businesses because they provide same-day delivery services, frequent discounts, and lower prices. At the same time, supply chain problems and inflation have raised the price of sustainable packaging and fresh flowers.</a:t>
            </a:r>
          </a:p>
          <a:p>
            <a:r>
              <a:rPr lang="en-GB" dirty="0"/>
              <a:t>Additionally ,  feedback indicates that </a:t>
            </a:r>
            <a:r>
              <a:rPr lang="en-GB" b="1" i="1" dirty="0"/>
              <a:t>Green Haven Florists </a:t>
            </a:r>
            <a:r>
              <a:rPr lang="en-GB" dirty="0"/>
              <a:t>has little digital marketing activity and a antiquated website, which makes it more difficult for the company to compete with contemporary online retailers.</a:t>
            </a:r>
            <a:endParaRPr lang="ro-RO" dirty="0"/>
          </a:p>
        </p:txBody>
      </p:sp>
      <p:cxnSp>
        <p:nvCxnSpPr>
          <p:cNvPr id="6" name="Conector drept cu săgeată 5">
            <a:extLst>
              <a:ext uri="{FF2B5EF4-FFF2-40B4-BE49-F238E27FC236}">
                <a16:creationId xmlns:a16="http://schemas.microsoft.com/office/drawing/2014/main" id="{88765C38-47B3-0A41-0A53-93629B21D830}"/>
              </a:ext>
            </a:extLst>
          </p:cNvPr>
          <p:cNvCxnSpPr>
            <a:cxnSpLocks/>
          </p:cNvCxnSpPr>
          <p:nvPr/>
        </p:nvCxnSpPr>
        <p:spPr>
          <a:xfrm>
            <a:off x="6096000" y="1825625"/>
            <a:ext cx="23957" cy="44161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Conector drept cu săgeată 8">
            <a:extLst>
              <a:ext uri="{FF2B5EF4-FFF2-40B4-BE49-F238E27FC236}">
                <a16:creationId xmlns:a16="http://schemas.microsoft.com/office/drawing/2014/main" id="{19399F0C-B3DA-4B4D-7493-540A49672C7B}"/>
              </a:ext>
            </a:extLst>
          </p:cNvPr>
          <p:cNvCxnSpPr>
            <a:cxnSpLocks/>
          </p:cNvCxnSpPr>
          <p:nvPr/>
        </p:nvCxnSpPr>
        <p:spPr>
          <a:xfrm flipV="1">
            <a:off x="11595100" y="1690688"/>
            <a:ext cx="0" cy="459436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937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CEDEE0B-D657-31D3-58AC-C01AAEEE0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5W2H </a:t>
            </a:r>
            <a:r>
              <a:rPr lang="en-GB" b="1" i="1" dirty="0"/>
              <a:t>Model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9F338D9-95BB-2541-A0D1-6154EFAE6A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541" y="1825625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business management, the </a:t>
            </a:r>
            <a:r>
              <a:rPr lang="en-GB" b="1" i="1" dirty="0"/>
              <a:t>5W2H model</a:t>
            </a:r>
            <a:r>
              <a:rPr lang="en-GB" dirty="0"/>
              <a:t> is a problem- analysis tool that provides answers to seven fundamental questions:What, Why, Where, When, Who,How and How Much. Before making choices or putting solutions into action, this framework assists organisations in precisely defining issues and determining potential causes.</a:t>
            </a:r>
            <a:endParaRPr lang="ro-RO" dirty="0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DF01BDF4-D3A7-32F4-083D-DC4A5E68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825625"/>
            <a:ext cx="5181600" cy="4351338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We can better comprehend the situation when we apply this model to </a:t>
            </a:r>
            <a:r>
              <a:rPr lang="en-GB" b="1" i="1" dirty="0"/>
              <a:t>Green Haven Florists.</a:t>
            </a:r>
            <a:endParaRPr lang="ro-RO" dirty="0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D581289A-769D-91FD-5FB9-B90012DD790C}"/>
              </a:ext>
            </a:extLst>
          </p:cNvPr>
          <p:cNvSpPr txBox="1"/>
          <p:nvPr/>
        </p:nvSpPr>
        <p:spPr>
          <a:xfrm>
            <a:off x="5190259" y="2520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185895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rminator 14">
            <a:extLst>
              <a:ext uri="{FF2B5EF4-FFF2-40B4-BE49-F238E27FC236}">
                <a16:creationId xmlns:a16="http://schemas.microsoft.com/office/drawing/2014/main" id="{93616D48-251A-E667-E09D-2B3B11CAD0F9}"/>
              </a:ext>
            </a:extLst>
          </p:cNvPr>
          <p:cNvSpPr/>
          <p:nvPr/>
        </p:nvSpPr>
        <p:spPr>
          <a:xfrm>
            <a:off x="341170" y="365607"/>
            <a:ext cx="3180194" cy="917392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Question</a:t>
            </a:r>
            <a:endParaRPr lang="ro-RO" dirty="0"/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FC014F02-B9AF-C990-4987-9A3285FAE731}"/>
              </a:ext>
            </a:extLst>
          </p:cNvPr>
          <p:cNvSpPr txBox="1"/>
          <p:nvPr/>
        </p:nvSpPr>
        <p:spPr>
          <a:xfrm rot="8880009" flipV="1">
            <a:off x="5152868" y="2529714"/>
            <a:ext cx="1944330" cy="2108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sp>
        <p:nvSpPr>
          <p:cNvPr id="18" name="Terminator 17">
            <a:extLst>
              <a:ext uri="{FF2B5EF4-FFF2-40B4-BE49-F238E27FC236}">
                <a16:creationId xmlns:a16="http://schemas.microsoft.com/office/drawing/2014/main" id="{2738E3D4-F4E2-938B-E975-723F10E6AE37}"/>
              </a:ext>
            </a:extLst>
          </p:cNvPr>
          <p:cNvSpPr/>
          <p:nvPr/>
        </p:nvSpPr>
        <p:spPr>
          <a:xfrm>
            <a:off x="341170" y="1452651"/>
            <a:ext cx="3180194" cy="710134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Terminator 18">
            <a:extLst>
              <a:ext uri="{FF2B5EF4-FFF2-40B4-BE49-F238E27FC236}">
                <a16:creationId xmlns:a16="http://schemas.microsoft.com/office/drawing/2014/main" id="{B5743024-3B1A-1D16-1487-F724C98FDDDC}"/>
              </a:ext>
            </a:extLst>
          </p:cNvPr>
          <p:cNvSpPr/>
          <p:nvPr/>
        </p:nvSpPr>
        <p:spPr>
          <a:xfrm>
            <a:off x="355604" y="2162785"/>
            <a:ext cx="3180194" cy="824642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Terminator 19">
            <a:extLst>
              <a:ext uri="{FF2B5EF4-FFF2-40B4-BE49-F238E27FC236}">
                <a16:creationId xmlns:a16="http://schemas.microsoft.com/office/drawing/2014/main" id="{DB6D4FA2-4418-76FB-6102-42C53E371F6D}"/>
              </a:ext>
            </a:extLst>
          </p:cNvPr>
          <p:cNvSpPr/>
          <p:nvPr/>
        </p:nvSpPr>
        <p:spPr>
          <a:xfrm>
            <a:off x="341170" y="2887836"/>
            <a:ext cx="3194628" cy="710133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Where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Terminator 20">
            <a:extLst>
              <a:ext uri="{FF2B5EF4-FFF2-40B4-BE49-F238E27FC236}">
                <a16:creationId xmlns:a16="http://schemas.microsoft.com/office/drawing/2014/main" id="{7F085758-6498-D27F-2487-505B62BA85BE}"/>
              </a:ext>
            </a:extLst>
          </p:cNvPr>
          <p:cNvSpPr/>
          <p:nvPr/>
        </p:nvSpPr>
        <p:spPr>
          <a:xfrm>
            <a:off x="341170" y="3595651"/>
            <a:ext cx="3338946" cy="824642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When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Terminator 21">
            <a:extLst>
              <a:ext uri="{FF2B5EF4-FFF2-40B4-BE49-F238E27FC236}">
                <a16:creationId xmlns:a16="http://schemas.microsoft.com/office/drawing/2014/main" id="{A9048111-4360-1025-9C9E-E80D76FEBED9}"/>
              </a:ext>
            </a:extLst>
          </p:cNvPr>
          <p:cNvSpPr/>
          <p:nvPr/>
        </p:nvSpPr>
        <p:spPr>
          <a:xfrm>
            <a:off x="326737" y="4420293"/>
            <a:ext cx="3194627" cy="777665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Who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rminator 1">
            <a:extLst>
              <a:ext uri="{FF2B5EF4-FFF2-40B4-BE49-F238E27FC236}">
                <a16:creationId xmlns:a16="http://schemas.microsoft.com/office/drawing/2014/main" id="{C9DC51E5-4921-48ED-D182-170122A720FC}"/>
              </a:ext>
            </a:extLst>
          </p:cNvPr>
          <p:cNvSpPr/>
          <p:nvPr/>
        </p:nvSpPr>
        <p:spPr>
          <a:xfrm>
            <a:off x="261794" y="5190520"/>
            <a:ext cx="3324512" cy="777665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rminator 2">
            <a:extLst>
              <a:ext uri="{FF2B5EF4-FFF2-40B4-BE49-F238E27FC236}">
                <a16:creationId xmlns:a16="http://schemas.microsoft.com/office/drawing/2014/main" id="{AE04B524-2C44-B384-EB68-27C95927E438}"/>
              </a:ext>
            </a:extLst>
          </p:cNvPr>
          <p:cNvSpPr/>
          <p:nvPr/>
        </p:nvSpPr>
        <p:spPr>
          <a:xfrm>
            <a:off x="355604" y="5925629"/>
            <a:ext cx="3324512" cy="809634"/>
          </a:xfrm>
          <a:prstGeom prst="flowChartTerminator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 Much</a:t>
            </a:r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Proces 3">
            <a:extLst>
              <a:ext uri="{FF2B5EF4-FFF2-40B4-BE49-F238E27FC236}">
                <a16:creationId xmlns:a16="http://schemas.microsoft.com/office/drawing/2014/main" id="{AC5D64C6-0140-3427-F3D0-4BE368C0578C}"/>
              </a:ext>
            </a:extLst>
          </p:cNvPr>
          <p:cNvSpPr/>
          <p:nvPr/>
        </p:nvSpPr>
        <p:spPr>
          <a:xfrm>
            <a:off x="4330802" y="870678"/>
            <a:ext cx="7008004" cy="824642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 30% decline in in-store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5" name="Proces 4">
            <a:extLst>
              <a:ext uri="{FF2B5EF4-FFF2-40B4-BE49-F238E27FC236}">
                <a16:creationId xmlns:a16="http://schemas.microsoft.com/office/drawing/2014/main" id="{FF75DDC2-72B2-FD7F-2195-836C14A7142F}"/>
              </a:ext>
            </a:extLst>
          </p:cNvPr>
          <p:cNvSpPr/>
          <p:nvPr/>
        </p:nvSpPr>
        <p:spPr>
          <a:xfrm>
            <a:off x="4330802" y="1841004"/>
            <a:ext cx="7008004" cy="824642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Online competition, reduced foot traffic, rising costs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6" name="Proces 5">
            <a:extLst>
              <a:ext uri="{FF2B5EF4-FFF2-40B4-BE49-F238E27FC236}">
                <a16:creationId xmlns:a16="http://schemas.microsoft.com/office/drawing/2014/main" id="{7CA43F15-4B03-2173-0F5D-C6E7CDD70CB8}"/>
              </a:ext>
            </a:extLst>
          </p:cNvPr>
          <p:cNvSpPr/>
          <p:nvPr/>
        </p:nvSpPr>
        <p:spPr>
          <a:xfrm>
            <a:off x="4330802" y="2775336"/>
            <a:ext cx="7008004" cy="777665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Green Haven Florists, Norwich high street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7" name="Proces 6">
            <a:extLst>
              <a:ext uri="{FF2B5EF4-FFF2-40B4-BE49-F238E27FC236}">
                <a16:creationId xmlns:a16="http://schemas.microsoft.com/office/drawing/2014/main" id="{98D49945-C6D1-6A45-EFD3-61CBFDE4341D}"/>
              </a:ext>
            </a:extLst>
          </p:cNvPr>
          <p:cNvSpPr/>
          <p:nvPr/>
        </p:nvSpPr>
        <p:spPr>
          <a:xfrm flipH="1">
            <a:off x="4330803" y="3651801"/>
            <a:ext cx="7008003" cy="615812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Over the last 12 months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9" name="Dreptunghi 8">
            <a:extLst>
              <a:ext uri="{FF2B5EF4-FFF2-40B4-BE49-F238E27FC236}">
                <a16:creationId xmlns:a16="http://schemas.microsoft.com/office/drawing/2014/main" id="{E86127D4-D61A-56AF-228E-DBBA3EF77ADA}"/>
              </a:ext>
            </a:extLst>
          </p:cNvPr>
          <p:cNvSpPr/>
          <p:nvPr/>
        </p:nvSpPr>
        <p:spPr>
          <a:xfrm>
            <a:off x="4330802" y="4366413"/>
            <a:ext cx="7036871" cy="71013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Customers, business owners, and competitors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0" name="Dreptunghi 9">
            <a:extLst>
              <a:ext uri="{FF2B5EF4-FFF2-40B4-BE49-F238E27FC236}">
                <a16:creationId xmlns:a16="http://schemas.microsoft.com/office/drawing/2014/main" id="{183DA2B5-B58C-CD5D-DF5A-9EDB57E1E0C5}"/>
              </a:ext>
            </a:extLst>
          </p:cNvPr>
          <p:cNvSpPr/>
          <p:nvPr/>
        </p:nvSpPr>
        <p:spPr>
          <a:xfrm>
            <a:off x="4264428" y="6082468"/>
            <a:ext cx="7008005" cy="6042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Approximately 30% reduction in store sales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1" name="Semnul minus 10">
            <a:extLst>
              <a:ext uri="{FF2B5EF4-FFF2-40B4-BE49-F238E27FC236}">
                <a16:creationId xmlns:a16="http://schemas.microsoft.com/office/drawing/2014/main" id="{32B2E92B-6E05-E369-82C6-E25BC7B7D753}"/>
              </a:ext>
            </a:extLst>
          </p:cNvPr>
          <p:cNvSpPr/>
          <p:nvPr/>
        </p:nvSpPr>
        <p:spPr>
          <a:xfrm>
            <a:off x="3104725" y="4260817"/>
            <a:ext cx="9420824" cy="2597184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Customers are choosing conveniently online flower delivery services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2453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l: orizontal 1">
            <a:extLst>
              <a:ext uri="{FF2B5EF4-FFF2-40B4-BE49-F238E27FC236}">
                <a16:creationId xmlns:a16="http://schemas.microsoft.com/office/drawing/2014/main" id="{70DF8281-E401-FBFE-9B10-7FD3118424EA}"/>
              </a:ext>
            </a:extLst>
          </p:cNvPr>
          <p:cNvSpPr/>
          <p:nvPr/>
        </p:nvSpPr>
        <p:spPr>
          <a:xfrm>
            <a:off x="906082" y="0"/>
            <a:ext cx="10379835" cy="1734004"/>
          </a:xfrm>
          <a:prstGeom prst="horizontalScroll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Decline In-Store Sales at Green Haven</a:t>
            </a:r>
            <a:r>
              <a:rPr lang="en-GB" b="1" i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b="1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Florists</a:t>
            </a:r>
            <a:r>
              <a:rPr lang="en-GB" b="1" i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ro-RO" b="1" i="1" u="sng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Săgeată: dreapta vărgată 3">
            <a:extLst>
              <a:ext uri="{FF2B5EF4-FFF2-40B4-BE49-F238E27FC236}">
                <a16:creationId xmlns:a16="http://schemas.microsoft.com/office/drawing/2014/main" id="{F4142155-4247-A061-2F6A-26A332F3FBB2}"/>
              </a:ext>
            </a:extLst>
          </p:cNvPr>
          <p:cNvSpPr/>
          <p:nvPr/>
        </p:nvSpPr>
        <p:spPr>
          <a:xfrm>
            <a:off x="1345113" y="2127526"/>
            <a:ext cx="2926705" cy="1089348"/>
          </a:xfrm>
          <a:prstGeom prst="strip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Market Competition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CBA6FA65-21CF-3C44-3995-D1442D6F4D36}"/>
              </a:ext>
            </a:extLst>
          </p:cNvPr>
          <p:cNvSpPr txBox="1"/>
          <p:nvPr/>
        </p:nvSpPr>
        <p:spPr>
          <a:xfrm>
            <a:off x="591805" y="3059668"/>
            <a:ext cx="2666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Rise of online retailers </a:t>
            </a:r>
            <a:endParaRPr lang="ro-RO" u="sng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F6ECE89-907C-63B0-0E1E-F5093C710860}"/>
              </a:ext>
            </a:extLst>
          </p:cNvPr>
          <p:cNvSpPr txBox="1"/>
          <p:nvPr/>
        </p:nvSpPr>
        <p:spPr>
          <a:xfrm>
            <a:off x="591805" y="3429000"/>
            <a:ext cx="3143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New Local Florist Rivals </a:t>
            </a:r>
            <a:endParaRPr lang="ro-RO" u="sng" dirty="0"/>
          </a:p>
        </p:txBody>
      </p:sp>
      <p:sp>
        <p:nvSpPr>
          <p:cNvPr id="7" name="Săgeată: dreapta vărgată 6">
            <a:extLst>
              <a:ext uri="{FF2B5EF4-FFF2-40B4-BE49-F238E27FC236}">
                <a16:creationId xmlns:a16="http://schemas.microsoft.com/office/drawing/2014/main" id="{CE2FAE8E-17D0-BF1E-2478-1C4AB4CA6ACF}"/>
              </a:ext>
            </a:extLst>
          </p:cNvPr>
          <p:cNvSpPr/>
          <p:nvPr/>
        </p:nvSpPr>
        <p:spPr>
          <a:xfrm>
            <a:off x="1345113" y="4385363"/>
            <a:ext cx="2666932" cy="895839"/>
          </a:xfrm>
          <a:prstGeom prst="stripedRightArrow">
            <a:avLst>
              <a:gd name="adj1" fmla="val 50000"/>
              <a:gd name="adj2" fmla="val 62076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Location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8DBC9B2C-1103-5F82-71D5-8F05C21A3862}"/>
              </a:ext>
            </a:extLst>
          </p:cNvPr>
          <p:cNvSpPr txBox="1"/>
          <p:nvPr/>
        </p:nvSpPr>
        <p:spPr>
          <a:xfrm>
            <a:off x="591805" y="5123997"/>
            <a:ext cx="387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Reduced foot traffic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Nearby business closures </a:t>
            </a:r>
            <a:endParaRPr lang="ro-RO" u="sng" dirty="0"/>
          </a:p>
        </p:txBody>
      </p:sp>
      <p:sp>
        <p:nvSpPr>
          <p:cNvPr id="9" name="Săgeată: dreapta vărgată 8">
            <a:extLst>
              <a:ext uri="{FF2B5EF4-FFF2-40B4-BE49-F238E27FC236}">
                <a16:creationId xmlns:a16="http://schemas.microsoft.com/office/drawing/2014/main" id="{A45FCF4E-8D92-C118-93FA-36E7660CC163}"/>
              </a:ext>
            </a:extLst>
          </p:cNvPr>
          <p:cNvSpPr/>
          <p:nvPr/>
        </p:nvSpPr>
        <p:spPr>
          <a:xfrm>
            <a:off x="5117590" y="2187568"/>
            <a:ext cx="2666931" cy="1089348"/>
          </a:xfrm>
          <a:prstGeom prst="strip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Customer Issues </a:t>
            </a:r>
          </a:p>
        </p:txBody>
      </p:sp>
      <p:sp>
        <p:nvSpPr>
          <p:cNvPr id="10" name="CasetăText 9">
            <a:extLst>
              <a:ext uri="{FF2B5EF4-FFF2-40B4-BE49-F238E27FC236}">
                <a16:creationId xmlns:a16="http://schemas.microsoft.com/office/drawing/2014/main" id="{7AD5C1FF-F244-C51E-278D-C9D4A55E6E5A}"/>
              </a:ext>
            </a:extLst>
          </p:cNvPr>
          <p:cNvSpPr txBox="1"/>
          <p:nvPr/>
        </p:nvSpPr>
        <p:spPr>
          <a:xfrm>
            <a:off x="4465237" y="3059668"/>
            <a:ext cx="3053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u="sng" dirty="0"/>
              <a:t>Shift to online shopping </a:t>
            </a:r>
            <a:endParaRPr lang="ro-RO" i="1" u="sng" dirty="0"/>
          </a:p>
        </p:txBody>
      </p:sp>
      <p:sp>
        <p:nvSpPr>
          <p:cNvPr id="12" name="CasetăText 11">
            <a:extLst>
              <a:ext uri="{FF2B5EF4-FFF2-40B4-BE49-F238E27FC236}">
                <a16:creationId xmlns:a16="http://schemas.microsoft.com/office/drawing/2014/main" id="{1A9D4B10-C114-83EC-1C65-F57617635279}"/>
              </a:ext>
            </a:extLst>
          </p:cNvPr>
          <p:cNvSpPr txBox="1"/>
          <p:nvPr/>
        </p:nvSpPr>
        <p:spPr>
          <a:xfrm>
            <a:off x="5237272" y="178486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AA969E41-35AB-DF65-98FA-71FE2F8232D2}"/>
              </a:ext>
            </a:extLst>
          </p:cNvPr>
          <p:cNvSpPr txBox="1"/>
          <p:nvPr/>
        </p:nvSpPr>
        <p:spPr>
          <a:xfrm>
            <a:off x="4460042" y="3396671"/>
            <a:ext cx="2666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u="sng" dirty="0"/>
              <a:t>Changing Preferences </a:t>
            </a:r>
            <a:endParaRPr lang="ro-RO" i="1" u="sng" dirty="0"/>
          </a:p>
        </p:txBody>
      </p:sp>
      <p:sp>
        <p:nvSpPr>
          <p:cNvPr id="14" name="Săgeată: dreapta vărgată 13">
            <a:extLst>
              <a:ext uri="{FF2B5EF4-FFF2-40B4-BE49-F238E27FC236}">
                <a16:creationId xmlns:a16="http://schemas.microsoft.com/office/drawing/2014/main" id="{BBD9284F-0714-2562-2CA4-2AD733F16A0F}"/>
              </a:ext>
            </a:extLst>
          </p:cNvPr>
          <p:cNvSpPr/>
          <p:nvPr/>
        </p:nvSpPr>
        <p:spPr>
          <a:xfrm>
            <a:off x="5059834" y="4200636"/>
            <a:ext cx="2666931" cy="1265495"/>
          </a:xfrm>
          <a:prstGeom prst="stripedRightArrow">
            <a:avLst>
              <a:gd name="adj1" fmla="val 50000"/>
              <a:gd name="adj2" fmla="val 47719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Websites &amp; Marketing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5" name="CasetăText 14">
            <a:extLst>
              <a:ext uri="{FF2B5EF4-FFF2-40B4-BE49-F238E27FC236}">
                <a16:creationId xmlns:a16="http://schemas.microsoft.com/office/drawing/2014/main" id="{1120E583-4FC3-51E0-322A-3F90581F8589}"/>
              </a:ext>
            </a:extLst>
          </p:cNvPr>
          <p:cNvSpPr txBox="1"/>
          <p:nvPr/>
        </p:nvSpPr>
        <p:spPr>
          <a:xfrm>
            <a:off x="4460041" y="5254433"/>
            <a:ext cx="255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u="sng" dirty="0"/>
              <a:t>Outdated  Websites </a:t>
            </a:r>
            <a:endParaRPr lang="ro-RO" i="1" u="sng" dirty="0"/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851E2E11-EC21-295B-17E8-98E1E72C5392}"/>
              </a:ext>
            </a:extLst>
          </p:cNvPr>
          <p:cNvSpPr txBox="1"/>
          <p:nvPr/>
        </p:nvSpPr>
        <p:spPr>
          <a:xfrm>
            <a:off x="4460040" y="5623765"/>
            <a:ext cx="3058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u="sng" dirty="0"/>
              <a:t>Lack of digital marketing </a:t>
            </a:r>
            <a:endParaRPr lang="ro-RO" i="1" u="sng" dirty="0"/>
          </a:p>
        </p:txBody>
      </p:sp>
      <p:sp>
        <p:nvSpPr>
          <p:cNvPr id="17" name="Săgeată: dreapta vărgată 16">
            <a:extLst>
              <a:ext uri="{FF2B5EF4-FFF2-40B4-BE49-F238E27FC236}">
                <a16:creationId xmlns:a16="http://schemas.microsoft.com/office/drawing/2014/main" id="{9A0F94A1-4376-CF59-53FE-5D87E6BCE7EE}"/>
              </a:ext>
            </a:extLst>
          </p:cNvPr>
          <p:cNvSpPr/>
          <p:nvPr/>
        </p:nvSpPr>
        <p:spPr>
          <a:xfrm>
            <a:off x="8556556" y="2155307"/>
            <a:ext cx="2995008" cy="1241364"/>
          </a:xfrm>
          <a:prstGeom prst="stripedRightArrow">
            <a:avLst>
              <a:gd name="adj1" fmla="val 50000"/>
              <a:gd name="adj2" fmla="val 5465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u="sng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Pricing &amp; Costs </a:t>
            </a:r>
            <a:endParaRPr lang="ro-RO" b="1" u="sng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8" name="CasetăText 17">
            <a:extLst>
              <a:ext uri="{FF2B5EF4-FFF2-40B4-BE49-F238E27FC236}">
                <a16:creationId xmlns:a16="http://schemas.microsoft.com/office/drawing/2014/main" id="{F11D8C18-A8CD-F3C2-32B1-283B74579706}"/>
              </a:ext>
            </a:extLst>
          </p:cNvPr>
          <p:cNvSpPr txBox="1"/>
          <p:nvPr/>
        </p:nvSpPr>
        <p:spPr>
          <a:xfrm>
            <a:off x="8185909" y="3216874"/>
            <a:ext cx="2995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u="sng" dirty="0"/>
              <a:t>Rising flower prices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u="sng" dirty="0"/>
              <a:t>High Operational Costs </a:t>
            </a:r>
            <a:endParaRPr lang="ro-RO" b="1" u="sng" dirty="0"/>
          </a:p>
        </p:txBody>
      </p:sp>
      <p:sp>
        <p:nvSpPr>
          <p:cNvPr id="20" name="Săgeată: dreapta vărgată 19">
            <a:extLst>
              <a:ext uri="{FF2B5EF4-FFF2-40B4-BE49-F238E27FC236}">
                <a16:creationId xmlns:a16="http://schemas.microsoft.com/office/drawing/2014/main" id="{6C96BFF7-D752-8FED-AAD4-05691CABAFE5}"/>
              </a:ext>
            </a:extLst>
          </p:cNvPr>
          <p:cNvSpPr/>
          <p:nvPr/>
        </p:nvSpPr>
        <p:spPr>
          <a:xfrm>
            <a:off x="8508344" y="4149203"/>
            <a:ext cx="2995007" cy="1289896"/>
          </a:xfrm>
          <a:prstGeom prst="strip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Supply Chain </a:t>
            </a:r>
            <a:endParaRPr lang="ro-RO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1" name="CasetăText 20">
            <a:extLst>
              <a:ext uri="{FF2B5EF4-FFF2-40B4-BE49-F238E27FC236}">
                <a16:creationId xmlns:a16="http://schemas.microsoft.com/office/drawing/2014/main" id="{8C772A28-0C44-3448-7790-12A7567F81D9}"/>
              </a:ext>
            </a:extLst>
          </p:cNvPr>
          <p:cNvSpPr txBox="1"/>
          <p:nvPr/>
        </p:nvSpPr>
        <p:spPr>
          <a:xfrm>
            <a:off x="8148105" y="5208266"/>
            <a:ext cx="36859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u="sng" dirty="0"/>
              <a:t>Import delays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u="sng" dirty="0"/>
              <a:t>Inflation Impact </a:t>
            </a:r>
            <a:endParaRPr lang="ro-RO" b="1" u="sng" dirty="0"/>
          </a:p>
        </p:txBody>
      </p:sp>
      <p:sp>
        <p:nvSpPr>
          <p:cNvPr id="22" name="Soare 21">
            <a:extLst>
              <a:ext uri="{FF2B5EF4-FFF2-40B4-BE49-F238E27FC236}">
                <a16:creationId xmlns:a16="http://schemas.microsoft.com/office/drawing/2014/main" id="{8B8847D6-0525-0DA1-ACE4-18B14128BED2}"/>
              </a:ext>
            </a:extLst>
          </p:cNvPr>
          <p:cNvSpPr/>
          <p:nvPr/>
        </p:nvSpPr>
        <p:spPr>
          <a:xfrm>
            <a:off x="8769012" y="-57109"/>
            <a:ext cx="1828800" cy="1828800"/>
          </a:xfrm>
          <a:prstGeom prst="sun">
            <a:avLst>
              <a:gd name="adj" fmla="val 28157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3" name="Nor 22">
            <a:extLst>
              <a:ext uri="{FF2B5EF4-FFF2-40B4-BE49-F238E27FC236}">
                <a16:creationId xmlns:a16="http://schemas.microsoft.com/office/drawing/2014/main" id="{D56F6894-4689-6EF5-44C4-DBCD40EDF379}"/>
              </a:ext>
            </a:extLst>
          </p:cNvPr>
          <p:cNvSpPr/>
          <p:nvPr/>
        </p:nvSpPr>
        <p:spPr>
          <a:xfrm>
            <a:off x="1397915" y="81281"/>
            <a:ext cx="1828799" cy="1604585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90063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8D6A9EC-04B1-7DEF-C60C-7095A089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228599"/>
            <a:ext cx="11353800" cy="904875"/>
          </a:xfrm>
        </p:spPr>
        <p:txBody>
          <a:bodyPr/>
          <a:lstStyle/>
          <a:p>
            <a:r>
              <a:rPr lang="en-GB" b="1" i="1" u="sng" dirty="0"/>
              <a:t>Fishbone Diagram (Cause and Effect Analysis)</a:t>
            </a:r>
            <a:endParaRPr lang="ro-RO" b="1" i="1" u="sng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39D758F-C561-DB61-F9A3-637BE5D8B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/>
          <a:lstStyle/>
          <a:p>
            <a:r>
              <a:rPr lang="en-GB" dirty="0"/>
              <a:t>Kaoru Ishikawa, a quality management specialist, created the fishbone diagram, also called the cause-and-effect diagram. It is employed to determine and arrange the potential underlying causes of a particular issue. The problem is positioned at the head of the diagram, which visually resembles a fish skeleton , with the possible cause arranged into categories along the bones.</a:t>
            </a:r>
          </a:p>
          <a:p>
            <a:r>
              <a:rPr lang="en-GB" dirty="0"/>
              <a:t>This tool aids companies in methodically analysing issues and comprehending the various factors that contribute to a problem.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885967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cu săgeată 3">
            <a:extLst>
              <a:ext uri="{FF2B5EF4-FFF2-40B4-BE49-F238E27FC236}">
                <a16:creationId xmlns:a16="http://schemas.microsoft.com/office/drawing/2014/main" id="{AE269F6E-C058-27FD-70F3-A10EC0D3E7ED}"/>
              </a:ext>
            </a:extLst>
          </p:cNvPr>
          <p:cNvCxnSpPr>
            <a:cxnSpLocks/>
          </p:cNvCxnSpPr>
          <p:nvPr/>
        </p:nvCxnSpPr>
        <p:spPr>
          <a:xfrm>
            <a:off x="3405909" y="2972955"/>
            <a:ext cx="320386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asetăText 10">
            <a:extLst>
              <a:ext uri="{FF2B5EF4-FFF2-40B4-BE49-F238E27FC236}">
                <a16:creationId xmlns:a16="http://schemas.microsoft.com/office/drawing/2014/main" id="{68015DAA-2552-78E7-BEF3-6AE0BB05E17F}"/>
              </a:ext>
            </a:extLst>
          </p:cNvPr>
          <p:cNvSpPr txBox="1"/>
          <p:nvPr/>
        </p:nvSpPr>
        <p:spPr>
          <a:xfrm>
            <a:off x="2222499" y="2770911"/>
            <a:ext cx="2972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Marketing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Outdated website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Week social media </a:t>
            </a:r>
            <a:endParaRPr lang="ro-RO" dirty="0"/>
          </a:p>
        </p:txBody>
      </p:sp>
      <p:sp>
        <p:nvSpPr>
          <p:cNvPr id="12" name="CasetăText 11">
            <a:extLst>
              <a:ext uri="{FF2B5EF4-FFF2-40B4-BE49-F238E27FC236}">
                <a16:creationId xmlns:a16="http://schemas.microsoft.com/office/drawing/2014/main" id="{6D9F4D1A-51B4-55AC-CBC4-EBA76497A049}"/>
              </a:ext>
            </a:extLst>
          </p:cNvPr>
          <p:cNvSpPr txBox="1"/>
          <p:nvPr/>
        </p:nvSpPr>
        <p:spPr>
          <a:xfrm>
            <a:off x="4872758" y="615373"/>
            <a:ext cx="29729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Competition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Online retailers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Boutique florist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National chain </a:t>
            </a:r>
            <a:endParaRPr lang="ro-RO" dirty="0"/>
          </a:p>
        </p:txBody>
      </p:sp>
      <p:cxnSp>
        <p:nvCxnSpPr>
          <p:cNvPr id="13" name="Conector drept cu săgeată 12">
            <a:extLst>
              <a:ext uri="{FF2B5EF4-FFF2-40B4-BE49-F238E27FC236}">
                <a16:creationId xmlns:a16="http://schemas.microsoft.com/office/drawing/2014/main" id="{2400FA74-4E3D-3D95-C73A-EDA5FFBFED65}"/>
              </a:ext>
            </a:extLst>
          </p:cNvPr>
          <p:cNvCxnSpPr>
            <a:cxnSpLocks/>
          </p:cNvCxnSpPr>
          <p:nvPr/>
        </p:nvCxnSpPr>
        <p:spPr>
          <a:xfrm>
            <a:off x="5743864" y="1815702"/>
            <a:ext cx="352136" cy="95520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CasetăText 20">
            <a:extLst>
              <a:ext uri="{FF2B5EF4-FFF2-40B4-BE49-F238E27FC236}">
                <a16:creationId xmlns:a16="http://schemas.microsoft.com/office/drawing/2014/main" id="{D3ECCAB6-0B5F-87CD-D6C1-20CAA1E8061E}"/>
              </a:ext>
            </a:extLst>
          </p:cNvPr>
          <p:cNvSpPr txBox="1"/>
          <p:nvPr/>
        </p:nvSpPr>
        <p:spPr>
          <a:xfrm>
            <a:off x="6996548" y="2788289"/>
            <a:ext cx="4352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Decline In-Store Sales </a:t>
            </a:r>
            <a:endParaRPr lang="ro-RO" dirty="0"/>
          </a:p>
        </p:txBody>
      </p:sp>
      <p:sp>
        <p:nvSpPr>
          <p:cNvPr id="23" name="CasetăText 22">
            <a:extLst>
              <a:ext uri="{FF2B5EF4-FFF2-40B4-BE49-F238E27FC236}">
                <a16:creationId xmlns:a16="http://schemas.microsoft.com/office/drawing/2014/main" id="{E9264CC3-AB76-DC67-BC28-45E99630C355}"/>
              </a:ext>
            </a:extLst>
          </p:cNvPr>
          <p:cNvSpPr txBox="1"/>
          <p:nvPr/>
        </p:nvSpPr>
        <p:spPr>
          <a:xfrm>
            <a:off x="4872758" y="3670354"/>
            <a:ext cx="393195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Customer Behaviour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Preferences </a:t>
            </a:r>
            <a:r>
              <a:rPr lang="en-GB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for </a:t>
            </a:r>
            <a:r>
              <a:rPr lang="en-GB" dirty="0"/>
              <a:t>online shopping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Demand </a:t>
            </a:r>
            <a:r>
              <a:rPr lang="en-GB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for </a:t>
            </a:r>
            <a:r>
              <a:rPr lang="en-GB" dirty="0"/>
              <a:t>delivery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Costs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Rising flower prices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Sustainable packaging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r>
              <a:rPr lang="en-GB" dirty="0"/>
              <a:t>Location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Reduced high street activity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Nearby shop closures</a:t>
            </a:r>
            <a:endParaRPr lang="ro-RO" dirty="0"/>
          </a:p>
        </p:txBody>
      </p:sp>
      <p:cxnSp>
        <p:nvCxnSpPr>
          <p:cNvPr id="24" name="Conector drept cu săgeată 23">
            <a:extLst>
              <a:ext uri="{FF2B5EF4-FFF2-40B4-BE49-F238E27FC236}">
                <a16:creationId xmlns:a16="http://schemas.microsoft.com/office/drawing/2014/main" id="{B05C1874-E7B4-5A1A-B45E-1B78B16DEE31}"/>
              </a:ext>
            </a:extLst>
          </p:cNvPr>
          <p:cNvCxnSpPr>
            <a:cxnSpLocks/>
          </p:cNvCxnSpPr>
          <p:nvPr/>
        </p:nvCxnSpPr>
        <p:spPr>
          <a:xfrm flipH="1">
            <a:off x="5451767" y="3053345"/>
            <a:ext cx="644233" cy="64089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217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6CB0F024-29B9-5DE2-106D-F46BCA4A696B}"/>
              </a:ext>
            </a:extLst>
          </p:cNvPr>
          <p:cNvSpPr txBox="1"/>
          <p:nvPr/>
        </p:nvSpPr>
        <p:spPr>
          <a:xfrm>
            <a:off x="1212273" y="1010227"/>
            <a:ext cx="37811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IMPORTANT FINDINGS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In-store sales at Green Haven Florists have decreased by 30%.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Customers visits have decreased due to online rivals and shifting consumers behaviour.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Profitability is being impacted by growing flower and operational costs 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An antiquated website and a poor online presence restrict competitiveness.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The company must enhance its online services and modernise its digital marketing.</a:t>
            </a:r>
            <a:endParaRPr lang="ro-RO" i="1" dirty="0"/>
          </a:p>
        </p:txBody>
      </p:sp>
      <p:sp>
        <p:nvSpPr>
          <p:cNvPr id="3" name="Săgeată: curbată la stânga 2">
            <a:extLst>
              <a:ext uri="{FF2B5EF4-FFF2-40B4-BE49-F238E27FC236}">
                <a16:creationId xmlns:a16="http://schemas.microsoft.com/office/drawing/2014/main" id="{E6F49AFF-6FAC-E5D0-DF46-2B4EEFECF210}"/>
              </a:ext>
            </a:extLst>
          </p:cNvPr>
          <p:cNvSpPr/>
          <p:nvPr/>
        </p:nvSpPr>
        <p:spPr>
          <a:xfrm>
            <a:off x="4993409" y="1010227"/>
            <a:ext cx="2205184" cy="2775709"/>
          </a:xfrm>
          <a:prstGeom prst="curvedLeftArrow">
            <a:avLst>
              <a:gd name="adj1" fmla="val 14996"/>
              <a:gd name="adj2" fmla="val 41770"/>
              <a:gd name="adj3" fmla="val 70376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>
              <a:solidFill>
                <a:schemeClr val="tx1"/>
              </a:solidFill>
            </a:endParaRPr>
          </a:p>
        </p:txBody>
      </p:sp>
      <p:sp>
        <p:nvSpPr>
          <p:cNvPr id="4" name="Săgeată: curbată la stânga 3">
            <a:extLst>
              <a:ext uri="{FF2B5EF4-FFF2-40B4-BE49-F238E27FC236}">
                <a16:creationId xmlns:a16="http://schemas.microsoft.com/office/drawing/2014/main" id="{ABB5A767-C2F3-C61C-1295-3D8758D2A251}"/>
              </a:ext>
            </a:extLst>
          </p:cNvPr>
          <p:cNvSpPr/>
          <p:nvPr/>
        </p:nvSpPr>
        <p:spPr>
          <a:xfrm flipV="1">
            <a:off x="4950148" y="3785936"/>
            <a:ext cx="3005219" cy="2943214"/>
          </a:xfrm>
          <a:prstGeom prst="curvedLeftArrow">
            <a:avLst>
              <a:gd name="adj1" fmla="val 15042"/>
              <a:gd name="adj2" fmla="val 36057"/>
              <a:gd name="adj3" fmla="val 25000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>
              <a:solidFill>
                <a:schemeClr val="tx1"/>
              </a:solidFill>
            </a:endParaRPr>
          </a:p>
        </p:txBody>
      </p:sp>
      <p:sp>
        <p:nvSpPr>
          <p:cNvPr id="5" name="Explicație: linie 4">
            <a:extLst>
              <a:ext uri="{FF2B5EF4-FFF2-40B4-BE49-F238E27FC236}">
                <a16:creationId xmlns:a16="http://schemas.microsoft.com/office/drawing/2014/main" id="{802DBB9C-D886-F2E1-8192-D05B3B8E1A83}"/>
              </a:ext>
            </a:extLst>
          </p:cNvPr>
          <p:cNvSpPr/>
          <p:nvPr/>
        </p:nvSpPr>
        <p:spPr>
          <a:xfrm>
            <a:off x="8688024" y="1926412"/>
            <a:ext cx="3005218" cy="1859524"/>
          </a:xfrm>
          <a:prstGeom prst="borderCallout1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Bullet pointed summary 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540951579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9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Temă Office</vt:lpstr>
      <vt:lpstr>Certificate of Higher Education in Business Skills for the Workplace   </vt:lpstr>
      <vt:lpstr>Green Haven  Florists </vt:lpstr>
      <vt:lpstr>Nature and  Scope  of the Issues</vt:lpstr>
      <vt:lpstr>5W2H Model</vt:lpstr>
      <vt:lpstr>Prezentare PowerPoint</vt:lpstr>
      <vt:lpstr>Prezentare PowerPoint</vt:lpstr>
      <vt:lpstr>Fishbone Diagram (Cause and Effect Analysis)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Business Skills for the Workplace   </dc:title>
  <dc:creator>Nicoleta Monica Gamote (2506995)</dc:creator>
  <cp:lastModifiedBy>Nicoleta Monica Gamote (2506995)</cp:lastModifiedBy>
  <cp:revision>1</cp:revision>
  <dcterms:created xsi:type="dcterms:W3CDTF">2026-03-15T22:05:14Z</dcterms:created>
  <dcterms:modified xsi:type="dcterms:W3CDTF">2026-03-16T01:09:05Z</dcterms:modified>
</cp:coreProperties>
</file>