
<file path=[Content_Types].xml><?xml version="1.0" encoding="utf-8"?>
<Types xmlns="http://schemas.openxmlformats.org/package/2006/content-types">
  <Default Extension="emf" ContentType="image/x-emf"/>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media/image3.jpg" ContentType="image/jpg"/>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media/image4.jpg" ContentType="image/jpg"/>
  <Override PartName="/ppt/media/image5.jpg" ContentType="image/jpg"/>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 id="2147483672" r:id="rId2"/>
    <p:sldMasterId id="2147483679" r:id="rId3"/>
  </p:sldMasterIdLst>
  <p:notesMasterIdLst>
    <p:notesMasterId r:id="rId34"/>
  </p:notesMasterIdLst>
  <p:sldIdLst>
    <p:sldId id="421" r:id="rId4"/>
    <p:sldId id="400" r:id="rId5"/>
    <p:sldId id="490" r:id="rId6"/>
    <p:sldId id="491" r:id="rId7"/>
    <p:sldId id="629" r:id="rId8"/>
    <p:sldId id="587" r:id="rId9"/>
    <p:sldId id="588" r:id="rId10"/>
    <p:sldId id="627" r:id="rId11"/>
    <p:sldId id="623" r:id="rId12"/>
    <p:sldId id="493" r:id="rId13"/>
    <p:sldId id="554" r:id="rId14"/>
    <p:sldId id="604" r:id="rId15"/>
    <p:sldId id="555" r:id="rId16"/>
    <p:sldId id="591" r:id="rId17"/>
    <p:sldId id="605" r:id="rId18"/>
    <p:sldId id="593" r:id="rId19"/>
    <p:sldId id="624" r:id="rId20"/>
    <p:sldId id="628" r:id="rId21"/>
    <p:sldId id="392" r:id="rId22"/>
    <p:sldId id="607" r:id="rId23"/>
    <p:sldId id="259" r:id="rId24"/>
    <p:sldId id="613" r:id="rId25"/>
    <p:sldId id="610" r:id="rId26"/>
    <p:sldId id="261" r:id="rId27"/>
    <p:sldId id="268" r:id="rId28"/>
    <p:sldId id="626" r:id="rId29"/>
    <p:sldId id="608" r:id="rId30"/>
    <p:sldId id="387" r:id="rId31"/>
    <p:sldId id="584" r:id="rId32"/>
    <p:sldId id="378" r:id="rId33"/>
  </p:sldIdLst>
  <p:sldSz cx="12192000" cy="6858000"/>
  <p:notesSz cx="6858000" cy="9144000"/>
  <p:embeddedFontLst>
    <p:embeddedFont>
      <p:font typeface="Open Sans" panose="020B0606030504020204" pitchFamily="34" charset="0"/>
      <p:regular r:id="rId35"/>
      <p:bold r:id="rId36"/>
    </p:embeddedFont>
    <p:embeddedFont>
      <p:font typeface="Verdana" panose="020B0604030504040204" pitchFamily="34" charset="0"/>
      <p:regular r:id="rId37"/>
      <p:bold r:id="rId38"/>
      <p:italic r:id="rId39"/>
      <p:boldItalic r:id="rId4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ACD1D5-A3C5-4649-A673-CE4743DA5F6F}" v="27" dt="2024-05-30T08:46:38.5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0915" autoAdjust="0"/>
    <p:restoredTop sz="94660"/>
  </p:normalViewPr>
  <p:slideViewPr>
    <p:cSldViewPr snapToGrid="0">
      <p:cViewPr varScale="1">
        <p:scale>
          <a:sx n="79" d="100"/>
          <a:sy n="79" d="100"/>
        </p:scale>
        <p:origin x="78" y="6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font" Target="fonts/font5.fntdata"/><Relationship Id="rId21" Type="http://schemas.openxmlformats.org/officeDocument/2006/relationships/slide" Target="slides/slide18.xml"/><Relationship Id="rId34" Type="http://schemas.openxmlformats.org/officeDocument/2006/relationships/notesMaster" Target="notesMasters/notesMaster1.xml"/><Relationship Id="rId42"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font" Target="fonts/font3.fntdata"/><Relationship Id="rId40" Type="http://schemas.openxmlformats.org/officeDocument/2006/relationships/font" Target="fonts/font6.fntdata"/><Relationship Id="rId45"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font" Target="fonts/font2.fntdata"/><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font" Target="fonts/font1.fntdata"/><Relationship Id="rId43" Type="http://schemas.openxmlformats.org/officeDocument/2006/relationships/theme" Target="theme/theme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font" Target="fonts/font4.fntdata"/><Relationship Id="rId46" Type="http://schemas.microsoft.com/office/2015/10/relationships/revisionInfo" Target="revisionInfo.xml"/><Relationship Id="rId20" Type="http://schemas.openxmlformats.org/officeDocument/2006/relationships/slide" Target="slides/slide17.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ios Tavlaridis" userId="cf0f3e73-e183-4ecf-9d20-cf90aae84965" providerId="ADAL" clId="{4EACD1D5-A3C5-4649-A673-CE4743DA5F6F}"/>
    <pc:docChg chg="modSld">
      <pc:chgData name="Vasilios Tavlaridis" userId="cf0f3e73-e183-4ecf-9d20-cf90aae84965" providerId="ADAL" clId="{4EACD1D5-A3C5-4649-A673-CE4743DA5F6F}" dt="2024-05-30T08:46:38.530" v="14" actId="20577"/>
      <pc:docMkLst>
        <pc:docMk/>
      </pc:docMkLst>
      <pc:sldChg chg="modSp modAnim">
        <pc:chgData name="Vasilios Tavlaridis" userId="cf0f3e73-e183-4ecf-9d20-cf90aae84965" providerId="ADAL" clId="{4EACD1D5-A3C5-4649-A673-CE4743DA5F6F}" dt="2024-05-30T08:46:38.530" v="14" actId="20577"/>
        <pc:sldMkLst>
          <pc:docMk/>
          <pc:sldMk cId="1660327970" sldId="400"/>
        </pc:sldMkLst>
        <pc:spChg chg="mod">
          <ac:chgData name="Vasilios Tavlaridis" userId="cf0f3e73-e183-4ecf-9d20-cf90aae84965" providerId="ADAL" clId="{4EACD1D5-A3C5-4649-A673-CE4743DA5F6F}" dt="2024-05-30T08:46:38.530" v="14" actId="20577"/>
          <ac:spMkLst>
            <pc:docMk/>
            <pc:sldMk cId="1660327970" sldId="400"/>
            <ac:spMk id="7" creationId="{78B73BD5-0AA6-71B1-3C67-D2FD4F1905D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B30C19-4813-4502-9D93-6A33AD744FD0}" type="datetimeFigureOut">
              <a:rPr lang="en-GB" smtClean="0"/>
              <a:t>30/05/2024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BEDDDC-4573-42C3-B928-E4B38D4AC2BC}" type="slidenum">
              <a:rPr lang="en-GB" smtClean="0"/>
              <a:t>‹#›</a:t>
            </a:fld>
            <a:endParaRPr lang="en-GB"/>
          </a:p>
        </p:txBody>
      </p:sp>
    </p:spTree>
    <p:extLst>
      <p:ext uri="{BB962C8B-B14F-4D97-AF65-F5344CB8AC3E}">
        <p14:creationId xmlns:p14="http://schemas.microsoft.com/office/powerpoint/2010/main" val="1560492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DAE8A0F7-2D74-408E-9FA5-DBC0834AF1C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E0738314-B5A3-4AE6-90A5-92589F1305C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ZA" altLang="en-US" b="1">
                <a:ea typeface="ＭＳ Ｐゴシック" panose="020B0600070205080204" pitchFamily="34" charset="-128"/>
              </a:rPr>
              <a:t>It’s a detailed plan- before you get in the car</a:t>
            </a:r>
            <a:r>
              <a:rPr lang="en-ZA" altLang="en-US" b="1">
                <a:ea typeface="ＭＳ Ｐゴシック" panose="020B0600070205080204" pitchFamily="34" charset="-128"/>
                <a:sym typeface="Wingdings" panose="05000000000000000000" pitchFamily="2" charset="2"/>
              </a:rPr>
              <a:t> </a:t>
            </a:r>
            <a:r>
              <a:rPr lang="en-ZA" altLang="en-US" b="1">
                <a:ea typeface="ＭＳ Ｐゴシック" panose="020B0600070205080204" pitchFamily="34" charset="-128"/>
              </a:rPr>
              <a:t>describing research area you’re working in and n</a:t>
            </a:r>
          </a:p>
          <a:p>
            <a:r>
              <a:rPr lang="en-ZA" altLang="en-US">
                <a:ea typeface="ＭＳ Ｐゴシック" panose="020B0600070205080204" pitchFamily="34" charset="-128"/>
              </a:rPr>
              <a:t>What you know, Where you want to go and how are you going to get there.</a:t>
            </a:r>
          </a:p>
          <a:p>
            <a:endParaRPr lang="en-ZA" altLang="en-US" b="1">
              <a:ea typeface="ＭＳ Ｐゴシック" panose="020B0600070205080204" pitchFamily="34" charset="-128"/>
            </a:endParaRPr>
          </a:p>
          <a:p>
            <a:r>
              <a:rPr lang="en-ZA" altLang="en-US" b="1">
                <a:ea typeface="ＭＳ Ｐゴシック" panose="020B0600070205080204" pitchFamily="34" charset="-128"/>
              </a:rPr>
              <a:t>How do you show that you are academically prepared?</a:t>
            </a:r>
          </a:p>
          <a:p>
            <a:endParaRPr lang="en-ZA" altLang="en-US" b="1">
              <a:ea typeface="ＭＳ Ｐゴシック" panose="020B0600070205080204" pitchFamily="34" charset="-128"/>
            </a:endParaRPr>
          </a:p>
          <a:p>
            <a:r>
              <a:rPr lang="en-ZA" altLang="en-US" b="1">
                <a:ea typeface="ＭＳ Ｐゴシック" panose="020B0600070205080204" pitchFamily="34" charset="-128"/>
              </a:rPr>
              <a:t>PLAN- </a:t>
            </a:r>
          </a:p>
          <a:p>
            <a:r>
              <a:rPr lang="en-ZA" altLang="en-US" b="1">
                <a:ea typeface="ＭＳ Ｐゴシック" panose="020B0600070205080204" pitchFamily="34" charset="-128"/>
              </a:rPr>
              <a:t>You understand your problem </a:t>
            </a:r>
          </a:p>
          <a:p>
            <a:r>
              <a:rPr lang="en-ZA" altLang="en-US" b="1">
                <a:ea typeface="ＭＳ Ｐゴシック" panose="020B0600070205080204" pitchFamily="34" charset="-128"/>
              </a:rPr>
              <a:t>Knowledge base </a:t>
            </a:r>
          </a:p>
          <a:p>
            <a:r>
              <a:rPr lang="en-ZA" altLang="en-US" b="1">
                <a:ea typeface="ＭＳ Ｐゴシック" panose="020B0600070205080204" pitchFamily="34" charset="-128"/>
              </a:rPr>
              <a:t>Technical skill </a:t>
            </a:r>
          </a:p>
          <a:p>
            <a:r>
              <a:rPr lang="en-ZA" altLang="en-US" b="1">
                <a:ea typeface="ＭＳ Ｐゴシック" panose="020B0600070205080204" pitchFamily="34" charset="-128"/>
              </a:rPr>
              <a:t>Infrastructure Support to pull this plan off</a:t>
            </a:r>
          </a:p>
          <a:p>
            <a:endParaRPr lang="en-ZA" altLang="en-US" b="1">
              <a:ea typeface="ＭＳ Ｐゴシック" panose="020B0600070205080204" pitchFamily="34" charset="-128"/>
            </a:endParaRPr>
          </a:p>
          <a:p>
            <a:r>
              <a:rPr lang="en-ZA" altLang="en-US">
                <a:ea typeface="ＭＳ Ｐゴシック" panose="020B0600070205080204" pitchFamily="34" charset="-128"/>
              </a:rPr>
              <a:t>Plan has to get </a:t>
            </a:r>
            <a:r>
              <a:rPr lang="en-ZA" altLang="en-US" b="1">
                <a:ea typeface="ＭＳ Ｐゴシック" panose="020B0600070205080204" pitchFamily="34" charset="-128"/>
              </a:rPr>
              <a:t>approved </a:t>
            </a:r>
            <a:r>
              <a:rPr lang="en-ZA" altLang="en-US">
                <a:ea typeface="ＭＳ Ｐゴシック" panose="020B0600070205080204" pitchFamily="34" charset="-128"/>
              </a:rPr>
              <a:t>for you to get started</a:t>
            </a:r>
            <a:endParaRPr lang="en-US" altLang="en-US">
              <a:ea typeface="ＭＳ Ｐゴシック" panose="020B0600070205080204" pitchFamily="34" charset="-128"/>
            </a:endParaRPr>
          </a:p>
        </p:txBody>
      </p:sp>
      <p:sp>
        <p:nvSpPr>
          <p:cNvPr id="27652" name="Slide Number Placeholder 3">
            <a:extLst>
              <a:ext uri="{FF2B5EF4-FFF2-40B4-BE49-F238E27FC236}">
                <a16:creationId xmlns:a16="http://schemas.microsoft.com/office/drawing/2014/main" id="{9A4EEEE0-E7B2-40A7-A420-BEBB184B359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8703701-DC6A-43F0-BD99-2234C8D21BED}" type="slidenum">
              <a:rPr kumimoji="0" lang="en-US" altLang="en-US" sz="1200" b="0" i="0" u="none" strike="noStrike" kern="1200" cap="none" spc="0" normalizeH="0" baseline="0" noProof="0" smtClean="0">
                <a:ln>
                  <a:noFill/>
                </a:ln>
                <a:solidFill>
                  <a:prstClr val="black"/>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altLang="en-US" sz="1200" b="0" i="0" u="none" strike="noStrike" kern="1200" cap="none" spc="0" normalizeH="0" baseline="0" noProof="0">
              <a:ln>
                <a:noFill/>
              </a:ln>
              <a:solidFill>
                <a:prstClr val="black"/>
              </a:solidFill>
              <a:effectLst/>
              <a:uLnTx/>
              <a:uFillTx/>
              <a:latin typeface="Verdana" panose="020B0604030504040204" pitchFamily="34" charset="0"/>
              <a:ea typeface="ＭＳ Ｐゴシック" panose="020B0600070205080204" pitchFamily="34" charset="-128"/>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7F505EFE-2BEF-49F3-9F76-BF51EFA910C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6ABDBC95-32EF-4010-A55A-6D1B89D84B9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ZA" altLang="en-US">
                <a:ea typeface="ＭＳ Ｐゴシック" panose="020B0600070205080204" pitchFamily="34" charset="-128"/>
              </a:rPr>
              <a:t>Issue/ Purpose </a:t>
            </a:r>
          </a:p>
          <a:p>
            <a:pPr eaLnBrk="1" hangingPunct="1"/>
            <a:r>
              <a:rPr lang="en-ZA" altLang="en-US">
                <a:ea typeface="ＭＳ Ｐゴシック" panose="020B0600070205080204" pitchFamily="34" charset="-128"/>
              </a:rPr>
              <a:t>Original and relevant research problem</a:t>
            </a:r>
          </a:p>
          <a:p>
            <a:pPr eaLnBrk="1" hangingPunct="1"/>
            <a:r>
              <a:rPr lang="en-ZA" altLang="en-US">
                <a:ea typeface="ＭＳ Ｐゴシック" panose="020B0600070205080204" pitchFamily="34" charset="-128"/>
              </a:rPr>
              <a:t>Comprehension of important material</a:t>
            </a:r>
          </a:p>
          <a:p>
            <a:pPr eaLnBrk="1" hangingPunct="1"/>
            <a:endParaRPr lang="en-ZA" altLang="en-US">
              <a:ea typeface="ＭＳ Ｐゴシック" panose="020B0600070205080204" pitchFamily="34" charset="-128"/>
            </a:endParaRPr>
          </a:p>
          <a:p>
            <a:pPr eaLnBrk="1" hangingPunct="1"/>
            <a:r>
              <a:rPr lang="en-ZA" altLang="en-US">
                <a:ea typeface="ＭＳ Ｐゴシック" panose="020B0600070205080204" pitchFamily="34" charset="-128"/>
              </a:rPr>
              <a:t>(Map) Understanding of proposed methodology </a:t>
            </a:r>
          </a:p>
          <a:p>
            <a:pPr eaLnBrk="1" hangingPunct="1"/>
            <a:r>
              <a:rPr lang="en-ZA" altLang="en-US">
                <a:ea typeface="ＭＳ Ｐゴシック" panose="020B0600070205080204" pitchFamily="34" charset="-128"/>
              </a:rPr>
              <a:t>Technical skills required</a:t>
            </a:r>
            <a:endParaRPr lang="en-US" altLang="en-US">
              <a:ea typeface="ＭＳ Ｐゴシック" panose="020B0600070205080204" pitchFamily="34" charset="-128"/>
            </a:endParaRPr>
          </a:p>
          <a:p>
            <a:endParaRPr lang="en-ZA" altLang="en-US">
              <a:ea typeface="ＭＳ Ｐゴシック" panose="020B0600070205080204" pitchFamily="34" charset="-128"/>
            </a:endParaRPr>
          </a:p>
          <a:p>
            <a:r>
              <a:rPr lang="en-ZA" altLang="en-US">
                <a:ea typeface="ＭＳ Ｐゴシック" panose="020B0600070205080204" pitchFamily="34" charset="-128"/>
              </a:rPr>
              <a:t>(Petrol/financing) Benefit </a:t>
            </a:r>
            <a:endParaRPr lang="en-US" altLang="en-US">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52123528-5835-403E-81F5-0E46CEC86CB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E2326FA-1D1F-48CD-B194-12CEE76C249E}" type="slidenum">
              <a:rPr kumimoji="0" lang="en-US" altLang="en-US" sz="1200" b="0" i="0" u="none" strike="noStrike" kern="1200" cap="none" spc="0" normalizeH="0" baseline="0" noProof="0" smtClean="0">
                <a:ln>
                  <a:noFill/>
                </a:ln>
                <a:solidFill>
                  <a:prstClr val="black"/>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altLang="en-US" sz="1200" b="0" i="0" u="none" strike="noStrike" kern="1200" cap="none" spc="0" normalizeH="0" baseline="0" noProof="0">
              <a:ln>
                <a:noFill/>
              </a:ln>
              <a:solidFill>
                <a:prstClr val="black"/>
              </a:solidFill>
              <a:effectLst/>
              <a:uLnTx/>
              <a:uFillTx/>
              <a:latin typeface="Verdana" panose="020B0604030504040204" pitchFamily="34" charset="0"/>
              <a:ea typeface="ＭＳ Ｐゴシック" panose="020B0600070205080204" pitchFamily="34" charset="-128"/>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C25FE886-69A1-493E-B32F-FD46909A21F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42455E99-3927-46B4-B7A1-081E3D4D6C7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41988" name="Slide Number Placeholder 3">
            <a:extLst>
              <a:ext uri="{FF2B5EF4-FFF2-40B4-BE49-F238E27FC236}">
                <a16:creationId xmlns:a16="http://schemas.microsoft.com/office/drawing/2014/main" id="{62B820DA-45AD-4136-85CF-AFF96DAB6DA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9FAD424-9724-47BC-8FA0-64D0B2AD4E50}" type="slidenum">
              <a:rPr kumimoji="0" lang="en-US" altLang="en-US" sz="1200" b="0" i="0" u="none" strike="noStrike" kern="1200" cap="none" spc="0" normalizeH="0" baseline="0" noProof="0" smtClean="0">
                <a:ln>
                  <a:noFill/>
                </a:ln>
                <a:solidFill>
                  <a:prstClr val="black"/>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altLang="en-US" sz="1200" b="0" i="0" u="none" strike="noStrike" kern="1200" cap="none" spc="0" normalizeH="0" baseline="0" noProof="0">
              <a:ln>
                <a:noFill/>
              </a:ln>
              <a:solidFill>
                <a:prstClr val="black"/>
              </a:solidFill>
              <a:effectLst/>
              <a:uLnTx/>
              <a:uFillTx/>
              <a:latin typeface="Verdana" panose="020B0604030504040204" pitchFamily="34" charset="0"/>
              <a:ea typeface="ＭＳ Ｐゴシック" panose="020B0600070205080204" pitchFamily="34" charset="-128"/>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a:extLst>
              <a:ext uri="{FF2B5EF4-FFF2-40B4-BE49-F238E27FC236}">
                <a16:creationId xmlns:a16="http://schemas.microsoft.com/office/drawing/2014/main" id="{8872418D-0185-4691-B7EF-DDC3BA853E4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D67A9D4-EE0E-4C73-9BC7-016505773131}" type="slidenum">
              <a:rPr lang="en-US" altLang="en-US"/>
              <a:pPr>
                <a:spcBef>
                  <a:spcPct val="0"/>
                </a:spcBef>
              </a:pPr>
              <a:t>21</a:t>
            </a:fld>
            <a:endParaRPr lang="en-US" altLang="en-US"/>
          </a:p>
        </p:txBody>
      </p:sp>
      <p:sp>
        <p:nvSpPr>
          <p:cNvPr id="13315" name="Rectangle 2">
            <a:extLst>
              <a:ext uri="{FF2B5EF4-FFF2-40B4-BE49-F238E27FC236}">
                <a16:creationId xmlns:a16="http://schemas.microsoft.com/office/drawing/2014/main" id="{82D23B1D-89DF-4760-B574-D47CF8DADDC1}"/>
              </a:ext>
            </a:extLst>
          </p:cNvPr>
          <p:cNvSpPr>
            <a:spLocks noGrp="1" noRot="1" noChangeAspect="1" noChangeArrowheads="1" noTextEdit="1"/>
          </p:cNvSpPr>
          <p:nvPr>
            <p:ph type="sldImg"/>
          </p:nvPr>
        </p:nvSpPr>
        <p:spPr>
          <a:ln/>
        </p:spPr>
      </p:sp>
      <p:sp>
        <p:nvSpPr>
          <p:cNvPr id="13316" name="Rectangle 3">
            <a:extLst>
              <a:ext uri="{FF2B5EF4-FFF2-40B4-BE49-F238E27FC236}">
                <a16:creationId xmlns:a16="http://schemas.microsoft.com/office/drawing/2014/main" id="{BA81CDC5-AE22-4200-9A0C-5D7BDC1EF80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a:extLst>
              <a:ext uri="{FF2B5EF4-FFF2-40B4-BE49-F238E27FC236}">
                <a16:creationId xmlns:a16="http://schemas.microsoft.com/office/drawing/2014/main" id="{8872418D-0185-4691-B7EF-DDC3BA853E4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D67A9D4-EE0E-4C73-9BC7-016505773131}" type="slidenum">
              <a:rPr lang="en-US" altLang="en-US"/>
              <a:pPr>
                <a:spcBef>
                  <a:spcPct val="0"/>
                </a:spcBef>
              </a:pPr>
              <a:t>23</a:t>
            </a:fld>
            <a:endParaRPr lang="en-US" altLang="en-US"/>
          </a:p>
        </p:txBody>
      </p:sp>
      <p:sp>
        <p:nvSpPr>
          <p:cNvPr id="13315" name="Rectangle 2">
            <a:extLst>
              <a:ext uri="{FF2B5EF4-FFF2-40B4-BE49-F238E27FC236}">
                <a16:creationId xmlns:a16="http://schemas.microsoft.com/office/drawing/2014/main" id="{82D23B1D-89DF-4760-B574-D47CF8DADDC1}"/>
              </a:ext>
            </a:extLst>
          </p:cNvPr>
          <p:cNvSpPr>
            <a:spLocks noGrp="1" noRot="1" noChangeAspect="1" noChangeArrowheads="1" noTextEdit="1"/>
          </p:cNvSpPr>
          <p:nvPr>
            <p:ph type="sldImg"/>
          </p:nvPr>
        </p:nvSpPr>
        <p:spPr>
          <a:ln/>
        </p:spPr>
      </p:sp>
      <p:sp>
        <p:nvSpPr>
          <p:cNvPr id="13316" name="Rectangle 3">
            <a:extLst>
              <a:ext uri="{FF2B5EF4-FFF2-40B4-BE49-F238E27FC236}">
                <a16:creationId xmlns:a16="http://schemas.microsoft.com/office/drawing/2014/main" id="{BA81CDC5-AE22-4200-9A0C-5D7BDC1EF80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77966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68CBB07B-A66F-45DA-8736-886993C8EF9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89028EA6-065E-4F3D-9C1A-64D2567CACF6}" type="slidenum">
              <a:rPr lang="en-US" altLang="en-US"/>
              <a:pPr>
                <a:spcBef>
                  <a:spcPct val="0"/>
                </a:spcBef>
              </a:pPr>
              <a:t>24</a:t>
            </a:fld>
            <a:endParaRPr lang="en-US" altLang="en-US"/>
          </a:p>
        </p:txBody>
      </p:sp>
      <p:sp>
        <p:nvSpPr>
          <p:cNvPr id="15363" name="Rectangle 2">
            <a:extLst>
              <a:ext uri="{FF2B5EF4-FFF2-40B4-BE49-F238E27FC236}">
                <a16:creationId xmlns:a16="http://schemas.microsoft.com/office/drawing/2014/main" id="{7D4CF506-5FC4-4898-AE6D-5D61C7306890}"/>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49A02A1E-A211-48D7-A9FB-79FD9493A95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26C04C6D-C778-4CEA-9ED6-6F4AF408B65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569BB66-36F0-499E-AF6D-A6510F124953}" type="slidenum">
              <a:rPr lang="en-US" altLang="en-US"/>
              <a:pPr>
                <a:spcBef>
                  <a:spcPct val="0"/>
                </a:spcBef>
              </a:pPr>
              <a:t>25</a:t>
            </a:fld>
            <a:endParaRPr lang="en-US" altLang="en-US"/>
          </a:p>
        </p:txBody>
      </p:sp>
      <p:sp>
        <p:nvSpPr>
          <p:cNvPr id="29699" name="Rectangle 2">
            <a:extLst>
              <a:ext uri="{FF2B5EF4-FFF2-40B4-BE49-F238E27FC236}">
                <a16:creationId xmlns:a16="http://schemas.microsoft.com/office/drawing/2014/main" id="{97F88AA1-E8A3-4EA9-ADF4-B9FF5BEFFAF2}"/>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AE05B73A-4801-4E52-B213-E8479B2E269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26C04C6D-C778-4CEA-9ED6-6F4AF408B65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569BB66-36F0-499E-AF6D-A6510F124953}" type="slidenum">
              <a:rPr lang="en-US" altLang="en-US"/>
              <a:pPr>
                <a:spcBef>
                  <a:spcPct val="0"/>
                </a:spcBef>
              </a:pPr>
              <a:t>27</a:t>
            </a:fld>
            <a:endParaRPr lang="en-US" altLang="en-US"/>
          </a:p>
        </p:txBody>
      </p:sp>
      <p:sp>
        <p:nvSpPr>
          <p:cNvPr id="29699" name="Rectangle 2">
            <a:extLst>
              <a:ext uri="{FF2B5EF4-FFF2-40B4-BE49-F238E27FC236}">
                <a16:creationId xmlns:a16="http://schemas.microsoft.com/office/drawing/2014/main" id="{97F88AA1-E8A3-4EA9-ADF4-B9FF5BEFFAF2}"/>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AE05B73A-4801-4E52-B213-E8479B2E269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87040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a:extLst>
              <a:ext uri="{FF2B5EF4-FFF2-40B4-BE49-F238E27FC236}">
                <a16:creationId xmlns:a16="http://schemas.microsoft.com/office/drawing/2014/main" id="{2B568B36-1B17-4C9E-A790-386C5BAD861A}"/>
              </a:ext>
            </a:extLst>
          </p:cNvPr>
          <p:cNvSpPr>
            <a:spLocks noGrp="1" noRot="1" noChangeAspect="1" noTextEdit="1"/>
          </p:cNvSpPr>
          <p:nvPr>
            <p:ph type="sldImg"/>
          </p:nvPr>
        </p:nvSpPr>
        <p:spPr>
          <a:ln/>
        </p:spPr>
      </p:sp>
      <p:sp>
        <p:nvSpPr>
          <p:cNvPr id="83971" name="Notes Placeholder 2">
            <a:extLst>
              <a:ext uri="{FF2B5EF4-FFF2-40B4-BE49-F238E27FC236}">
                <a16:creationId xmlns:a16="http://schemas.microsoft.com/office/drawing/2014/main" id="{26339F29-50DD-45A9-8DB5-9C75E82AF73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ea typeface="ＭＳ Ｐゴシック" panose="020B0600070205080204" pitchFamily="34" charset="-128"/>
            </a:endParaRPr>
          </a:p>
        </p:txBody>
      </p:sp>
      <p:sp>
        <p:nvSpPr>
          <p:cNvPr id="30724" name="Slide Number Placeholder 3">
            <a:extLst>
              <a:ext uri="{FF2B5EF4-FFF2-40B4-BE49-F238E27FC236}">
                <a16:creationId xmlns:a16="http://schemas.microsoft.com/office/drawing/2014/main" id="{9059D6B3-9D12-4179-B11B-85D5D2F5D3B6}"/>
              </a:ext>
            </a:extLst>
          </p:cNvPr>
          <p:cNvSpPr>
            <a:spLocks noGrp="1"/>
          </p:cNvSpPr>
          <p:nvPr>
            <p:ph type="sldNum" sz="quarter" idx="5"/>
          </p:nvPr>
        </p:nvSpPr>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0" hangingPunct="0">
              <a:defRPr/>
            </a:pPr>
            <a:fld id="{318592D9-B486-4A00-A669-8782CCEF9D16}" type="slidenum">
              <a:rPr lang="en-GB" altLang="en-US" smtClean="0">
                <a:solidFill>
                  <a:prstClr val="black"/>
                </a:solidFill>
                <a:latin typeface="Times New Roman" panose="02020603050405020304" pitchFamily="18" charset="0"/>
                <a:cs typeface="+mn-cs"/>
              </a:rPr>
              <a:pPr eaLnBrk="0" hangingPunct="0">
                <a:defRPr/>
              </a:pPr>
              <a:t>30</a:t>
            </a:fld>
            <a:endParaRPr lang="en-GB" altLang="en-US">
              <a:solidFill>
                <a:prstClr val="black"/>
              </a:solidFill>
              <a:latin typeface="Times New Roman" panose="02020603050405020304" pitchFamily="18" charset="0"/>
              <a:cs typeface="+mn-cs"/>
            </a:endParaRPr>
          </a:p>
        </p:txBody>
      </p:sp>
    </p:spTree>
    <p:extLst>
      <p:ext uri="{BB962C8B-B14F-4D97-AF65-F5344CB8AC3E}">
        <p14:creationId xmlns:p14="http://schemas.microsoft.com/office/powerpoint/2010/main" val="19450158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30/05/2024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498984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30/05/2024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169256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30/05/2024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379865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14229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30/05/2024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7624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30/05/2024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885655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30/05/2024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482131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36353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5903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30/05/2024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580079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30/05/2024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751396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cSld name="1_Title Slide">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ctrTitle"/>
          </p:nvPr>
        </p:nvSpPr>
        <p:spPr>
          <a:xfrm>
            <a:off x="614673" y="1455303"/>
            <a:ext cx="4971415" cy="1184275"/>
          </a:xfrm>
          <a:prstGeom prst="rect">
            <a:avLst/>
          </a:prstGeom>
        </p:spPr>
        <p:txBody>
          <a:bodyPr wrap="square" lIns="0" tIns="0" rIns="0" bIns="0">
            <a:spAutoFit/>
          </a:bodyPr>
          <a:lstStyle>
            <a:lvl1pPr>
              <a:defRPr sz="3600" b="0" i="0">
                <a:solidFill>
                  <a:schemeClr val="bg1"/>
                </a:solidFill>
                <a:latin typeface="Arial"/>
                <a:cs typeface="Aria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5/30/2024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0670584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ctrTitle"/>
          </p:nvPr>
        </p:nvSpPr>
        <p:spPr>
          <a:xfrm>
            <a:off x="614673" y="1455303"/>
            <a:ext cx="4971415" cy="1184275"/>
          </a:xfrm>
          <a:prstGeom prst="rect">
            <a:avLst/>
          </a:prstGeom>
        </p:spPr>
        <p:txBody>
          <a:bodyPr wrap="square" lIns="0" tIns="0" rIns="0" bIns="0">
            <a:spAutoFit/>
          </a:bodyPr>
          <a:lstStyle>
            <a:lvl1pPr>
              <a:defRPr sz="3600" b="0" i="0">
                <a:solidFill>
                  <a:schemeClr val="bg1"/>
                </a:solidFill>
                <a:latin typeface="Arial"/>
                <a:cs typeface="Aria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5/30/2024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7362694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0" i="0">
                <a:solidFill>
                  <a:schemeClr val="bg1"/>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5/30/2024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2905558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0" i="0">
                <a:solidFill>
                  <a:schemeClr val="bg1"/>
                </a:solidFill>
                <a:latin typeface="Arial"/>
                <a:cs typeface="Arial"/>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5/30/2024</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9982072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title"/>
          </p:nvPr>
        </p:nvSpPr>
        <p:spPr/>
        <p:txBody>
          <a:bodyPr lIns="0" tIns="0" rIns="0" bIns="0"/>
          <a:lstStyle>
            <a:lvl1pPr>
              <a:defRPr sz="3600" b="0" i="0">
                <a:solidFill>
                  <a:schemeClr val="bg1"/>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5/30/2024</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4622007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5/30/2024</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4981538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84721"/>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06130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4B2F781-B445-4BD2-8B2A-689947A0B480}" type="datetime1">
              <a:rPr lang="en-GB" smtClean="0"/>
              <a:pPr/>
              <a:t>30/05/2024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488813202"/>
      </p:ext>
    </p:extLst>
  </p:cSld>
  <p:clrMapOvr>
    <a:masterClrMapping/>
  </p:clrMapOvr>
  <p:transition>
    <p:dissolv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30/05/2024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040025706"/>
      </p:ext>
    </p:extLst>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30/05/2024</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25347289"/>
      </p:ext>
    </p:extLst>
  </p:cSld>
  <p:clrMapOvr>
    <a:masterClrMapping/>
  </p:clrMapOvr>
  <p:transition>
    <p:dissolv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30/05/2024</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696051653"/>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30/05/2024</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195023575"/>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30/05/2024</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646225880"/>
      </p:ext>
    </p:extLst>
  </p:cSld>
  <p:clrMapOvr>
    <a:masterClrMapping/>
  </p:clrMapOvr>
  <p:transition>
    <p:dissolv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30/05/2024</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879647870"/>
      </p:ext>
    </p:extLst>
  </p:cSld>
  <p:clrMapOvr>
    <a:masterClrMapping/>
  </p:clrMapOvr>
  <p:transition>
    <p:dissolv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30/05/2024</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801184187"/>
      </p:ext>
    </p:extLst>
  </p:cSld>
  <p:clrMapOvr>
    <a:masterClrMapping/>
  </p:clrMapOvr>
  <p:transition>
    <p:dissolv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30/05/2024</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712008544"/>
      </p:ext>
    </p:extLst>
  </p:cSld>
  <p:clrMapOvr>
    <a:masterClrMapping/>
  </p:clrMapOvr>
  <p:transition>
    <p:dissolv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30/05/2024</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65717749"/>
      </p:ext>
    </p:extLst>
  </p:cSld>
  <p:clrMapOvr>
    <a:masterClrMapping/>
  </p:clrMapOvr>
  <p:transition>
    <p:dissolv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30/05/2024</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4210271409"/>
      </p:ext>
    </p:extLst>
  </p:cSld>
  <p:clrMapOvr>
    <a:masterClrMapping/>
  </p:clrMapOvr>
  <p:transition>
    <p:dissolv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30/05/2024</a:t>
            </a:fld>
            <a:endParaRPr lang="en-GB"/>
          </a:p>
        </p:txBody>
      </p:sp>
      <p:sp>
        <p:nvSpPr>
          <p:cNvPr id="5" name="Footer Placeholder 4"/>
          <p:cNvSpPr>
            <a:spLocks noGrp="1"/>
          </p:cNvSpPr>
          <p:nvPr>
            <p:ph type="ftr" sz="quarter" idx="11"/>
          </p:nvPr>
        </p:nvSpPr>
        <p:spPr>
          <a:xfrm>
            <a:off x="878887" y="6356351"/>
            <a:ext cx="37973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11442701" y="1"/>
            <a:ext cx="749300"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623392" y="152400"/>
            <a:ext cx="109728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3467085278"/>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jpg"/><Relationship Id="rId3" Type="http://schemas.openxmlformats.org/officeDocument/2006/relationships/slideLayout" Target="../slideLayouts/slideLayout15.xml"/><Relationship Id="rId7"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theme" Target="../theme/theme3.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5" Type="http://schemas.openxmlformats.org/officeDocument/2006/relationships/image" Target="../media/image7.emf"/><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image" Target="../media/image6.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30/05/2024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1671519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9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8" cstate="print"/>
          <a:stretch>
            <a:fillRect/>
          </a:stretch>
        </p:blipFill>
        <p:spPr>
          <a:xfrm>
            <a:off x="0" y="0"/>
            <a:ext cx="12191999" cy="6857999"/>
          </a:xfrm>
          <a:prstGeom prst="rect">
            <a:avLst/>
          </a:prstGeom>
        </p:spPr>
      </p:pic>
      <p:sp>
        <p:nvSpPr>
          <p:cNvPr id="2" name="Holder 2"/>
          <p:cNvSpPr>
            <a:spLocks noGrp="1"/>
          </p:cNvSpPr>
          <p:nvPr>
            <p:ph type="title"/>
          </p:nvPr>
        </p:nvSpPr>
        <p:spPr>
          <a:xfrm>
            <a:off x="531200" y="239078"/>
            <a:ext cx="9759893" cy="1188085"/>
          </a:xfrm>
          <a:prstGeom prst="rect">
            <a:avLst/>
          </a:prstGeom>
        </p:spPr>
        <p:txBody>
          <a:bodyPr wrap="square" lIns="0" tIns="0" rIns="0" bIns="0">
            <a:spAutoFit/>
          </a:bodyPr>
          <a:lstStyle>
            <a:lvl1pPr>
              <a:defRPr sz="3600" b="0" i="0">
                <a:solidFill>
                  <a:schemeClr val="bg1"/>
                </a:solidFill>
                <a:latin typeface="Arial"/>
                <a:cs typeface="Arial"/>
              </a:defRPr>
            </a:lvl1pPr>
          </a:lstStyle>
          <a:p>
            <a:endParaRPr/>
          </a:p>
        </p:txBody>
      </p:sp>
      <p:sp>
        <p:nvSpPr>
          <p:cNvPr id="3" name="Holder 3"/>
          <p:cNvSpPr>
            <a:spLocks noGrp="1"/>
          </p:cNvSpPr>
          <p:nvPr>
            <p:ph type="body" idx="1"/>
          </p:nvPr>
        </p:nvSpPr>
        <p:spPr>
          <a:xfrm>
            <a:off x="1987025" y="1496451"/>
            <a:ext cx="7883525" cy="3908425"/>
          </a:xfrm>
          <a:prstGeom prst="rect">
            <a:avLst/>
          </a:prstGeom>
        </p:spPr>
        <p:txBody>
          <a:bodyPr wrap="square" lIns="0" tIns="0" rIns="0" bIns="0">
            <a:spAutoFit/>
          </a:bodyPr>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5/30/2024</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45064960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30/05/2024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11184661" y="5913368"/>
            <a:ext cx="864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3650335"/>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C14D-13EC-7558-CA2D-9762BACDFA6C}"/>
              </a:ext>
            </a:extLst>
          </p:cNvPr>
          <p:cNvSpPr>
            <a:spLocks noGrp="1"/>
          </p:cNvSpPr>
          <p:nvPr>
            <p:ph type="ctrTitle"/>
          </p:nvPr>
        </p:nvSpPr>
        <p:spPr>
          <a:xfrm>
            <a:off x="175096" y="1133856"/>
            <a:ext cx="5920904" cy="4431983"/>
          </a:xfrm>
        </p:spPr>
        <p:txBody>
          <a:bodyPr/>
          <a:lstStyle/>
          <a:p>
            <a:pPr algn="ctr"/>
            <a:r>
              <a:rPr lang="en-GB" sz="3200" b="1" kern="1200" dirty="0">
                <a:solidFill>
                  <a:srgbClr val="FFFF00"/>
                </a:solidFill>
                <a:latin typeface="Myriad Pro"/>
                <a:cs typeface="+mj-cs"/>
              </a:rPr>
              <a:t>Dissertation Module  </a:t>
            </a:r>
            <a:br>
              <a:rPr lang="en-GB" sz="3200" b="1" kern="1200" dirty="0">
                <a:solidFill>
                  <a:srgbClr val="FFFF00"/>
                </a:solidFill>
                <a:latin typeface="Myriad Pro"/>
                <a:cs typeface="+mj-cs"/>
              </a:rPr>
            </a:br>
            <a:r>
              <a:rPr lang="en-GB" sz="3200" b="1" kern="1200" dirty="0">
                <a:solidFill>
                  <a:srgbClr val="FFFF00"/>
                </a:solidFill>
                <a:latin typeface="Myriad Pro"/>
                <a:cs typeface="+mj-cs"/>
              </a:rPr>
              <a:t>(</a:t>
            </a:r>
            <a:r>
              <a:rPr lang="en-GB" sz="3200" kern="1200" dirty="0">
                <a:solidFill>
                  <a:srgbClr val="FFFF00"/>
                </a:solidFill>
                <a:latin typeface="Myriad Pro"/>
                <a:cs typeface="+mj-cs"/>
              </a:rPr>
              <a:t>LCMB7020</a:t>
            </a:r>
            <a:r>
              <a:rPr lang="en-GB" sz="3200" b="1" kern="1200" dirty="0">
                <a:solidFill>
                  <a:srgbClr val="FFFF00"/>
                </a:solidFill>
                <a:latin typeface="Myriad Pro"/>
                <a:cs typeface="+mj-cs"/>
              </a:rPr>
              <a:t>) </a:t>
            </a:r>
            <a:br>
              <a:rPr lang="en-GB" sz="3200" b="1" kern="1200" dirty="0">
                <a:solidFill>
                  <a:srgbClr val="FFFF00"/>
                </a:solidFill>
                <a:latin typeface="Myriad Pro"/>
                <a:cs typeface="+mj-cs"/>
              </a:rPr>
            </a:br>
            <a:br>
              <a:rPr lang="en-GB" sz="3200" b="1" kern="1200" dirty="0">
                <a:solidFill>
                  <a:srgbClr val="FFFF00"/>
                </a:solidFill>
                <a:latin typeface="Myriad Pro"/>
                <a:cs typeface="+mj-cs"/>
              </a:rPr>
            </a:br>
            <a:r>
              <a:rPr lang="en-GB" sz="3200" b="1" kern="1200" dirty="0">
                <a:solidFill>
                  <a:srgbClr val="FFFF00"/>
                </a:solidFill>
                <a:latin typeface="Myriad Pro"/>
                <a:cs typeface="+mj-cs"/>
              </a:rPr>
              <a:t>Workshop 2-</a:t>
            </a:r>
            <a:br>
              <a:rPr lang="en-GB" sz="3200" b="1" kern="1200" dirty="0">
                <a:solidFill>
                  <a:srgbClr val="FFFF00"/>
                </a:solidFill>
                <a:latin typeface="Myriad Pro"/>
                <a:cs typeface="+mj-cs"/>
              </a:rPr>
            </a:br>
            <a:r>
              <a:rPr lang="en-GB" sz="3200" b="1" kern="1200" dirty="0">
                <a:solidFill>
                  <a:srgbClr val="FFFF00"/>
                </a:solidFill>
                <a:latin typeface="Myriad Pro"/>
                <a:cs typeface="+mj-cs"/>
              </a:rPr>
              <a:t>Proposal &amp; Literature review</a:t>
            </a:r>
            <a:br>
              <a:rPr lang="en-GB" sz="3200" b="1" kern="1200" dirty="0">
                <a:solidFill>
                  <a:srgbClr val="FFFF00"/>
                </a:solidFill>
                <a:latin typeface="Myriad Pro"/>
                <a:cs typeface="+mj-cs"/>
              </a:rPr>
            </a:br>
            <a:br>
              <a:rPr lang="en-GB" sz="3200" b="1" kern="1200" dirty="0">
                <a:solidFill>
                  <a:srgbClr val="FFFF00"/>
                </a:solidFill>
                <a:latin typeface="Myriad Pro"/>
                <a:cs typeface="+mj-cs"/>
              </a:rPr>
            </a:br>
            <a:r>
              <a:rPr lang="en-GB" sz="3200" b="1" kern="1200" dirty="0">
                <a:solidFill>
                  <a:srgbClr val="FFFF00"/>
                </a:solidFill>
                <a:latin typeface="Myriad Pro"/>
                <a:cs typeface="+mj-cs"/>
              </a:rPr>
              <a:t>Vasilios Tavlaridis</a:t>
            </a:r>
            <a:br>
              <a:rPr lang="en-GB" sz="3200" b="1" kern="1200" dirty="0">
                <a:solidFill>
                  <a:srgbClr val="FFFF00"/>
                </a:solidFill>
                <a:latin typeface="Myriad Pro"/>
                <a:cs typeface="+mj-cs"/>
              </a:rPr>
            </a:br>
            <a:r>
              <a:rPr lang="en-GB" sz="3200" b="1" kern="1200" dirty="0">
                <a:solidFill>
                  <a:srgbClr val="FFFF00"/>
                </a:solidFill>
                <a:latin typeface="Myriad Pro"/>
                <a:cs typeface="+mj-cs"/>
              </a:rPr>
              <a:t>MBA Program Manager</a:t>
            </a:r>
            <a:br>
              <a:rPr lang="en-GB" sz="3200" b="1" kern="1200" dirty="0">
                <a:solidFill>
                  <a:srgbClr val="FFFF00"/>
                </a:solidFill>
                <a:latin typeface="Myriad Pro"/>
                <a:cs typeface="+mj-cs"/>
              </a:rPr>
            </a:br>
            <a:endParaRPr lang="en-GB" sz="3200" dirty="0"/>
          </a:p>
        </p:txBody>
      </p:sp>
    </p:spTree>
    <p:extLst>
      <p:ext uri="{BB962C8B-B14F-4D97-AF65-F5344CB8AC3E}">
        <p14:creationId xmlns:p14="http://schemas.microsoft.com/office/powerpoint/2010/main" val="3123271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B948A6A-2348-5C05-8B4E-40FEB613751F}"/>
              </a:ext>
            </a:extLst>
          </p:cNvPr>
          <p:cNvSpPr txBox="1"/>
          <p:nvPr/>
        </p:nvSpPr>
        <p:spPr>
          <a:xfrm>
            <a:off x="1232520" y="59904"/>
            <a:ext cx="9144000" cy="584775"/>
          </a:xfrm>
          <a:prstGeom prst="rect">
            <a:avLst/>
          </a:prstGeom>
          <a:noFill/>
        </p:spPr>
        <p:txBody>
          <a:bodyPr wrap="square" rtlCol="0">
            <a:spAutoFit/>
          </a:bodyPr>
          <a:lstStyle/>
          <a:p>
            <a:pPr algn="ctr"/>
            <a:r>
              <a:rPr lang="en-GB" sz="3200" b="1" dirty="0">
                <a:solidFill>
                  <a:prstClr val="black"/>
                </a:solidFill>
                <a:highlight>
                  <a:srgbClr val="FFFF00"/>
                </a:highlight>
                <a:latin typeface="Myriad Pro"/>
              </a:rPr>
              <a:t>Recap of the Module overview </a:t>
            </a:r>
            <a:endParaRPr lang="en-GB" sz="3600" b="1" dirty="0">
              <a:solidFill>
                <a:prstClr val="black"/>
              </a:solidFill>
              <a:highlight>
                <a:srgbClr val="FFFF00"/>
              </a:highlight>
              <a:latin typeface="Myriad Pro"/>
            </a:endParaRPr>
          </a:p>
        </p:txBody>
      </p:sp>
      <p:sp>
        <p:nvSpPr>
          <p:cNvPr id="7" name="Content Placeholder 6">
            <a:extLst>
              <a:ext uri="{FF2B5EF4-FFF2-40B4-BE49-F238E27FC236}">
                <a16:creationId xmlns:a16="http://schemas.microsoft.com/office/drawing/2014/main" id="{78B73BD5-0AA6-71B1-3C67-D2FD4F1905DE}"/>
              </a:ext>
            </a:extLst>
          </p:cNvPr>
          <p:cNvSpPr>
            <a:spLocks noGrp="1"/>
          </p:cNvSpPr>
          <p:nvPr>
            <p:ph idx="1"/>
          </p:nvPr>
        </p:nvSpPr>
        <p:spPr>
          <a:xfrm>
            <a:off x="97277" y="865762"/>
            <a:ext cx="12094723" cy="4756825"/>
          </a:xfrm>
        </p:spPr>
        <p:txBody>
          <a:bodyPr>
            <a:normAutofit/>
          </a:bodyPr>
          <a:lstStyle/>
          <a:p>
            <a:pPr>
              <a:buClr>
                <a:srgbClr val="0070C0"/>
              </a:buClr>
              <a:buFont typeface="Wingdings" panose="05000000000000000000" pitchFamily="2" charset="2"/>
              <a:buChar char="q"/>
            </a:pPr>
            <a:r>
              <a:rPr lang="en-GB" dirty="0"/>
              <a:t> The Research Project is 16 weeks long module not 10.</a:t>
            </a:r>
          </a:p>
          <a:p>
            <a:pPr>
              <a:buClr>
                <a:srgbClr val="0070C0"/>
              </a:buClr>
              <a:buFont typeface="Wingdings" panose="05000000000000000000" pitchFamily="2" charset="2"/>
              <a:buChar char="q"/>
            </a:pPr>
            <a:r>
              <a:rPr lang="en-GB" dirty="0"/>
              <a:t>10 x 4 hours research workshops in the first 10 weeks of term.</a:t>
            </a:r>
          </a:p>
          <a:p>
            <a:pPr>
              <a:buClr>
                <a:srgbClr val="0070C0"/>
              </a:buClr>
              <a:buFont typeface="Wingdings" panose="05000000000000000000" pitchFamily="2" charset="2"/>
              <a:buChar char="q"/>
            </a:pPr>
            <a:r>
              <a:rPr lang="en-GB" dirty="0"/>
              <a:t>8 x 1-hour mandatory face to face supervision meetings on campus in weeks 2, 4, 6, 8, 10, 12, 14, 16.</a:t>
            </a:r>
          </a:p>
          <a:p>
            <a:pPr>
              <a:buClr>
                <a:srgbClr val="0070C0"/>
              </a:buClr>
              <a:buFont typeface="Wingdings" panose="05000000000000000000" pitchFamily="2" charset="2"/>
              <a:buChar char="q"/>
            </a:pPr>
            <a:r>
              <a:rPr lang="en-GB" dirty="0"/>
              <a:t>Research Proposal and Ethics form submission </a:t>
            </a:r>
            <a:r>
              <a:rPr lang="en-GB"/>
              <a:t>on week 5</a:t>
            </a:r>
          </a:p>
          <a:p>
            <a:pPr>
              <a:buClr>
                <a:srgbClr val="0070C0"/>
              </a:buClr>
              <a:buFont typeface="Wingdings" panose="05000000000000000000" pitchFamily="2" charset="2"/>
              <a:buChar char="q"/>
            </a:pPr>
            <a:r>
              <a:rPr lang="en-GB" dirty="0"/>
              <a:t>Dissertation is 15,000 words excluding references and appendix</a:t>
            </a:r>
          </a:p>
          <a:p>
            <a:pPr>
              <a:buClr>
                <a:srgbClr val="0070C0"/>
              </a:buClr>
              <a:buFont typeface="Wingdings" panose="05000000000000000000" pitchFamily="2" charset="2"/>
              <a:buChar char="q"/>
            </a:pPr>
            <a:r>
              <a:rPr lang="en-GB" dirty="0"/>
              <a:t>Dissertation submission deadline is </a:t>
            </a:r>
            <a:r>
              <a:rPr lang="en-GB" b="1" u="sng" dirty="0">
                <a:solidFill>
                  <a:srgbClr val="0070C0"/>
                </a:solidFill>
              </a:rPr>
              <a:t>30/08/2024 </a:t>
            </a:r>
          </a:p>
          <a:p>
            <a:pPr>
              <a:buClr>
                <a:srgbClr val="0070C0"/>
              </a:buClr>
              <a:buFont typeface="Wingdings" panose="05000000000000000000" pitchFamily="2" charset="2"/>
              <a:buChar char="q"/>
            </a:pPr>
            <a:endParaRPr lang="en-GB" dirty="0"/>
          </a:p>
        </p:txBody>
      </p:sp>
    </p:spTree>
    <p:extLst>
      <p:ext uri="{BB962C8B-B14F-4D97-AF65-F5344CB8AC3E}">
        <p14:creationId xmlns:p14="http://schemas.microsoft.com/office/powerpoint/2010/main" val="16603279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2"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 calcmode="lin" valueType="num">
                                      <p:cBhvr additive="base">
                                        <p:cTn id="11"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2" fill="hold"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 calcmode="lin" valueType="num">
                                      <p:cBhvr additive="base">
                                        <p:cTn id="17"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2" fill="hold"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 calcmode="lin" valueType="num">
                                      <p:cBhvr additive="base">
                                        <p:cTn id="23"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2" fill="hold" nodeType="click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 calcmode="lin" valueType="num">
                                      <p:cBhvr additive="base">
                                        <p:cTn id="29" dur="5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12" fill="hold" nodeType="clickEffect">
                                  <p:stCondLst>
                                    <p:cond delay="0"/>
                                  </p:stCondLst>
                                  <p:childTnLst>
                                    <p:set>
                                      <p:cBhvr>
                                        <p:cTn id="34" dur="1" fill="hold">
                                          <p:stCondLst>
                                            <p:cond delay="0"/>
                                          </p:stCondLst>
                                        </p:cTn>
                                        <p:tgtEl>
                                          <p:spTgt spid="7">
                                            <p:txEl>
                                              <p:pRg st="4" end="4"/>
                                            </p:txEl>
                                          </p:spTgt>
                                        </p:tgtEl>
                                        <p:attrNameLst>
                                          <p:attrName>style.visibility</p:attrName>
                                        </p:attrNameLst>
                                      </p:cBhvr>
                                      <p:to>
                                        <p:strVal val="visible"/>
                                      </p:to>
                                    </p:set>
                                    <p:anim calcmode="lin" valueType="num">
                                      <p:cBhvr additive="base">
                                        <p:cTn id="35" dur="5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12" fill="hold" nodeType="clickEffect">
                                  <p:stCondLst>
                                    <p:cond delay="0"/>
                                  </p:stCondLst>
                                  <p:childTnLst>
                                    <p:set>
                                      <p:cBhvr>
                                        <p:cTn id="40" dur="1" fill="hold">
                                          <p:stCondLst>
                                            <p:cond delay="0"/>
                                          </p:stCondLst>
                                        </p:cTn>
                                        <p:tgtEl>
                                          <p:spTgt spid="7">
                                            <p:txEl>
                                              <p:pRg st="5" end="5"/>
                                            </p:txEl>
                                          </p:spTgt>
                                        </p:tgtEl>
                                        <p:attrNameLst>
                                          <p:attrName>style.visibility</p:attrName>
                                        </p:attrNameLst>
                                      </p:cBhvr>
                                      <p:to>
                                        <p:strVal val="visible"/>
                                      </p:to>
                                    </p:set>
                                    <p:anim calcmode="lin" valueType="num">
                                      <p:cBhvr additive="base">
                                        <p:cTn id="41" dur="500" fill="hold"/>
                                        <p:tgtEl>
                                          <p:spTgt spid="7">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F5D8E-DA40-2CB1-B6A1-04E6CD5DB543}"/>
              </a:ext>
            </a:extLst>
          </p:cNvPr>
          <p:cNvSpPr>
            <a:spLocks noGrp="1"/>
          </p:cNvSpPr>
          <p:nvPr>
            <p:ph type="title"/>
          </p:nvPr>
        </p:nvSpPr>
        <p:spPr>
          <a:xfrm>
            <a:off x="311285" y="1891374"/>
            <a:ext cx="5784715" cy="2215991"/>
          </a:xfrm>
        </p:spPr>
        <p:txBody>
          <a:bodyPr/>
          <a:lstStyle/>
          <a:p>
            <a:pPr algn="ctr"/>
            <a:br>
              <a:rPr lang="en-GB" dirty="0"/>
            </a:br>
            <a:r>
              <a:rPr lang="en-GB" dirty="0"/>
              <a:t>Supervisors!!</a:t>
            </a:r>
            <a:br>
              <a:rPr lang="en-GB" dirty="0"/>
            </a:br>
            <a:br>
              <a:rPr lang="en-GB" dirty="0"/>
            </a:br>
            <a:endParaRPr lang="en-GB" dirty="0"/>
          </a:p>
        </p:txBody>
      </p:sp>
    </p:spTree>
    <p:extLst>
      <p:ext uri="{BB962C8B-B14F-4D97-AF65-F5344CB8AC3E}">
        <p14:creationId xmlns:p14="http://schemas.microsoft.com/office/powerpoint/2010/main" val="1133285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B948A6A-2348-5C05-8B4E-40FEB613751F}"/>
              </a:ext>
            </a:extLst>
          </p:cNvPr>
          <p:cNvSpPr txBox="1"/>
          <p:nvPr/>
        </p:nvSpPr>
        <p:spPr>
          <a:xfrm>
            <a:off x="1232520" y="59904"/>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Supervisors</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
        <p:nvSpPr>
          <p:cNvPr id="7" name="Content Placeholder 6">
            <a:extLst>
              <a:ext uri="{FF2B5EF4-FFF2-40B4-BE49-F238E27FC236}">
                <a16:creationId xmlns:a16="http://schemas.microsoft.com/office/drawing/2014/main" id="{78B73BD5-0AA6-71B1-3C67-D2FD4F1905DE}"/>
              </a:ext>
            </a:extLst>
          </p:cNvPr>
          <p:cNvSpPr>
            <a:spLocks noGrp="1"/>
          </p:cNvSpPr>
          <p:nvPr>
            <p:ph idx="1"/>
          </p:nvPr>
        </p:nvSpPr>
        <p:spPr>
          <a:xfrm>
            <a:off x="0" y="1001950"/>
            <a:ext cx="11885404" cy="4655138"/>
          </a:xfrm>
        </p:spPr>
        <p:txBody>
          <a:bodyPr>
            <a:normAutofit/>
          </a:bodyPr>
          <a:lstStyle/>
          <a:p>
            <a:pPr marL="0" indent="0">
              <a:buClr>
                <a:srgbClr val="0070C0"/>
              </a:buClr>
              <a:buNone/>
            </a:pPr>
            <a:endParaRPr lang="en-GB" dirty="0"/>
          </a:p>
          <a:p>
            <a:pPr>
              <a:buClr>
                <a:srgbClr val="0070C0"/>
              </a:buClr>
              <a:buFont typeface="Wingdings" panose="05000000000000000000" pitchFamily="2" charset="2"/>
              <a:buChar char="q"/>
            </a:pPr>
            <a:r>
              <a:rPr lang="en-GB" dirty="0"/>
              <a:t>Please email the supervisor you have been allocated</a:t>
            </a:r>
          </a:p>
          <a:p>
            <a:pPr>
              <a:buClr>
                <a:srgbClr val="0070C0"/>
              </a:buClr>
              <a:buFont typeface="Wingdings" panose="05000000000000000000" pitchFamily="2" charset="2"/>
              <a:buChar char="q"/>
            </a:pPr>
            <a:r>
              <a:rPr lang="en-GB"/>
              <a:t>By </a:t>
            </a:r>
            <a:r>
              <a:rPr lang="en-GB" dirty="0"/>
              <a:t>the end of this week, you supposed to be clear in term of your research topic and title.</a:t>
            </a:r>
          </a:p>
          <a:p>
            <a:pPr>
              <a:buClr>
                <a:srgbClr val="0070C0"/>
              </a:buClr>
              <a:buFont typeface="Wingdings" panose="05000000000000000000" pitchFamily="2" charset="2"/>
              <a:buChar char="q"/>
            </a:pPr>
            <a:endParaRPr lang="en-GB" dirty="0"/>
          </a:p>
        </p:txBody>
      </p:sp>
    </p:spTree>
    <p:extLst>
      <p:ext uri="{BB962C8B-B14F-4D97-AF65-F5344CB8AC3E}">
        <p14:creationId xmlns:p14="http://schemas.microsoft.com/office/powerpoint/2010/main" val="17846276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2"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anim calcmode="lin" valueType="num">
                                      <p:cBhvr additive="base">
                                        <p:cTn id="11"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2"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 calcmode="lin" valueType="num">
                                      <p:cBhvr additive="base">
                                        <p:cTn id="17"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F5D8E-DA40-2CB1-B6A1-04E6CD5DB543}"/>
              </a:ext>
            </a:extLst>
          </p:cNvPr>
          <p:cNvSpPr>
            <a:spLocks noGrp="1"/>
          </p:cNvSpPr>
          <p:nvPr>
            <p:ph type="title"/>
          </p:nvPr>
        </p:nvSpPr>
        <p:spPr>
          <a:xfrm>
            <a:off x="311285" y="1891374"/>
            <a:ext cx="5784715" cy="1661993"/>
          </a:xfrm>
        </p:spPr>
        <p:txBody>
          <a:bodyPr/>
          <a:lstStyle/>
          <a:p>
            <a:pPr algn="ctr"/>
            <a:br>
              <a:rPr lang="en-GB" dirty="0"/>
            </a:br>
            <a:r>
              <a:rPr lang="en-GB" dirty="0"/>
              <a:t>Research Title</a:t>
            </a:r>
            <a:br>
              <a:rPr lang="en-GB" dirty="0"/>
            </a:br>
            <a:endParaRPr lang="en-GB" dirty="0"/>
          </a:p>
        </p:txBody>
      </p:sp>
    </p:spTree>
    <p:extLst>
      <p:ext uri="{BB962C8B-B14F-4D97-AF65-F5344CB8AC3E}">
        <p14:creationId xmlns:p14="http://schemas.microsoft.com/office/powerpoint/2010/main" val="4291246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3D3B25D5-047B-4750-A67B-8BDACC5F8667}"/>
              </a:ext>
            </a:extLst>
          </p:cNvPr>
          <p:cNvSpPr>
            <a:spLocks noGrp="1" noChangeArrowheads="1"/>
          </p:cNvSpPr>
          <p:nvPr>
            <p:ph type="title"/>
          </p:nvPr>
        </p:nvSpPr>
        <p:spPr>
          <a:xfrm>
            <a:off x="609600" y="152718"/>
            <a:ext cx="10972800" cy="651954"/>
          </a:xfrm>
        </p:spPr>
        <p:txBody>
          <a:bodyPr>
            <a:normAutofit/>
          </a:bodyPr>
          <a:lstStyle/>
          <a:p>
            <a:pPr eaLnBrk="1" hangingPunct="1"/>
            <a:r>
              <a:rPr lang="en-GB" altLang="en-US" sz="3200" b="1" dirty="0">
                <a:highlight>
                  <a:srgbClr val="FFFF00"/>
                </a:highlight>
              </a:rPr>
              <a:t>Refining Your Title/topic </a:t>
            </a:r>
            <a:endParaRPr lang="en-US" altLang="en-US" sz="3200" b="1" dirty="0">
              <a:highlight>
                <a:srgbClr val="FFFF00"/>
              </a:highlight>
            </a:endParaRPr>
          </a:p>
        </p:txBody>
      </p:sp>
      <p:sp>
        <p:nvSpPr>
          <p:cNvPr id="9219" name="Rectangle 3">
            <a:extLst>
              <a:ext uri="{FF2B5EF4-FFF2-40B4-BE49-F238E27FC236}">
                <a16:creationId xmlns:a16="http://schemas.microsoft.com/office/drawing/2014/main" id="{B0071CD6-339E-4737-96C3-DA0CC91373FC}"/>
              </a:ext>
            </a:extLst>
          </p:cNvPr>
          <p:cNvSpPr>
            <a:spLocks noGrp="1" noChangeArrowheads="1"/>
          </p:cNvSpPr>
          <p:nvPr>
            <p:ph type="body" idx="1"/>
          </p:nvPr>
        </p:nvSpPr>
        <p:spPr>
          <a:xfrm>
            <a:off x="121920" y="902208"/>
            <a:ext cx="12070080" cy="4718303"/>
          </a:xfrm>
        </p:spPr>
        <p:txBody>
          <a:bodyPr>
            <a:normAutofit/>
          </a:bodyPr>
          <a:lstStyle/>
          <a:p>
            <a:pPr eaLnBrk="1" hangingPunct="1">
              <a:lnSpc>
                <a:spcPct val="90000"/>
              </a:lnSpc>
              <a:buClr>
                <a:srgbClr val="0070C0"/>
              </a:buClr>
              <a:buFont typeface="Wingdings" panose="05000000000000000000" pitchFamily="2" charset="2"/>
              <a:buChar char="q"/>
            </a:pPr>
            <a:r>
              <a:rPr lang="en-GB" altLang="en-US" sz="2800" dirty="0"/>
              <a:t>Consider the following topic: </a:t>
            </a:r>
          </a:p>
          <a:p>
            <a:pPr lvl="1" eaLnBrk="1" hangingPunct="1">
              <a:lnSpc>
                <a:spcPct val="90000"/>
              </a:lnSpc>
              <a:buFontTx/>
              <a:buNone/>
            </a:pPr>
            <a:r>
              <a:rPr lang="en-GB" altLang="en-US" b="1" dirty="0"/>
              <a:t>Managing Organisational Change</a:t>
            </a:r>
          </a:p>
          <a:p>
            <a:pPr eaLnBrk="1" hangingPunct="1">
              <a:lnSpc>
                <a:spcPct val="90000"/>
              </a:lnSpc>
              <a:buClr>
                <a:srgbClr val="0070C0"/>
              </a:buClr>
              <a:buFont typeface="Wingdings" panose="05000000000000000000" pitchFamily="2" charset="2"/>
              <a:buChar char="q"/>
            </a:pPr>
            <a:r>
              <a:rPr lang="en-GB" altLang="en-US" sz="2800" b="1" dirty="0"/>
              <a:t>Now ask the Questions</a:t>
            </a:r>
          </a:p>
          <a:p>
            <a:pPr lvl="1" eaLnBrk="1" hangingPunct="1">
              <a:lnSpc>
                <a:spcPct val="90000"/>
              </a:lnSpc>
            </a:pPr>
            <a:r>
              <a:rPr lang="en-GB" altLang="en-US" dirty="0"/>
              <a:t>What type(s) of information are needed to research this?</a:t>
            </a:r>
          </a:p>
          <a:p>
            <a:pPr lvl="1" eaLnBrk="1" hangingPunct="1">
              <a:lnSpc>
                <a:spcPct val="90000"/>
              </a:lnSpc>
            </a:pPr>
            <a:r>
              <a:rPr lang="en-GB" altLang="en-US" dirty="0"/>
              <a:t>From what sources might I get this information?</a:t>
            </a:r>
          </a:p>
          <a:p>
            <a:pPr lvl="1" eaLnBrk="1" hangingPunct="1">
              <a:lnSpc>
                <a:spcPct val="90000"/>
              </a:lnSpc>
            </a:pPr>
            <a:r>
              <a:rPr lang="en-GB" altLang="en-US" dirty="0"/>
              <a:t>Are these sources available/easily accessible?</a:t>
            </a:r>
          </a:p>
          <a:p>
            <a:pPr lvl="1" eaLnBrk="1" hangingPunct="1">
              <a:lnSpc>
                <a:spcPct val="90000"/>
              </a:lnSpc>
            </a:pPr>
            <a:r>
              <a:rPr lang="en-GB" altLang="en-US" dirty="0"/>
              <a:t>How much information will this generate?</a:t>
            </a:r>
          </a:p>
          <a:p>
            <a:pPr lvl="1" eaLnBrk="1" hangingPunct="1">
              <a:lnSpc>
                <a:spcPct val="90000"/>
              </a:lnSpc>
            </a:pPr>
            <a:r>
              <a:rPr lang="en-GB" altLang="en-US" dirty="0"/>
              <a:t>Is this too much or too little?</a:t>
            </a:r>
          </a:p>
          <a:p>
            <a:pPr lvl="1" eaLnBrk="1" hangingPunct="1">
              <a:lnSpc>
                <a:spcPct val="90000"/>
              </a:lnSpc>
            </a:pPr>
            <a:r>
              <a:rPr lang="en-GB" altLang="en-US" dirty="0"/>
              <a:t>Is the field too broad or too narrow?</a:t>
            </a:r>
          </a:p>
          <a:p>
            <a:pPr lvl="1" eaLnBrk="1" hangingPunct="1">
              <a:lnSpc>
                <a:spcPct val="90000"/>
              </a:lnSpc>
            </a:pPr>
            <a:r>
              <a:rPr lang="en-GB" altLang="en-US" dirty="0"/>
              <a:t>Does the focus need to be increased/reduced?</a:t>
            </a:r>
            <a:endParaRPr lang="en-US" altLang="en-US" dirty="0"/>
          </a:p>
          <a:p>
            <a:pPr lvl="1" eaLnBrk="1" hangingPunct="1">
              <a:lnSpc>
                <a:spcPct val="90000"/>
              </a:lnSpc>
            </a:pPr>
            <a:endParaRPr lang="en-US" altLang="en-US" sz="20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219">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219">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9219">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9219">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9219">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97A5F3C8-163F-4CAE-80EA-29BCF496F1E0}"/>
              </a:ext>
            </a:extLst>
          </p:cNvPr>
          <p:cNvSpPr>
            <a:spLocks noGrp="1" noChangeArrowheads="1"/>
          </p:cNvSpPr>
          <p:nvPr>
            <p:ph type="title"/>
          </p:nvPr>
        </p:nvSpPr>
        <p:spPr>
          <a:xfrm>
            <a:off x="609600" y="274638"/>
            <a:ext cx="10972800" cy="725106"/>
          </a:xfrm>
        </p:spPr>
        <p:txBody>
          <a:bodyPr>
            <a:normAutofit/>
          </a:bodyPr>
          <a:lstStyle/>
          <a:p>
            <a:pPr eaLnBrk="1" hangingPunct="1"/>
            <a:r>
              <a:rPr lang="en-GB" altLang="en-US" sz="3200" b="1" dirty="0">
                <a:highlight>
                  <a:srgbClr val="FFFF00"/>
                </a:highlight>
              </a:rPr>
              <a:t>Refining Your Title/topic </a:t>
            </a:r>
            <a:endParaRPr lang="en-US" altLang="en-US" sz="3200" b="1" dirty="0">
              <a:highlight>
                <a:srgbClr val="FFFF00"/>
              </a:highlight>
            </a:endParaRPr>
          </a:p>
        </p:txBody>
      </p:sp>
      <p:sp>
        <p:nvSpPr>
          <p:cNvPr id="10243" name="Rectangle 3">
            <a:extLst>
              <a:ext uri="{FF2B5EF4-FFF2-40B4-BE49-F238E27FC236}">
                <a16:creationId xmlns:a16="http://schemas.microsoft.com/office/drawing/2014/main" id="{114A7EF6-85A0-4431-B1F1-AE266814F530}"/>
              </a:ext>
            </a:extLst>
          </p:cNvPr>
          <p:cNvSpPr>
            <a:spLocks noGrp="1" noChangeArrowheads="1"/>
          </p:cNvSpPr>
          <p:nvPr>
            <p:ph type="body" idx="1"/>
          </p:nvPr>
        </p:nvSpPr>
        <p:spPr/>
        <p:txBody>
          <a:bodyPr/>
          <a:lstStyle/>
          <a:p>
            <a:pPr eaLnBrk="1" hangingPunct="1">
              <a:buClr>
                <a:srgbClr val="0070C0"/>
              </a:buClr>
              <a:buFont typeface="Wingdings" panose="05000000000000000000" pitchFamily="2" charset="2"/>
              <a:buChar char="q"/>
            </a:pPr>
            <a:r>
              <a:rPr lang="en-GB" altLang="en-US" b="1" dirty="0"/>
              <a:t>By Sub-Topic</a:t>
            </a:r>
          </a:p>
          <a:p>
            <a:pPr lvl="1" eaLnBrk="1" hangingPunct="1"/>
            <a:r>
              <a:rPr lang="en-GB" altLang="en-US" dirty="0" err="1"/>
              <a:t>Eg</a:t>
            </a:r>
            <a:r>
              <a:rPr lang="en-GB" altLang="en-US" dirty="0"/>
              <a:t> HRM</a:t>
            </a:r>
          </a:p>
          <a:p>
            <a:pPr eaLnBrk="1" hangingPunct="1">
              <a:buClr>
                <a:srgbClr val="0070C0"/>
              </a:buClr>
              <a:buFont typeface="Wingdings" panose="05000000000000000000" pitchFamily="2" charset="2"/>
              <a:buChar char="q"/>
            </a:pPr>
            <a:r>
              <a:rPr lang="en-GB" altLang="en-US" b="1" dirty="0"/>
              <a:t>Geographically</a:t>
            </a:r>
            <a:r>
              <a:rPr lang="en-GB" altLang="en-US" dirty="0"/>
              <a:t> (by place or sector)</a:t>
            </a:r>
          </a:p>
          <a:p>
            <a:pPr lvl="1" eaLnBrk="1" hangingPunct="1"/>
            <a:r>
              <a:rPr lang="en-GB" altLang="en-US" dirty="0" err="1"/>
              <a:t>Eg</a:t>
            </a:r>
            <a:r>
              <a:rPr lang="en-GB" altLang="en-US" dirty="0"/>
              <a:t> In the UK, in the hotel sector</a:t>
            </a:r>
          </a:p>
          <a:p>
            <a:pPr eaLnBrk="1" hangingPunct="1">
              <a:buClr>
                <a:srgbClr val="0070C0"/>
              </a:buClr>
              <a:buFont typeface="Wingdings" panose="05000000000000000000" pitchFamily="2" charset="2"/>
              <a:buChar char="q"/>
            </a:pPr>
            <a:r>
              <a:rPr lang="en-GB" altLang="en-US" b="1" dirty="0"/>
              <a:t>Temporally</a:t>
            </a:r>
            <a:r>
              <a:rPr lang="en-GB" altLang="en-US" dirty="0"/>
              <a:t> </a:t>
            </a:r>
          </a:p>
          <a:p>
            <a:pPr lvl="1" eaLnBrk="1" hangingPunct="1"/>
            <a:r>
              <a:rPr lang="en-GB" altLang="en-US" dirty="0" err="1"/>
              <a:t>Eg</a:t>
            </a:r>
            <a:r>
              <a:rPr lang="en-GB" altLang="en-US" dirty="0"/>
              <a:t> since a particular event</a:t>
            </a:r>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24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24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B948A6A-2348-5C05-8B4E-40FEB613751F}"/>
              </a:ext>
            </a:extLst>
          </p:cNvPr>
          <p:cNvSpPr txBox="1"/>
          <p:nvPr/>
        </p:nvSpPr>
        <p:spPr>
          <a:xfrm>
            <a:off x="1232520" y="59904"/>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Example of </a:t>
            </a:r>
            <a:r>
              <a:rPr kumimoji="0" lang="en-GB" sz="3200" b="1" i="0" u="none" strike="noStrike" kern="1200" cap="none" spc="0" normalizeH="0" noProof="0" dirty="0">
                <a:ln>
                  <a:noFill/>
                </a:ln>
                <a:solidFill>
                  <a:prstClr val="black"/>
                </a:solidFill>
                <a:effectLst/>
                <a:highlight>
                  <a:srgbClr val="FFFF00"/>
                </a:highlight>
                <a:uLnTx/>
                <a:uFillTx/>
                <a:latin typeface="Myriad Pro"/>
                <a:ea typeface="+mn-ea"/>
                <a:cs typeface="+mn-cs"/>
              </a:rPr>
              <a:t> research topic/title</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
        <p:nvSpPr>
          <p:cNvPr id="7" name="Content Placeholder 6">
            <a:extLst>
              <a:ext uri="{FF2B5EF4-FFF2-40B4-BE49-F238E27FC236}">
                <a16:creationId xmlns:a16="http://schemas.microsoft.com/office/drawing/2014/main" id="{78B73BD5-0AA6-71B1-3C67-D2FD4F1905DE}"/>
              </a:ext>
            </a:extLst>
          </p:cNvPr>
          <p:cNvSpPr>
            <a:spLocks noGrp="1"/>
          </p:cNvSpPr>
          <p:nvPr>
            <p:ph idx="1"/>
          </p:nvPr>
        </p:nvSpPr>
        <p:spPr>
          <a:xfrm>
            <a:off x="0" y="1001950"/>
            <a:ext cx="11885404" cy="4655138"/>
          </a:xfrm>
        </p:spPr>
        <p:txBody>
          <a:bodyPr>
            <a:normAutofit fontScale="77500" lnSpcReduction="20000"/>
          </a:bodyPr>
          <a:lstStyle/>
          <a:p>
            <a:pPr>
              <a:buClr>
                <a:srgbClr val="0070C0"/>
              </a:buClr>
              <a:buFont typeface="Wingdings" panose="05000000000000000000" pitchFamily="2" charset="2"/>
              <a:buChar char="q"/>
            </a:pPr>
            <a:r>
              <a:rPr lang="en-GB" dirty="0"/>
              <a:t>A student is interested on how corporate leadership can boost performance </a:t>
            </a:r>
          </a:p>
          <a:p>
            <a:pPr>
              <a:buClr>
                <a:srgbClr val="0070C0"/>
              </a:buClr>
              <a:buFont typeface="Wingdings" panose="05000000000000000000" pitchFamily="2" charset="2"/>
              <a:buChar char="q"/>
            </a:pPr>
            <a:r>
              <a:rPr lang="en-GB" dirty="0"/>
              <a:t>This area of interest falls within corporate governance (CG) &amp; performance – generic area</a:t>
            </a:r>
          </a:p>
          <a:p>
            <a:pPr>
              <a:buClr>
                <a:srgbClr val="0070C0"/>
              </a:buClr>
              <a:buFont typeface="Wingdings" panose="05000000000000000000" pitchFamily="2" charset="2"/>
              <a:buChar char="q"/>
            </a:pPr>
            <a:r>
              <a:rPr lang="en-GB" dirty="0"/>
              <a:t>Specific topic – an empirical analysis of the impact of CG on financial performance (FP) of UK banks</a:t>
            </a:r>
          </a:p>
          <a:p>
            <a:pPr>
              <a:buClr>
                <a:srgbClr val="0070C0"/>
              </a:buClr>
              <a:buFont typeface="Wingdings" panose="05000000000000000000" pitchFamily="2" charset="2"/>
              <a:buChar char="q"/>
            </a:pPr>
            <a:r>
              <a:rPr lang="en-GB" dirty="0"/>
              <a:t>Question – To what extent does CG impact on FP of UK banks?</a:t>
            </a:r>
          </a:p>
          <a:p>
            <a:pPr>
              <a:buClr>
                <a:srgbClr val="0070C0"/>
              </a:buClr>
              <a:buFont typeface="Wingdings" panose="05000000000000000000" pitchFamily="2" charset="2"/>
              <a:buChar char="q"/>
            </a:pPr>
            <a:r>
              <a:rPr lang="en-GB" dirty="0"/>
              <a:t>Aim – To analyse the impact of CG on FP of UK banks</a:t>
            </a:r>
          </a:p>
          <a:p>
            <a:pPr>
              <a:buClr>
                <a:srgbClr val="0070C0"/>
              </a:buClr>
              <a:buFont typeface="Wingdings" panose="05000000000000000000" pitchFamily="2" charset="2"/>
              <a:buChar char="q"/>
            </a:pPr>
            <a:r>
              <a:rPr lang="en-GB" dirty="0"/>
              <a:t>Objectives</a:t>
            </a:r>
          </a:p>
          <a:p>
            <a:pPr>
              <a:buClr>
                <a:srgbClr val="0070C0"/>
              </a:buClr>
              <a:buFont typeface="Wingdings" panose="05000000000000000000" pitchFamily="2" charset="2"/>
              <a:buChar char="q"/>
            </a:pPr>
            <a:r>
              <a:rPr lang="en-GB" dirty="0"/>
              <a:t>To critically identify key determinants of CG practices of UK banks;</a:t>
            </a:r>
          </a:p>
          <a:p>
            <a:pPr>
              <a:buClr>
                <a:srgbClr val="0070C0"/>
              </a:buClr>
              <a:buFont typeface="Wingdings" panose="05000000000000000000" pitchFamily="2" charset="2"/>
              <a:buChar char="q"/>
            </a:pPr>
            <a:r>
              <a:rPr lang="en-GB" dirty="0"/>
              <a:t>To critically evaluate optimal measures of FP of UK banks; and</a:t>
            </a:r>
          </a:p>
          <a:p>
            <a:pPr>
              <a:buClr>
                <a:srgbClr val="0070C0"/>
              </a:buClr>
              <a:buFont typeface="Wingdings" panose="05000000000000000000" pitchFamily="2" charset="2"/>
              <a:buChar char="q"/>
            </a:pPr>
            <a:r>
              <a:rPr lang="en-GB" dirty="0"/>
              <a:t>To examine the effect of CG on FP of UK banks.</a:t>
            </a:r>
          </a:p>
          <a:p>
            <a:pPr>
              <a:buClr>
                <a:srgbClr val="0070C0"/>
              </a:buClr>
              <a:buFont typeface="Wingdings" panose="05000000000000000000" pitchFamily="2" charset="2"/>
              <a:buChar char="q"/>
            </a:pPr>
            <a:endParaRPr lang="en-GB" dirty="0"/>
          </a:p>
        </p:txBody>
      </p:sp>
    </p:spTree>
    <p:extLst>
      <p:ext uri="{BB962C8B-B14F-4D97-AF65-F5344CB8AC3E}">
        <p14:creationId xmlns:p14="http://schemas.microsoft.com/office/powerpoint/2010/main" val="15172663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2"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 calcmode="lin" valueType="num">
                                      <p:cBhvr additive="base">
                                        <p:cTn id="11"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2" fill="hold"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 calcmode="lin" valueType="num">
                                      <p:cBhvr additive="base">
                                        <p:cTn id="17"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2" fill="hold"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 calcmode="lin" valueType="num">
                                      <p:cBhvr additive="base">
                                        <p:cTn id="23"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2" fill="hold" nodeType="click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 calcmode="lin" valueType="num">
                                      <p:cBhvr additive="base">
                                        <p:cTn id="29" dur="5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12" fill="hold" nodeType="clickEffect">
                                  <p:stCondLst>
                                    <p:cond delay="0"/>
                                  </p:stCondLst>
                                  <p:childTnLst>
                                    <p:set>
                                      <p:cBhvr>
                                        <p:cTn id="34" dur="1" fill="hold">
                                          <p:stCondLst>
                                            <p:cond delay="0"/>
                                          </p:stCondLst>
                                        </p:cTn>
                                        <p:tgtEl>
                                          <p:spTgt spid="7">
                                            <p:txEl>
                                              <p:pRg st="4" end="4"/>
                                            </p:txEl>
                                          </p:spTgt>
                                        </p:tgtEl>
                                        <p:attrNameLst>
                                          <p:attrName>style.visibility</p:attrName>
                                        </p:attrNameLst>
                                      </p:cBhvr>
                                      <p:to>
                                        <p:strVal val="visible"/>
                                      </p:to>
                                    </p:set>
                                    <p:anim calcmode="lin" valueType="num">
                                      <p:cBhvr additive="base">
                                        <p:cTn id="35" dur="5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12" fill="hold" nodeType="clickEffect">
                                  <p:stCondLst>
                                    <p:cond delay="0"/>
                                  </p:stCondLst>
                                  <p:childTnLst>
                                    <p:set>
                                      <p:cBhvr>
                                        <p:cTn id="40" dur="1" fill="hold">
                                          <p:stCondLst>
                                            <p:cond delay="0"/>
                                          </p:stCondLst>
                                        </p:cTn>
                                        <p:tgtEl>
                                          <p:spTgt spid="7">
                                            <p:txEl>
                                              <p:pRg st="5" end="5"/>
                                            </p:txEl>
                                          </p:spTgt>
                                        </p:tgtEl>
                                        <p:attrNameLst>
                                          <p:attrName>style.visibility</p:attrName>
                                        </p:attrNameLst>
                                      </p:cBhvr>
                                      <p:to>
                                        <p:strVal val="visible"/>
                                      </p:to>
                                    </p:set>
                                    <p:anim calcmode="lin" valueType="num">
                                      <p:cBhvr additive="base">
                                        <p:cTn id="41" dur="500" fill="hold"/>
                                        <p:tgtEl>
                                          <p:spTgt spid="7">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12" fill="hold" nodeType="clickEffect">
                                  <p:stCondLst>
                                    <p:cond delay="0"/>
                                  </p:stCondLst>
                                  <p:childTnLst>
                                    <p:set>
                                      <p:cBhvr>
                                        <p:cTn id="46" dur="1" fill="hold">
                                          <p:stCondLst>
                                            <p:cond delay="0"/>
                                          </p:stCondLst>
                                        </p:cTn>
                                        <p:tgtEl>
                                          <p:spTgt spid="7">
                                            <p:txEl>
                                              <p:pRg st="6" end="6"/>
                                            </p:txEl>
                                          </p:spTgt>
                                        </p:tgtEl>
                                        <p:attrNameLst>
                                          <p:attrName>style.visibility</p:attrName>
                                        </p:attrNameLst>
                                      </p:cBhvr>
                                      <p:to>
                                        <p:strVal val="visible"/>
                                      </p:to>
                                    </p:set>
                                    <p:anim calcmode="lin" valueType="num">
                                      <p:cBhvr additive="base">
                                        <p:cTn id="47" dur="500" fill="hold"/>
                                        <p:tgtEl>
                                          <p:spTgt spid="7">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12" fill="hold" nodeType="clickEffect">
                                  <p:stCondLst>
                                    <p:cond delay="0"/>
                                  </p:stCondLst>
                                  <p:childTnLst>
                                    <p:set>
                                      <p:cBhvr>
                                        <p:cTn id="52" dur="1" fill="hold">
                                          <p:stCondLst>
                                            <p:cond delay="0"/>
                                          </p:stCondLst>
                                        </p:cTn>
                                        <p:tgtEl>
                                          <p:spTgt spid="7">
                                            <p:txEl>
                                              <p:pRg st="7" end="7"/>
                                            </p:txEl>
                                          </p:spTgt>
                                        </p:tgtEl>
                                        <p:attrNameLst>
                                          <p:attrName>style.visibility</p:attrName>
                                        </p:attrNameLst>
                                      </p:cBhvr>
                                      <p:to>
                                        <p:strVal val="visible"/>
                                      </p:to>
                                    </p:set>
                                    <p:anim calcmode="lin" valueType="num">
                                      <p:cBhvr additive="base">
                                        <p:cTn id="53" dur="500" fill="hold"/>
                                        <p:tgtEl>
                                          <p:spTgt spid="7">
                                            <p:txEl>
                                              <p:pRg st="7" end="7"/>
                                            </p:txEl>
                                          </p:spTgt>
                                        </p:tgtEl>
                                        <p:attrNameLst>
                                          <p:attrName>ppt_x</p:attrName>
                                        </p:attrNameLst>
                                      </p:cBhvr>
                                      <p:tavLst>
                                        <p:tav tm="0">
                                          <p:val>
                                            <p:strVal val="0-#ppt_w/2"/>
                                          </p:val>
                                        </p:tav>
                                        <p:tav tm="100000">
                                          <p:val>
                                            <p:strVal val="#ppt_x"/>
                                          </p:val>
                                        </p:tav>
                                      </p:tavLst>
                                    </p:anim>
                                    <p:anim calcmode="lin" valueType="num">
                                      <p:cBhvr additive="base">
                                        <p:cTn id="54" dur="500" fill="hold"/>
                                        <p:tgtEl>
                                          <p:spTgt spid="7">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12" fill="hold" nodeType="clickEffect">
                                  <p:stCondLst>
                                    <p:cond delay="0"/>
                                  </p:stCondLst>
                                  <p:childTnLst>
                                    <p:set>
                                      <p:cBhvr>
                                        <p:cTn id="58" dur="1" fill="hold">
                                          <p:stCondLst>
                                            <p:cond delay="0"/>
                                          </p:stCondLst>
                                        </p:cTn>
                                        <p:tgtEl>
                                          <p:spTgt spid="7">
                                            <p:txEl>
                                              <p:pRg st="8" end="8"/>
                                            </p:txEl>
                                          </p:spTgt>
                                        </p:tgtEl>
                                        <p:attrNameLst>
                                          <p:attrName>style.visibility</p:attrName>
                                        </p:attrNameLst>
                                      </p:cBhvr>
                                      <p:to>
                                        <p:strVal val="visible"/>
                                      </p:to>
                                    </p:set>
                                    <p:anim calcmode="lin" valueType="num">
                                      <p:cBhvr additive="base">
                                        <p:cTn id="59" dur="500" fill="hold"/>
                                        <p:tgtEl>
                                          <p:spTgt spid="7">
                                            <p:txEl>
                                              <p:pRg st="8" end="8"/>
                                            </p:txEl>
                                          </p:spTgt>
                                        </p:tgtEl>
                                        <p:attrNameLst>
                                          <p:attrName>ppt_x</p:attrName>
                                        </p:attrNameLst>
                                      </p:cBhvr>
                                      <p:tavLst>
                                        <p:tav tm="0">
                                          <p:val>
                                            <p:strVal val="0-#ppt_w/2"/>
                                          </p:val>
                                        </p:tav>
                                        <p:tav tm="100000">
                                          <p:val>
                                            <p:strVal val="#ppt_x"/>
                                          </p:val>
                                        </p:tav>
                                      </p:tavLst>
                                    </p:anim>
                                    <p:anim calcmode="lin" valueType="num">
                                      <p:cBhvr additive="base">
                                        <p:cTn id="60" dur="500" fill="hold"/>
                                        <p:tgtEl>
                                          <p:spTgt spid="7">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C14D-13EC-7558-CA2D-9762BACDFA6C}"/>
              </a:ext>
            </a:extLst>
          </p:cNvPr>
          <p:cNvSpPr>
            <a:spLocks noGrp="1"/>
          </p:cNvSpPr>
          <p:nvPr>
            <p:ph type="ctrTitle"/>
          </p:nvPr>
        </p:nvSpPr>
        <p:spPr>
          <a:xfrm>
            <a:off x="175096" y="2875001"/>
            <a:ext cx="5920904" cy="1107996"/>
          </a:xfrm>
        </p:spPr>
        <p:txBody>
          <a:bodyPr/>
          <a:lstStyle/>
          <a:p>
            <a:pPr algn="ctr"/>
            <a:r>
              <a:rPr lang="en-GB" b="1" dirty="0">
                <a:solidFill>
                  <a:srgbClr val="FFFF00"/>
                </a:solidFill>
                <a:latin typeface="Myriad Pro"/>
                <a:cs typeface="+mj-cs"/>
              </a:rPr>
              <a:t>R</a:t>
            </a:r>
            <a:r>
              <a:rPr lang="en-GB" b="1" kern="1200" dirty="0">
                <a:solidFill>
                  <a:srgbClr val="FFFF00"/>
                </a:solidFill>
                <a:latin typeface="Myriad Pro"/>
                <a:cs typeface="+mj-cs"/>
              </a:rPr>
              <a:t>esearch proposal</a:t>
            </a:r>
            <a:br>
              <a:rPr lang="en-GB" b="1" kern="1200" dirty="0">
                <a:solidFill>
                  <a:srgbClr val="FFFF00"/>
                </a:solidFill>
                <a:latin typeface="Myriad Pro"/>
                <a:cs typeface="+mj-cs"/>
              </a:rPr>
            </a:br>
            <a:endParaRPr lang="en-GB" dirty="0"/>
          </a:p>
        </p:txBody>
      </p:sp>
    </p:spTree>
    <p:extLst>
      <p:ext uri="{BB962C8B-B14F-4D97-AF65-F5344CB8AC3E}">
        <p14:creationId xmlns:p14="http://schemas.microsoft.com/office/powerpoint/2010/main" val="6963614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3">
            <a:extLst>
              <a:ext uri="{FF2B5EF4-FFF2-40B4-BE49-F238E27FC236}">
                <a16:creationId xmlns:a16="http://schemas.microsoft.com/office/drawing/2014/main" id="{09C8E319-BB12-4CF1-8FBC-F850B689F887}"/>
              </a:ext>
            </a:extLst>
          </p:cNvPr>
          <p:cNvSpPr>
            <a:spLocks noGrp="1" noChangeArrowheads="1"/>
          </p:cNvSpPr>
          <p:nvPr>
            <p:ph idx="1"/>
          </p:nvPr>
        </p:nvSpPr>
        <p:spPr/>
        <p:txBody>
          <a:bodyPr/>
          <a:lstStyle/>
          <a:p>
            <a:pPr marL="0" indent="0" eaLnBrk="1" hangingPunct="1">
              <a:buNone/>
            </a:pPr>
            <a:r>
              <a:rPr lang="en-US" altLang="en-US" sz="3400" dirty="0">
                <a:ea typeface="ＭＳ Ｐゴシック" panose="020B0600070205080204" pitchFamily="34" charset="-128"/>
              </a:rPr>
              <a:t>A research proposal is your PLAN </a:t>
            </a:r>
          </a:p>
          <a:p>
            <a:pPr lvl="1" eaLnBrk="1" hangingPunct="1">
              <a:buClr>
                <a:srgbClr val="0070C0"/>
              </a:buClr>
              <a:buFont typeface="Wingdings" panose="05000000000000000000" pitchFamily="2" charset="2"/>
              <a:buChar char="q"/>
            </a:pPr>
            <a:r>
              <a:rPr lang="en-US" altLang="en-US" sz="3200" dirty="0">
                <a:ea typeface="ＭＳ Ｐゴシック" panose="020B0600070205080204" pitchFamily="34" charset="-128"/>
              </a:rPr>
              <a:t>It describes in detail your study.</a:t>
            </a:r>
          </a:p>
          <a:p>
            <a:pPr lvl="1" eaLnBrk="1" hangingPunct="1">
              <a:buClr>
                <a:srgbClr val="0070C0"/>
              </a:buClr>
              <a:buFont typeface="Wingdings" panose="05000000000000000000" pitchFamily="2" charset="2"/>
              <a:buChar char="q"/>
            </a:pPr>
            <a:r>
              <a:rPr lang="en-US" altLang="en-US" sz="3200" dirty="0">
                <a:ea typeface="ＭＳ Ｐゴシック" panose="020B0600070205080204" pitchFamily="34" charset="-128"/>
              </a:rPr>
              <a:t>Provides you a guideline and a roadmap.</a:t>
            </a:r>
          </a:p>
        </p:txBody>
      </p:sp>
      <p:sp>
        <p:nvSpPr>
          <p:cNvPr id="26627" name="Title 1">
            <a:extLst>
              <a:ext uri="{FF2B5EF4-FFF2-40B4-BE49-F238E27FC236}">
                <a16:creationId xmlns:a16="http://schemas.microsoft.com/office/drawing/2014/main" id="{23E95C66-EB8C-4D12-9754-F3A91A73F2AA}"/>
              </a:ext>
            </a:extLst>
          </p:cNvPr>
          <p:cNvSpPr txBox="1">
            <a:spLocks/>
          </p:cNvSpPr>
          <p:nvPr/>
        </p:nvSpPr>
        <p:spPr bwMode="auto">
          <a:xfrm>
            <a:off x="2049710" y="197767"/>
            <a:ext cx="8229600" cy="6971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defTabSz="457200">
              <a:defRPr sz="2400">
                <a:solidFill>
                  <a:schemeClr val="tx1"/>
                </a:solidFill>
                <a:latin typeface="Verdana" panose="020B0604030504040204" pitchFamily="34" charset="0"/>
                <a:ea typeface="ＭＳ Ｐゴシック" panose="020B0600070205080204" pitchFamily="34" charset="-128"/>
              </a:defRPr>
            </a:lvl1pPr>
            <a:lvl2pPr marL="37931725" indent="-37474525" defTabSz="457200">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3200" b="1" i="0" u="none" strike="noStrike" kern="1200" cap="none" spc="0" normalizeH="0" baseline="0" noProof="0" dirty="0">
                <a:ln>
                  <a:noFill/>
                </a:ln>
                <a:solidFill>
                  <a:prstClr val="black"/>
                </a:solidFill>
                <a:effectLst/>
                <a:highlight>
                  <a:srgbClr val="FFFF00"/>
                </a:highlight>
                <a:uLnTx/>
                <a:uFillTx/>
                <a:latin typeface="Myriad Pro"/>
                <a:ea typeface="ＭＳ Ｐゴシック" panose="020B0600070205080204" pitchFamily="34" charset="-128"/>
                <a:cs typeface="+mn-cs"/>
              </a:rPr>
              <a:t>What is a research proposal?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62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662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62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3D31F7E9-0C6D-464B-8B3D-4348056D117D}"/>
              </a:ext>
            </a:extLst>
          </p:cNvPr>
          <p:cNvSpPr>
            <a:spLocks noGrp="1"/>
          </p:cNvSpPr>
          <p:nvPr>
            <p:ph type="title"/>
          </p:nvPr>
        </p:nvSpPr>
        <p:spPr>
          <a:xfrm>
            <a:off x="609600" y="274638"/>
            <a:ext cx="10972800" cy="834315"/>
          </a:xfrm>
        </p:spPr>
        <p:txBody>
          <a:bodyPr>
            <a:normAutofit/>
          </a:bodyPr>
          <a:lstStyle/>
          <a:p>
            <a:r>
              <a:rPr lang="en-ZA" altLang="en-US" sz="3600" b="1" dirty="0">
                <a:highlight>
                  <a:srgbClr val="FFFF00"/>
                </a:highlight>
                <a:ea typeface="ＭＳ Ｐゴシック" panose="020B0600070205080204" pitchFamily="34" charset="-128"/>
              </a:rPr>
              <a:t>What are the essential ingredients?</a:t>
            </a:r>
            <a:endParaRPr lang="en-US" altLang="en-US" sz="3600" b="1" dirty="0">
              <a:highlight>
                <a:srgbClr val="FFFF00"/>
              </a:highlight>
              <a:ea typeface="ＭＳ Ｐゴシック" panose="020B0600070205080204" pitchFamily="34" charset="-128"/>
            </a:endParaRPr>
          </a:p>
        </p:txBody>
      </p:sp>
      <p:sp>
        <p:nvSpPr>
          <p:cNvPr id="30724" name="Slide Number Placeholder 3">
            <a:extLst>
              <a:ext uri="{FF2B5EF4-FFF2-40B4-BE49-F238E27FC236}">
                <a16:creationId xmlns:a16="http://schemas.microsoft.com/office/drawing/2014/main" id="{761C8C15-DA5C-4690-A88C-814318A7FEF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DE9FC69-726C-413A-9D16-B938C95A3BD1}" type="slidenum">
              <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endParaRPr>
          </a:p>
        </p:txBody>
      </p:sp>
      <p:sp>
        <p:nvSpPr>
          <p:cNvPr id="5" name="Oval 4">
            <a:extLst>
              <a:ext uri="{FF2B5EF4-FFF2-40B4-BE49-F238E27FC236}">
                <a16:creationId xmlns:a16="http://schemas.microsoft.com/office/drawing/2014/main" id="{33A31FCA-5704-449D-AD40-ABE007AFF2B3}"/>
              </a:ext>
            </a:extLst>
          </p:cNvPr>
          <p:cNvSpPr>
            <a:spLocks noChangeArrowheads="1"/>
          </p:cNvSpPr>
          <p:nvPr/>
        </p:nvSpPr>
        <p:spPr bwMode="auto">
          <a:xfrm>
            <a:off x="4381500" y="1417638"/>
            <a:ext cx="3581400" cy="2209800"/>
          </a:xfrm>
          <a:prstGeom prst="ellipse">
            <a:avLst/>
          </a:prstGeom>
          <a:solidFill>
            <a:srgbClr val="93CDDD"/>
          </a:solidFill>
          <a:ln w="9525">
            <a:solidFill>
              <a:srgbClr val="215968"/>
            </a:solidFill>
            <a:round/>
            <a:headEnd/>
            <a:tailEnd/>
          </a:ln>
          <a:effectLst>
            <a:outerShdw blurRad="40000" dist="23000" dir="5400000" rotWithShape="0">
              <a:srgbClr val="808080">
                <a:alpha val="34998"/>
              </a:srgbClr>
            </a:outerShdw>
          </a:effectLst>
        </p:spPr>
        <p:txBody>
          <a:bodyPr anchor="ct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ZA" altLang="en-US" sz="3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The Issue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ZA" altLang="en-US" sz="2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What problem does your research address?</a:t>
            </a:r>
            <a:endParaRPr kumimoji="0" lang="en-US" altLang="en-US" sz="2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6" name="Oval 5">
            <a:extLst>
              <a:ext uri="{FF2B5EF4-FFF2-40B4-BE49-F238E27FC236}">
                <a16:creationId xmlns:a16="http://schemas.microsoft.com/office/drawing/2014/main" id="{C8560FE3-D757-46B3-92B9-7B150C16CEBA}"/>
              </a:ext>
            </a:extLst>
          </p:cNvPr>
          <p:cNvSpPr>
            <a:spLocks noChangeArrowheads="1"/>
          </p:cNvSpPr>
          <p:nvPr/>
        </p:nvSpPr>
        <p:spPr bwMode="auto">
          <a:xfrm>
            <a:off x="2413000" y="2998433"/>
            <a:ext cx="3937000" cy="2438400"/>
          </a:xfrm>
          <a:prstGeom prst="ellipse">
            <a:avLst/>
          </a:prstGeom>
          <a:solidFill>
            <a:srgbClr val="B3A2C7"/>
          </a:solidFill>
          <a:ln w="9525">
            <a:solidFill>
              <a:srgbClr val="7030A0"/>
            </a:solidFill>
            <a:round/>
            <a:headEnd/>
            <a:tailEnd/>
          </a:ln>
          <a:effectLst>
            <a:outerShdw blurRad="40000" dist="23000" dir="5400000" rotWithShape="0">
              <a:srgbClr val="808080">
                <a:alpha val="34998"/>
              </a:srgbClr>
            </a:outerShdw>
          </a:effectLst>
        </p:spPr>
        <p:txBody>
          <a:bodyPr anchor="ct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ZA" altLang="en-US" sz="3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Research Design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ZA" altLang="en-US" sz="2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How will the research achieve its objective?</a:t>
            </a:r>
            <a:endParaRPr kumimoji="0" lang="en-US" altLang="en-US" sz="2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7" name="Oval 6">
            <a:extLst>
              <a:ext uri="{FF2B5EF4-FFF2-40B4-BE49-F238E27FC236}">
                <a16:creationId xmlns:a16="http://schemas.microsoft.com/office/drawing/2014/main" id="{76961423-DD03-4F68-98CC-A0095934DCE8}"/>
              </a:ext>
            </a:extLst>
          </p:cNvPr>
          <p:cNvSpPr>
            <a:spLocks noChangeArrowheads="1"/>
          </p:cNvSpPr>
          <p:nvPr/>
        </p:nvSpPr>
        <p:spPr bwMode="auto">
          <a:xfrm>
            <a:off x="5994400" y="3001962"/>
            <a:ext cx="3937000" cy="2438400"/>
          </a:xfrm>
          <a:prstGeom prst="ellipse">
            <a:avLst/>
          </a:prstGeom>
          <a:solidFill>
            <a:srgbClr val="C3D69B"/>
          </a:solidFill>
          <a:ln w="9525">
            <a:solidFill>
              <a:srgbClr val="4F6228"/>
            </a:solidFill>
            <a:round/>
            <a:headEnd/>
            <a:tailEnd/>
          </a:ln>
          <a:effectLst>
            <a:outerShdw blurRad="40000" dist="23000" dir="5400000" rotWithShape="0">
              <a:srgbClr val="808080">
                <a:alpha val="34998"/>
              </a:srgbClr>
            </a:outerShdw>
          </a:effectLst>
        </p:spPr>
        <p:txBody>
          <a:bodyPr anchor="ct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ZA" altLang="en-US" sz="3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Benefit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ZA" altLang="en-US" sz="2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What will the research contribute?</a:t>
            </a:r>
            <a:endParaRPr kumimoji="0" lang="en-US" altLang="en-US" sz="2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p:bldP spid="5" grpId="0" animBg="1"/>
      <p:bldP spid="6" grpId="0" animBg="1"/>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C94A8-F296-4B68-828D-7835093AC990}"/>
              </a:ext>
            </a:extLst>
          </p:cNvPr>
          <p:cNvSpPr>
            <a:spLocks noGrp="1"/>
          </p:cNvSpPr>
          <p:nvPr>
            <p:ph type="title"/>
          </p:nvPr>
        </p:nvSpPr>
        <p:spPr>
          <a:xfrm>
            <a:off x="609600" y="137751"/>
            <a:ext cx="10972800" cy="815560"/>
          </a:xfrm>
        </p:spPr>
        <p:txBody>
          <a:bodyPr>
            <a:normAutofit/>
          </a:bodyPr>
          <a:lstStyle/>
          <a:p>
            <a:r>
              <a:rPr lang="en-GB" sz="3600" b="1" dirty="0">
                <a:highlight>
                  <a:srgbClr val="FFFF00"/>
                </a:highlight>
              </a:rPr>
              <a:t>Main Parts of the Research Proposal </a:t>
            </a:r>
          </a:p>
        </p:txBody>
      </p:sp>
      <p:sp>
        <p:nvSpPr>
          <p:cNvPr id="3" name="Content Placeholder 2">
            <a:extLst>
              <a:ext uri="{FF2B5EF4-FFF2-40B4-BE49-F238E27FC236}">
                <a16:creationId xmlns:a16="http://schemas.microsoft.com/office/drawing/2014/main" id="{0A3DCF53-F4C7-421F-9502-F8328F6031B6}"/>
              </a:ext>
            </a:extLst>
          </p:cNvPr>
          <p:cNvSpPr>
            <a:spLocks noGrp="1"/>
          </p:cNvSpPr>
          <p:nvPr>
            <p:ph idx="1"/>
          </p:nvPr>
        </p:nvSpPr>
        <p:spPr/>
        <p:txBody>
          <a:bodyPr vert="horz" lIns="91440" tIns="45720" rIns="91440" bIns="45720" rtlCol="0" anchor="t">
            <a:normAutofit fontScale="92500" lnSpcReduction="20000"/>
          </a:bodyPr>
          <a:lstStyle/>
          <a:p>
            <a:pPr>
              <a:buClr>
                <a:srgbClr val="0070C0"/>
              </a:buClr>
              <a:buFont typeface="Wingdings" panose="05000000000000000000" pitchFamily="2" charset="2"/>
              <a:buChar char="ü"/>
            </a:pPr>
            <a:r>
              <a:rPr lang="en-GB" dirty="0"/>
              <a:t>Title </a:t>
            </a:r>
          </a:p>
          <a:p>
            <a:pPr>
              <a:buClr>
                <a:srgbClr val="0070C0"/>
              </a:buClr>
              <a:buFont typeface="Wingdings" panose="05000000000000000000" pitchFamily="2" charset="2"/>
              <a:buChar char="ü"/>
            </a:pPr>
            <a:r>
              <a:rPr lang="en-GB" dirty="0"/>
              <a:t>Introduction/Background/Research problem </a:t>
            </a:r>
          </a:p>
          <a:p>
            <a:pPr>
              <a:buClr>
                <a:srgbClr val="0070C0"/>
              </a:buClr>
              <a:buFont typeface="Wingdings" panose="05000000000000000000" pitchFamily="2" charset="2"/>
              <a:buChar char="ü"/>
            </a:pPr>
            <a:r>
              <a:rPr lang="en-GB" dirty="0"/>
              <a:t>Research aim, objectives, questions (3 questions maximum)</a:t>
            </a:r>
          </a:p>
          <a:p>
            <a:pPr>
              <a:lnSpc>
                <a:spcPct val="100000"/>
              </a:lnSpc>
              <a:buClr>
                <a:srgbClr val="0070C0"/>
              </a:buClr>
              <a:buFont typeface="Wingdings" panose="05000000000000000000" pitchFamily="2" charset="2"/>
              <a:buChar char="ü"/>
            </a:pPr>
            <a:r>
              <a:rPr lang="en-GB" sz="3200" dirty="0"/>
              <a:t>Preliminary literature search (setting your topic in context, potentially highlighting gaps in knowledge that you may fill)</a:t>
            </a:r>
          </a:p>
          <a:p>
            <a:pPr>
              <a:lnSpc>
                <a:spcPct val="100000"/>
              </a:lnSpc>
              <a:buClr>
                <a:srgbClr val="0070C0"/>
              </a:buClr>
              <a:buFont typeface="Wingdings" panose="05000000000000000000" pitchFamily="2" charset="2"/>
              <a:buChar char="ü"/>
            </a:pPr>
            <a:r>
              <a:rPr lang="en-GB" sz="3200" dirty="0"/>
              <a:t>Research methodology to be used </a:t>
            </a:r>
            <a:r>
              <a:rPr lang="en-GB" dirty="0"/>
              <a:t>(including ethics)</a:t>
            </a:r>
          </a:p>
          <a:p>
            <a:pPr>
              <a:buClr>
                <a:srgbClr val="0070C0"/>
              </a:buClr>
              <a:buFont typeface="Wingdings" panose="05000000000000000000" pitchFamily="2" charset="2"/>
              <a:buChar char="ü"/>
            </a:pPr>
            <a:r>
              <a:rPr lang="en-GB" dirty="0"/>
              <a:t>Risks</a:t>
            </a:r>
          </a:p>
          <a:p>
            <a:pPr>
              <a:buClr>
                <a:srgbClr val="0070C0"/>
              </a:buClr>
              <a:buFont typeface="Wingdings" panose="05000000000000000000" pitchFamily="2" charset="2"/>
              <a:buChar char="ü"/>
            </a:pPr>
            <a:r>
              <a:rPr lang="en-GB" dirty="0"/>
              <a:t>Timeline (Gantt chart)</a:t>
            </a:r>
          </a:p>
        </p:txBody>
      </p:sp>
    </p:spTree>
    <p:extLst>
      <p:ext uri="{BB962C8B-B14F-4D97-AF65-F5344CB8AC3E}">
        <p14:creationId xmlns:p14="http://schemas.microsoft.com/office/powerpoint/2010/main" val="2898577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618318BB-B8ED-4730-BB44-0A45BE1C0DF3}"/>
              </a:ext>
            </a:extLst>
          </p:cNvPr>
          <p:cNvSpPr>
            <a:spLocks noGrp="1"/>
          </p:cNvSpPr>
          <p:nvPr>
            <p:ph type="title"/>
          </p:nvPr>
        </p:nvSpPr>
        <p:spPr/>
        <p:txBody>
          <a:bodyPr/>
          <a:lstStyle/>
          <a:p>
            <a:pPr eaLnBrk="1" hangingPunct="1"/>
            <a:r>
              <a:rPr lang="en-US" altLang="en-US" b="1" dirty="0">
                <a:highlight>
                  <a:srgbClr val="FFFF00"/>
                </a:highlight>
                <a:ea typeface="ＭＳ Ｐゴシック" panose="020B0600070205080204" pitchFamily="34" charset="-128"/>
              </a:rPr>
              <a:t>Problem statement</a:t>
            </a:r>
          </a:p>
        </p:txBody>
      </p:sp>
      <p:sp>
        <p:nvSpPr>
          <p:cNvPr id="40963" name="Content Placeholder 2">
            <a:extLst>
              <a:ext uri="{FF2B5EF4-FFF2-40B4-BE49-F238E27FC236}">
                <a16:creationId xmlns:a16="http://schemas.microsoft.com/office/drawing/2014/main" id="{02C2F77D-7B84-4CEE-8615-203459721A3F}"/>
              </a:ext>
            </a:extLst>
          </p:cNvPr>
          <p:cNvSpPr>
            <a:spLocks noGrp="1"/>
          </p:cNvSpPr>
          <p:nvPr>
            <p:ph idx="1"/>
          </p:nvPr>
        </p:nvSpPr>
        <p:spPr/>
        <p:txBody>
          <a:bodyPr>
            <a:normAutofit/>
          </a:bodyPr>
          <a:lstStyle/>
          <a:p>
            <a:pPr marL="0" indent="0">
              <a:lnSpc>
                <a:spcPct val="90000"/>
              </a:lnSpc>
              <a:buNone/>
            </a:pPr>
            <a:endParaRPr lang="en-US" altLang="en-US" dirty="0">
              <a:ea typeface="ＭＳ Ｐゴシック" panose="020B0600070205080204" pitchFamily="34" charset="-128"/>
            </a:endParaRPr>
          </a:p>
          <a:p>
            <a:pPr marL="0" indent="0" algn="ctr">
              <a:lnSpc>
                <a:spcPct val="90000"/>
              </a:lnSpc>
              <a:buNone/>
            </a:pPr>
            <a:r>
              <a:rPr lang="en-US" altLang="en-US" dirty="0">
                <a:ea typeface="ＭＳ Ｐゴシック" panose="020B0600070205080204" pitchFamily="34" charset="-128"/>
              </a:rPr>
              <a:t>Malaria remains the most devastating infectious disease, particularly in Africa. One reason is that the parasite causing the disease is resistant to all clinically useful antimalarial drugs. This research intends to identify alternative strategies to target the parasite. </a:t>
            </a:r>
          </a:p>
        </p:txBody>
      </p:sp>
      <p:sp>
        <p:nvSpPr>
          <p:cNvPr id="40964" name="Slide Number Placeholder 1">
            <a:extLst>
              <a:ext uri="{FF2B5EF4-FFF2-40B4-BE49-F238E27FC236}">
                <a16:creationId xmlns:a16="http://schemas.microsoft.com/office/drawing/2014/main" id="{A22B5F82-15BC-44D6-94B4-E367334569D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EA1243F-B114-49A7-A9FC-D33007C58DBF}" type="slidenum">
              <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6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52AC903-8C04-4797-B1A6-29008701DA58}"/>
              </a:ext>
            </a:extLst>
          </p:cNvPr>
          <p:cNvSpPr>
            <a:spLocks noGrp="1"/>
          </p:cNvSpPr>
          <p:nvPr>
            <p:ph type="title"/>
          </p:nvPr>
        </p:nvSpPr>
        <p:spPr/>
        <p:txBody>
          <a:bodyPr>
            <a:normAutofit/>
          </a:bodyPr>
          <a:lstStyle/>
          <a:p>
            <a:r>
              <a:rPr lang="en-GB" sz="3600" b="1" dirty="0">
                <a:highlight>
                  <a:srgbClr val="FFFF00"/>
                </a:highlight>
              </a:rPr>
              <a:t>Aim, Objectives and Questions  </a:t>
            </a:r>
          </a:p>
        </p:txBody>
      </p:sp>
      <p:sp>
        <p:nvSpPr>
          <p:cNvPr id="6" name="Content Placeholder 5">
            <a:extLst>
              <a:ext uri="{FF2B5EF4-FFF2-40B4-BE49-F238E27FC236}">
                <a16:creationId xmlns:a16="http://schemas.microsoft.com/office/drawing/2014/main" id="{34535D8E-77E5-4C9B-8E67-4877B5A12D5C}"/>
              </a:ext>
            </a:extLst>
          </p:cNvPr>
          <p:cNvSpPr>
            <a:spLocks noGrp="1"/>
          </p:cNvSpPr>
          <p:nvPr>
            <p:ph idx="1"/>
          </p:nvPr>
        </p:nvSpPr>
        <p:spPr>
          <a:xfrm>
            <a:off x="272374" y="1600201"/>
            <a:ext cx="11310026" cy="3917032"/>
          </a:xfrm>
        </p:spPr>
        <p:txBody>
          <a:bodyPr>
            <a:normAutofit lnSpcReduction="10000"/>
          </a:bodyPr>
          <a:lstStyle/>
          <a:p>
            <a:pPr marL="0" indent="0">
              <a:buNone/>
            </a:pPr>
            <a:r>
              <a:rPr lang="en-GB" b="1" i="0" dirty="0">
                <a:solidFill>
                  <a:srgbClr val="333333"/>
                </a:solidFill>
                <a:effectLst/>
              </a:rPr>
              <a:t>Aims</a:t>
            </a:r>
            <a:r>
              <a:rPr lang="en-GB" b="0" i="0" dirty="0">
                <a:solidFill>
                  <a:srgbClr val="333333"/>
                </a:solidFill>
                <a:effectLst/>
              </a:rPr>
              <a:t> are statements of intent. They are usually written in broad terms. They set out what you hope to achieve at the end of the project.</a:t>
            </a:r>
            <a:br>
              <a:rPr lang="en-GB" dirty="0"/>
            </a:br>
            <a:br>
              <a:rPr lang="en-GB" dirty="0"/>
            </a:br>
            <a:r>
              <a:rPr lang="en-GB" b="1" i="0" dirty="0">
                <a:solidFill>
                  <a:srgbClr val="333333"/>
                </a:solidFill>
                <a:effectLst/>
              </a:rPr>
              <a:t>Objectives</a:t>
            </a:r>
            <a:r>
              <a:rPr lang="en-GB" b="0" i="0" dirty="0">
                <a:solidFill>
                  <a:srgbClr val="333333"/>
                </a:solidFill>
                <a:effectLst/>
              </a:rPr>
              <a:t>, on the other hand, should be specific statements that define measurable outcomes, e.g. what steps will be taken to achieve the desired outcome.</a:t>
            </a:r>
            <a:br>
              <a:rPr lang="en-GB" dirty="0"/>
            </a:br>
            <a:endParaRPr lang="en-GB" dirty="0"/>
          </a:p>
        </p:txBody>
      </p:sp>
    </p:spTree>
    <p:extLst>
      <p:ext uri="{BB962C8B-B14F-4D97-AF65-F5344CB8AC3E}">
        <p14:creationId xmlns:p14="http://schemas.microsoft.com/office/powerpoint/2010/main" val="3803430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2765C-C2A3-433F-ACCA-7AA72EF93901}"/>
              </a:ext>
            </a:extLst>
          </p:cNvPr>
          <p:cNvSpPr>
            <a:spLocks noGrp="1"/>
          </p:cNvSpPr>
          <p:nvPr>
            <p:ph type="title"/>
          </p:nvPr>
        </p:nvSpPr>
        <p:spPr/>
        <p:txBody>
          <a:bodyPr>
            <a:normAutofit/>
          </a:bodyPr>
          <a:lstStyle/>
          <a:p>
            <a:r>
              <a:rPr lang="en-GB" sz="3600" b="1" dirty="0">
                <a:highlight>
                  <a:srgbClr val="FFFF00"/>
                </a:highlight>
              </a:rPr>
              <a:t>Research Questions </a:t>
            </a:r>
          </a:p>
        </p:txBody>
      </p:sp>
      <p:sp>
        <p:nvSpPr>
          <p:cNvPr id="3" name="Content Placeholder 2">
            <a:extLst>
              <a:ext uri="{FF2B5EF4-FFF2-40B4-BE49-F238E27FC236}">
                <a16:creationId xmlns:a16="http://schemas.microsoft.com/office/drawing/2014/main" id="{F7F109AD-E2C6-47CD-9D3F-91A0A5F294E7}"/>
              </a:ext>
            </a:extLst>
          </p:cNvPr>
          <p:cNvSpPr>
            <a:spLocks noGrp="1"/>
          </p:cNvSpPr>
          <p:nvPr>
            <p:ph idx="1"/>
          </p:nvPr>
        </p:nvSpPr>
        <p:spPr/>
        <p:txBody>
          <a:bodyPr/>
          <a:lstStyle/>
          <a:p>
            <a:pPr marL="0" indent="0" algn="ctr">
              <a:buNone/>
            </a:pPr>
            <a:endParaRPr lang="en-GB" dirty="0">
              <a:solidFill>
                <a:srgbClr val="191919"/>
              </a:solidFill>
              <a:latin typeface="Open Sans" panose="020B0606030504020204" pitchFamily="34" charset="0"/>
            </a:endParaRPr>
          </a:p>
          <a:p>
            <a:pPr marL="0" indent="0" algn="ctr">
              <a:buNone/>
            </a:pPr>
            <a:endParaRPr lang="en-GB" dirty="0">
              <a:solidFill>
                <a:srgbClr val="191919"/>
              </a:solidFill>
              <a:latin typeface="Open Sans" panose="020B0606030504020204" pitchFamily="34" charset="0"/>
            </a:endParaRPr>
          </a:p>
          <a:p>
            <a:pPr marL="0" indent="0" algn="ctr">
              <a:buNone/>
            </a:pPr>
            <a:r>
              <a:rPr lang="en-GB" dirty="0">
                <a:solidFill>
                  <a:srgbClr val="191919"/>
                </a:solidFill>
                <a:latin typeface="Open Sans" panose="020B0606030504020204" pitchFamily="34" charset="0"/>
              </a:rPr>
              <a:t>Research questions: t</a:t>
            </a:r>
            <a:r>
              <a:rPr lang="en-GB" b="0" i="0" dirty="0">
                <a:solidFill>
                  <a:srgbClr val="191919"/>
                </a:solidFill>
                <a:effectLst/>
                <a:latin typeface="Open Sans" panose="020B0606030504020204" pitchFamily="34" charset="0"/>
              </a:rPr>
              <a:t>hese questions often addresses an issue or a problem, which, through analysis and interpretation of data, is answered</a:t>
            </a:r>
            <a:endParaRPr lang="en-GB" dirty="0"/>
          </a:p>
        </p:txBody>
      </p:sp>
    </p:spTree>
    <p:extLst>
      <p:ext uri="{BB962C8B-B14F-4D97-AF65-F5344CB8AC3E}">
        <p14:creationId xmlns:p14="http://schemas.microsoft.com/office/powerpoint/2010/main" val="1685167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B6026-C43D-4D9D-8883-019A6F46254B}"/>
              </a:ext>
            </a:extLst>
          </p:cNvPr>
          <p:cNvSpPr>
            <a:spLocks noGrp="1"/>
          </p:cNvSpPr>
          <p:nvPr>
            <p:ph type="title"/>
          </p:nvPr>
        </p:nvSpPr>
        <p:spPr>
          <a:xfrm>
            <a:off x="609600" y="274638"/>
            <a:ext cx="10972800" cy="649490"/>
          </a:xfrm>
        </p:spPr>
        <p:txBody>
          <a:bodyPr>
            <a:noAutofit/>
          </a:bodyPr>
          <a:lstStyle/>
          <a:p>
            <a:br>
              <a:rPr lang="en-GB" sz="3600" b="1" i="0" dirty="0">
                <a:solidFill>
                  <a:srgbClr val="333333"/>
                </a:solidFill>
                <a:effectLst/>
                <a:highlight>
                  <a:srgbClr val="FFFF00"/>
                </a:highlight>
                <a:latin typeface="Open Sans" panose="020B0606030504020204" pitchFamily="34" charset="0"/>
              </a:rPr>
            </a:br>
            <a:r>
              <a:rPr lang="en-GB" sz="3600" b="1" i="0" dirty="0">
                <a:solidFill>
                  <a:srgbClr val="333333"/>
                </a:solidFill>
                <a:effectLst/>
                <a:highlight>
                  <a:srgbClr val="FFFF00"/>
                </a:highlight>
                <a:latin typeface="Open Sans" panose="020B0606030504020204" pitchFamily="34" charset="0"/>
              </a:rPr>
              <a:t>Methodology</a:t>
            </a:r>
            <a:br>
              <a:rPr lang="en-GB" sz="3600" b="1" i="0" dirty="0">
                <a:solidFill>
                  <a:srgbClr val="333333"/>
                </a:solidFill>
                <a:effectLst/>
                <a:highlight>
                  <a:srgbClr val="FFFF00"/>
                </a:highlight>
                <a:latin typeface="Open Sans" panose="020B0606030504020204" pitchFamily="34" charset="0"/>
              </a:rPr>
            </a:br>
            <a:endParaRPr lang="en-GB" sz="3600" b="1" dirty="0">
              <a:highlight>
                <a:srgbClr val="FFFF00"/>
              </a:highlight>
            </a:endParaRPr>
          </a:p>
        </p:txBody>
      </p:sp>
      <p:sp>
        <p:nvSpPr>
          <p:cNvPr id="3" name="Content Placeholder 2">
            <a:extLst>
              <a:ext uri="{FF2B5EF4-FFF2-40B4-BE49-F238E27FC236}">
                <a16:creationId xmlns:a16="http://schemas.microsoft.com/office/drawing/2014/main" id="{969BD646-10E4-4E4F-83B2-8B48E23189C8}"/>
              </a:ext>
            </a:extLst>
          </p:cNvPr>
          <p:cNvSpPr>
            <a:spLocks noGrp="1"/>
          </p:cNvSpPr>
          <p:nvPr>
            <p:ph idx="1"/>
          </p:nvPr>
        </p:nvSpPr>
        <p:spPr/>
        <p:txBody>
          <a:bodyPr vert="horz" lIns="91440" tIns="45720" rIns="91440" bIns="45720" rtlCol="0" anchor="t">
            <a:normAutofit/>
          </a:bodyPr>
          <a:lstStyle/>
          <a:p>
            <a:pPr algn="l">
              <a:buClr>
                <a:srgbClr val="0070C0"/>
              </a:buClr>
              <a:buFont typeface="Wingdings" panose="05000000000000000000" pitchFamily="2" charset="2"/>
              <a:buChar char="q"/>
            </a:pPr>
            <a:r>
              <a:rPr lang="en-GB" dirty="0">
                <a:latin typeface="+mj-lt"/>
                <a:ea typeface="Open Sans"/>
                <a:cs typeface="Open Sans"/>
              </a:rPr>
              <a:t>Y</a:t>
            </a:r>
            <a:r>
              <a:rPr lang="en-GB" b="0" i="0" dirty="0">
                <a:effectLst/>
                <a:latin typeface="+mj-lt"/>
                <a:ea typeface="Open Sans"/>
                <a:cs typeface="Open Sans"/>
              </a:rPr>
              <a:t>ou should explain what methods you intend to use in researching and developing your report.</a:t>
            </a:r>
          </a:p>
          <a:p>
            <a:pPr>
              <a:buClr>
                <a:srgbClr val="0070C0"/>
              </a:buClr>
              <a:buFont typeface="Wingdings" panose="05000000000000000000" pitchFamily="2" charset="2"/>
              <a:buChar char="q"/>
            </a:pPr>
            <a:endParaRPr lang="en-GB" dirty="0">
              <a:latin typeface="+mj-lt"/>
              <a:ea typeface="Open Sans"/>
              <a:cs typeface="Open Sans"/>
            </a:endParaRPr>
          </a:p>
          <a:p>
            <a:pPr>
              <a:buClr>
                <a:srgbClr val="0070C0"/>
              </a:buClr>
              <a:buFont typeface="Wingdings" panose="05000000000000000000" pitchFamily="2" charset="2"/>
              <a:buChar char="q"/>
            </a:pPr>
            <a:r>
              <a:rPr lang="en-GB" dirty="0">
                <a:latin typeface="+mj-lt"/>
                <a:ea typeface="Open Sans"/>
                <a:cs typeface="Open Sans"/>
              </a:rPr>
              <a:t>Systematic literature review</a:t>
            </a:r>
          </a:p>
          <a:p>
            <a:pPr>
              <a:buClr>
                <a:srgbClr val="0070C0"/>
              </a:buClr>
              <a:buFont typeface="Wingdings" panose="05000000000000000000" pitchFamily="2" charset="2"/>
              <a:buChar char="q"/>
            </a:pPr>
            <a:r>
              <a:rPr lang="en-GB" dirty="0">
                <a:latin typeface="+mj-lt"/>
                <a:ea typeface="Open Sans"/>
                <a:cs typeface="Open Sans"/>
              </a:rPr>
              <a:t>Primary data collection</a:t>
            </a:r>
          </a:p>
        </p:txBody>
      </p:sp>
    </p:spTree>
    <p:extLst>
      <p:ext uri="{BB962C8B-B14F-4D97-AF65-F5344CB8AC3E}">
        <p14:creationId xmlns:p14="http://schemas.microsoft.com/office/powerpoint/2010/main" val="1718754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B6026-C43D-4D9D-8883-019A6F46254B}"/>
              </a:ext>
            </a:extLst>
          </p:cNvPr>
          <p:cNvSpPr>
            <a:spLocks noGrp="1"/>
          </p:cNvSpPr>
          <p:nvPr>
            <p:ph type="title"/>
          </p:nvPr>
        </p:nvSpPr>
        <p:spPr>
          <a:xfrm>
            <a:off x="609600" y="274638"/>
            <a:ext cx="10972800" cy="649490"/>
          </a:xfrm>
        </p:spPr>
        <p:txBody>
          <a:bodyPr>
            <a:noAutofit/>
          </a:bodyPr>
          <a:lstStyle/>
          <a:p>
            <a:br>
              <a:rPr lang="en-GB" sz="3600" b="1" i="0" dirty="0">
                <a:solidFill>
                  <a:srgbClr val="333333"/>
                </a:solidFill>
                <a:effectLst/>
                <a:highlight>
                  <a:srgbClr val="FFFF00"/>
                </a:highlight>
                <a:latin typeface="Open Sans" panose="020B0606030504020204" pitchFamily="34" charset="0"/>
              </a:rPr>
            </a:br>
            <a:r>
              <a:rPr lang="en-GB" sz="3600" b="1" i="0" dirty="0">
                <a:solidFill>
                  <a:srgbClr val="333333"/>
                </a:solidFill>
                <a:effectLst/>
                <a:highlight>
                  <a:srgbClr val="FFFF00"/>
                </a:highlight>
                <a:latin typeface="Open Sans" panose="020B0606030504020204" pitchFamily="34" charset="0"/>
              </a:rPr>
              <a:t>Risks &amp; Timeline</a:t>
            </a:r>
            <a:br>
              <a:rPr lang="en-GB" sz="3600" b="1" i="0" dirty="0">
                <a:solidFill>
                  <a:srgbClr val="333333"/>
                </a:solidFill>
                <a:effectLst/>
                <a:highlight>
                  <a:srgbClr val="FFFF00"/>
                </a:highlight>
                <a:latin typeface="Open Sans" panose="020B0606030504020204" pitchFamily="34" charset="0"/>
              </a:rPr>
            </a:br>
            <a:endParaRPr lang="en-GB" sz="3600" b="1" dirty="0">
              <a:highlight>
                <a:srgbClr val="FFFF00"/>
              </a:highlight>
            </a:endParaRPr>
          </a:p>
        </p:txBody>
      </p:sp>
      <p:sp>
        <p:nvSpPr>
          <p:cNvPr id="3" name="Content Placeholder 2">
            <a:extLst>
              <a:ext uri="{FF2B5EF4-FFF2-40B4-BE49-F238E27FC236}">
                <a16:creationId xmlns:a16="http://schemas.microsoft.com/office/drawing/2014/main" id="{969BD646-10E4-4E4F-83B2-8B48E23189C8}"/>
              </a:ext>
            </a:extLst>
          </p:cNvPr>
          <p:cNvSpPr>
            <a:spLocks noGrp="1"/>
          </p:cNvSpPr>
          <p:nvPr>
            <p:ph idx="1"/>
          </p:nvPr>
        </p:nvSpPr>
        <p:spPr/>
        <p:txBody>
          <a:bodyPr vert="horz" lIns="91440" tIns="45720" rIns="91440" bIns="45720" rtlCol="0" anchor="t">
            <a:normAutofit/>
          </a:bodyPr>
          <a:lstStyle/>
          <a:p>
            <a:pPr>
              <a:buClr>
                <a:srgbClr val="0070C0"/>
              </a:buClr>
              <a:buFont typeface="Wingdings" panose="05000000000000000000" pitchFamily="2" charset="2"/>
              <a:buChar char="q"/>
            </a:pPr>
            <a:r>
              <a:rPr lang="en-GB" dirty="0">
                <a:latin typeface="+mj-lt"/>
                <a:ea typeface="Open Sans"/>
                <a:cs typeface="Open Sans"/>
              </a:rPr>
              <a:t>Risks</a:t>
            </a:r>
          </a:p>
          <a:p>
            <a:pPr>
              <a:buClr>
                <a:srgbClr val="0070C0"/>
              </a:buClr>
              <a:buFont typeface="Wingdings" panose="05000000000000000000" pitchFamily="2" charset="2"/>
              <a:buChar char="q"/>
            </a:pPr>
            <a:r>
              <a:rPr lang="en-GB" dirty="0">
                <a:latin typeface="+mj-lt"/>
                <a:ea typeface="Open Sans"/>
                <a:cs typeface="Open Sans"/>
              </a:rPr>
              <a:t>Timeline (Gantt chart)</a:t>
            </a:r>
          </a:p>
        </p:txBody>
      </p:sp>
    </p:spTree>
    <p:extLst>
      <p:ext uri="{BB962C8B-B14F-4D97-AF65-F5344CB8AC3E}">
        <p14:creationId xmlns:p14="http://schemas.microsoft.com/office/powerpoint/2010/main" val="1335614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C14D-13EC-7558-CA2D-9762BACDFA6C}"/>
              </a:ext>
            </a:extLst>
          </p:cNvPr>
          <p:cNvSpPr>
            <a:spLocks noGrp="1"/>
          </p:cNvSpPr>
          <p:nvPr>
            <p:ph type="ctrTitle"/>
          </p:nvPr>
        </p:nvSpPr>
        <p:spPr>
          <a:xfrm>
            <a:off x="175096" y="2875001"/>
            <a:ext cx="5920904" cy="1107996"/>
          </a:xfrm>
        </p:spPr>
        <p:txBody>
          <a:bodyPr/>
          <a:lstStyle/>
          <a:p>
            <a:pPr algn="ctr"/>
            <a:r>
              <a:rPr lang="en-GB" b="1" dirty="0">
                <a:solidFill>
                  <a:srgbClr val="FFFF00"/>
                </a:solidFill>
                <a:latin typeface="Myriad Pro"/>
                <a:cs typeface="+mj-cs"/>
              </a:rPr>
              <a:t>Literature review</a:t>
            </a:r>
            <a:br>
              <a:rPr lang="en-GB" b="1" kern="1200" dirty="0">
                <a:solidFill>
                  <a:srgbClr val="FFFF00"/>
                </a:solidFill>
                <a:latin typeface="Myriad Pro"/>
                <a:cs typeface="+mj-cs"/>
              </a:rPr>
            </a:br>
            <a:endParaRPr lang="en-GB" dirty="0"/>
          </a:p>
        </p:txBody>
      </p:sp>
    </p:spTree>
    <p:extLst>
      <p:ext uri="{BB962C8B-B14F-4D97-AF65-F5344CB8AC3E}">
        <p14:creationId xmlns:p14="http://schemas.microsoft.com/office/powerpoint/2010/main" val="34069341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3932A-570A-4A32-9C8B-F7772F0CE05A}"/>
              </a:ext>
            </a:extLst>
          </p:cNvPr>
          <p:cNvSpPr>
            <a:spLocks noGrp="1"/>
          </p:cNvSpPr>
          <p:nvPr>
            <p:ph type="title"/>
          </p:nvPr>
        </p:nvSpPr>
        <p:spPr/>
        <p:txBody>
          <a:bodyPr/>
          <a:lstStyle/>
          <a:p>
            <a:r>
              <a:rPr lang="en-GB" b="1" dirty="0">
                <a:highlight>
                  <a:srgbClr val="FFFF00"/>
                </a:highlight>
              </a:rPr>
              <a:t>Literature Review </a:t>
            </a:r>
          </a:p>
        </p:txBody>
      </p:sp>
      <p:sp>
        <p:nvSpPr>
          <p:cNvPr id="3" name="Content Placeholder 2">
            <a:extLst>
              <a:ext uri="{FF2B5EF4-FFF2-40B4-BE49-F238E27FC236}">
                <a16:creationId xmlns:a16="http://schemas.microsoft.com/office/drawing/2014/main" id="{98509222-BD88-4BD3-87EF-C1A95DB744E8}"/>
              </a:ext>
            </a:extLst>
          </p:cNvPr>
          <p:cNvSpPr>
            <a:spLocks noGrp="1"/>
          </p:cNvSpPr>
          <p:nvPr>
            <p:ph idx="1"/>
          </p:nvPr>
        </p:nvSpPr>
        <p:spPr/>
        <p:txBody>
          <a:bodyPr vert="horz" lIns="91440" tIns="45720" rIns="91440" bIns="45720" rtlCol="0" anchor="t">
            <a:normAutofit/>
          </a:bodyPr>
          <a:lstStyle/>
          <a:p>
            <a:pPr marL="0" indent="0" algn="ctr">
              <a:buNone/>
            </a:pPr>
            <a:endParaRPr lang="en-GB" dirty="0"/>
          </a:p>
          <a:p>
            <a:pPr marL="0" indent="0" algn="ctr">
              <a:buNone/>
            </a:pPr>
            <a:endParaRPr lang="en-GB" dirty="0"/>
          </a:p>
          <a:p>
            <a:pPr marL="0" indent="0" algn="ctr">
              <a:buNone/>
            </a:pPr>
            <a:r>
              <a:rPr lang="en-GB" dirty="0"/>
              <a:t>What is a literature review?</a:t>
            </a:r>
          </a:p>
        </p:txBody>
      </p:sp>
    </p:spTree>
    <p:extLst>
      <p:ext uri="{BB962C8B-B14F-4D97-AF65-F5344CB8AC3E}">
        <p14:creationId xmlns:p14="http://schemas.microsoft.com/office/powerpoint/2010/main" val="3965083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3932A-570A-4A32-9C8B-F7772F0CE05A}"/>
              </a:ext>
            </a:extLst>
          </p:cNvPr>
          <p:cNvSpPr>
            <a:spLocks noGrp="1"/>
          </p:cNvSpPr>
          <p:nvPr>
            <p:ph type="title"/>
          </p:nvPr>
        </p:nvSpPr>
        <p:spPr>
          <a:xfrm>
            <a:off x="609600" y="274638"/>
            <a:ext cx="10972800" cy="795618"/>
          </a:xfrm>
        </p:spPr>
        <p:txBody>
          <a:bodyPr/>
          <a:lstStyle/>
          <a:p>
            <a:r>
              <a:rPr lang="en-GB" b="1" dirty="0">
                <a:highlight>
                  <a:srgbClr val="FFFF00"/>
                </a:highlight>
              </a:rPr>
              <a:t>Literature Review </a:t>
            </a:r>
          </a:p>
        </p:txBody>
      </p:sp>
      <p:sp>
        <p:nvSpPr>
          <p:cNvPr id="3" name="Content Placeholder 2">
            <a:extLst>
              <a:ext uri="{FF2B5EF4-FFF2-40B4-BE49-F238E27FC236}">
                <a16:creationId xmlns:a16="http://schemas.microsoft.com/office/drawing/2014/main" id="{98509222-BD88-4BD3-87EF-C1A95DB744E8}"/>
              </a:ext>
            </a:extLst>
          </p:cNvPr>
          <p:cNvSpPr>
            <a:spLocks noGrp="1"/>
          </p:cNvSpPr>
          <p:nvPr>
            <p:ph idx="1"/>
          </p:nvPr>
        </p:nvSpPr>
        <p:spPr>
          <a:xfrm>
            <a:off x="109728" y="1070020"/>
            <a:ext cx="11358133" cy="4489532"/>
          </a:xfrm>
        </p:spPr>
        <p:txBody>
          <a:bodyPr vert="horz" lIns="91440" tIns="45720" rIns="91440" bIns="45720" rtlCol="0" anchor="t">
            <a:normAutofit fontScale="92500" lnSpcReduction="10000"/>
          </a:bodyPr>
          <a:lstStyle/>
          <a:p>
            <a:pPr marL="0" indent="0" algn="ctr">
              <a:buNone/>
            </a:pPr>
            <a:endParaRPr lang="en-GB" dirty="0"/>
          </a:p>
          <a:p>
            <a:pPr marL="0" indent="0">
              <a:buNone/>
              <a:defRPr/>
            </a:pPr>
            <a:r>
              <a:rPr lang="en-US" dirty="0">
                <a:latin typeface="+mj-lt"/>
                <a:ea typeface="ＭＳ Ｐゴシック"/>
              </a:rPr>
              <a:t>A literature review</a:t>
            </a:r>
          </a:p>
          <a:p>
            <a:pPr marL="0" indent="0">
              <a:buNone/>
              <a:defRPr/>
            </a:pPr>
            <a:endParaRPr lang="en-US" dirty="0">
              <a:latin typeface="+mj-lt"/>
              <a:ea typeface="ＭＳ Ｐゴシック" pitchFamily="48" charset="-128"/>
            </a:endParaRPr>
          </a:p>
          <a:p>
            <a:pPr>
              <a:buClr>
                <a:srgbClr val="0070C0"/>
              </a:buClr>
              <a:buFont typeface="Wingdings" panose="05000000000000000000" pitchFamily="2" charset="2"/>
              <a:buChar char="q"/>
              <a:defRPr/>
            </a:pPr>
            <a:r>
              <a:rPr lang="en-US" dirty="0">
                <a:latin typeface="+mj-lt"/>
                <a:ea typeface="ＭＳ Ｐゴシック"/>
              </a:rPr>
              <a:t>surveys scholarly articles, books and other sources (e.g. dissertations, conference proceedings) relevant to a particular issue, area of research, or theory.</a:t>
            </a:r>
          </a:p>
          <a:p>
            <a:pPr>
              <a:buClr>
                <a:srgbClr val="0070C0"/>
              </a:buClr>
              <a:buFont typeface="Wingdings" panose="05000000000000000000" pitchFamily="2" charset="2"/>
              <a:buChar char="q"/>
              <a:defRPr/>
            </a:pPr>
            <a:r>
              <a:rPr lang="en-US" dirty="0">
                <a:latin typeface="+mj-lt"/>
                <a:ea typeface="ＭＳ Ｐゴシック"/>
              </a:rPr>
              <a:t>provides a short description and critical evaluation of work undertaken related to the topic. </a:t>
            </a:r>
            <a:endParaRPr lang="en-US" dirty="0">
              <a:latin typeface="+mj-lt"/>
              <a:ea typeface="ＭＳ Ｐゴシック" pitchFamily="48" charset="-128"/>
            </a:endParaRPr>
          </a:p>
          <a:p>
            <a:pPr>
              <a:buClr>
                <a:srgbClr val="0070C0"/>
              </a:buClr>
              <a:buFont typeface="Wingdings" panose="05000000000000000000" pitchFamily="2" charset="2"/>
              <a:buChar char="q"/>
              <a:defRPr/>
            </a:pPr>
            <a:r>
              <a:rPr lang="en-US" dirty="0">
                <a:latin typeface="+mj-lt"/>
                <a:ea typeface="ＭＳ Ｐゴシック"/>
              </a:rPr>
              <a:t>offers an overview of significant literature published on a topic.</a:t>
            </a:r>
          </a:p>
        </p:txBody>
      </p:sp>
    </p:spTree>
    <p:extLst>
      <p:ext uri="{BB962C8B-B14F-4D97-AF65-F5344CB8AC3E}">
        <p14:creationId xmlns:p14="http://schemas.microsoft.com/office/powerpoint/2010/main" val="1807044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33C14A38-D430-4FD5-B840-108F1B53BF13}"/>
              </a:ext>
            </a:extLst>
          </p:cNvPr>
          <p:cNvSpPr>
            <a:spLocks noGrp="1" noChangeArrowheads="1"/>
          </p:cNvSpPr>
          <p:nvPr>
            <p:ph type="title"/>
          </p:nvPr>
        </p:nvSpPr>
        <p:spPr/>
        <p:txBody>
          <a:bodyPr/>
          <a:lstStyle/>
          <a:p>
            <a:pPr eaLnBrk="1" hangingPunct="1"/>
            <a:r>
              <a:rPr lang="en-US" altLang="en-US" b="1" dirty="0">
                <a:highlight>
                  <a:srgbClr val="FFFF00"/>
                </a:highlight>
              </a:rPr>
              <a:t>Purpose of a Literature Review</a:t>
            </a:r>
          </a:p>
        </p:txBody>
      </p:sp>
      <p:sp>
        <p:nvSpPr>
          <p:cNvPr id="39939" name="Rectangle 3">
            <a:extLst>
              <a:ext uri="{FF2B5EF4-FFF2-40B4-BE49-F238E27FC236}">
                <a16:creationId xmlns:a16="http://schemas.microsoft.com/office/drawing/2014/main" id="{0054A7E9-ADE8-4C08-8FA0-65C80628748F}"/>
              </a:ext>
            </a:extLst>
          </p:cNvPr>
          <p:cNvSpPr>
            <a:spLocks noGrp="1" noChangeArrowheads="1"/>
          </p:cNvSpPr>
          <p:nvPr>
            <p:ph type="body" idx="1"/>
          </p:nvPr>
        </p:nvSpPr>
        <p:spPr>
          <a:xfrm>
            <a:off x="387658" y="1417638"/>
            <a:ext cx="11659340" cy="3917032"/>
          </a:xfrm>
        </p:spPr>
        <p:txBody>
          <a:bodyPr/>
          <a:lstStyle/>
          <a:p>
            <a:pPr eaLnBrk="1" hangingPunct="1">
              <a:buFont typeface="Wingdings" panose="05000000000000000000" pitchFamily="2" charset="2"/>
              <a:buNone/>
            </a:pPr>
            <a:endParaRPr lang="en-US" altLang="en-US" sz="800" dirty="0">
              <a:latin typeface="Times New Roman" panose="02020603050405020304" pitchFamily="18" charset="0"/>
            </a:endParaRPr>
          </a:p>
          <a:p>
            <a:pPr eaLnBrk="1" hangingPunct="1">
              <a:buFont typeface="Wingdings" panose="05000000000000000000" pitchFamily="2" charset="2"/>
              <a:buNone/>
            </a:pPr>
            <a:r>
              <a:rPr lang="en-US" altLang="en-US" sz="2800" dirty="0">
                <a:latin typeface="+mj-lt"/>
              </a:rPr>
              <a:t>The literature review is a critical look at the existing research undertaken by others that is significant to the work that you are carrying out. </a:t>
            </a:r>
          </a:p>
          <a:p>
            <a:pPr eaLnBrk="1" hangingPunct="1">
              <a:buFont typeface="Wingdings" panose="05000000000000000000" pitchFamily="2" charset="2"/>
              <a:buNone/>
            </a:pPr>
            <a:endParaRPr lang="en-US" altLang="en-US" sz="2800" dirty="0">
              <a:latin typeface="+mj-lt"/>
            </a:endParaRPr>
          </a:p>
          <a:p>
            <a:pPr eaLnBrk="1" hangingPunct="1">
              <a:buClr>
                <a:srgbClr val="0070C0"/>
              </a:buClr>
              <a:buFont typeface="Wingdings" panose="05000000000000000000" pitchFamily="2" charset="2"/>
              <a:buChar char="q"/>
            </a:pPr>
            <a:r>
              <a:rPr lang="en-US" altLang="en-US" sz="2800" dirty="0">
                <a:latin typeface="+mj-lt"/>
              </a:rPr>
              <a:t>To provide background information</a:t>
            </a:r>
          </a:p>
          <a:p>
            <a:pPr eaLnBrk="1" hangingPunct="1">
              <a:buClr>
                <a:srgbClr val="0070C0"/>
              </a:buClr>
              <a:buFont typeface="Wingdings" panose="05000000000000000000" pitchFamily="2" charset="2"/>
              <a:buChar char="q"/>
            </a:pPr>
            <a:r>
              <a:rPr lang="en-US" altLang="en-US" sz="2800" dirty="0">
                <a:latin typeface="+mj-lt"/>
              </a:rPr>
              <a:t>To establish importance</a:t>
            </a:r>
          </a:p>
          <a:p>
            <a:pPr eaLnBrk="1" hangingPunct="1">
              <a:buClr>
                <a:srgbClr val="0070C0"/>
              </a:buClr>
              <a:buFont typeface="Wingdings" panose="05000000000000000000" pitchFamily="2" charset="2"/>
              <a:buChar char="q"/>
            </a:pPr>
            <a:r>
              <a:rPr lang="en-US" altLang="en-US" sz="2800" dirty="0">
                <a:latin typeface="+mj-lt"/>
              </a:rPr>
              <a:t>To demonstrate familiarity</a:t>
            </a:r>
          </a:p>
          <a:p>
            <a:pPr eaLnBrk="1" hangingPunct="1">
              <a:buClr>
                <a:srgbClr val="0070C0"/>
              </a:buClr>
              <a:buFont typeface="Wingdings" panose="05000000000000000000" pitchFamily="2" charset="2"/>
              <a:buChar char="q"/>
            </a:pPr>
            <a:r>
              <a:rPr lang="en-US" altLang="en-US" sz="2800" dirty="0">
                <a:latin typeface="+mj-lt"/>
              </a:rPr>
              <a:t>To “carve out a space” for further research</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anim calcmode="lin" valueType="num">
                                      <p:cBhvr additive="base">
                                        <p:cTn id="11" dur="500" fill="hold"/>
                                        <p:tgtEl>
                                          <p:spTgt spid="39939">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993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9939">
                                            <p:txEl>
                                              <p:pRg st="3" end="3"/>
                                            </p:txEl>
                                          </p:spTgt>
                                        </p:tgtEl>
                                        <p:attrNameLst>
                                          <p:attrName>style.visibility</p:attrName>
                                        </p:attrNameLst>
                                      </p:cBhvr>
                                      <p:to>
                                        <p:strVal val="visible"/>
                                      </p:to>
                                    </p:set>
                                    <p:anim calcmode="lin" valueType="num">
                                      <p:cBhvr additive="base">
                                        <p:cTn id="17" dur="500" fill="hold"/>
                                        <p:tgtEl>
                                          <p:spTgt spid="39939">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993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9939">
                                            <p:txEl>
                                              <p:pRg st="4" end="4"/>
                                            </p:txEl>
                                          </p:spTgt>
                                        </p:tgtEl>
                                        <p:attrNameLst>
                                          <p:attrName>style.visibility</p:attrName>
                                        </p:attrNameLst>
                                      </p:cBhvr>
                                      <p:to>
                                        <p:strVal val="visible"/>
                                      </p:to>
                                    </p:set>
                                    <p:anim calcmode="lin" valueType="num">
                                      <p:cBhvr additive="base">
                                        <p:cTn id="23" dur="500" fill="hold"/>
                                        <p:tgtEl>
                                          <p:spTgt spid="39939">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9939">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9939">
                                            <p:txEl>
                                              <p:pRg st="5" end="5"/>
                                            </p:txEl>
                                          </p:spTgt>
                                        </p:tgtEl>
                                        <p:attrNameLst>
                                          <p:attrName>style.visibility</p:attrName>
                                        </p:attrNameLst>
                                      </p:cBhvr>
                                      <p:to>
                                        <p:strVal val="visible"/>
                                      </p:to>
                                    </p:set>
                                    <p:anim calcmode="lin" valueType="num">
                                      <p:cBhvr additive="base">
                                        <p:cTn id="29" dur="500" fill="hold"/>
                                        <p:tgtEl>
                                          <p:spTgt spid="39939">
                                            <p:txEl>
                                              <p:pRg st="5" end="5"/>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9939">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9939">
                                            <p:txEl>
                                              <p:pRg st="6" end="6"/>
                                            </p:txEl>
                                          </p:spTgt>
                                        </p:tgtEl>
                                        <p:attrNameLst>
                                          <p:attrName>style.visibility</p:attrName>
                                        </p:attrNameLst>
                                      </p:cBhvr>
                                      <p:to>
                                        <p:strVal val="visible"/>
                                      </p:to>
                                    </p:set>
                                    <p:anim calcmode="lin" valueType="num">
                                      <p:cBhvr additive="base">
                                        <p:cTn id="35" dur="500" fill="hold"/>
                                        <p:tgtEl>
                                          <p:spTgt spid="39939">
                                            <p:txEl>
                                              <p:pRg st="6" end="6"/>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9939">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3932A-570A-4A32-9C8B-F7772F0CE05A}"/>
              </a:ext>
            </a:extLst>
          </p:cNvPr>
          <p:cNvSpPr>
            <a:spLocks noGrp="1"/>
          </p:cNvSpPr>
          <p:nvPr>
            <p:ph type="title"/>
          </p:nvPr>
        </p:nvSpPr>
        <p:spPr>
          <a:xfrm>
            <a:off x="485312" y="132595"/>
            <a:ext cx="10972800" cy="666395"/>
          </a:xfrm>
        </p:spPr>
        <p:txBody>
          <a:bodyPr>
            <a:normAutofit fontScale="90000"/>
          </a:bodyPr>
          <a:lstStyle/>
          <a:p>
            <a:r>
              <a:rPr lang="en-GB" b="1" dirty="0">
                <a:highlight>
                  <a:srgbClr val="FFFF00"/>
                </a:highlight>
              </a:rPr>
              <a:t>Literature Review outline</a:t>
            </a:r>
          </a:p>
        </p:txBody>
      </p:sp>
      <p:sp>
        <p:nvSpPr>
          <p:cNvPr id="3" name="Content Placeholder 2">
            <a:extLst>
              <a:ext uri="{FF2B5EF4-FFF2-40B4-BE49-F238E27FC236}">
                <a16:creationId xmlns:a16="http://schemas.microsoft.com/office/drawing/2014/main" id="{98509222-BD88-4BD3-87EF-C1A95DB744E8}"/>
              </a:ext>
            </a:extLst>
          </p:cNvPr>
          <p:cNvSpPr>
            <a:spLocks noGrp="1"/>
          </p:cNvSpPr>
          <p:nvPr>
            <p:ph idx="1"/>
          </p:nvPr>
        </p:nvSpPr>
        <p:spPr>
          <a:xfrm>
            <a:off x="173332" y="975360"/>
            <a:ext cx="11833934" cy="4742688"/>
          </a:xfrm>
        </p:spPr>
        <p:txBody>
          <a:bodyPr vert="horz" lIns="91440" tIns="45720" rIns="91440" bIns="45720" rtlCol="0" anchor="t">
            <a:noAutofit/>
          </a:bodyPr>
          <a:lstStyle/>
          <a:p>
            <a:pPr marL="609600" lvl="2" indent="-342900">
              <a:buClr>
                <a:srgbClr val="0070C0"/>
              </a:buClr>
              <a:buFont typeface="Wingdings" panose="05000000000000000000" pitchFamily="2" charset="2"/>
              <a:buChar char="q"/>
            </a:pPr>
            <a:r>
              <a:rPr lang="en-US" altLang="en-US" sz="2800" dirty="0"/>
              <a:t>Formulate a problem - which topic or field is being examined and what are its component issues? </a:t>
            </a:r>
          </a:p>
          <a:p>
            <a:pPr marL="609600" lvl="2" indent="-342900">
              <a:buClr>
                <a:srgbClr val="0070C0"/>
              </a:buClr>
              <a:buFont typeface="Wingdings" panose="05000000000000000000" pitchFamily="2" charset="2"/>
              <a:buChar char="q"/>
            </a:pPr>
            <a:r>
              <a:rPr lang="en-US" altLang="en-US" sz="2800" dirty="0"/>
              <a:t> Search the literature for materials relevant to the subject being explored. </a:t>
            </a:r>
          </a:p>
          <a:p>
            <a:pPr marL="609600" lvl="3" indent="-342900">
              <a:buClr>
                <a:srgbClr val="0070C0"/>
              </a:buClr>
              <a:buFont typeface="Wingdings" panose="05000000000000000000" pitchFamily="2" charset="2"/>
              <a:buChar char="q"/>
            </a:pPr>
            <a:r>
              <a:rPr lang="en-US" altLang="en-US" sz="2800" dirty="0"/>
              <a:t> Searching the literature involves reading and refining your problem</a:t>
            </a:r>
          </a:p>
          <a:p>
            <a:pPr marL="609600" lvl="2" indent="-342900">
              <a:buClr>
                <a:srgbClr val="0070C0"/>
              </a:buClr>
              <a:buFont typeface="Wingdings" panose="05000000000000000000" pitchFamily="2" charset="2"/>
              <a:buChar char="q"/>
            </a:pPr>
            <a:r>
              <a:rPr lang="en-US" altLang="en-US" sz="2800" dirty="0"/>
              <a:t>Evaluate the data - determine which literature makes a significant contribution to the understanding of the topic </a:t>
            </a:r>
          </a:p>
          <a:p>
            <a:pPr marL="609600" lvl="2" indent="-342900">
              <a:buClr>
                <a:srgbClr val="0070C0"/>
              </a:buClr>
              <a:buFont typeface="Wingdings" panose="05000000000000000000" pitchFamily="2" charset="2"/>
              <a:buChar char="q"/>
            </a:pPr>
            <a:r>
              <a:rPr lang="en-US" altLang="en-US" sz="2800" dirty="0"/>
              <a:t> Analyze and interpret - discuss the findings and conclusions of pertinent literature</a:t>
            </a:r>
          </a:p>
          <a:p>
            <a:pPr marL="609600" lvl="2" indent="-342900">
              <a:buClr>
                <a:srgbClr val="0070C0"/>
              </a:buClr>
              <a:buFont typeface="Wingdings" panose="05000000000000000000" pitchFamily="2" charset="2"/>
              <a:buChar char="q"/>
            </a:pPr>
            <a:r>
              <a:rPr lang="en-US" altLang="en-US" sz="2800" dirty="0"/>
              <a:t> Format and create bibliography </a:t>
            </a:r>
            <a:endParaRPr lang="en-US" altLang="en-US" dirty="0"/>
          </a:p>
        </p:txBody>
      </p:sp>
    </p:spTree>
    <p:extLst>
      <p:ext uri="{BB962C8B-B14F-4D97-AF65-F5344CB8AC3E}">
        <p14:creationId xmlns:p14="http://schemas.microsoft.com/office/powerpoint/2010/main" val="2591963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33C14A38-D430-4FD5-B840-108F1B53BF13}"/>
              </a:ext>
            </a:extLst>
          </p:cNvPr>
          <p:cNvSpPr>
            <a:spLocks noGrp="1" noChangeArrowheads="1"/>
          </p:cNvSpPr>
          <p:nvPr>
            <p:ph type="title"/>
          </p:nvPr>
        </p:nvSpPr>
        <p:spPr>
          <a:xfrm>
            <a:off x="609600" y="274638"/>
            <a:ext cx="10972800" cy="847026"/>
          </a:xfrm>
        </p:spPr>
        <p:txBody>
          <a:bodyPr/>
          <a:lstStyle/>
          <a:p>
            <a:pPr eaLnBrk="1" hangingPunct="1"/>
            <a:r>
              <a:rPr lang="en-US" altLang="en-US" b="1" dirty="0">
                <a:highlight>
                  <a:srgbClr val="FFFF00"/>
                </a:highlight>
              </a:rPr>
              <a:t>Purpose of a Literature Review</a:t>
            </a:r>
          </a:p>
        </p:txBody>
      </p:sp>
      <p:sp>
        <p:nvSpPr>
          <p:cNvPr id="39939" name="Rectangle 3">
            <a:extLst>
              <a:ext uri="{FF2B5EF4-FFF2-40B4-BE49-F238E27FC236}">
                <a16:creationId xmlns:a16="http://schemas.microsoft.com/office/drawing/2014/main" id="{0054A7E9-ADE8-4C08-8FA0-65C80628748F}"/>
              </a:ext>
            </a:extLst>
          </p:cNvPr>
          <p:cNvSpPr>
            <a:spLocks noGrp="1" noChangeArrowheads="1"/>
          </p:cNvSpPr>
          <p:nvPr>
            <p:ph type="body" idx="1"/>
          </p:nvPr>
        </p:nvSpPr>
        <p:spPr>
          <a:xfrm>
            <a:off x="0" y="1121664"/>
            <a:ext cx="12046998" cy="4559808"/>
          </a:xfrm>
        </p:spPr>
        <p:txBody>
          <a:bodyPr>
            <a:normAutofit lnSpcReduction="10000"/>
          </a:bodyPr>
          <a:lstStyle/>
          <a:p>
            <a:pPr eaLnBrk="1" hangingPunct="1">
              <a:buFont typeface="Wingdings" panose="05000000000000000000" pitchFamily="2" charset="2"/>
              <a:buNone/>
            </a:pPr>
            <a:endParaRPr lang="en-US" altLang="en-US" sz="800" dirty="0">
              <a:latin typeface="Times New Roman" panose="02020603050405020304" pitchFamily="18" charset="0"/>
            </a:endParaRPr>
          </a:p>
          <a:p>
            <a:pPr>
              <a:buClr>
                <a:srgbClr val="0070C0"/>
              </a:buClr>
              <a:buFont typeface="Wingdings" panose="05000000000000000000" pitchFamily="2" charset="2"/>
              <a:buChar char="q"/>
            </a:pPr>
            <a:r>
              <a:rPr lang="en-US" sz="2800" dirty="0"/>
              <a:t>What information already exists? </a:t>
            </a:r>
          </a:p>
          <a:p>
            <a:pPr>
              <a:buClr>
                <a:srgbClr val="0070C0"/>
              </a:buClr>
              <a:buFont typeface="Wingdings" panose="05000000000000000000" pitchFamily="2" charset="2"/>
              <a:buChar char="q"/>
            </a:pPr>
            <a:r>
              <a:rPr lang="en-US" sz="2800" dirty="0"/>
              <a:t>Demonstrate relationships between previous studies and theories</a:t>
            </a:r>
          </a:p>
          <a:p>
            <a:pPr>
              <a:buClr>
                <a:srgbClr val="0070C0"/>
              </a:buClr>
              <a:buFont typeface="Wingdings" panose="05000000000000000000" pitchFamily="2" charset="2"/>
              <a:buChar char="q"/>
            </a:pPr>
            <a:r>
              <a:rPr lang="en-US" sz="2800" dirty="0"/>
              <a:t>Identify gaps in previous research</a:t>
            </a:r>
          </a:p>
          <a:p>
            <a:pPr>
              <a:buClr>
                <a:srgbClr val="0070C0"/>
              </a:buClr>
              <a:buFont typeface="Wingdings" panose="05000000000000000000" pitchFamily="2" charset="2"/>
              <a:buChar char="q"/>
            </a:pPr>
            <a:r>
              <a:rPr lang="en-US" sz="2800" dirty="0"/>
              <a:t>Find other people working in the field</a:t>
            </a:r>
          </a:p>
          <a:p>
            <a:pPr>
              <a:buClr>
                <a:srgbClr val="0070C0"/>
              </a:buClr>
              <a:buFont typeface="Wingdings" panose="05000000000000000000" pitchFamily="2" charset="2"/>
              <a:buChar char="q"/>
            </a:pPr>
            <a:r>
              <a:rPr lang="en-US" sz="2800" dirty="0"/>
              <a:t>Identify major works</a:t>
            </a:r>
          </a:p>
          <a:p>
            <a:pPr>
              <a:buClr>
                <a:srgbClr val="0070C0"/>
              </a:buClr>
              <a:buFont typeface="Wingdings" panose="05000000000000000000" pitchFamily="2" charset="2"/>
              <a:buChar char="q"/>
            </a:pPr>
            <a:r>
              <a:rPr lang="en-US" sz="2800" dirty="0"/>
              <a:t>Identify main methodologies &amp; research techniques</a:t>
            </a:r>
          </a:p>
          <a:p>
            <a:pPr>
              <a:buClr>
                <a:srgbClr val="0070C0"/>
              </a:buClr>
              <a:buFont typeface="Wingdings" panose="05000000000000000000" pitchFamily="2" charset="2"/>
              <a:buChar char="q"/>
            </a:pPr>
            <a:r>
              <a:rPr lang="en-US" sz="2800" dirty="0"/>
              <a:t>Identify main ideas, conclusions, and theories and establish similarities and differences</a:t>
            </a:r>
          </a:p>
          <a:p>
            <a:pPr>
              <a:buClr>
                <a:srgbClr val="0070C0"/>
              </a:buClr>
              <a:buFont typeface="Wingdings" panose="05000000000000000000" pitchFamily="2" charset="2"/>
              <a:buChar char="q"/>
            </a:pPr>
            <a:r>
              <a:rPr lang="en-US" sz="2800" dirty="0"/>
              <a:t>Provide the context for your own research</a:t>
            </a:r>
          </a:p>
          <a:p>
            <a:pPr eaLnBrk="1" hangingPunct="1"/>
            <a:endParaRPr lang="en-US" altLang="en-US" sz="2800" dirty="0">
              <a:latin typeface="+mj-lt"/>
            </a:endParaRPr>
          </a:p>
        </p:txBody>
      </p:sp>
    </p:spTree>
    <p:extLst>
      <p:ext uri="{BB962C8B-B14F-4D97-AF65-F5344CB8AC3E}">
        <p14:creationId xmlns:p14="http://schemas.microsoft.com/office/powerpoint/2010/main" val="3701421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anim calcmode="lin" valueType="num">
                                      <p:cBhvr additive="base">
                                        <p:cTn id="11" dur="500" fill="hold"/>
                                        <p:tgtEl>
                                          <p:spTgt spid="39939">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993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9939">
                                            <p:txEl>
                                              <p:pRg st="2" end="2"/>
                                            </p:txEl>
                                          </p:spTgt>
                                        </p:tgtEl>
                                        <p:attrNameLst>
                                          <p:attrName>style.visibility</p:attrName>
                                        </p:attrNameLst>
                                      </p:cBhvr>
                                      <p:to>
                                        <p:strVal val="visible"/>
                                      </p:to>
                                    </p:set>
                                    <p:anim calcmode="lin" valueType="num">
                                      <p:cBhvr additive="base">
                                        <p:cTn id="17" dur="500" fill="hold"/>
                                        <p:tgtEl>
                                          <p:spTgt spid="39939">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993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9939">
                                            <p:txEl>
                                              <p:pRg st="3" end="3"/>
                                            </p:txEl>
                                          </p:spTgt>
                                        </p:tgtEl>
                                        <p:attrNameLst>
                                          <p:attrName>style.visibility</p:attrName>
                                        </p:attrNameLst>
                                      </p:cBhvr>
                                      <p:to>
                                        <p:strVal val="visible"/>
                                      </p:to>
                                    </p:set>
                                    <p:anim calcmode="lin" valueType="num">
                                      <p:cBhvr additive="base">
                                        <p:cTn id="23" dur="500" fill="hold"/>
                                        <p:tgtEl>
                                          <p:spTgt spid="39939">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993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9939">
                                            <p:txEl>
                                              <p:pRg st="4" end="4"/>
                                            </p:txEl>
                                          </p:spTgt>
                                        </p:tgtEl>
                                        <p:attrNameLst>
                                          <p:attrName>style.visibility</p:attrName>
                                        </p:attrNameLst>
                                      </p:cBhvr>
                                      <p:to>
                                        <p:strVal val="visible"/>
                                      </p:to>
                                    </p:set>
                                    <p:anim calcmode="lin" valueType="num">
                                      <p:cBhvr additive="base">
                                        <p:cTn id="29" dur="500" fill="hold"/>
                                        <p:tgtEl>
                                          <p:spTgt spid="39939">
                                            <p:txEl>
                                              <p:pRg st="4" end="4"/>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9939">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9939">
                                            <p:txEl>
                                              <p:pRg st="5" end="5"/>
                                            </p:txEl>
                                          </p:spTgt>
                                        </p:tgtEl>
                                        <p:attrNameLst>
                                          <p:attrName>style.visibility</p:attrName>
                                        </p:attrNameLst>
                                      </p:cBhvr>
                                      <p:to>
                                        <p:strVal val="visible"/>
                                      </p:to>
                                    </p:set>
                                    <p:anim calcmode="lin" valueType="num">
                                      <p:cBhvr additive="base">
                                        <p:cTn id="35" dur="500" fill="hold"/>
                                        <p:tgtEl>
                                          <p:spTgt spid="39939">
                                            <p:txEl>
                                              <p:pRg st="5" end="5"/>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9939">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9939">
                                            <p:txEl>
                                              <p:pRg st="6" end="6"/>
                                            </p:txEl>
                                          </p:spTgt>
                                        </p:tgtEl>
                                        <p:attrNameLst>
                                          <p:attrName>style.visibility</p:attrName>
                                        </p:attrNameLst>
                                      </p:cBhvr>
                                      <p:to>
                                        <p:strVal val="visible"/>
                                      </p:to>
                                    </p:set>
                                    <p:anim calcmode="lin" valueType="num">
                                      <p:cBhvr additive="base">
                                        <p:cTn id="41" dur="500" fill="hold"/>
                                        <p:tgtEl>
                                          <p:spTgt spid="39939">
                                            <p:txEl>
                                              <p:pRg st="6" end="6"/>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9939">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nodeType="clickEffect">
                                  <p:stCondLst>
                                    <p:cond delay="0"/>
                                  </p:stCondLst>
                                  <p:childTnLst>
                                    <p:set>
                                      <p:cBhvr>
                                        <p:cTn id="46" dur="1" fill="hold">
                                          <p:stCondLst>
                                            <p:cond delay="0"/>
                                          </p:stCondLst>
                                        </p:cTn>
                                        <p:tgtEl>
                                          <p:spTgt spid="39939">
                                            <p:txEl>
                                              <p:pRg st="7" end="7"/>
                                            </p:txEl>
                                          </p:spTgt>
                                        </p:tgtEl>
                                        <p:attrNameLst>
                                          <p:attrName>style.visibility</p:attrName>
                                        </p:attrNameLst>
                                      </p:cBhvr>
                                      <p:to>
                                        <p:strVal val="visible"/>
                                      </p:to>
                                    </p:set>
                                    <p:anim calcmode="lin" valueType="num">
                                      <p:cBhvr additive="base">
                                        <p:cTn id="47" dur="500" fill="hold"/>
                                        <p:tgtEl>
                                          <p:spTgt spid="39939">
                                            <p:txEl>
                                              <p:pRg st="7" end="7"/>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9939">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8" fill="hold" nodeType="clickEffect">
                                  <p:stCondLst>
                                    <p:cond delay="0"/>
                                  </p:stCondLst>
                                  <p:childTnLst>
                                    <p:set>
                                      <p:cBhvr>
                                        <p:cTn id="52" dur="1" fill="hold">
                                          <p:stCondLst>
                                            <p:cond delay="0"/>
                                          </p:stCondLst>
                                        </p:cTn>
                                        <p:tgtEl>
                                          <p:spTgt spid="39939">
                                            <p:txEl>
                                              <p:pRg st="8" end="8"/>
                                            </p:txEl>
                                          </p:spTgt>
                                        </p:tgtEl>
                                        <p:attrNameLst>
                                          <p:attrName>style.visibility</p:attrName>
                                        </p:attrNameLst>
                                      </p:cBhvr>
                                      <p:to>
                                        <p:strVal val="visible"/>
                                      </p:to>
                                    </p:set>
                                    <p:anim calcmode="lin" valueType="num">
                                      <p:cBhvr additive="base">
                                        <p:cTn id="53" dur="500" fill="hold"/>
                                        <p:tgtEl>
                                          <p:spTgt spid="39939">
                                            <p:txEl>
                                              <p:pRg st="8" end="8"/>
                                            </p:txEl>
                                          </p:spTgt>
                                        </p:tgtEl>
                                        <p:attrNameLst>
                                          <p:attrName>ppt_x</p:attrName>
                                        </p:attrNameLst>
                                      </p:cBhvr>
                                      <p:tavLst>
                                        <p:tav tm="0">
                                          <p:val>
                                            <p:strVal val="0-#ppt_w/2"/>
                                          </p:val>
                                        </p:tav>
                                        <p:tav tm="100000">
                                          <p:val>
                                            <p:strVal val="#ppt_x"/>
                                          </p:val>
                                        </p:tav>
                                      </p:tavLst>
                                    </p:anim>
                                    <p:anim calcmode="lin" valueType="num">
                                      <p:cBhvr additive="base">
                                        <p:cTn id="54" dur="500" fill="hold"/>
                                        <p:tgtEl>
                                          <p:spTgt spid="39939">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78EF9DD0-3AA5-4892-B624-60AE7D99C44B}"/>
              </a:ext>
            </a:extLst>
          </p:cNvPr>
          <p:cNvSpPr>
            <a:spLocks noGrp="1" noChangeArrowheads="1"/>
          </p:cNvSpPr>
          <p:nvPr>
            <p:ph type="title"/>
          </p:nvPr>
        </p:nvSpPr>
        <p:spPr/>
        <p:txBody>
          <a:bodyPr>
            <a:normAutofit/>
          </a:bodyPr>
          <a:lstStyle/>
          <a:p>
            <a:pPr eaLnBrk="1" hangingPunct="1"/>
            <a:r>
              <a:rPr lang="en-US" altLang="en-US" sz="4000" b="1" dirty="0">
                <a:highlight>
                  <a:srgbClr val="FFFF00"/>
                </a:highlight>
              </a:rPr>
              <a:t>Literature review</a:t>
            </a:r>
          </a:p>
        </p:txBody>
      </p:sp>
      <p:sp>
        <p:nvSpPr>
          <p:cNvPr id="14339" name="Rectangle 3">
            <a:extLst>
              <a:ext uri="{FF2B5EF4-FFF2-40B4-BE49-F238E27FC236}">
                <a16:creationId xmlns:a16="http://schemas.microsoft.com/office/drawing/2014/main" id="{FE1B5F96-0B04-4901-9035-075B9D9A4B51}"/>
              </a:ext>
            </a:extLst>
          </p:cNvPr>
          <p:cNvSpPr>
            <a:spLocks noGrp="1" noChangeArrowheads="1"/>
          </p:cNvSpPr>
          <p:nvPr>
            <p:ph type="body" idx="1"/>
          </p:nvPr>
        </p:nvSpPr>
        <p:spPr/>
        <p:txBody>
          <a:bodyPr>
            <a:normAutofit/>
          </a:bodyPr>
          <a:lstStyle/>
          <a:p>
            <a:pPr eaLnBrk="1" hangingPunct="1">
              <a:buFont typeface="Wingdings" panose="05000000000000000000" pitchFamily="2" charset="2"/>
              <a:buNone/>
            </a:pPr>
            <a:endParaRPr lang="en-US" altLang="en-US" sz="800" dirty="0">
              <a:latin typeface="Times New Roman" panose="02020603050405020304" pitchFamily="18" charset="0"/>
            </a:endParaRPr>
          </a:p>
          <a:p>
            <a:pPr>
              <a:buClr>
                <a:srgbClr val="0070C0"/>
              </a:buClr>
              <a:buFont typeface="Wingdings" panose="05000000000000000000" pitchFamily="2" charset="2"/>
              <a:buChar char="q"/>
            </a:pPr>
            <a:r>
              <a:rPr lang="en-US" sz="3200" b="1" dirty="0"/>
              <a:t>NOT</a:t>
            </a:r>
            <a:r>
              <a:rPr lang="en-US" sz="3200" dirty="0"/>
              <a:t>  just a summary of important sources</a:t>
            </a:r>
          </a:p>
          <a:p>
            <a:pPr>
              <a:buClr>
                <a:srgbClr val="0070C0"/>
              </a:buClr>
              <a:buFont typeface="Wingdings" panose="05000000000000000000" pitchFamily="2" charset="2"/>
              <a:buChar char="q"/>
            </a:pPr>
            <a:endParaRPr lang="en-US" sz="3200" dirty="0"/>
          </a:p>
          <a:p>
            <a:pPr>
              <a:buClr>
                <a:srgbClr val="0070C0"/>
              </a:buClr>
              <a:buFont typeface="Wingdings" panose="05000000000000000000" pitchFamily="2" charset="2"/>
              <a:buChar char="q"/>
            </a:pPr>
            <a:r>
              <a:rPr lang="en-US" sz="3200" b="1" dirty="0"/>
              <a:t>But</a:t>
            </a:r>
            <a:r>
              <a:rPr lang="en-US" sz="3200" dirty="0"/>
              <a:t> a critical engagement with the sources</a:t>
            </a:r>
          </a:p>
          <a:p>
            <a:pPr marL="0" indent="0" eaLnBrk="1" hangingPunct="1">
              <a:buNone/>
            </a:pPr>
            <a:endParaRPr lang="en-US" altLang="en-US" dirty="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anim calcmode="lin" valueType="num">
                                      <p:cBhvr additive="base">
                                        <p:cTn id="11" dur="500" fill="hold"/>
                                        <p:tgtEl>
                                          <p:spTgt spid="14339">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433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14339">
                                            <p:txEl>
                                              <p:pRg st="3" end="3"/>
                                            </p:txEl>
                                          </p:spTgt>
                                        </p:tgtEl>
                                        <p:attrNameLst>
                                          <p:attrName>style.visibility</p:attrName>
                                        </p:attrNameLst>
                                      </p:cBhvr>
                                      <p:to>
                                        <p:strVal val="visible"/>
                                      </p:to>
                                    </p:set>
                                    <p:anim calcmode="lin" valueType="num">
                                      <p:cBhvr additive="base">
                                        <p:cTn id="17" dur="500" fill="hold"/>
                                        <p:tgtEl>
                                          <p:spTgt spid="14339">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4339">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A471D32C-72EB-4983-A1A2-3C9432AF2AB8}"/>
              </a:ext>
            </a:extLst>
          </p:cNvPr>
          <p:cNvSpPr>
            <a:spLocks noGrp="1" noChangeArrowheads="1"/>
          </p:cNvSpPr>
          <p:nvPr>
            <p:ph type="title"/>
          </p:nvPr>
        </p:nvSpPr>
        <p:spPr>
          <a:xfrm>
            <a:off x="529701" y="197767"/>
            <a:ext cx="10972800" cy="805410"/>
          </a:xfrm>
        </p:spPr>
        <p:txBody>
          <a:bodyPr>
            <a:noAutofit/>
          </a:bodyPr>
          <a:lstStyle/>
          <a:p>
            <a:br>
              <a:rPr lang="en-US" altLang="en-US" sz="3200" b="1" dirty="0">
                <a:highlight>
                  <a:srgbClr val="FFFF00"/>
                </a:highlight>
                <a:latin typeface="+mn-lt"/>
              </a:rPr>
            </a:br>
            <a:r>
              <a:rPr lang="en-US" altLang="en-US" sz="3200" b="1" dirty="0">
                <a:highlight>
                  <a:srgbClr val="FFFF00"/>
                </a:highlight>
                <a:latin typeface="+mn-lt"/>
              </a:rPr>
              <a:t>Reading and Researching-What to look in the sources?</a:t>
            </a:r>
            <a:br>
              <a:rPr lang="en-US" altLang="en-US" sz="3200" b="1" dirty="0">
                <a:highlight>
                  <a:srgbClr val="FFFF00"/>
                </a:highlight>
                <a:latin typeface="+mn-lt"/>
              </a:rPr>
            </a:br>
            <a:endParaRPr lang="en-US" altLang="en-US" sz="2800" b="1" dirty="0">
              <a:highlight>
                <a:srgbClr val="FFFF00"/>
              </a:highlight>
              <a:latin typeface="+mn-lt"/>
            </a:endParaRPr>
          </a:p>
        </p:txBody>
      </p:sp>
      <p:sp>
        <p:nvSpPr>
          <p:cNvPr id="65539" name="Rectangle 3">
            <a:extLst>
              <a:ext uri="{FF2B5EF4-FFF2-40B4-BE49-F238E27FC236}">
                <a16:creationId xmlns:a16="http://schemas.microsoft.com/office/drawing/2014/main" id="{1EFEC819-448B-4311-AEFB-6CDD980FA062}"/>
              </a:ext>
            </a:extLst>
          </p:cNvPr>
          <p:cNvSpPr>
            <a:spLocks noGrp="1" noChangeArrowheads="1"/>
          </p:cNvSpPr>
          <p:nvPr>
            <p:ph type="body" idx="1"/>
          </p:nvPr>
        </p:nvSpPr>
        <p:spPr>
          <a:xfrm>
            <a:off x="242047" y="1118349"/>
            <a:ext cx="10972800" cy="4623002"/>
          </a:xfrm>
        </p:spPr>
        <p:txBody>
          <a:bodyPr vert="horz" lIns="91440" tIns="45720" rIns="91440" bIns="45720" rtlCol="0" anchor="t">
            <a:normAutofit/>
          </a:bodyPr>
          <a:lstStyle/>
          <a:p>
            <a:pPr marL="0" indent="0">
              <a:lnSpc>
                <a:spcPct val="80000"/>
              </a:lnSpc>
              <a:buNone/>
            </a:pPr>
            <a:r>
              <a:rPr lang="en-US" altLang="en-US" sz="2400" dirty="0">
                <a:latin typeface="Myriad Pro"/>
              </a:rPr>
              <a:t>Some questions to ask yourself when you are looking for materials</a:t>
            </a:r>
            <a:endParaRPr lang="en-US" sz="2400" dirty="0">
              <a:latin typeface="Myriad Pro"/>
            </a:endParaRPr>
          </a:p>
          <a:p>
            <a:pPr marL="0" indent="0">
              <a:lnSpc>
                <a:spcPct val="80000"/>
              </a:lnSpc>
              <a:buNone/>
            </a:pPr>
            <a:endParaRPr lang="en-US" altLang="en-US" sz="2400" dirty="0">
              <a:latin typeface="Myriad Pro"/>
            </a:endParaRPr>
          </a:p>
          <a:p>
            <a:pPr>
              <a:lnSpc>
                <a:spcPct val="80000"/>
              </a:lnSpc>
              <a:buClr>
                <a:srgbClr val="0070C0"/>
              </a:buClr>
              <a:buFont typeface="Wingdings" pitchFamily="34" charset="0"/>
              <a:buChar char="q"/>
            </a:pPr>
            <a:r>
              <a:rPr lang="en-US" altLang="en-US" sz="2400" dirty="0">
                <a:latin typeface="Myriad Pro"/>
              </a:rPr>
              <a:t>Who is the author? </a:t>
            </a:r>
            <a:endParaRPr lang="en-US" sz="2400" dirty="0">
              <a:latin typeface="Myriad Pro"/>
            </a:endParaRPr>
          </a:p>
          <a:p>
            <a:pPr>
              <a:lnSpc>
                <a:spcPct val="80000"/>
              </a:lnSpc>
              <a:buClr>
                <a:srgbClr val="0070C0"/>
              </a:buClr>
              <a:buFont typeface="Wingdings" pitchFamily="34" charset="0"/>
              <a:buChar char="q"/>
            </a:pPr>
            <a:r>
              <a:rPr lang="en-US" altLang="en-US" sz="2400" dirty="0">
                <a:latin typeface="Myriad Pro"/>
              </a:rPr>
              <a:t>What is the author's main purpose? </a:t>
            </a:r>
            <a:endParaRPr lang="en-US" sz="2400" dirty="0">
              <a:latin typeface="Myriad Pro"/>
            </a:endParaRPr>
          </a:p>
          <a:p>
            <a:pPr>
              <a:lnSpc>
                <a:spcPct val="80000"/>
              </a:lnSpc>
              <a:buClr>
                <a:srgbClr val="0070C0"/>
              </a:buClr>
              <a:buFont typeface="Wingdings" pitchFamily="34" charset="0"/>
              <a:buChar char="q"/>
            </a:pPr>
            <a:r>
              <a:rPr lang="en-US" altLang="en-US" sz="2400" dirty="0">
                <a:latin typeface="Myriad Pro"/>
              </a:rPr>
              <a:t>What is the author’s theoretical perspective? Research methodology?</a:t>
            </a:r>
            <a:endParaRPr lang="en-US" sz="2400" dirty="0">
              <a:latin typeface="Myriad Pro"/>
            </a:endParaRPr>
          </a:p>
          <a:p>
            <a:pPr>
              <a:lnSpc>
                <a:spcPct val="80000"/>
              </a:lnSpc>
              <a:buClr>
                <a:srgbClr val="0070C0"/>
              </a:buClr>
              <a:buFont typeface="Wingdings" pitchFamily="34" charset="0"/>
              <a:buChar char="q"/>
            </a:pPr>
            <a:r>
              <a:rPr lang="en-US" altLang="en-US" sz="2400" dirty="0">
                <a:latin typeface="Myriad Pro"/>
              </a:rPr>
              <a:t>Who is the intended audience? </a:t>
            </a:r>
            <a:endParaRPr lang="en-US" sz="2400" dirty="0">
              <a:latin typeface="Myriad Pro"/>
            </a:endParaRPr>
          </a:p>
          <a:p>
            <a:pPr>
              <a:lnSpc>
                <a:spcPct val="80000"/>
              </a:lnSpc>
              <a:buClr>
                <a:srgbClr val="0070C0"/>
              </a:buClr>
              <a:buFont typeface="Wingdings" pitchFamily="34" charset="0"/>
              <a:buChar char="q"/>
            </a:pPr>
            <a:r>
              <a:rPr lang="en-US" altLang="en-US" sz="2400" dirty="0">
                <a:latin typeface="Myriad Pro"/>
              </a:rPr>
              <a:t>What is the principal point, conclusion, thesis, contention, or question? </a:t>
            </a:r>
            <a:endParaRPr lang="en-US" sz="2400" dirty="0">
              <a:latin typeface="Myriad Pro"/>
            </a:endParaRPr>
          </a:p>
          <a:p>
            <a:pPr>
              <a:lnSpc>
                <a:spcPct val="80000"/>
              </a:lnSpc>
              <a:buClr>
                <a:srgbClr val="0070C0"/>
              </a:buClr>
              <a:buFont typeface="Wingdings" pitchFamily="34" charset="0"/>
              <a:buChar char="q"/>
            </a:pPr>
            <a:r>
              <a:rPr lang="en-US" altLang="en-US" sz="2400" dirty="0">
                <a:latin typeface="Myriad Pro"/>
              </a:rPr>
              <a:t>How is the author’s position supported? </a:t>
            </a:r>
            <a:endParaRPr lang="en-US" sz="2400" dirty="0">
              <a:latin typeface="Myriad Pro"/>
            </a:endParaRPr>
          </a:p>
          <a:p>
            <a:pPr>
              <a:lnSpc>
                <a:spcPct val="80000"/>
              </a:lnSpc>
              <a:buClr>
                <a:srgbClr val="0070C0"/>
              </a:buClr>
              <a:buFont typeface="Wingdings" pitchFamily="34" charset="0"/>
              <a:buChar char="q"/>
            </a:pPr>
            <a:r>
              <a:rPr lang="en-US" altLang="en-US" sz="2400" dirty="0">
                <a:latin typeface="Myriad Pro"/>
              </a:rPr>
              <a:t>How does this study relate to other studies of the problem or topic? </a:t>
            </a:r>
            <a:endParaRPr lang="en-US" sz="2400" dirty="0">
              <a:latin typeface="Myriad Pro"/>
            </a:endParaRPr>
          </a:p>
          <a:p>
            <a:pPr>
              <a:lnSpc>
                <a:spcPct val="80000"/>
              </a:lnSpc>
              <a:buClr>
                <a:srgbClr val="0070C0"/>
              </a:buClr>
              <a:buFont typeface="Wingdings" pitchFamily="34" charset="0"/>
              <a:buChar char="q"/>
            </a:pPr>
            <a:r>
              <a:rPr lang="en-US" altLang="en-US" sz="2400" dirty="0">
                <a:latin typeface="Myriad Pro"/>
              </a:rPr>
              <a:t>What does this study add to </a:t>
            </a:r>
            <a:r>
              <a:rPr lang="en-US" altLang="en-US" sz="2400" u="sng" dirty="0">
                <a:latin typeface="Myriad Pro"/>
              </a:rPr>
              <a:t>your</a:t>
            </a:r>
            <a:r>
              <a:rPr lang="en-US" altLang="en-US" sz="2400" dirty="0">
                <a:latin typeface="Myriad Pro"/>
              </a:rPr>
              <a:t> project?</a:t>
            </a:r>
            <a:endParaRPr lang="en-US" sz="2400" dirty="0">
              <a:latin typeface="Myriad Pro"/>
            </a:endParaRPr>
          </a:p>
          <a:p>
            <a:pPr>
              <a:lnSpc>
                <a:spcPct val="80000"/>
              </a:lnSpc>
              <a:buFont typeface="Wingdings" pitchFamily="34" charset="0"/>
              <a:buChar char="q"/>
            </a:pPr>
            <a:endParaRPr lang="en-US" altLang="en-US" sz="2400" dirty="0">
              <a:latin typeface="Myriad Pro"/>
            </a:endParaRPr>
          </a:p>
          <a:p>
            <a:pPr marL="0" indent="0">
              <a:lnSpc>
                <a:spcPct val="80000"/>
              </a:lnSpc>
              <a:buNone/>
            </a:pPr>
            <a:r>
              <a:rPr lang="en-US" altLang="en-US" sz="2400" dirty="0">
                <a:latin typeface="Myriad Pro"/>
              </a:rPr>
              <a:t>Select </a:t>
            </a:r>
            <a:r>
              <a:rPr lang="en-US" altLang="en-US" sz="2400" u="sng" dirty="0">
                <a:latin typeface="Myriad Pro"/>
              </a:rPr>
              <a:t>only</a:t>
            </a:r>
            <a:r>
              <a:rPr lang="en-US" altLang="en-US" sz="2400" dirty="0">
                <a:latin typeface="Myriad Pro"/>
              </a:rPr>
              <a:t> relevant books and articles.</a:t>
            </a:r>
            <a:endParaRPr lang="en-US" sz="2400" dirty="0">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553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55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55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553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553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553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553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5539">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65539">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65539">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04EA7443-92DB-4EDC-B961-BD114F7B568F}"/>
              </a:ext>
            </a:extLst>
          </p:cNvPr>
          <p:cNvPicPr>
            <a:picLocks noGrp="1" noChangeAspect="1"/>
          </p:cNvPicPr>
          <p:nvPr>
            <p:ph idx="1"/>
          </p:nvPr>
        </p:nvPicPr>
        <p:blipFill>
          <a:blip r:embed="rId2"/>
          <a:stretch>
            <a:fillRect/>
          </a:stretch>
        </p:blipFill>
        <p:spPr>
          <a:xfrm>
            <a:off x="985420" y="204185"/>
            <a:ext cx="9481353" cy="5335481"/>
          </a:xfrm>
          <a:prstGeom prst="rect">
            <a:avLst/>
          </a:prstGeom>
        </p:spPr>
      </p:pic>
    </p:spTree>
    <p:extLst>
      <p:ext uri="{BB962C8B-B14F-4D97-AF65-F5344CB8AC3E}">
        <p14:creationId xmlns:p14="http://schemas.microsoft.com/office/powerpoint/2010/main" val="1084629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A471D32C-72EB-4983-A1A2-3C9432AF2AB8}"/>
              </a:ext>
            </a:extLst>
          </p:cNvPr>
          <p:cNvSpPr>
            <a:spLocks noGrp="1" noChangeArrowheads="1"/>
          </p:cNvSpPr>
          <p:nvPr>
            <p:ph type="title"/>
          </p:nvPr>
        </p:nvSpPr>
        <p:spPr>
          <a:xfrm>
            <a:off x="486792" y="48030"/>
            <a:ext cx="10972800" cy="805410"/>
          </a:xfrm>
        </p:spPr>
        <p:txBody>
          <a:bodyPr>
            <a:noAutofit/>
          </a:bodyPr>
          <a:lstStyle/>
          <a:p>
            <a:pPr eaLnBrk="1" hangingPunct="1"/>
            <a:br>
              <a:rPr lang="en-US" altLang="en-US" sz="2800" b="1" dirty="0">
                <a:highlight>
                  <a:srgbClr val="FFFF00"/>
                </a:highlight>
                <a:latin typeface="+mn-lt"/>
              </a:rPr>
            </a:br>
            <a:r>
              <a:rPr lang="en-US" altLang="en-US" sz="2800" b="1" dirty="0">
                <a:highlight>
                  <a:srgbClr val="FFFF00"/>
                </a:highlight>
                <a:latin typeface="+mn-lt"/>
              </a:rPr>
              <a:t>Reading and Researching-Keywords!</a:t>
            </a:r>
            <a:br>
              <a:rPr lang="en-US" altLang="en-US" sz="2800" b="1" dirty="0">
                <a:highlight>
                  <a:srgbClr val="FFFF00"/>
                </a:highlight>
                <a:latin typeface="+mn-lt"/>
              </a:rPr>
            </a:br>
            <a:endParaRPr lang="en-US" altLang="en-US" sz="2800" b="1" dirty="0">
              <a:highlight>
                <a:srgbClr val="FFFF00"/>
              </a:highlight>
              <a:latin typeface="+mn-lt"/>
            </a:endParaRPr>
          </a:p>
        </p:txBody>
      </p:sp>
      <p:sp>
        <p:nvSpPr>
          <p:cNvPr id="65539" name="Rectangle 3">
            <a:extLst>
              <a:ext uri="{FF2B5EF4-FFF2-40B4-BE49-F238E27FC236}">
                <a16:creationId xmlns:a16="http://schemas.microsoft.com/office/drawing/2014/main" id="{1EFEC819-448B-4311-AEFB-6CDD980FA062}"/>
              </a:ext>
            </a:extLst>
          </p:cNvPr>
          <p:cNvSpPr>
            <a:spLocks noGrp="1" noChangeArrowheads="1"/>
          </p:cNvSpPr>
          <p:nvPr>
            <p:ph type="body" idx="1"/>
          </p:nvPr>
        </p:nvSpPr>
        <p:spPr>
          <a:xfrm>
            <a:off x="134112" y="853440"/>
            <a:ext cx="11448288" cy="4840224"/>
          </a:xfrm>
        </p:spPr>
        <p:txBody>
          <a:bodyPr vert="horz" lIns="91440" tIns="45720" rIns="91440" bIns="45720" rtlCol="0" anchor="t">
            <a:normAutofit fontScale="85000" lnSpcReduction="20000"/>
          </a:bodyPr>
          <a:lstStyle/>
          <a:p>
            <a:pPr>
              <a:spcBef>
                <a:spcPct val="0"/>
              </a:spcBef>
              <a:buClrTx/>
              <a:buNone/>
            </a:pPr>
            <a:r>
              <a:rPr lang="en-GB" altLang="en-US" sz="2400" dirty="0">
                <a:ea typeface="MS PGothic"/>
                <a:cs typeface="Arial" panose="020B0604020202020204" pitchFamily="34" charset="0"/>
              </a:rPr>
              <a:t>Most searching is done using keywords. </a:t>
            </a:r>
          </a:p>
          <a:p>
            <a:pPr>
              <a:spcBef>
                <a:spcPct val="0"/>
              </a:spcBef>
              <a:buClrTx/>
              <a:buNone/>
            </a:pPr>
            <a:endParaRPr lang="en-GB" altLang="en-US" sz="2400" dirty="0">
              <a:ea typeface="MS PGothic"/>
              <a:cs typeface="Arial" panose="020B0604020202020204" pitchFamily="34" charset="0"/>
            </a:endParaRPr>
          </a:p>
          <a:p>
            <a:pPr>
              <a:spcBef>
                <a:spcPct val="0"/>
              </a:spcBef>
              <a:buClrTx/>
              <a:buNone/>
            </a:pPr>
            <a:r>
              <a:rPr lang="en-GB" altLang="en-US" sz="2400" dirty="0">
                <a:ea typeface="MS PGothic"/>
                <a:cs typeface="Arial" panose="020B0604020202020204" pitchFamily="34" charset="0"/>
              </a:rPr>
              <a:t>Keyword searching is the process of expressing your research question or information need as keywords or search terms in a search query and matching these to the literature.  </a:t>
            </a:r>
            <a:endParaRPr lang="en-GB" altLang="en-US" sz="2400" dirty="0">
              <a:cs typeface="Arial" panose="020B0604020202020204" pitchFamily="34" charset="0"/>
            </a:endParaRPr>
          </a:p>
          <a:p>
            <a:pPr>
              <a:spcBef>
                <a:spcPct val="0"/>
              </a:spcBef>
              <a:buClrTx/>
              <a:buNone/>
            </a:pPr>
            <a:endParaRPr lang="en-GB" altLang="en-US" sz="2400" dirty="0">
              <a:ea typeface="MS PGothic"/>
              <a:cs typeface="Arial" panose="020B0604020202020204" pitchFamily="34" charset="0"/>
            </a:endParaRPr>
          </a:p>
          <a:p>
            <a:pPr>
              <a:spcBef>
                <a:spcPct val="0"/>
              </a:spcBef>
              <a:buClrTx/>
              <a:buNone/>
            </a:pPr>
            <a:r>
              <a:rPr lang="en-GB" altLang="en-US" sz="2400" dirty="0">
                <a:ea typeface="MS PGothic"/>
                <a:cs typeface="Arial" panose="020B0604020202020204" pitchFamily="34" charset="0"/>
              </a:rPr>
              <a:t>How do you identify relevant keywords?</a:t>
            </a:r>
            <a:endParaRPr lang="en-GB" altLang="en-US" sz="2400" dirty="0">
              <a:cs typeface="Arial" panose="020B0604020202020204" pitchFamily="34" charset="0"/>
            </a:endParaRPr>
          </a:p>
          <a:p>
            <a:pPr>
              <a:spcBef>
                <a:spcPct val="0"/>
              </a:spcBef>
              <a:buClr>
                <a:srgbClr val="0070C0"/>
              </a:buClr>
              <a:buFont typeface="Wingdings" panose="05000000000000000000" pitchFamily="2" charset="2"/>
              <a:buChar char="q"/>
            </a:pPr>
            <a:endParaRPr lang="en-GB" altLang="en-US" sz="2400" dirty="0">
              <a:cs typeface="Arial" panose="020B0604020202020204" pitchFamily="34" charset="0"/>
            </a:endParaRPr>
          </a:p>
          <a:p>
            <a:pPr>
              <a:spcBef>
                <a:spcPct val="0"/>
              </a:spcBef>
              <a:buClr>
                <a:srgbClr val="0070C0"/>
              </a:buClr>
              <a:buFont typeface="Wingdings" panose="05000000000000000000" pitchFamily="2" charset="2"/>
              <a:buChar char="q"/>
            </a:pPr>
            <a:r>
              <a:rPr lang="en-GB" altLang="en-US" sz="2400" u="sng" dirty="0">
                <a:ea typeface="MS PGothic"/>
                <a:cs typeface="Arial" panose="020B0604020202020204" pitchFamily="34" charset="0"/>
              </a:rPr>
              <a:t>Start with the key concepts from your initial research proposal</a:t>
            </a:r>
            <a:r>
              <a:rPr lang="en-GB" altLang="en-US" sz="2400" dirty="0">
                <a:ea typeface="MS PGothic"/>
                <a:cs typeface="Arial" panose="020B0604020202020204" pitchFamily="34" charset="0"/>
              </a:rPr>
              <a:t> and expand these with your existing knowledge of a subject.</a:t>
            </a:r>
          </a:p>
          <a:p>
            <a:pPr marL="685800">
              <a:spcBef>
                <a:spcPct val="0"/>
              </a:spcBef>
              <a:buClr>
                <a:srgbClr val="0070C0"/>
              </a:buClr>
              <a:buFont typeface="Wingdings" panose="05000000000000000000" pitchFamily="2" charset="2"/>
              <a:buChar char="q"/>
            </a:pPr>
            <a:endParaRPr lang="en-GB" altLang="en-US" sz="2400" dirty="0">
              <a:ea typeface="MS PGothic"/>
              <a:cs typeface="Arial" panose="020B0604020202020204" pitchFamily="34" charset="0"/>
            </a:endParaRPr>
          </a:p>
          <a:p>
            <a:pPr>
              <a:spcBef>
                <a:spcPct val="0"/>
              </a:spcBef>
              <a:buClr>
                <a:srgbClr val="0070C0"/>
              </a:buClr>
              <a:buFont typeface="Wingdings" panose="05000000000000000000" pitchFamily="2" charset="2"/>
              <a:buChar char="q"/>
            </a:pPr>
            <a:r>
              <a:rPr lang="en-GB" altLang="en-US" sz="2400" dirty="0">
                <a:ea typeface="MS PGothic"/>
                <a:cs typeface="Arial" panose="020B0604020202020204" pitchFamily="34" charset="0"/>
              </a:rPr>
              <a:t>Keywords may include key theories or theorists, concepts or authors you have identified in previous research or reading. </a:t>
            </a:r>
          </a:p>
          <a:p>
            <a:pPr marL="685800">
              <a:spcBef>
                <a:spcPct val="0"/>
              </a:spcBef>
              <a:buClr>
                <a:srgbClr val="0070C0"/>
              </a:buClr>
              <a:buFont typeface="Wingdings" panose="05000000000000000000" pitchFamily="2" charset="2"/>
              <a:buChar char="q"/>
            </a:pPr>
            <a:endParaRPr lang="en-GB" altLang="en-US" sz="2400" dirty="0">
              <a:ea typeface="MS PGothic"/>
              <a:cs typeface="Arial" panose="020B0604020202020204" pitchFamily="34" charset="0"/>
            </a:endParaRPr>
          </a:p>
          <a:p>
            <a:pPr>
              <a:spcBef>
                <a:spcPct val="0"/>
              </a:spcBef>
              <a:buClr>
                <a:srgbClr val="0070C0"/>
              </a:buClr>
              <a:buFont typeface="Wingdings" panose="05000000000000000000" pitchFamily="2" charset="2"/>
              <a:buChar char="q"/>
            </a:pPr>
            <a:r>
              <a:rPr lang="en-GB" altLang="en-US" sz="2400" dirty="0">
                <a:ea typeface="MS PGothic"/>
                <a:cs typeface="Arial"/>
              </a:rPr>
              <a:t>Reflect on what you already know and what you want to know (known unknowns) and list terms relevant to your research.</a:t>
            </a:r>
          </a:p>
          <a:p>
            <a:pPr>
              <a:spcBef>
                <a:spcPct val="0"/>
              </a:spcBef>
              <a:buClr>
                <a:srgbClr val="0070C0"/>
              </a:buClr>
              <a:buFont typeface="Wingdings" panose="05000000000000000000" pitchFamily="2" charset="2"/>
              <a:buChar char="q"/>
            </a:pPr>
            <a:endParaRPr lang="en-GB" altLang="en-US" sz="2400" dirty="0">
              <a:ea typeface="MS PGothic"/>
              <a:cs typeface="Arial" panose="020B0604020202020204" pitchFamily="34" charset="0"/>
            </a:endParaRPr>
          </a:p>
          <a:p>
            <a:pPr>
              <a:spcBef>
                <a:spcPct val="0"/>
              </a:spcBef>
              <a:buClr>
                <a:srgbClr val="0070C0"/>
              </a:buClr>
              <a:buFont typeface="Wingdings" panose="05000000000000000000" pitchFamily="2" charset="2"/>
              <a:buChar char="q"/>
            </a:pPr>
            <a:r>
              <a:rPr lang="en-US" sz="2400" dirty="0">
                <a:cs typeface="Arial"/>
              </a:rPr>
              <a:t>In order to </a:t>
            </a:r>
            <a:r>
              <a:rPr lang="en-US" sz="2400" dirty="0" err="1">
                <a:cs typeface="Arial"/>
              </a:rPr>
              <a:t>maximise</a:t>
            </a:r>
            <a:r>
              <a:rPr lang="en-US" sz="2400" dirty="0">
                <a:cs typeface="Arial"/>
              </a:rPr>
              <a:t> the comprehensiveness  of your search, you must consider </a:t>
            </a:r>
            <a:r>
              <a:rPr lang="en-GB" sz="2400" dirty="0">
                <a:cs typeface="Arial"/>
              </a:rPr>
              <a:t>synonyms and related terms, variant spellings, discipline-specific language, plurals, variant word endings etc.</a:t>
            </a:r>
            <a:endParaRPr lang="en-US" sz="2400" dirty="0">
              <a:cs typeface="Arial"/>
            </a:endParaRPr>
          </a:p>
          <a:p>
            <a:pPr eaLnBrk="1" hangingPunct="1">
              <a:lnSpc>
                <a:spcPct val="80000"/>
              </a:lnSpc>
            </a:pPr>
            <a:endParaRPr lang="en-US" altLang="en-US" sz="2400" dirty="0">
              <a:latin typeface="Times New Roman" panose="02020603050405020304" pitchFamily="18" charset="0"/>
            </a:endParaRPr>
          </a:p>
        </p:txBody>
      </p:sp>
    </p:spTree>
    <p:extLst>
      <p:ext uri="{BB962C8B-B14F-4D97-AF65-F5344CB8AC3E}">
        <p14:creationId xmlns:p14="http://schemas.microsoft.com/office/powerpoint/2010/main" val="280176925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553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55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5539">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5539">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5539">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5539">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5539">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E1AD0-DCDB-41E4-932D-DA06DEAFCF53}"/>
              </a:ext>
            </a:extLst>
          </p:cNvPr>
          <p:cNvSpPr>
            <a:spLocks noGrp="1"/>
          </p:cNvSpPr>
          <p:nvPr>
            <p:ph type="title"/>
          </p:nvPr>
        </p:nvSpPr>
        <p:spPr>
          <a:xfrm>
            <a:off x="609600" y="274638"/>
            <a:ext cx="10972800" cy="658906"/>
          </a:xfrm>
        </p:spPr>
        <p:txBody>
          <a:bodyPr>
            <a:normAutofit/>
          </a:bodyPr>
          <a:lstStyle/>
          <a:p>
            <a:r>
              <a:rPr lang="en-GB" sz="3200" b="1" dirty="0">
                <a:highlight>
                  <a:srgbClr val="FFFF00"/>
                </a:highlight>
              </a:rPr>
              <a:t>Finally </a:t>
            </a:r>
          </a:p>
        </p:txBody>
      </p:sp>
      <p:sp>
        <p:nvSpPr>
          <p:cNvPr id="3" name="Content Placeholder 2">
            <a:extLst>
              <a:ext uri="{FF2B5EF4-FFF2-40B4-BE49-F238E27FC236}">
                <a16:creationId xmlns:a16="http://schemas.microsoft.com/office/drawing/2014/main" id="{434B2FAC-5DF2-468D-8B3A-A440A5715377}"/>
              </a:ext>
            </a:extLst>
          </p:cNvPr>
          <p:cNvSpPr>
            <a:spLocks noGrp="1"/>
          </p:cNvSpPr>
          <p:nvPr>
            <p:ph idx="1"/>
          </p:nvPr>
        </p:nvSpPr>
        <p:spPr>
          <a:xfrm>
            <a:off x="609600" y="1331260"/>
            <a:ext cx="10972800" cy="4185973"/>
          </a:xfrm>
        </p:spPr>
        <p:txBody>
          <a:bodyPr vert="horz" lIns="91440" tIns="45720" rIns="91440" bIns="45720" rtlCol="0" anchor="t">
            <a:normAutofit/>
          </a:bodyPr>
          <a:lstStyle/>
          <a:p>
            <a:pPr>
              <a:lnSpc>
                <a:spcPct val="90000"/>
              </a:lnSpc>
              <a:buClr>
                <a:srgbClr val="0070C0"/>
              </a:buClr>
              <a:buFont typeface="Wingdings" panose="05000000000000000000" pitchFamily="2" charset="2"/>
              <a:buChar char="ü"/>
            </a:pPr>
            <a:r>
              <a:rPr lang="en-GB" altLang="en-US" sz="2800" dirty="0">
                <a:ea typeface="ＭＳ Ｐゴシック"/>
              </a:rPr>
              <a:t>Writing a literature review means reviewing the main ideas and research relating to a chosen area of research interest</a:t>
            </a:r>
          </a:p>
          <a:p>
            <a:pPr>
              <a:lnSpc>
                <a:spcPct val="90000"/>
              </a:lnSpc>
              <a:buClr>
                <a:srgbClr val="0070C0"/>
              </a:buClr>
              <a:buFont typeface="Wingdings" panose="05000000000000000000" pitchFamily="2" charset="2"/>
              <a:buChar char="ü"/>
            </a:pPr>
            <a:endParaRPr lang="en-GB" altLang="en-US" sz="2800" dirty="0">
              <a:ea typeface="ＭＳ Ｐゴシック" panose="020B0600070205080204" pitchFamily="34" charset="-128"/>
            </a:endParaRPr>
          </a:p>
          <a:p>
            <a:pPr>
              <a:lnSpc>
                <a:spcPct val="90000"/>
              </a:lnSpc>
              <a:buClr>
                <a:srgbClr val="0070C0"/>
              </a:buClr>
              <a:buFont typeface="Wingdings" panose="05000000000000000000" pitchFamily="2" charset="2"/>
              <a:buChar char="ü"/>
            </a:pPr>
            <a:r>
              <a:rPr lang="en-GB" altLang="en-US" sz="2800" dirty="0">
                <a:ea typeface="ＭＳ Ｐゴシック"/>
              </a:rPr>
              <a:t>A competent literature review confirms you as someone who is knowledgeable in the subject area</a:t>
            </a:r>
          </a:p>
          <a:p>
            <a:pPr>
              <a:lnSpc>
                <a:spcPct val="90000"/>
              </a:lnSpc>
              <a:buClr>
                <a:srgbClr val="0070C0"/>
              </a:buClr>
              <a:buFont typeface="Wingdings" panose="05000000000000000000" pitchFamily="2" charset="2"/>
              <a:buChar char="ü"/>
            </a:pPr>
            <a:endParaRPr lang="en-GB" altLang="en-US" sz="2800" dirty="0">
              <a:ea typeface="ＭＳ Ｐゴシック" panose="020B0600070205080204" pitchFamily="34" charset="-128"/>
            </a:endParaRPr>
          </a:p>
          <a:p>
            <a:pPr>
              <a:lnSpc>
                <a:spcPct val="90000"/>
              </a:lnSpc>
              <a:buClr>
                <a:srgbClr val="0070C0"/>
              </a:buClr>
              <a:buFont typeface="Wingdings" panose="05000000000000000000" pitchFamily="2" charset="2"/>
              <a:buChar char="ü"/>
            </a:pPr>
            <a:r>
              <a:rPr lang="en-GB" altLang="en-US" sz="2800" dirty="0">
                <a:ea typeface="ＭＳ Ｐゴシック"/>
              </a:rPr>
              <a:t>It might be time consuming, but it is rewarding.</a:t>
            </a:r>
          </a:p>
          <a:p>
            <a:endParaRPr lang="en-GB" sz="2800" dirty="0"/>
          </a:p>
        </p:txBody>
      </p:sp>
    </p:spTree>
    <p:extLst>
      <p:ext uri="{BB962C8B-B14F-4D97-AF65-F5344CB8AC3E}">
        <p14:creationId xmlns:p14="http://schemas.microsoft.com/office/powerpoint/2010/main" val="3940696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337850"/>
            <a:ext cx="8534400" cy="792089"/>
          </a:xfrm>
        </p:spPr>
        <p:txBody>
          <a:bodyPr>
            <a:noAutofit/>
          </a:bodyPr>
          <a:lstStyle/>
          <a:p>
            <a:r>
              <a:rPr lang="en-GB" sz="3200" b="1" dirty="0">
                <a:highlight>
                  <a:srgbClr val="FFFF00"/>
                </a:highlight>
              </a:rPr>
              <a:t>Practical </a:t>
            </a:r>
            <a:r>
              <a:rPr lang="en-GB" sz="3200" b="1">
                <a:highlight>
                  <a:srgbClr val="FFFF00"/>
                </a:highlight>
              </a:rPr>
              <a:t>class activity</a:t>
            </a:r>
            <a:endParaRPr lang="en-GB" sz="3200" b="1" dirty="0">
              <a:highlight>
                <a:srgbClr val="FFFF00"/>
              </a:highlight>
            </a:endParaRPr>
          </a:p>
        </p:txBody>
      </p:sp>
      <p:sp>
        <p:nvSpPr>
          <p:cNvPr id="3" name="Content Placeholder 2"/>
          <p:cNvSpPr>
            <a:spLocks noGrp="1"/>
          </p:cNvSpPr>
          <p:nvPr>
            <p:ph idx="1"/>
          </p:nvPr>
        </p:nvSpPr>
        <p:spPr>
          <a:xfrm>
            <a:off x="414528" y="1239582"/>
            <a:ext cx="11777472" cy="4709699"/>
          </a:xfrm>
        </p:spPr>
        <p:txBody>
          <a:bodyPr>
            <a:noAutofit/>
          </a:bodyPr>
          <a:lstStyle/>
          <a:p>
            <a:pPr algn="ctr">
              <a:buClr>
                <a:srgbClr val="0070C0"/>
              </a:buClr>
              <a:buFont typeface="Wingdings" panose="05000000000000000000" pitchFamily="2" charset="2"/>
              <a:buChar char="q"/>
            </a:pPr>
            <a:endParaRPr lang="en-GB" dirty="0"/>
          </a:p>
          <a:p>
            <a:pPr algn="ctr">
              <a:buClr>
                <a:srgbClr val="0070C0"/>
              </a:buClr>
              <a:buFont typeface="Wingdings" panose="05000000000000000000" pitchFamily="2" charset="2"/>
              <a:buChar char="q"/>
            </a:pPr>
            <a:endParaRPr lang="en-GB" dirty="0"/>
          </a:p>
          <a:p>
            <a:pPr marL="0" indent="0" algn="ctr">
              <a:buClr>
                <a:srgbClr val="0070C0"/>
              </a:buClr>
              <a:buNone/>
            </a:pPr>
            <a:r>
              <a:rPr lang="en-GB" dirty="0"/>
              <a:t>For the remaining of the session, work on your research topic/ title and proposal using the tips you have learned today</a:t>
            </a:r>
            <a:endParaRPr lang="en-US" dirty="0"/>
          </a:p>
          <a:p>
            <a:pPr>
              <a:buClr>
                <a:srgbClr val="0070C0"/>
              </a:buClr>
              <a:buFont typeface="Wingdings" panose="05000000000000000000" pitchFamily="2" charset="2"/>
              <a:buChar char="q"/>
            </a:pPr>
            <a:endParaRPr lang="en-GB" sz="1800" dirty="0"/>
          </a:p>
        </p:txBody>
      </p:sp>
    </p:spTree>
    <p:extLst>
      <p:ext uri="{BB962C8B-B14F-4D97-AF65-F5344CB8AC3E}">
        <p14:creationId xmlns:p14="http://schemas.microsoft.com/office/powerpoint/2010/main" val="19498488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Content Placeholder 4">
            <a:extLst>
              <a:ext uri="{FF2B5EF4-FFF2-40B4-BE49-F238E27FC236}">
                <a16:creationId xmlns:a16="http://schemas.microsoft.com/office/drawing/2014/main" id="{0B212FC5-1D4A-4BEA-8D60-2A7D15C7EB82}"/>
              </a:ext>
            </a:extLst>
          </p:cNvPr>
          <p:cNvSpPr>
            <a:spLocks noGrp="1"/>
          </p:cNvSpPr>
          <p:nvPr>
            <p:ph idx="1"/>
          </p:nvPr>
        </p:nvSpPr>
        <p:spPr bwMode="auto">
          <a:xfrm>
            <a:off x="745787" y="481521"/>
            <a:ext cx="10972800" cy="391703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marL="0" indent="0" algn="ctr">
              <a:buNone/>
            </a:pPr>
            <a:endParaRPr lang="en-GB" altLang="en-US" dirty="0">
              <a:ea typeface="ＭＳ Ｐゴシック" panose="020B0600070205080204" pitchFamily="34" charset="-128"/>
            </a:endParaRPr>
          </a:p>
          <a:p>
            <a:pPr marL="0" indent="0" algn="ctr">
              <a:buNone/>
            </a:pPr>
            <a:endParaRPr lang="en-GB" altLang="en-US" dirty="0">
              <a:ea typeface="ＭＳ Ｐゴシック" panose="020B0600070205080204" pitchFamily="34" charset="-128"/>
            </a:endParaRPr>
          </a:p>
          <a:p>
            <a:pPr marL="0" indent="0" algn="ctr">
              <a:buNone/>
            </a:pPr>
            <a:endParaRPr lang="en-GB" altLang="en-US" dirty="0">
              <a:ea typeface="ＭＳ Ｐゴシック" panose="020B0600070205080204" pitchFamily="34" charset="-128"/>
            </a:endParaRPr>
          </a:p>
          <a:p>
            <a:pPr marL="0" indent="0" algn="ctr">
              <a:buNone/>
            </a:pPr>
            <a:r>
              <a:rPr lang="en-GB" altLang="en-US" sz="4400" b="1" dirty="0">
                <a:highlight>
                  <a:srgbClr val="FFFF00"/>
                </a:highlight>
                <a:ea typeface="ＭＳ Ｐゴシック" panose="020B0600070205080204" pitchFamily="34" charset="-128"/>
              </a:rPr>
              <a:t>Thank you</a:t>
            </a:r>
          </a:p>
        </p:txBody>
      </p:sp>
    </p:spTree>
    <p:extLst>
      <p:ext uri="{BB962C8B-B14F-4D97-AF65-F5344CB8AC3E}">
        <p14:creationId xmlns:p14="http://schemas.microsoft.com/office/powerpoint/2010/main" val="2149276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82946">
                                            <p:txEl>
                                              <p:pRg st="3" end="3"/>
                                            </p:txEl>
                                          </p:spTgt>
                                        </p:tgtEl>
                                        <p:attrNameLst>
                                          <p:attrName>style.visibility</p:attrName>
                                        </p:attrNameLst>
                                      </p:cBhvr>
                                      <p:to>
                                        <p:strVal val="visible"/>
                                      </p:to>
                                    </p:set>
                                    <p:animEffect transition="in" filter="fade">
                                      <p:cBhvr>
                                        <p:cTn id="7" dur="2000"/>
                                        <p:tgtEl>
                                          <p:spTgt spid="82946">
                                            <p:txEl>
                                              <p:pRg st="3" end="3"/>
                                            </p:txEl>
                                          </p:spTgt>
                                        </p:tgtEl>
                                      </p:cBhvr>
                                    </p:animEffect>
                                    <p:anim calcmode="lin" valueType="num">
                                      <p:cBhvr>
                                        <p:cTn id="8" dur="2000" fill="hold"/>
                                        <p:tgtEl>
                                          <p:spTgt spid="82946">
                                            <p:txEl>
                                              <p:pRg st="3" end="3"/>
                                            </p:txEl>
                                          </p:spTgt>
                                        </p:tgtEl>
                                        <p:attrNameLst>
                                          <p:attrName>ppt_w</p:attrName>
                                        </p:attrNameLst>
                                      </p:cBhvr>
                                      <p:tavLst>
                                        <p:tav tm="0" fmla="#ppt_w*sin(2.5*pi*$)">
                                          <p:val>
                                            <p:fltVal val="0"/>
                                          </p:val>
                                        </p:tav>
                                        <p:tav tm="100000">
                                          <p:val>
                                            <p:fltVal val="1"/>
                                          </p:val>
                                        </p:tav>
                                      </p:tavLst>
                                    </p:anim>
                                    <p:anim calcmode="lin" valueType="num">
                                      <p:cBhvr>
                                        <p:cTn id="9" dur="2000" fill="hold"/>
                                        <p:tgtEl>
                                          <p:spTgt spid="82946">
                                            <p:txEl>
                                              <p:pRg st="3" end="3"/>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6"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1379</Words>
  <Application>Microsoft Office PowerPoint</Application>
  <PresentationFormat>Widescreen</PresentationFormat>
  <Paragraphs>193</Paragraphs>
  <Slides>30</Slides>
  <Notes>9</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30</vt:i4>
      </vt:variant>
    </vt:vector>
  </HeadingPairs>
  <TitlesOfParts>
    <vt:vector size="42" baseType="lpstr">
      <vt:lpstr>Calibri</vt:lpstr>
      <vt:lpstr>Arial</vt:lpstr>
      <vt:lpstr>MS PGothic</vt:lpstr>
      <vt:lpstr>Myriad Pro</vt:lpstr>
      <vt:lpstr>Verdana</vt:lpstr>
      <vt:lpstr>Wingdings</vt:lpstr>
      <vt:lpstr>MS PGothic</vt:lpstr>
      <vt:lpstr>Times New Roman</vt:lpstr>
      <vt:lpstr>Open Sans</vt:lpstr>
      <vt:lpstr>20140311PresentationUWTSDTemplate</vt:lpstr>
      <vt:lpstr>1_Office Theme</vt:lpstr>
      <vt:lpstr>1_20140311PresentationUWTSDTemplate</vt:lpstr>
      <vt:lpstr>Dissertation Module   (LCMB7020)   Workshop 2- Proposal &amp; Literature review  Vasilios Tavlaridis MBA Program Manager </vt:lpstr>
      <vt:lpstr>PowerPoint Presentation</vt:lpstr>
      <vt:lpstr> Supervisors!!  </vt:lpstr>
      <vt:lpstr>PowerPoint Presentation</vt:lpstr>
      <vt:lpstr> Research Title </vt:lpstr>
      <vt:lpstr>Refining Your Title/topic </vt:lpstr>
      <vt:lpstr>Refining Your Title/topic </vt:lpstr>
      <vt:lpstr>PowerPoint Presentation</vt:lpstr>
      <vt:lpstr>Research proposal </vt:lpstr>
      <vt:lpstr>PowerPoint Presentation</vt:lpstr>
      <vt:lpstr>What are the essential ingredients?</vt:lpstr>
      <vt:lpstr>Main Parts of the Research Proposal </vt:lpstr>
      <vt:lpstr>Problem statement</vt:lpstr>
      <vt:lpstr>Aim, Objectives and Questions  </vt:lpstr>
      <vt:lpstr>Research Questions </vt:lpstr>
      <vt:lpstr> Methodology </vt:lpstr>
      <vt:lpstr> Risks &amp; Timeline </vt:lpstr>
      <vt:lpstr>Literature review </vt:lpstr>
      <vt:lpstr>Literature Review </vt:lpstr>
      <vt:lpstr>Literature Review </vt:lpstr>
      <vt:lpstr>Purpose of a Literature Review</vt:lpstr>
      <vt:lpstr>Literature Review outline</vt:lpstr>
      <vt:lpstr>Purpose of a Literature Review</vt:lpstr>
      <vt:lpstr>Literature review</vt:lpstr>
      <vt:lpstr> Reading and Researching-What to look in the sources? </vt:lpstr>
      <vt:lpstr>PowerPoint Presentation</vt:lpstr>
      <vt:lpstr> Reading and Researching-Keywords! </vt:lpstr>
      <vt:lpstr>Finally </vt:lpstr>
      <vt:lpstr>Practical class activity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Leadership and Management Skills for the Workplace  Dissertation Module   (LCMB7020) Workshop 1 Module Overview  and Introduction to Research Methods</dc:title>
  <dc:creator>Tarila Zuofa</dc:creator>
  <cp:lastModifiedBy>Vasilios Tavlaridis</cp:lastModifiedBy>
  <cp:revision>8</cp:revision>
  <dcterms:created xsi:type="dcterms:W3CDTF">2022-05-23T09:49:04Z</dcterms:created>
  <dcterms:modified xsi:type="dcterms:W3CDTF">2024-05-30T08:46:54Z</dcterms:modified>
</cp:coreProperties>
</file>