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9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BF4F22-46A6-4128-A2D3-8CC682AEC1DA}" v="1" dt="2020-10-07T12:02:05.9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" userId="5fd3d9a1-443c-4717-9608-098946ca22e0" providerId="ADAL" clId="{2CBF4F22-46A6-4128-A2D3-8CC682AEC1DA}"/>
    <pc:docChg chg="custSel delSld modSld">
      <pc:chgData name="Tim" userId="5fd3d9a1-443c-4717-9608-098946ca22e0" providerId="ADAL" clId="{2CBF4F22-46A6-4128-A2D3-8CC682AEC1DA}" dt="2020-10-07T12:03:35.989" v="47" actId="20577"/>
      <pc:docMkLst>
        <pc:docMk/>
      </pc:docMkLst>
      <pc:sldChg chg="modSp mod">
        <pc:chgData name="Tim" userId="5fd3d9a1-443c-4717-9608-098946ca22e0" providerId="ADAL" clId="{2CBF4F22-46A6-4128-A2D3-8CC682AEC1DA}" dt="2020-10-07T12:02:19.129" v="28" actId="20577"/>
        <pc:sldMkLst>
          <pc:docMk/>
          <pc:sldMk cId="1289524587" sldId="256"/>
        </pc:sldMkLst>
        <pc:spChg chg="mod">
          <ac:chgData name="Tim" userId="5fd3d9a1-443c-4717-9608-098946ca22e0" providerId="ADAL" clId="{2CBF4F22-46A6-4128-A2D3-8CC682AEC1DA}" dt="2020-10-07T12:02:15.264" v="24" actId="20577"/>
          <ac:spMkLst>
            <pc:docMk/>
            <pc:sldMk cId="1289524587" sldId="256"/>
            <ac:spMk id="2" creationId="{00000000-0000-0000-0000-000000000000}"/>
          </ac:spMkLst>
        </pc:spChg>
        <pc:spChg chg="mod">
          <ac:chgData name="Tim" userId="5fd3d9a1-443c-4717-9608-098946ca22e0" providerId="ADAL" clId="{2CBF4F22-46A6-4128-A2D3-8CC682AEC1DA}" dt="2020-10-07T12:02:19.129" v="28" actId="20577"/>
          <ac:spMkLst>
            <pc:docMk/>
            <pc:sldMk cId="1289524587" sldId="256"/>
            <ac:spMk id="3" creationId="{00000000-0000-0000-0000-000000000000}"/>
          </ac:spMkLst>
        </pc:spChg>
      </pc:sldChg>
      <pc:sldChg chg="del">
        <pc:chgData name="Tim" userId="5fd3d9a1-443c-4717-9608-098946ca22e0" providerId="ADAL" clId="{2CBF4F22-46A6-4128-A2D3-8CC682AEC1DA}" dt="2020-10-07T12:02:27.178" v="29" actId="47"/>
        <pc:sldMkLst>
          <pc:docMk/>
          <pc:sldMk cId="3377060026" sldId="258"/>
        </pc:sldMkLst>
      </pc:sldChg>
      <pc:sldChg chg="modSp mod">
        <pc:chgData name="Tim" userId="5fd3d9a1-443c-4717-9608-098946ca22e0" providerId="ADAL" clId="{2CBF4F22-46A6-4128-A2D3-8CC682AEC1DA}" dt="2020-10-07T12:02:36.815" v="30" actId="20577"/>
        <pc:sldMkLst>
          <pc:docMk/>
          <pc:sldMk cId="2940352248" sldId="261"/>
        </pc:sldMkLst>
        <pc:spChg chg="mod">
          <ac:chgData name="Tim" userId="5fd3d9a1-443c-4717-9608-098946ca22e0" providerId="ADAL" clId="{2CBF4F22-46A6-4128-A2D3-8CC682AEC1DA}" dt="2020-10-07T12:02:36.815" v="30" actId="20577"/>
          <ac:spMkLst>
            <pc:docMk/>
            <pc:sldMk cId="2940352248" sldId="261"/>
            <ac:spMk id="15362" creationId="{00000000-0000-0000-0000-000000000000}"/>
          </ac:spMkLst>
        </pc:spChg>
      </pc:sldChg>
      <pc:sldChg chg="modSp mod">
        <pc:chgData name="Tim" userId="5fd3d9a1-443c-4717-9608-098946ca22e0" providerId="ADAL" clId="{2CBF4F22-46A6-4128-A2D3-8CC682AEC1DA}" dt="2020-10-07T12:02:06.208" v="1" actId="27636"/>
        <pc:sldMkLst>
          <pc:docMk/>
          <pc:sldMk cId="2723646042" sldId="272"/>
        </pc:sldMkLst>
        <pc:spChg chg="mod">
          <ac:chgData name="Tim" userId="5fd3d9a1-443c-4717-9608-098946ca22e0" providerId="ADAL" clId="{2CBF4F22-46A6-4128-A2D3-8CC682AEC1DA}" dt="2020-10-07T12:02:05.931" v="0"/>
          <ac:spMkLst>
            <pc:docMk/>
            <pc:sldMk cId="2723646042" sldId="272"/>
            <ac:spMk id="2" creationId="{00000000-0000-0000-0000-000000000000}"/>
          </ac:spMkLst>
        </pc:spChg>
        <pc:spChg chg="mod">
          <ac:chgData name="Tim" userId="5fd3d9a1-443c-4717-9608-098946ca22e0" providerId="ADAL" clId="{2CBF4F22-46A6-4128-A2D3-8CC682AEC1DA}" dt="2020-10-07T12:02:06.208" v="1" actId="27636"/>
          <ac:spMkLst>
            <pc:docMk/>
            <pc:sldMk cId="2723646042" sldId="272"/>
            <ac:spMk id="3" creationId="{00000000-0000-0000-0000-000000000000}"/>
          </ac:spMkLst>
        </pc:spChg>
      </pc:sldChg>
      <pc:sldChg chg="modSp">
        <pc:chgData name="Tim" userId="5fd3d9a1-443c-4717-9608-098946ca22e0" providerId="ADAL" clId="{2CBF4F22-46A6-4128-A2D3-8CC682AEC1DA}" dt="2020-10-07T12:02:05.931" v="0"/>
        <pc:sldMkLst>
          <pc:docMk/>
          <pc:sldMk cId="4293304811" sldId="273"/>
        </pc:sldMkLst>
        <pc:spChg chg="mod">
          <ac:chgData name="Tim" userId="5fd3d9a1-443c-4717-9608-098946ca22e0" providerId="ADAL" clId="{2CBF4F22-46A6-4128-A2D3-8CC682AEC1DA}" dt="2020-10-07T12:02:05.931" v="0"/>
          <ac:spMkLst>
            <pc:docMk/>
            <pc:sldMk cId="4293304811" sldId="273"/>
            <ac:spMk id="2" creationId="{00000000-0000-0000-0000-000000000000}"/>
          </ac:spMkLst>
        </pc:spChg>
        <pc:spChg chg="mod">
          <ac:chgData name="Tim" userId="5fd3d9a1-443c-4717-9608-098946ca22e0" providerId="ADAL" clId="{2CBF4F22-46A6-4128-A2D3-8CC682AEC1DA}" dt="2020-10-07T12:02:05.931" v="0"/>
          <ac:spMkLst>
            <pc:docMk/>
            <pc:sldMk cId="4293304811" sldId="273"/>
            <ac:spMk id="3" creationId="{00000000-0000-0000-0000-000000000000}"/>
          </ac:spMkLst>
        </pc:spChg>
      </pc:sldChg>
      <pc:sldChg chg="modSp mod">
        <pc:chgData name="Tim" userId="5fd3d9a1-443c-4717-9608-098946ca22e0" providerId="ADAL" clId="{2CBF4F22-46A6-4128-A2D3-8CC682AEC1DA}" dt="2020-10-07T12:03:18.598" v="38" actId="1076"/>
        <pc:sldMkLst>
          <pc:docMk/>
          <pc:sldMk cId="4272439444" sldId="274"/>
        </pc:sldMkLst>
        <pc:spChg chg="mod">
          <ac:chgData name="Tim" userId="5fd3d9a1-443c-4717-9608-098946ca22e0" providerId="ADAL" clId="{2CBF4F22-46A6-4128-A2D3-8CC682AEC1DA}" dt="2020-10-07T12:02:05.931" v="0"/>
          <ac:spMkLst>
            <pc:docMk/>
            <pc:sldMk cId="4272439444" sldId="274"/>
            <ac:spMk id="2" creationId="{00000000-0000-0000-0000-000000000000}"/>
          </ac:spMkLst>
        </pc:spChg>
        <pc:spChg chg="mod">
          <ac:chgData name="Tim" userId="5fd3d9a1-443c-4717-9608-098946ca22e0" providerId="ADAL" clId="{2CBF4F22-46A6-4128-A2D3-8CC682AEC1DA}" dt="2020-10-07T12:03:16.534" v="37" actId="1076"/>
          <ac:spMkLst>
            <pc:docMk/>
            <pc:sldMk cId="4272439444" sldId="274"/>
            <ac:spMk id="3" creationId="{00000000-0000-0000-0000-000000000000}"/>
          </ac:spMkLst>
        </pc:spChg>
        <pc:spChg chg="mod">
          <ac:chgData name="Tim" userId="5fd3d9a1-443c-4717-9608-098946ca22e0" providerId="ADAL" clId="{2CBF4F22-46A6-4128-A2D3-8CC682AEC1DA}" dt="2020-10-07T12:03:18.598" v="38" actId="1076"/>
          <ac:spMkLst>
            <pc:docMk/>
            <pc:sldMk cId="4272439444" sldId="274"/>
            <ac:spMk id="4" creationId="{00000000-0000-0000-0000-000000000000}"/>
          </ac:spMkLst>
        </pc:spChg>
      </pc:sldChg>
      <pc:sldChg chg="modSp mod">
        <pc:chgData name="Tim" userId="5fd3d9a1-443c-4717-9608-098946ca22e0" providerId="ADAL" clId="{2CBF4F22-46A6-4128-A2D3-8CC682AEC1DA}" dt="2020-10-07T12:03:04.205" v="35" actId="20577"/>
        <pc:sldMkLst>
          <pc:docMk/>
          <pc:sldMk cId="3877343107" sldId="275"/>
        </pc:sldMkLst>
        <pc:spChg chg="mod">
          <ac:chgData name="Tim" userId="5fd3d9a1-443c-4717-9608-098946ca22e0" providerId="ADAL" clId="{2CBF4F22-46A6-4128-A2D3-8CC682AEC1DA}" dt="2020-10-07T12:02:05.931" v="0"/>
          <ac:spMkLst>
            <pc:docMk/>
            <pc:sldMk cId="3877343107" sldId="275"/>
            <ac:spMk id="2" creationId="{00000000-0000-0000-0000-000000000000}"/>
          </ac:spMkLst>
        </pc:spChg>
        <pc:spChg chg="mod">
          <ac:chgData name="Tim" userId="5fd3d9a1-443c-4717-9608-098946ca22e0" providerId="ADAL" clId="{2CBF4F22-46A6-4128-A2D3-8CC682AEC1DA}" dt="2020-10-07T12:03:04.205" v="35" actId="20577"/>
          <ac:spMkLst>
            <pc:docMk/>
            <pc:sldMk cId="3877343107" sldId="275"/>
            <ac:spMk id="3" creationId="{00000000-0000-0000-0000-000000000000}"/>
          </ac:spMkLst>
        </pc:spChg>
      </pc:sldChg>
      <pc:sldChg chg="modSp mod">
        <pc:chgData name="Tim" userId="5fd3d9a1-443c-4717-9608-098946ca22e0" providerId="ADAL" clId="{2CBF4F22-46A6-4128-A2D3-8CC682AEC1DA}" dt="2020-10-07T12:03:35.989" v="47" actId="20577"/>
        <pc:sldMkLst>
          <pc:docMk/>
          <pc:sldMk cId="2841129004" sldId="276"/>
        </pc:sldMkLst>
        <pc:spChg chg="mod">
          <ac:chgData name="Tim" userId="5fd3d9a1-443c-4717-9608-098946ca22e0" providerId="ADAL" clId="{2CBF4F22-46A6-4128-A2D3-8CC682AEC1DA}" dt="2020-10-07T12:02:05.931" v="0"/>
          <ac:spMkLst>
            <pc:docMk/>
            <pc:sldMk cId="2841129004" sldId="276"/>
            <ac:spMk id="2" creationId="{00000000-0000-0000-0000-000000000000}"/>
          </ac:spMkLst>
        </pc:spChg>
        <pc:spChg chg="mod">
          <ac:chgData name="Tim" userId="5fd3d9a1-443c-4717-9608-098946ca22e0" providerId="ADAL" clId="{2CBF4F22-46A6-4128-A2D3-8CC682AEC1DA}" dt="2020-10-07T12:03:35.989" v="47" actId="20577"/>
          <ac:spMkLst>
            <pc:docMk/>
            <pc:sldMk cId="2841129004" sldId="276"/>
            <ac:spMk id="3" creationId="{00000000-0000-0000-0000-000000000000}"/>
          </ac:spMkLst>
        </pc:spChg>
      </pc:sldChg>
    </pc:docChg>
  </pc:docChgLst>
  <pc:docChgLst>
    <pc:chgData name="Tim Bashford" userId="5fd3d9a1-443c-4717-9608-098946ca22e0" providerId="ADAL" clId="{2CBF4F22-46A6-4128-A2D3-8CC682AEC1DA}"/>
    <pc:docChg chg="custSel delSld modSld">
      <pc:chgData name="Tim Bashford" userId="5fd3d9a1-443c-4717-9608-098946ca22e0" providerId="ADAL" clId="{2CBF4F22-46A6-4128-A2D3-8CC682AEC1DA}" dt="2020-10-08T09:21:54.536" v="16" actId="20577"/>
      <pc:docMkLst>
        <pc:docMk/>
      </pc:docMkLst>
      <pc:sldChg chg="del">
        <pc:chgData name="Tim Bashford" userId="5fd3d9a1-443c-4717-9608-098946ca22e0" providerId="ADAL" clId="{2CBF4F22-46A6-4128-A2D3-8CC682AEC1DA}" dt="2020-10-08T09:16:37.674" v="0" actId="47"/>
        <pc:sldMkLst>
          <pc:docMk/>
          <pc:sldMk cId="2306398035" sldId="260"/>
        </pc:sldMkLst>
      </pc:sldChg>
      <pc:sldChg chg="del">
        <pc:chgData name="Tim Bashford" userId="5fd3d9a1-443c-4717-9608-098946ca22e0" providerId="ADAL" clId="{2CBF4F22-46A6-4128-A2D3-8CC682AEC1DA}" dt="2020-10-08T09:20:23.841" v="1" actId="47"/>
        <pc:sldMkLst>
          <pc:docMk/>
          <pc:sldMk cId="67454059" sldId="264"/>
        </pc:sldMkLst>
      </pc:sldChg>
      <pc:sldChg chg="modSp mod">
        <pc:chgData name="Tim Bashford" userId="5fd3d9a1-443c-4717-9608-098946ca22e0" providerId="ADAL" clId="{2CBF4F22-46A6-4128-A2D3-8CC682AEC1DA}" dt="2020-10-08T09:21:54.536" v="16" actId="20577"/>
        <pc:sldMkLst>
          <pc:docMk/>
          <pc:sldMk cId="2723646042" sldId="272"/>
        </pc:sldMkLst>
        <pc:spChg chg="mod">
          <ac:chgData name="Tim Bashford" userId="5fd3d9a1-443c-4717-9608-098946ca22e0" providerId="ADAL" clId="{2CBF4F22-46A6-4128-A2D3-8CC682AEC1DA}" dt="2020-10-08T09:21:54.536" v="16" actId="20577"/>
          <ac:spMkLst>
            <pc:docMk/>
            <pc:sldMk cId="2723646042" sldId="272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A88A2-C314-4E9E-9502-05F262FFF2B5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F462DE-A157-4FA0-918C-DE86E95EC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00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039A34C8-02E9-445E-A4E8-307BC7C81134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2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8499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3588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6" name="Text Box 2"/>
          <p:cNvSpPr txBox="1">
            <a:spLocks noChangeArrowheads="1"/>
          </p:cNvSpPr>
          <p:nvPr/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3D57A5C5-3883-4394-BEA0-D969ED90B644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3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8704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4" name="Text Box 2"/>
          <p:cNvSpPr txBox="1">
            <a:spLocks noChangeArrowheads="1"/>
          </p:cNvSpPr>
          <p:nvPr/>
        </p:nvSpPr>
        <p:spPr bwMode="auto">
          <a:xfrm>
            <a:off x="754639" y="5079095"/>
            <a:ext cx="6048635" cy="481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394E6FF0-E4AF-4C54-804D-CC66361935DC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4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8806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Text Box 2"/>
          <p:cNvSpPr txBox="1">
            <a:spLocks noChangeArrowheads="1"/>
          </p:cNvSpPr>
          <p:nvPr/>
        </p:nvSpPr>
        <p:spPr bwMode="auto">
          <a:xfrm>
            <a:off x="754639" y="5079095"/>
            <a:ext cx="6048635" cy="481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DE6478B6-9364-4A20-A576-465DACB5B437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5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890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2" name="Text Box 2"/>
          <p:cNvSpPr txBox="1">
            <a:spLocks noChangeArrowheads="1"/>
          </p:cNvSpPr>
          <p:nvPr/>
        </p:nvSpPr>
        <p:spPr bwMode="auto">
          <a:xfrm>
            <a:off x="754639" y="5079095"/>
            <a:ext cx="6048635" cy="481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C5627934-57E5-42FE-B371-517BCE45C9D3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6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911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0" name="Text Box 2"/>
          <p:cNvSpPr txBox="1">
            <a:spLocks noChangeArrowheads="1"/>
          </p:cNvSpPr>
          <p:nvPr/>
        </p:nvSpPr>
        <p:spPr bwMode="auto">
          <a:xfrm>
            <a:off x="754639" y="5079095"/>
            <a:ext cx="6048635" cy="481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1BBF124B-1A4B-4CBB-95C0-D2ACEBD4A10F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7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9216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4" name="Text Box 2"/>
          <p:cNvSpPr txBox="1">
            <a:spLocks noChangeArrowheads="1"/>
          </p:cNvSpPr>
          <p:nvPr/>
        </p:nvSpPr>
        <p:spPr bwMode="auto">
          <a:xfrm>
            <a:off x="754639" y="5079095"/>
            <a:ext cx="6048635" cy="481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431588C5-39CB-49ED-9D1B-50F91594D3BC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8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931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8" name="Text Box 2"/>
          <p:cNvSpPr txBox="1">
            <a:spLocks noChangeArrowheads="1"/>
          </p:cNvSpPr>
          <p:nvPr/>
        </p:nvSpPr>
        <p:spPr bwMode="auto">
          <a:xfrm>
            <a:off x="754639" y="5079095"/>
            <a:ext cx="6048635" cy="481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D68C1DA8-0977-45BB-A322-1B0FD8A7F0BC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9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942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2" name="Text Box 2"/>
          <p:cNvSpPr txBox="1">
            <a:spLocks noChangeArrowheads="1"/>
          </p:cNvSpPr>
          <p:nvPr/>
        </p:nvSpPr>
        <p:spPr bwMode="auto">
          <a:xfrm>
            <a:off x="754639" y="5079095"/>
            <a:ext cx="6048635" cy="481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8B5C0C62-DC2E-402A-9510-0A7BD39AAFD0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10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9523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6" name="Text Box 2"/>
          <p:cNvSpPr txBox="1">
            <a:spLocks noChangeArrowheads="1"/>
          </p:cNvSpPr>
          <p:nvPr/>
        </p:nvSpPr>
        <p:spPr bwMode="auto">
          <a:xfrm>
            <a:off x="754639" y="5079095"/>
            <a:ext cx="6048635" cy="481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4443BE5E-0883-4CC5-828D-17D43ACC8408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11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9625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60" name="Text Box 2"/>
          <p:cNvSpPr txBox="1">
            <a:spLocks noChangeArrowheads="1"/>
          </p:cNvSpPr>
          <p:nvPr/>
        </p:nvSpPr>
        <p:spPr bwMode="auto">
          <a:xfrm>
            <a:off x="754639" y="5079095"/>
            <a:ext cx="6048635" cy="481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/>
            <a:fld id="{05CB2B7E-BDCD-453A-B0F6-7EC724CA1E12}" type="slidenum">
              <a:rPr lang="en-GB" altLang="en-US">
                <a:solidFill>
                  <a:srgbClr val="000000"/>
                </a:solidFill>
                <a:latin typeface="Times New Roman" pitchFamily="16" charset="0"/>
              </a:rPr>
              <a:pPr eaLnBrk="1"/>
              <a:t>12</a:t>
            </a:fld>
            <a:endParaRPr lang="en-GB" altLang="en-US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9728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4" name="Text Box 2"/>
          <p:cNvSpPr txBox="1">
            <a:spLocks noChangeArrowheads="1"/>
          </p:cNvSpPr>
          <p:nvPr/>
        </p:nvSpPr>
        <p:spPr bwMode="auto">
          <a:xfrm>
            <a:off x="754639" y="5079095"/>
            <a:ext cx="6048635" cy="481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0165" tIns="40083" rIns="80165" bIns="40083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48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94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739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787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497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693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693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166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877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616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0757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59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7603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0848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263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619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02E9F-8CDB-4BFF-BE55-F7347093824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43EB05F-D2B9-4C32-A03F-82481E78D5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96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Network Programming</a:t>
            </a:r>
            <a:br>
              <a:rPr lang="en-GB" dirty="0"/>
            </a:br>
            <a:r>
              <a:rPr lang="en-GB" dirty="0"/>
              <a:t>3 – Selection recap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Tim Bashford</a:t>
            </a:r>
          </a:p>
        </p:txBody>
      </p:sp>
    </p:spTree>
    <p:extLst>
      <p:ext uri="{BB962C8B-B14F-4D97-AF65-F5344CB8AC3E}">
        <p14:creationId xmlns:p14="http://schemas.microsoft.com/office/powerpoint/2010/main" val="1289524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/>
          <p:cNvSpPr txBox="1">
            <a:spLocks noChangeArrowheads="1"/>
          </p:cNvSpPr>
          <p:nvPr/>
        </p:nvSpPr>
        <p:spPr bwMode="auto">
          <a:xfrm>
            <a:off x="685440" y="609185"/>
            <a:ext cx="777168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2452" rIns="81639" bIns="42452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GB" altLang="en-US" sz="4000">
                <a:solidFill>
                  <a:srgbClr val="000000"/>
                </a:solidFill>
              </a:rPr>
              <a:t>Selection</a:t>
            </a:r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85440" y="1981648"/>
            <a:ext cx="7771680" cy="41145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1639" tIns="42452" rIns="81639" bIns="42452"/>
          <a:lstStyle/>
          <a:p>
            <a:pPr marL="302404" indent="-302404">
              <a:lnSpc>
                <a:spcPct val="90000"/>
              </a:lnSpc>
              <a:spcBef>
                <a:spcPts val="726"/>
              </a:spcBef>
              <a:buFont typeface="Times New Roman" pitchFamily="16" charset="0"/>
              <a:buChar char="•"/>
              <a:tabLst>
                <a:tab pos="302404" algn="l"/>
                <a:tab pos="708490" algn="l"/>
                <a:tab pos="1116017" algn="l"/>
                <a:tab pos="1523542" algn="l"/>
                <a:tab pos="1931069" algn="l"/>
                <a:tab pos="2338595" algn="l"/>
                <a:tab pos="2746121" algn="l"/>
                <a:tab pos="3153647" algn="l"/>
                <a:tab pos="3561173" algn="l"/>
                <a:tab pos="3968699" algn="l"/>
                <a:tab pos="4376225" algn="l"/>
                <a:tab pos="4783751" algn="l"/>
                <a:tab pos="5191277" algn="l"/>
                <a:tab pos="5598803" algn="l"/>
                <a:tab pos="6006329" algn="l"/>
                <a:tab pos="6413855" algn="l"/>
                <a:tab pos="6821381" algn="l"/>
                <a:tab pos="7228907" algn="l"/>
                <a:tab pos="7636433" algn="l"/>
                <a:tab pos="8043959" algn="l"/>
                <a:tab pos="8451485" algn="l"/>
              </a:tabLst>
              <a:defRPr/>
            </a:pPr>
            <a:r>
              <a:rPr lang="en-GB" sz="2400">
                <a:solidFill>
                  <a:srgbClr val="000000"/>
                </a:solidFill>
                <a:ea typeface="WenQuanYi Zen Hei Sharp" charset="0"/>
                <a:cs typeface="WenQuanYi Zen Hei Sharp" charset="0"/>
              </a:rPr>
              <a:t>Selection is the control of flow</a:t>
            </a:r>
          </a:p>
          <a:p>
            <a:pPr marL="665290" lvl="1" indent="-250564">
              <a:lnSpc>
                <a:spcPct val="90000"/>
              </a:lnSpc>
              <a:spcBef>
                <a:spcPts val="635"/>
              </a:spcBef>
              <a:buFont typeface="Times New Roman" pitchFamily="16" charset="0"/>
              <a:buChar char="–"/>
              <a:tabLst>
                <a:tab pos="302404" algn="l"/>
                <a:tab pos="708490" algn="l"/>
                <a:tab pos="1116017" algn="l"/>
                <a:tab pos="1523542" algn="l"/>
                <a:tab pos="1931069" algn="l"/>
                <a:tab pos="2338595" algn="l"/>
                <a:tab pos="2746121" algn="l"/>
                <a:tab pos="3153647" algn="l"/>
                <a:tab pos="3561173" algn="l"/>
                <a:tab pos="3968699" algn="l"/>
                <a:tab pos="4376225" algn="l"/>
                <a:tab pos="4783751" algn="l"/>
                <a:tab pos="5191277" algn="l"/>
                <a:tab pos="5598803" algn="l"/>
                <a:tab pos="6006329" algn="l"/>
                <a:tab pos="6413855" algn="l"/>
                <a:tab pos="6821381" algn="l"/>
                <a:tab pos="7228907" algn="l"/>
                <a:tab pos="7636433" algn="l"/>
                <a:tab pos="8043959" algn="l"/>
                <a:tab pos="8451485" algn="l"/>
              </a:tabLst>
              <a:defRPr/>
            </a:pPr>
            <a:r>
              <a:rPr lang="en-GB" sz="2500">
                <a:solidFill>
                  <a:srgbClr val="000000"/>
                </a:solidFill>
                <a:latin typeface="Times New Roman" pitchFamily="16" charset="0"/>
                <a:ea typeface="WenQuanYi Zen Hei Sharp" charset="0"/>
                <a:cs typeface="WenQuanYi Zen Hei Sharp" charset="0"/>
              </a:rPr>
              <a:t>Binary selection</a:t>
            </a:r>
          </a:p>
          <a:p>
            <a:pPr lvl="2">
              <a:lnSpc>
                <a:spcPct val="90000"/>
              </a:lnSpc>
              <a:spcBef>
                <a:spcPts val="544"/>
              </a:spcBef>
              <a:buFont typeface="Times New Roman" pitchFamily="16" charset="0"/>
              <a:buChar char="•"/>
              <a:tabLst>
                <a:tab pos="302404" algn="l"/>
                <a:tab pos="708490" algn="l"/>
                <a:tab pos="1116017" algn="l"/>
                <a:tab pos="1523542" algn="l"/>
                <a:tab pos="1931069" algn="l"/>
                <a:tab pos="2338595" algn="l"/>
                <a:tab pos="2746121" algn="l"/>
                <a:tab pos="3153647" algn="l"/>
                <a:tab pos="3561173" algn="l"/>
                <a:tab pos="3968699" algn="l"/>
                <a:tab pos="4376225" algn="l"/>
                <a:tab pos="4783751" algn="l"/>
                <a:tab pos="5191277" algn="l"/>
                <a:tab pos="5598803" algn="l"/>
                <a:tab pos="6006329" algn="l"/>
                <a:tab pos="6413855" algn="l"/>
                <a:tab pos="6821381" algn="l"/>
                <a:tab pos="7228907" algn="l"/>
                <a:tab pos="7636433" algn="l"/>
                <a:tab pos="8043959" algn="l"/>
                <a:tab pos="8451485" algn="l"/>
              </a:tabLst>
              <a:defRPr/>
            </a:pPr>
            <a:r>
              <a:rPr lang="en-GB" sz="2200">
                <a:solidFill>
                  <a:srgbClr val="000000"/>
                </a:solidFill>
                <a:latin typeface="Times New Roman" pitchFamily="16" charset="0"/>
                <a:ea typeface="WenQuanYi Zen Hei Sharp" charset="0"/>
                <a:cs typeface="WenQuanYi Zen Hei Sharp" charset="0"/>
              </a:rPr>
              <a:t>This is a form of selection where there are only two possibilities</a:t>
            </a:r>
          </a:p>
          <a:p>
            <a:pPr lvl="2">
              <a:lnSpc>
                <a:spcPct val="90000"/>
              </a:lnSpc>
              <a:spcBef>
                <a:spcPts val="544"/>
              </a:spcBef>
              <a:buFont typeface="Times New Roman" pitchFamily="16" charset="0"/>
              <a:buChar char="•"/>
              <a:tabLst>
                <a:tab pos="302404" algn="l"/>
                <a:tab pos="708490" algn="l"/>
                <a:tab pos="1116017" algn="l"/>
                <a:tab pos="1523542" algn="l"/>
                <a:tab pos="1931069" algn="l"/>
                <a:tab pos="2338595" algn="l"/>
                <a:tab pos="2746121" algn="l"/>
                <a:tab pos="3153647" algn="l"/>
                <a:tab pos="3561173" algn="l"/>
                <a:tab pos="3968699" algn="l"/>
                <a:tab pos="4376225" algn="l"/>
                <a:tab pos="4783751" algn="l"/>
                <a:tab pos="5191277" algn="l"/>
                <a:tab pos="5598803" algn="l"/>
                <a:tab pos="6006329" algn="l"/>
                <a:tab pos="6413855" algn="l"/>
                <a:tab pos="6821381" algn="l"/>
                <a:tab pos="7228907" algn="l"/>
                <a:tab pos="7636433" algn="l"/>
                <a:tab pos="8043959" algn="l"/>
                <a:tab pos="8451485" algn="l"/>
              </a:tabLst>
              <a:defRPr/>
            </a:pPr>
            <a:r>
              <a:rPr lang="en-GB" sz="2200">
                <a:solidFill>
                  <a:srgbClr val="000000"/>
                </a:solidFill>
                <a:latin typeface="Times New Roman" pitchFamily="16" charset="0"/>
                <a:ea typeface="WenQuanYi Zen Hei Sharp" charset="0"/>
                <a:cs typeface="WenQuanYi Zen Hei Sharp" charset="0"/>
              </a:rPr>
              <a:t>Note that ranges can be used here for example greater than</a:t>
            </a:r>
          </a:p>
          <a:p>
            <a:pPr marL="669610" lvl="1" indent="-250564">
              <a:lnSpc>
                <a:spcPct val="90000"/>
              </a:lnSpc>
              <a:spcBef>
                <a:spcPts val="635"/>
              </a:spcBef>
              <a:tabLst>
                <a:tab pos="302404" algn="l"/>
                <a:tab pos="708490" algn="l"/>
                <a:tab pos="1116017" algn="l"/>
                <a:tab pos="1523542" algn="l"/>
                <a:tab pos="1931069" algn="l"/>
                <a:tab pos="2338595" algn="l"/>
                <a:tab pos="2746121" algn="l"/>
                <a:tab pos="3153647" algn="l"/>
                <a:tab pos="3561173" algn="l"/>
                <a:tab pos="3968699" algn="l"/>
                <a:tab pos="4376225" algn="l"/>
                <a:tab pos="4783751" algn="l"/>
                <a:tab pos="5191277" algn="l"/>
                <a:tab pos="5598803" algn="l"/>
                <a:tab pos="6006329" algn="l"/>
                <a:tab pos="6413855" algn="l"/>
                <a:tab pos="6821381" algn="l"/>
                <a:tab pos="7228907" algn="l"/>
                <a:tab pos="7636433" algn="l"/>
                <a:tab pos="8043959" algn="l"/>
                <a:tab pos="8451485" algn="l"/>
              </a:tabLst>
              <a:defRPr/>
            </a:pPr>
            <a:endParaRPr lang="en-GB" sz="2200">
              <a:solidFill>
                <a:srgbClr val="000000"/>
              </a:solidFill>
              <a:latin typeface="Times New Roman" pitchFamily="16" charset="0"/>
              <a:ea typeface="WenQuanYi Zen Hei Sharp" charset="0"/>
              <a:cs typeface="WenQuanYi Zen Hei Sharp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1955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456480" y="273629"/>
            <a:ext cx="822960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US" altLang="en-US" sz="4000">
                <a:solidFill>
                  <a:srgbClr val="000000"/>
                </a:solidFill>
                <a:latin typeface="Calibri" charset="0"/>
              </a:rPr>
              <a:t>Booleans (or just Bools)</a:t>
            </a: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456480" y="1600008"/>
            <a:ext cx="8229600" cy="452639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1639" tIns="42452" rIns="81639" bIns="42452"/>
          <a:lstStyle/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All selectors in programming are conditions that result in a true (T) or false (F)</a:t>
            </a:r>
          </a:p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A selector is an “if” statement, so we write</a:t>
            </a:r>
          </a:p>
          <a:p>
            <a:pPr marL="311045" indent="-305285">
              <a:spcBef>
                <a:spcPts val="511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5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if condition:</a:t>
            </a:r>
          </a:p>
          <a:p>
            <a:pPr marL="311045" indent="-305285">
              <a:spcBef>
                <a:spcPts val="511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5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Block of code to execute when condition is true</a:t>
            </a:r>
          </a:p>
          <a:p>
            <a:pPr marL="311045" indent="-305285">
              <a:spcBef>
                <a:spcPts val="511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5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else:</a:t>
            </a:r>
          </a:p>
          <a:p>
            <a:pPr marL="311045" indent="-305285">
              <a:spcBef>
                <a:spcPts val="511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5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Block of code to execute when condition is false</a:t>
            </a:r>
          </a:p>
        </p:txBody>
      </p:sp>
    </p:spTree>
    <p:extLst>
      <p:ext uri="{BB962C8B-B14F-4D97-AF65-F5344CB8AC3E}">
        <p14:creationId xmlns:p14="http://schemas.microsoft.com/office/powerpoint/2010/main" val="29403522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/>
          <p:cNvSpPr txBox="1">
            <a:spLocks noChangeArrowheads="1"/>
          </p:cNvSpPr>
          <p:nvPr/>
        </p:nvSpPr>
        <p:spPr bwMode="auto">
          <a:xfrm>
            <a:off x="456480" y="273629"/>
            <a:ext cx="822960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US" altLang="en-US" sz="4000">
                <a:solidFill>
                  <a:srgbClr val="000000"/>
                </a:solidFill>
                <a:latin typeface="Calibri" charset="0"/>
              </a:rPr>
              <a:t>Conditions</a:t>
            </a: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56480" y="1600008"/>
            <a:ext cx="8229600" cy="452639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1639" tIns="42452" rIns="81639" bIns="42452"/>
          <a:lstStyle/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A condition consist or one or more operands that result in a </a:t>
            </a:r>
            <a:r>
              <a:rPr lang="en-US" sz="2900" dirty="0" err="1">
                <a:solidFill>
                  <a:srgbClr val="000000"/>
                </a:solidFill>
                <a:latin typeface="Calibri" charset="0"/>
                <a:cs typeface="WenQuanYi Zen Hei Sharp" charset="0"/>
              </a:rPr>
              <a:t>boolean</a:t>
            </a: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 value</a:t>
            </a:r>
          </a:p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The relational and equality operators are: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== Equal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!=Not equal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&gt; Greater than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&lt; Less than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&gt;= Greater than or equal to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&lt;= Less than or equal to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endParaRPr lang="en-US" sz="2900" dirty="0">
              <a:solidFill>
                <a:srgbClr val="000000"/>
              </a:solidFill>
              <a:latin typeface="Calibri" charset="0"/>
              <a:cs typeface="WenQuanYi Zen Hei Sharp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41274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456480" y="273629"/>
            <a:ext cx="822960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US" altLang="en-US" sz="4000">
                <a:solidFill>
                  <a:srgbClr val="000000"/>
                </a:solidFill>
                <a:latin typeface="Calibri" charset="0"/>
              </a:rPr>
              <a:t>Examples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56480" y="1600008"/>
            <a:ext cx="8229600" cy="452639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1639" tIns="42452" rIns="81639" bIns="42452"/>
          <a:lstStyle/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Given x = 2 and y = 3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</a:t>
            </a:r>
            <a:r>
              <a:rPr lang="en-US" sz="2900" b="1">
                <a:solidFill>
                  <a:srgbClr val="000000"/>
                </a:solidFill>
                <a:latin typeface="Calibri" charset="0"/>
                <a:cs typeface="WenQuanYi Zen Hei Sharp" charset="0"/>
              </a:rPr>
              <a:t>x == y	</a:t>
            </a: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is </a:t>
            </a:r>
            <a:r>
              <a:rPr lang="en-US" sz="2900" b="1">
                <a:solidFill>
                  <a:srgbClr val="000000"/>
                </a:solidFill>
                <a:latin typeface="Calibri" charset="0"/>
                <a:cs typeface="WenQuanYi Zen Hei Sharp" charset="0"/>
              </a:rPr>
              <a:t>false</a:t>
            </a: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 	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		(because 2 and 3 are different)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</a:t>
            </a:r>
            <a:r>
              <a:rPr lang="en-US" sz="2900" b="1">
                <a:solidFill>
                  <a:srgbClr val="000000"/>
                </a:solidFill>
                <a:latin typeface="Calibri" charset="0"/>
                <a:cs typeface="WenQuanYi Zen Hei Sharp" charset="0"/>
              </a:rPr>
              <a:t>x != y		</a:t>
            </a: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is </a:t>
            </a:r>
            <a:r>
              <a:rPr lang="en-US" sz="2900" b="1">
                <a:solidFill>
                  <a:srgbClr val="000000"/>
                </a:solidFill>
                <a:latin typeface="Calibri" charset="0"/>
                <a:cs typeface="WenQuanYi Zen Hei Sharp" charset="0"/>
              </a:rPr>
              <a:t>true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</a:t>
            </a:r>
            <a:r>
              <a:rPr lang="en-US" sz="2900" b="1">
                <a:solidFill>
                  <a:srgbClr val="000000"/>
                </a:solidFill>
                <a:latin typeface="Calibri" charset="0"/>
                <a:cs typeface="WenQuanYi Zen Hei Sharp" charset="0"/>
              </a:rPr>
              <a:t>x &gt; y		</a:t>
            </a: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is </a:t>
            </a:r>
            <a:r>
              <a:rPr lang="en-US" sz="2900" b="1">
                <a:solidFill>
                  <a:srgbClr val="000000"/>
                </a:solidFill>
                <a:latin typeface="Calibri" charset="0"/>
                <a:cs typeface="WenQuanYi Zen Hei Sharp" charset="0"/>
              </a:rPr>
              <a:t>false</a:t>
            </a: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 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		(because 2 is a lower value 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		than 3)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</a:t>
            </a:r>
            <a:r>
              <a:rPr lang="en-US" sz="2900" b="1">
                <a:solidFill>
                  <a:srgbClr val="000000"/>
                </a:solidFill>
                <a:latin typeface="Calibri" charset="0"/>
                <a:cs typeface="WenQuanYi Zen Hei Sharp" charset="0"/>
              </a:rPr>
              <a:t>x &lt; y		</a:t>
            </a:r>
            <a:r>
              <a:rPr lang="en-US" sz="290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is </a:t>
            </a:r>
            <a:r>
              <a:rPr lang="en-US" sz="2900" b="1">
                <a:solidFill>
                  <a:srgbClr val="000000"/>
                </a:solidFill>
                <a:latin typeface="Calibri" charset="0"/>
                <a:cs typeface="WenQuanYi Zen Hei Sharp" charset="0"/>
              </a:rPr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29909969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6480" y="273629"/>
            <a:ext cx="822960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US" altLang="en-US" sz="4000">
                <a:solidFill>
                  <a:srgbClr val="000000"/>
                </a:solidFill>
                <a:latin typeface="Calibri" charset="0"/>
              </a:rPr>
              <a:t>Multiple Conditions</a:t>
            </a: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56480" y="1600008"/>
            <a:ext cx="8229600" cy="452639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1639" tIns="42452" rIns="81639" bIns="42452"/>
          <a:lstStyle/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Sometimes we have problem where we need to perform two tests at the same time</a:t>
            </a:r>
          </a:p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For example, if student’s hobby is running </a:t>
            </a:r>
            <a:r>
              <a:rPr lang="en-US" sz="2900" b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and</a:t>
            </a: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 they are aged over 25</a:t>
            </a:r>
          </a:p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Here we have two conditions that </a:t>
            </a:r>
            <a:r>
              <a:rPr lang="en-US" sz="2900" b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both</a:t>
            </a: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 must be true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    hobby == “Running” </a:t>
            </a:r>
            <a:r>
              <a:rPr lang="en-US" sz="2900" dirty="0">
                <a:solidFill>
                  <a:srgbClr val="000000"/>
                </a:solidFill>
                <a:latin typeface="Wingdings" charset="2"/>
                <a:ea typeface="Wingdings" charset="2"/>
                <a:cs typeface="Wingdings" charset="2"/>
              </a:rPr>
              <a:t></a:t>
            </a: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 hobby is “Running”</a:t>
            </a:r>
            <a:b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</a:b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    age &gt; 25                   </a:t>
            </a:r>
            <a:r>
              <a:rPr lang="en-US" sz="2900" dirty="0">
                <a:solidFill>
                  <a:srgbClr val="000000"/>
                </a:solidFill>
                <a:latin typeface="Wingdings" charset="2"/>
                <a:ea typeface="Wingdings" charset="2"/>
                <a:cs typeface="Wingdings" charset="2"/>
              </a:rPr>
              <a:t></a:t>
            </a: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 age must be over 25</a:t>
            </a:r>
          </a:p>
        </p:txBody>
      </p:sp>
    </p:spTree>
    <p:extLst>
      <p:ext uri="{BB962C8B-B14F-4D97-AF65-F5344CB8AC3E}">
        <p14:creationId xmlns:p14="http://schemas.microsoft.com/office/powerpoint/2010/main" val="36860770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/>
          <p:cNvSpPr txBox="1">
            <a:spLocks noChangeArrowheads="1"/>
          </p:cNvSpPr>
          <p:nvPr/>
        </p:nvSpPr>
        <p:spPr bwMode="auto">
          <a:xfrm>
            <a:off x="456480" y="273629"/>
            <a:ext cx="822960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US" altLang="en-US" sz="4000">
                <a:solidFill>
                  <a:srgbClr val="000000"/>
                </a:solidFill>
                <a:latin typeface="Calibri" charset="0"/>
              </a:rPr>
              <a:t>AND</a:t>
            </a:r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56480" y="1600008"/>
            <a:ext cx="8229600" cy="452639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1639" tIns="42452" rIns="81639" bIns="42452"/>
          <a:lstStyle/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To test if both conditions are true we use an AND operator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endParaRPr lang="en-US" sz="2900" dirty="0">
              <a:solidFill>
                <a:srgbClr val="000000"/>
              </a:solidFill>
              <a:latin typeface="Calibri" charset="0"/>
              <a:cs typeface="WenQuanYi Zen Hei Sharp" charset="0"/>
            </a:endParaRP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if hobby == “Running” </a:t>
            </a:r>
            <a:r>
              <a:rPr lang="en-US" sz="2900" b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and </a:t>
            </a: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age &gt; 25: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	</a:t>
            </a:r>
            <a: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Do something when student is</a:t>
            </a:r>
            <a:b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</a:br>
            <a: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	a runner over 25 years old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endParaRPr lang="en-US" sz="2900" i="1" dirty="0">
              <a:solidFill>
                <a:srgbClr val="000000"/>
              </a:solidFill>
              <a:latin typeface="Calibri" charset="0"/>
              <a:cs typeface="WenQuanYi Zen Hei Sharp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3226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456480" y="273629"/>
            <a:ext cx="822960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US" altLang="en-US" sz="4000">
                <a:solidFill>
                  <a:srgbClr val="000000"/>
                </a:solidFill>
                <a:latin typeface="Calibri" charset="0"/>
              </a:rPr>
              <a:t>AND Truth Table</a:t>
            </a:r>
          </a:p>
        </p:txBody>
      </p:sp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456480" y="1600008"/>
            <a:ext cx="8229600" cy="452639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1639" tIns="42452" rIns="81639" bIns="42452"/>
          <a:lstStyle/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The AND operator produces the following results</a:t>
            </a:r>
          </a:p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Let A be the condition (hobby == “Running”)</a:t>
            </a:r>
            <a:b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</a:b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and let B be the condition (age &gt; 25)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</a:t>
            </a:r>
          </a:p>
        </p:txBody>
      </p:sp>
      <p:graphicFrame>
        <p:nvGraphicFramePr>
          <p:cNvPr id="21507" name="Group 3"/>
          <p:cNvGraphicFramePr>
            <a:graphicFrameLocks noGrp="1"/>
          </p:cNvGraphicFramePr>
          <p:nvPr/>
        </p:nvGraphicFramePr>
        <p:xfrm>
          <a:off x="813600" y="3040160"/>
          <a:ext cx="6098400" cy="3554720"/>
        </p:xfrm>
        <a:graphic>
          <a:graphicData uri="http://schemas.openxmlformats.org/drawingml/2006/table">
            <a:tbl>
              <a:tblPr/>
              <a:tblGrid>
                <a:gridCol w="203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4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1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5724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A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B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A and B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5724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5724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5724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5724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89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510" name="AutoShape 57"/>
          <p:cNvSpPr>
            <a:spLocks noChangeArrowheads="1"/>
          </p:cNvSpPr>
          <p:nvPr/>
        </p:nvSpPr>
        <p:spPr bwMode="auto">
          <a:xfrm>
            <a:off x="7450560" y="4149077"/>
            <a:ext cx="1510560" cy="1944204"/>
          </a:xfrm>
          <a:custGeom>
            <a:avLst/>
            <a:gdLst>
              <a:gd name="T0" fmla="*/ 1665288 w 1511300"/>
              <a:gd name="T1" fmla="*/ 1071563 h 1944688"/>
              <a:gd name="T2" fmla="*/ 832644 w 1511300"/>
              <a:gd name="T3" fmla="*/ 2143125 h 1944688"/>
              <a:gd name="T4" fmla="*/ 0 w 1511300"/>
              <a:gd name="T5" fmla="*/ 1071563 h 1944688"/>
              <a:gd name="T6" fmla="*/ 832644 w 1511300"/>
              <a:gd name="T7" fmla="*/ 0 h 1944688"/>
              <a:gd name="T8" fmla="*/ 0 60000 65536"/>
              <a:gd name="T9" fmla="*/ 0 60000 65536"/>
              <a:gd name="T10" fmla="*/ 0 60000 65536"/>
              <a:gd name="T11" fmla="*/ 0 60000 65536"/>
              <a:gd name="T12" fmla="*/ 0 w 1511300"/>
              <a:gd name="T13" fmla="*/ 0 h 1944688"/>
              <a:gd name="T14" fmla="*/ 1511300 w 1511300"/>
              <a:gd name="T15" fmla="*/ 1944688 h 19446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11300" h="1944688">
                <a:moveTo>
                  <a:pt x="0" y="0"/>
                </a:moveTo>
                <a:lnTo>
                  <a:pt x="700" y="0"/>
                </a:lnTo>
                <a:lnTo>
                  <a:pt x="700" y="1"/>
                </a:lnTo>
                <a:lnTo>
                  <a:pt x="1750" y="0"/>
                </a:lnTo>
                <a:lnTo>
                  <a:pt x="4200" y="0"/>
                </a:lnTo>
                <a:lnTo>
                  <a:pt x="4200" y="900"/>
                </a:lnTo>
                <a:lnTo>
                  <a:pt x="4200" y="2250"/>
                </a:lnTo>
                <a:lnTo>
                  <a:pt x="4200" y="5401"/>
                </a:lnTo>
                <a:lnTo>
                  <a:pt x="1750" y="5401"/>
                </a:lnTo>
                <a:lnTo>
                  <a:pt x="700" y="5401"/>
                </a:lnTo>
                <a:lnTo>
                  <a:pt x="0" y="5401"/>
                </a:lnTo>
                <a:lnTo>
                  <a:pt x="0" y="2250"/>
                </a:lnTo>
                <a:lnTo>
                  <a:pt x="-8784" y="635"/>
                </a:lnTo>
                <a:lnTo>
                  <a:pt x="0" y="900"/>
                </a:lnTo>
                <a:close/>
              </a:path>
            </a:pathLst>
          </a:custGeom>
          <a:noFill/>
          <a:ln w="25560" cap="sq">
            <a:solidFill>
              <a:srgbClr val="3A5F8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1639" tIns="40820" rIns="81639" bIns="40820" anchor="ctr"/>
          <a:lstStyle>
            <a:lvl1pPr marL="215900" indent="-212725"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SzPct val="45000"/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latin typeface="Calibri" charset="0"/>
              </a:rPr>
              <a:t>Result is only true when A and B are </a:t>
            </a:r>
            <a:r>
              <a:rPr lang="en-GB" altLang="en-US" sz="2400" b="1">
                <a:solidFill>
                  <a:srgbClr val="000000"/>
                </a:solidFill>
                <a:latin typeface="Calibri" charset="0"/>
              </a:rPr>
              <a:t>both</a:t>
            </a:r>
            <a:r>
              <a:rPr lang="en-GB" altLang="en-US" sz="2400">
                <a:solidFill>
                  <a:srgbClr val="000000"/>
                </a:solidFill>
                <a:latin typeface="Calibri" charset="0"/>
              </a:rPr>
              <a:t> true</a:t>
            </a:r>
          </a:p>
        </p:txBody>
      </p:sp>
    </p:spTree>
    <p:extLst>
      <p:ext uri="{BB962C8B-B14F-4D97-AF65-F5344CB8AC3E}">
        <p14:creationId xmlns:p14="http://schemas.microsoft.com/office/powerpoint/2010/main" val="287214990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456480" y="273629"/>
            <a:ext cx="822960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US" altLang="en-US" sz="4000">
                <a:solidFill>
                  <a:srgbClr val="000000"/>
                </a:solidFill>
                <a:latin typeface="Calibri" charset="0"/>
              </a:rPr>
              <a:t>OR</a:t>
            </a:r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56480" y="1600008"/>
            <a:ext cx="8229600" cy="452639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1639" tIns="42452" rIns="81639" bIns="42452"/>
          <a:lstStyle/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Alternatively, we may wish to test if either of the conditions is true (and by implication both may be true) </a:t>
            </a:r>
          </a:p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We use an OR operator for this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br>
              <a:rPr lang="en-US" sz="11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</a:b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if hobby == “Running” </a:t>
            </a:r>
            <a:r>
              <a:rPr lang="en-US" sz="2900" b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or </a:t>
            </a: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age &gt; 25: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	</a:t>
            </a:r>
            <a: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Do something when student is either</a:t>
            </a:r>
            <a:b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</a:br>
            <a: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	a runner, over 25 years old</a:t>
            </a:r>
            <a:b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</a:br>
            <a: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	or both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endParaRPr lang="en-US" sz="2900" i="1" dirty="0">
              <a:solidFill>
                <a:srgbClr val="000000"/>
              </a:solidFill>
              <a:latin typeface="Calibri" charset="0"/>
              <a:cs typeface="WenQuanYi Zen Hei Sharp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0292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456480" y="273629"/>
            <a:ext cx="822960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US" altLang="en-US" sz="4000">
                <a:solidFill>
                  <a:srgbClr val="000000"/>
                </a:solidFill>
                <a:latin typeface="Calibri" charset="0"/>
              </a:rPr>
              <a:t>OR Truth Table</a:t>
            </a:r>
          </a:p>
        </p:txBody>
      </p:sp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456480" y="1600008"/>
            <a:ext cx="8229600" cy="452639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1639" tIns="42452" rIns="81639" bIns="42452"/>
          <a:lstStyle/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The OR operator produces the following results</a:t>
            </a:r>
          </a:p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Let A be the condition (hobby == “Running”)</a:t>
            </a:r>
            <a:b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</a:b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and let B be the condition (age &gt; 25)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</a:t>
            </a:r>
          </a:p>
        </p:txBody>
      </p:sp>
      <p:graphicFrame>
        <p:nvGraphicFramePr>
          <p:cNvPr id="2355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2134521"/>
              </p:ext>
            </p:extLst>
          </p:nvPr>
        </p:nvGraphicFramePr>
        <p:xfrm>
          <a:off x="899592" y="2996952"/>
          <a:ext cx="6098400" cy="3642990"/>
        </p:xfrm>
        <a:graphic>
          <a:graphicData uri="http://schemas.openxmlformats.org/drawingml/2006/table">
            <a:tbl>
              <a:tblPr/>
              <a:tblGrid>
                <a:gridCol w="203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4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1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5599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A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B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A or B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5599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5599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5599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974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558" name="AutoShape 57"/>
          <p:cNvSpPr>
            <a:spLocks noChangeArrowheads="1"/>
          </p:cNvSpPr>
          <p:nvPr/>
        </p:nvSpPr>
        <p:spPr bwMode="auto">
          <a:xfrm>
            <a:off x="7450560" y="3789038"/>
            <a:ext cx="1510560" cy="2016212"/>
          </a:xfrm>
          <a:custGeom>
            <a:avLst/>
            <a:gdLst>
              <a:gd name="T0" fmla="*/ 1665288 w 1511300"/>
              <a:gd name="T1" fmla="*/ 1111251 h 2016125"/>
              <a:gd name="T2" fmla="*/ 832644 w 1511300"/>
              <a:gd name="T3" fmla="*/ 2222500 h 2016125"/>
              <a:gd name="T4" fmla="*/ 0 w 1511300"/>
              <a:gd name="T5" fmla="*/ 1111251 h 2016125"/>
              <a:gd name="T6" fmla="*/ 832644 w 1511300"/>
              <a:gd name="T7" fmla="*/ 0 h 2016125"/>
              <a:gd name="T8" fmla="*/ 0 60000 65536"/>
              <a:gd name="T9" fmla="*/ 0 60000 65536"/>
              <a:gd name="T10" fmla="*/ 0 60000 65536"/>
              <a:gd name="T11" fmla="*/ 0 60000 65536"/>
              <a:gd name="T12" fmla="*/ 0 w 1511300"/>
              <a:gd name="T13" fmla="*/ 0 h 2016125"/>
              <a:gd name="T14" fmla="*/ 1511300 w 1511300"/>
              <a:gd name="T15" fmla="*/ 2016125 h 20161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11300" h="2016125">
                <a:moveTo>
                  <a:pt x="0" y="0"/>
                </a:moveTo>
                <a:lnTo>
                  <a:pt x="700" y="0"/>
                </a:lnTo>
                <a:lnTo>
                  <a:pt x="700" y="1"/>
                </a:lnTo>
                <a:lnTo>
                  <a:pt x="1750" y="0"/>
                </a:lnTo>
                <a:lnTo>
                  <a:pt x="4200" y="0"/>
                </a:lnTo>
                <a:lnTo>
                  <a:pt x="4200" y="3267"/>
                </a:lnTo>
                <a:lnTo>
                  <a:pt x="4200" y="4668"/>
                </a:lnTo>
                <a:lnTo>
                  <a:pt x="4200" y="5601"/>
                </a:lnTo>
                <a:lnTo>
                  <a:pt x="1750" y="5601"/>
                </a:lnTo>
                <a:lnTo>
                  <a:pt x="700" y="5601"/>
                </a:lnTo>
                <a:lnTo>
                  <a:pt x="0" y="5601"/>
                </a:lnTo>
                <a:lnTo>
                  <a:pt x="0" y="4668"/>
                </a:lnTo>
                <a:lnTo>
                  <a:pt x="-8784" y="13380"/>
                </a:lnTo>
                <a:lnTo>
                  <a:pt x="0" y="3267"/>
                </a:lnTo>
                <a:close/>
              </a:path>
            </a:pathLst>
          </a:custGeom>
          <a:noFill/>
          <a:ln w="25560" cap="sq">
            <a:solidFill>
              <a:srgbClr val="3A5F8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1639" tIns="40820" rIns="81639" bIns="40820" anchor="ctr"/>
          <a:lstStyle>
            <a:lvl1pPr marL="215900" indent="-212725"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SzPct val="45000"/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latin typeface="Calibri" charset="0"/>
              </a:rPr>
              <a:t>Result is only </a:t>
            </a:r>
            <a:r>
              <a:rPr lang="en-GB" altLang="en-US" sz="2400" b="1">
                <a:solidFill>
                  <a:srgbClr val="000000"/>
                </a:solidFill>
                <a:latin typeface="Calibri" charset="0"/>
              </a:rPr>
              <a:t>false</a:t>
            </a:r>
            <a:r>
              <a:rPr lang="en-GB" altLang="en-US" sz="2400">
                <a:solidFill>
                  <a:srgbClr val="000000"/>
                </a:solidFill>
                <a:latin typeface="Calibri" charset="0"/>
              </a:rPr>
              <a:t> when A and B are </a:t>
            </a:r>
            <a:r>
              <a:rPr lang="en-GB" altLang="en-US" sz="2400" b="1">
                <a:solidFill>
                  <a:srgbClr val="000000"/>
                </a:solidFill>
                <a:latin typeface="Calibri" charset="0"/>
              </a:rPr>
              <a:t>both</a:t>
            </a:r>
            <a:r>
              <a:rPr lang="en-GB" altLang="en-US" sz="2400">
                <a:solidFill>
                  <a:srgbClr val="000000"/>
                </a:solidFill>
                <a:latin typeface="Calibri" charset="0"/>
              </a:rPr>
              <a:t> false</a:t>
            </a:r>
          </a:p>
        </p:txBody>
      </p:sp>
    </p:spTree>
    <p:extLst>
      <p:ext uri="{BB962C8B-B14F-4D97-AF65-F5344CB8AC3E}">
        <p14:creationId xmlns:p14="http://schemas.microsoft.com/office/powerpoint/2010/main" val="40412374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456480" y="273629"/>
            <a:ext cx="822960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US" altLang="en-US" sz="4000">
                <a:solidFill>
                  <a:srgbClr val="000000"/>
                </a:solidFill>
                <a:latin typeface="Calibri" charset="0"/>
              </a:rPr>
              <a:t>NOT</a:t>
            </a:r>
          </a:p>
        </p:txBody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456480" y="1600008"/>
            <a:ext cx="8229600" cy="452639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1639" tIns="42452" rIns="81639" bIns="42452"/>
          <a:lstStyle/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Sometimes you want to reverse the result of a test</a:t>
            </a:r>
          </a:p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For example, if we want to display a message for all students that are not runners</a:t>
            </a:r>
          </a:p>
          <a:p>
            <a:pPr marL="306725" indent="-306725">
              <a:spcBef>
                <a:spcPts val="590"/>
              </a:spcBef>
              <a:buFont typeface="Arial" charset="0"/>
              <a:buChar char="•"/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Use a NOT operator for this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if </a:t>
            </a:r>
            <a:r>
              <a:rPr lang="en-US" sz="2900" b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not</a:t>
            </a: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 hobby == “Running”:</a:t>
            </a:r>
          </a:p>
          <a:p>
            <a:pPr marL="311045" indent="-305285">
              <a:spcBef>
                <a:spcPts val="590"/>
              </a:spcBef>
              <a:tabLst>
                <a:tab pos="306725" algn="l"/>
                <a:tab pos="712811" algn="l"/>
                <a:tab pos="1120337" algn="l"/>
                <a:tab pos="1527863" algn="l"/>
                <a:tab pos="1935389" algn="l"/>
                <a:tab pos="2342915" algn="l"/>
                <a:tab pos="2750441" algn="l"/>
                <a:tab pos="3157967" algn="l"/>
                <a:tab pos="3565493" algn="l"/>
                <a:tab pos="3973019" algn="l"/>
                <a:tab pos="4380545" algn="l"/>
                <a:tab pos="4788071" algn="l"/>
                <a:tab pos="5195597" algn="l"/>
                <a:tab pos="5603123" algn="l"/>
                <a:tab pos="6010649" algn="l"/>
                <a:tab pos="6418175" algn="l"/>
                <a:tab pos="6825701" algn="l"/>
                <a:tab pos="7233227" algn="l"/>
                <a:tab pos="7640753" algn="l"/>
                <a:tab pos="8048279" algn="l"/>
                <a:tab pos="8455805" algn="l"/>
              </a:tabLst>
              <a:defRPr/>
            </a:pPr>
            <a:r>
              <a:rPr lang="en-US" sz="2900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	</a:t>
            </a:r>
            <a: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Do something when student is not</a:t>
            </a:r>
            <a:b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</a:br>
            <a:r>
              <a:rPr lang="en-US" sz="2900" i="1" dirty="0">
                <a:solidFill>
                  <a:srgbClr val="000000"/>
                </a:solidFill>
                <a:latin typeface="Calibri" charset="0"/>
                <a:cs typeface="WenQuanYi Zen Hei Sharp" charset="0"/>
              </a:rPr>
              <a:t>		a runner</a:t>
            </a:r>
          </a:p>
        </p:txBody>
      </p:sp>
    </p:spTree>
    <p:extLst>
      <p:ext uri="{BB962C8B-B14F-4D97-AF65-F5344CB8AC3E}">
        <p14:creationId xmlns:p14="http://schemas.microsoft.com/office/powerpoint/2010/main" val="28410748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456480" y="273629"/>
            <a:ext cx="8229600" cy="114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2945" tIns="41473" rIns="82945" bIns="4147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en-US" altLang="en-US" sz="4000">
                <a:solidFill>
                  <a:srgbClr val="000000"/>
                </a:solidFill>
                <a:latin typeface="Calibri" charset="0"/>
              </a:rPr>
              <a:t>NOT Truth Table</a:t>
            </a: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456480" y="1600008"/>
            <a:ext cx="8229600" cy="452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2452" rIns="81639" bIns="42452"/>
          <a:lstStyle>
            <a:lvl1pPr marL="338138" indent="-338138" eaLnBrk="0"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eaLnBrk="1">
              <a:spcBef>
                <a:spcPts val="590"/>
              </a:spcBef>
              <a:buFont typeface="Arial" charset="0"/>
              <a:buChar char="•"/>
            </a:pPr>
            <a:r>
              <a:rPr lang="en-US" altLang="en-US" sz="2900" dirty="0">
                <a:solidFill>
                  <a:srgbClr val="000000"/>
                </a:solidFill>
                <a:latin typeface="Calibri" charset="0"/>
              </a:rPr>
              <a:t>The NOT operator produces the following results</a:t>
            </a:r>
          </a:p>
          <a:p>
            <a:pPr eaLnBrk="1">
              <a:spcBef>
                <a:spcPts val="590"/>
              </a:spcBef>
              <a:buFont typeface="Arial" charset="0"/>
              <a:buChar char="•"/>
            </a:pPr>
            <a:r>
              <a:rPr lang="en-US" altLang="en-US" sz="2900" dirty="0">
                <a:solidFill>
                  <a:srgbClr val="000000"/>
                </a:solidFill>
                <a:latin typeface="Calibri" charset="0"/>
              </a:rPr>
              <a:t>Let A be the condition hobby == “Running”	</a:t>
            </a:r>
          </a:p>
        </p:txBody>
      </p:sp>
      <p:graphicFrame>
        <p:nvGraphicFramePr>
          <p:cNvPr id="25603" name="Group 3"/>
          <p:cNvGraphicFramePr>
            <a:graphicFrameLocks noGrp="1"/>
          </p:cNvGraphicFramePr>
          <p:nvPr/>
        </p:nvGraphicFramePr>
        <p:xfrm>
          <a:off x="756000" y="4005061"/>
          <a:ext cx="4066560" cy="2185794"/>
        </p:xfrm>
        <a:graphic>
          <a:graphicData uri="http://schemas.openxmlformats.org/drawingml/2006/table">
            <a:tbl>
              <a:tblPr/>
              <a:tblGrid>
                <a:gridCol w="2034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1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5599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A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not A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5599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5599"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F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15900" marR="0" lvl="0" indent="-212725" algn="ctr" defTabSz="449263" rtl="0" eaLnBrk="1" fontAlgn="base" latinLnBrk="0" hangingPunct="1">
                        <a:lnSpc>
                          <a:spcPct val="48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45000"/>
                        <a:buFontTx/>
                        <a:buNone/>
                        <a:tabLst>
                          <a:tab pos="215900" algn="l"/>
                          <a:tab pos="663575" algn="l"/>
                          <a:tab pos="1112838" algn="l"/>
                          <a:tab pos="1562100" algn="l"/>
                          <a:tab pos="2011363" algn="l"/>
                          <a:tab pos="2460625" algn="l"/>
                          <a:tab pos="2909888" algn="l"/>
                          <a:tab pos="3359150" algn="l"/>
                          <a:tab pos="3808413" algn="l"/>
                          <a:tab pos="4257675" algn="l"/>
                          <a:tab pos="4706938" algn="l"/>
                          <a:tab pos="5156200" algn="l"/>
                          <a:tab pos="5605463" algn="l"/>
                          <a:tab pos="6054725" algn="l"/>
                          <a:tab pos="6503988" algn="l"/>
                          <a:tab pos="6953250" algn="l"/>
                          <a:tab pos="7402513" algn="l"/>
                          <a:tab pos="7851775" algn="l"/>
                          <a:tab pos="8301038" algn="l"/>
                          <a:tab pos="8750300" algn="l"/>
                          <a:tab pos="91995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WenQuanYi Zen Hei Sharp" charset="0"/>
                          <a:cs typeface="WenQuanYi Zen Hei Sharp" charset="0"/>
                        </a:rPr>
                        <a:t>T</a:t>
                      </a:r>
                    </a:p>
                  </a:txBody>
                  <a:tcPr marL="81638" marR="81638" marT="473990" marB="42454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594" name="AutoShape 27"/>
          <p:cNvSpPr>
            <a:spLocks noChangeArrowheads="1"/>
          </p:cNvSpPr>
          <p:nvPr/>
        </p:nvSpPr>
        <p:spPr bwMode="auto">
          <a:xfrm>
            <a:off x="5866560" y="3933053"/>
            <a:ext cx="1944000" cy="1440151"/>
          </a:xfrm>
          <a:custGeom>
            <a:avLst/>
            <a:gdLst>
              <a:gd name="T0" fmla="*/ 2143125 w 1944688"/>
              <a:gd name="T1" fmla="*/ 793750 h 1439862"/>
              <a:gd name="T2" fmla="*/ 1071563 w 1944688"/>
              <a:gd name="T3" fmla="*/ 1587500 h 1439862"/>
              <a:gd name="T4" fmla="*/ 0 w 1944688"/>
              <a:gd name="T5" fmla="*/ 793750 h 1439862"/>
              <a:gd name="T6" fmla="*/ 1071563 w 1944688"/>
              <a:gd name="T7" fmla="*/ 0 h 1439862"/>
              <a:gd name="T8" fmla="*/ 0 60000 65536"/>
              <a:gd name="T9" fmla="*/ 0 60000 65536"/>
              <a:gd name="T10" fmla="*/ 0 60000 65536"/>
              <a:gd name="T11" fmla="*/ 0 60000 65536"/>
              <a:gd name="T12" fmla="*/ 0 w 1944688"/>
              <a:gd name="T13" fmla="*/ 0 h 1439862"/>
              <a:gd name="T14" fmla="*/ 1944688 w 1944688"/>
              <a:gd name="T15" fmla="*/ 1439862 h 143986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44688" h="1439862">
                <a:moveTo>
                  <a:pt x="0" y="0"/>
                </a:moveTo>
                <a:lnTo>
                  <a:pt x="900" y="0"/>
                </a:lnTo>
                <a:lnTo>
                  <a:pt x="900" y="1"/>
                </a:lnTo>
                <a:lnTo>
                  <a:pt x="2250" y="0"/>
                </a:lnTo>
                <a:lnTo>
                  <a:pt x="5401" y="0"/>
                </a:lnTo>
                <a:lnTo>
                  <a:pt x="5401" y="2333"/>
                </a:lnTo>
                <a:lnTo>
                  <a:pt x="5401" y="3333"/>
                </a:lnTo>
                <a:lnTo>
                  <a:pt x="5401" y="4000"/>
                </a:lnTo>
                <a:lnTo>
                  <a:pt x="2250" y="4000"/>
                </a:lnTo>
                <a:lnTo>
                  <a:pt x="900" y="4000"/>
                </a:lnTo>
                <a:lnTo>
                  <a:pt x="0" y="4000"/>
                </a:lnTo>
                <a:lnTo>
                  <a:pt x="0" y="3333"/>
                </a:lnTo>
                <a:lnTo>
                  <a:pt x="-14206" y="2473"/>
                </a:lnTo>
                <a:lnTo>
                  <a:pt x="0" y="2333"/>
                </a:lnTo>
                <a:close/>
              </a:path>
            </a:pathLst>
          </a:custGeom>
          <a:noFill/>
          <a:ln w="25560" cap="sq">
            <a:solidFill>
              <a:srgbClr val="3A5F8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1639" tIns="40820" rIns="81639" bIns="40820" anchor="ctr"/>
          <a:lstStyle>
            <a:lvl1pPr marL="215900" indent="-212725"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1pPr>
            <a:lvl2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2pPr>
            <a:lvl3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3pPr>
            <a:lvl4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4pPr>
            <a:lvl5pPr eaLnBrk="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chemeClr val="bg1"/>
                </a:solidFill>
                <a:latin typeface="Arial" charset="0"/>
                <a:cs typeface="Times New Roman" pitchFamily="16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SzPct val="45000"/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latin typeface="Calibri" charset="0"/>
              </a:rPr>
              <a:t>Result of A is reversed i.e. true becomes false</a:t>
            </a:r>
          </a:p>
        </p:txBody>
      </p:sp>
    </p:spTree>
    <p:extLst>
      <p:ext uri="{BB962C8B-B14F-4D97-AF65-F5344CB8AC3E}">
        <p14:creationId xmlns:p14="http://schemas.microsoft.com/office/powerpoint/2010/main" val="192785428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700808"/>
            <a:ext cx="6347714" cy="434055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				x = “str”	     y = 7		z = 11 	 a = “3”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If y == 7 and a == 3</a:t>
            </a:r>
          </a:p>
          <a:p>
            <a:r>
              <a:rPr lang="en-GB" dirty="0"/>
              <a:t>If x == “</a:t>
            </a:r>
            <a:r>
              <a:rPr lang="en-GB" dirty="0" err="1"/>
              <a:t>Str</a:t>
            </a:r>
            <a:r>
              <a:rPr lang="en-GB" dirty="0"/>
              <a:t>” and z == 11</a:t>
            </a:r>
          </a:p>
          <a:p>
            <a:r>
              <a:rPr lang="en-GB" dirty="0"/>
              <a:t>If x = “</a:t>
            </a:r>
            <a:r>
              <a:rPr lang="en-GB" dirty="0" err="1"/>
              <a:t>str</a:t>
            </a:r>
            <a:r>
              <a:rPr lang="en-GB" dirty="0"/>
              <a:t>” and y = 7</a:t>
            </a:r>
          </a:p>
          <a:p>
            <a:r>
              <a:rPr lang="en-GB" dirty="0"/>
              <a:t>If a == 3 or z == 12</a:t>
            </a:r>
          </a:p>
          <a:p>
            <a:r>
              <a:rPr lang="en-GB" dirty="0"/>
              <a:t>If z &gt;= 11 and y &lt; 7</a:t>
            </a:r>
          </a:p>
          <a:p>
            <a:r>
              <a:rPr lang="en-GB" dirty="0"/>
              <a:t>If a &lt; 4 and y == 7</a:t>
            </a:r>
          </a:p>
          <a:p>
            <a:r>
              <a:rPr lang="en-GB" dirty="0"/>
              <a:t>If y == 7 and y == 11</a:t>
            </a:r>
          </a:p>
          <a:p>
            <a:r>
              <a:rPr lang="en-GB" dirty="0"/>
              <a:t>If y == 7 and z == 4 or x == “</a:t>
            </a:r>
            <a:r>
              <a:rPr lang="en-GB" dirty="0" err="1"/>
              <a:t>str</a:t>
            </a:r>
            <a:r>
              <a:rPr lang="en-GB" dirty="0"/>
              <a:t>”</a:t>
            </a:r>
          </a:p>
          <a:p>
            <a:r>
              <a:rPr lang="en-GB" dirty="0"/>
              <a:t>If x == “</a:t>
            </a:r>
            <a:r>
              <a:rPr lang="en-GB" dirty="0" err="1"/>
              <a:t>str</a:t>
            </a:r>
            <a:r>
              <a:rPr lang="en-GB" dirty="0"/>
              <a:t>” and y == 11 or z == 5</a:t>
            </a:r>
          </a:p>
          <a:p>
            <a:r>
              <a:rPr lang="en-GB" dirty="0"/>
              <a:t>If x == 7 and z == 11 and a == “3”</a:t>
            </a:r>
          </a:p>
          <a:p>
            <a:r>
              <a:rPr lang="en-GB" dirty="0"/>
              <a:t>If y &lt; 8 and y &gt; 6 and z &lt; 12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36460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Don’t forget that an if statement may be placed inside another if statement.</a:t>
            </a:r>
          </a:p>
          <a:p>
            <a:pPr lvl="1"/>
            <a:r>
              <a:rPr lang="en-GB" dirty="0"/>
              <a:t>This is important to reduce the size of your code.</a:t>
            </a:r>
          </a:p>
          <a:p>
            <a:pPr lvl="1"/>
            <a:r>
              <a:rPr lang="en-GB" dirty="0"/>
              <a:t>Students starting out often try to use long lists of multiple tests.  These can generally be resolved to nested if statements.</a:t>
            </a:r>
          </a:p>
          <a:p>
            <a:r>
              <a:rPr lang="en-GB" dirty="0"/>
              <a:t>This is quite computationally efficient.</a:t>
            </a:r>
          </a:p>
        </p:txBody>
      </p:sp>
    </p:spTree>
    <p:extLst>
      <p:ext uri="{BB962C8B-B14F-4D97-AF65-F5344CB8AC3E}">
        <p14:creationId xmlns:p14="http://schemas.microsoft.com/office/powerpoint/2010/main" val="4293304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628800"/>
            <a:ext cx="6347714" cy="3880773"/>
          </a:xfrm>
        </p:spPr>
        <p:txBody>
          <a:bodyPr/>
          <a:lstStyle/>
          <a:p>
            <a:r>
              <a:rPr lang="en-GB" dirty="0"/>
              <a:t>Consider this code: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2204864"/>
            <a:ext cx="70567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hobby == “running” and age &lt; 20:</a:t>
            </a:r>
          </a:p>
          <a:p>
            <a:r>
              <a:rPr lang="en-GB" dirty="0"/>
              <a:t>	print(“runner, age less than 20.”)</a:t>
            </a:r>
          </a:p>
          <a:p>
            <a:endParaRPr lang="en-GB" dirty="0"/>
          </a:p>
          <a:p>
            <a:r>
              <a:rPr lang="en-GB" dirty="0"/>
              <a:t>if hobby == “running” and age &gt;= 20:</a:t>
            </a:r>
          </a:p>
          <a:p>
            <a:r>
              <a:rPr lang="en-GB" dirty="0"/>
              <a:t>	print(“runner, age at least 20.”)</a:t>
            </a:r>
          </a:p>
          <a:p>
            <a:endParaRPr lang="en-GB" dirty="0"/>
          </a:p>
          <a:p>
            <a:r>
              <a:rPr lang="en-GB" dirty="0"/>
              <a:t>if hobby != “running” and age &lt; 20:</a:t>
            </a:r>
          </a:p>
          <a:p>
            <a:r>
              <a:rPr lang="en-GB" dirty="0"/>
              <a:t>	print(“not a runner, age less than 20.”)</a:t>
            </a:r>
          </a:p>
          <a:p>
            <a:endParaRPr lang="en-GB" dirty="0"/>
          </a:p>
          <a:p>
            <a:r>
              <a:rPr lang="en-GB" dirty="0"/>
              <a:t>if hobby != “running” and age &gt;= 20:</a:t>
            </a:r>
          </a:p>
          <a:p>
            <a:r>
              <a:rPr lang="en-GB" dirty="0"/>
              <a:t>	print(“not a runner, age at least 20.”)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24394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40411"/>
            <a:ext cx="6347714" cy="4784933"/>
          </a:xfrm>
        </p:spPr>
        <p:txBody>
          <a:bodyPr>
            <a:normAutofit/>
          </a:bodyPr>
          <a:lstStyle/>
          <a:p>
            <a:r>
              <a:rPr lang="en-GB" dirty="0"/>
              <a:t>This can be far more efficiently written as: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is this better?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9592" y="2204864"/>
            <a:ext cx="70567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hobby == “running”:</a:t>
            </a:r>
          </a:p>
          <a:p>
            <a:r>
              <a:rPr lang="en-GB" dirty="0"/>
              <a:t>	if age &lt; 20:</a:t>
            </a:r>
          </a:p>
          <a:p>
            <a:r>
              <a:rPr lang="en-GB" dirty="0"/>
              <a:t>		print(“runner, age less than 20.”)</a:t>
            </a:r>
          </a:p>
          <a:p>
            <a:r>
              <a:rPr lang="en-GB" dirty="0"/>
              <a:t>	else:</a:t>
            </a:r>
          </a:p>
          <a:p>
            <a:r>
              <a:rPr lang="en-GB" dirty="0"/>
              <a:t>		 print(“runner, age at least 20.”)</a:t>
            </a:r>
          </a:p>
          <a:p>
            <a:r>
              <a:rPr lang="en-GB" dirty="0"/>
              <a:t>else:</a:t>
            </a:r>
          </a:p>
          <a:p>
            <a:r>
              <a:rPr lang="en-GB" dirty="0"/>
              <a:t>	if age &lt; 20:</a:t>
            </a:r>
          </a:p>
          <a:p>
            <a:r>
              <a:rPr lang="en-GB" dirty="0"/>
              <a:t>		print(“not a runner, age less than 20.”)</a:t>
            </a:r>
          </a:p>
          <a:p>
            <a:r>
              <a:rPr lang="en-GB" dirty="0"/>
              <a:t>	else:</a:t>
            </a:r>
          </a:p>
          <a:p>
            <a:r>
              <a:rPr lang="en-GB" dirty="0"/>
              <a:t>		 print(“not a runner, age at least 20.”)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73431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Complete worksheet 1.</a:t>
            </a:r>
          </a:p>
        </p:txBody>
      </p:sp>
    </p:spTree>
    <p:extLst>
      <p:ext uri="{BB962C8B-B14F-4D97-AF65-F5344CB8AC3E}">
        <p14:creationId xmlns:p14="http://schemas.microsoft.com/office/powerpoint/2010/main" val="284112900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675</TotalTime>
  <Words>1010</Words>
  <Application>Microsoft Office PowerPoint</Application>
  <PresentationFormat>On-screen Show (4:3)</PresentationFormat>
  <Paragraphs>169</Paragraphs>
  <Slides>17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Times New Roman</vt:lpstr>
      <vt:lpstr>Trebuchet MS</vt:lpstr>
      <vt:lpstr>Wingdings</vt:lpstr>
      <vt:lpstr>Wingdings 3</vt:lpstr>
      <vt:lpstr>Facet</vt:lpstr>
      <vt:lpstr>Network Programming 3 – Selection recap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Exercise</vt:lpstr>
      <vt:lpstr>Nesting</vt:lpstr>
      <vt:lpstr>Example</vt:lpstr>
      <vt:lpstr>Example</vt:lpstr>
      <vt:lpstr>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programming</dc:title>
  <dc:creator>Tim Bashford</dc:creator>
  <cp:lastModifiedBy>Tim Bashford</cp:lastModifiedBy>
  <cp:revision>44</cp:revision>
  <dcterms:created xsi:type="dcterms:W3CDTF">2014-10-03T08:49:42Z</dcterms:created>
  <dcterms:modified xsi:type="dcterms:W3CDTF">2020-10-08T09:22:09Z</dcterms:modified>
</cp:coreProperties>
</file>