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27AF7-DF7E-F974-A2C3-3591C6B8CF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784EBD-6E86-05AF-AD16-E0A3E30F81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9C6FE2-CDC3-25C4-83C3-F13BFE630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07D05-4C93-7972-C220-102323FB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B4F16-804C-B818-1614-14B64FBBF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043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3ED8C-8199-BECD-8ED7-D9D013179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05012-DC7C-405D-E816-58D782BBAA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73FD0-FC49-4779-DA0C-5430996B1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96576-A4BC-33FC-ADC4-66B3977E5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59D8D-C9B5-CC18-7E12-48000F737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5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291A6-8CBF-95AE-AC2C-EE73B4E98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65E61-E73A-B1F5-3886-1A046CA47D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A4EB4-A04B-D2A6-CA7B-72CF6D410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67D44-B434-6D05-3DE6-0DBAEFE59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44C7DB-0D0D-18F1-62BA-5E099DC80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118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88851-5460-F434-13A7-8DABF759C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A60BB-44A9-BD78-23F4-867DB6B6A8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DC265D-A03F-3A65-4019-FB803D3EFA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2C9B1-BFA5-57CF-AE76-87F5D9162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052D19-34FE-4018-BFA9-563FDAF0F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330951-68DD-F2F0-1A17-6ADAFFF1B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789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9FEAA-F0ED-5EE2-EC1E-9951D8382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B86449-3F43-3666-0A29-2E2D1B26E5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168DF3-A389-ABE1-C692-B68995E026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F0DE6B-620E-2241-3B3B-9D5DA34C0F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9DAECE-30BA-EE30-EBF9-98753D4151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37B125-FD2F-1609-607E-DBC81BFE6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A5523C-2626-99A8-7985-84AB39A9B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B401FB-CA0D-4414-DFBC-BD3B98F25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27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AFE0E-3B02-B055-36CC-2CDB1AD6F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368471-D5DE-1610-6F1B-21E7A9AF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628BB4-A706-DCC4-5921-1D8FB2D79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A8CC79-B2C4-9491-FB69-E5DC9331B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002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BDAE41-6ECA-7111-990B-2AF33CCDC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ACA33B-B9B2-E8A5-E41C-83D29BCC3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83ECB1-AC32-2DF4-AA6C-5D157BA15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344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45189-BD49-62BB-F802-498557D07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DD5E8-2AB5-3DF4-D05C-D5D761C8F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6AA665-1B5D-1C5C-724D-58F5F1D784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7E127D-68E4-126C-3193-4B97026B5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A131A8-9CFE-0F5A-815D-41D8AC1C5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1CB93B-97C0-816B-60E2-7D5F4265A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120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9E31F-0DF5-A6F9-8114-E28C6B10E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4A4E4F-BAAE-CDBA-8709-EF046D07CB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8F9359-6D10-1894-0747-C13DBC86A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34256D-2105-2946-F3B5-477C9C781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2C792D-DB57-C249-A8E7-E97C1C875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F8F5A-948A-D0E2-500E-D5330D862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63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95EA5-7964-E9DB-3D0F-F9FE44F91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298DB3-98A0-8A3F-F7E9-FB49AB096E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88837-872B-EF48-82D7-69D167E75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8295A-CD17-CD45-C38A-C0135424E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2511D-C7F3-32EE-635A-11F642589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640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F436AF-F211-72A5-D977-7ACFBE8B07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1D7BB-729C-E15F-F6C2-A9D559F54E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E58DA-56C8-9485-BA0D-064BEDA56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8BCB2-CA97-C932-2C01-6156D31FA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0C0C7-C2BA-7A22-D86E-742EA839B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633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820C8C-4F32-840B-9965-87CC39E56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77C29-CC4E-6E34-CBE1-1C7EA1A4E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7A4149-711D-D543-4111-480F8A87BA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A384E3-396F-A340-B423-229E28C5E742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B6ED0-D3BD-72BA-1258-D578513728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C6284-E5C0-FB1D-A650-F90BD6CE78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657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80" TargetMode="External"/><Relationship Id="rId3" Type="http://schemas.openxmlformats.org/officeDocument/2006/relationships/hyperlink" Target="https://www.nhs.uk/conditions/chronic-obstructive-pulmonary-disease-copd/" TargetMode="External"/><Relationship Id="rId7" Type="http://schemas.openxmlformats.org/officeDocument/2006/relationships/hyperlink" Target="https://link.springer.com/article/10.1007/s40265-026-02303-3" TargetMode="External"/><Relationship Id="rId2" Type="http://schemas.openxmlformats.org/officeDocument/2006/relationships/hyperlink" Target="https://www.nhs.uk/conditions/asthm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orax.bmj.com/content/78/Suppl_5/s2.abstract" TargetMode="External"/><Relationship Id="rId5" Type="http://schemas.openxmlformats.org/officeDocument/2006/relationships/hyperlink" Target="https://www.bmj.com/content/388/bmj.r262" TargetMode="External"/><Relationship Id="rId4" Type="http://schemas.openxmlformats.org/officeDocument/2006/relationships/hyperlink" Target="https://www.asthmaandlung.org.uk/conditions/asthma/diagnosing-asthma" TargetMode="External"/><Relationship Id="rId9" Type="http://schemas.openxmlformats.org/officeDocument/2006/relationships/hyperlink" Target="https://pharmaceutical-journal.com/article/ld/chronic-obstructive-pulmonary-disease-diagnosis-and-man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D249220-3083-1E01-8378-41CF142EF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41889" y="1589352"/>
            <a:ext cx="4572000" cy="294551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Name: </a:t>
            </a:r>
            <a:r>
              <a:rPr lang="en-US" dirty="0" err="1"/>
              <a:t>Laiba</a:t>
            </a:r>
            <a:r>
              <a:rPr lang="en-US" dirty="0"/>
              <a:t> </a:t>
            </a:r>
            <a:r>
              <a:rPr lang="en-US" dirty="0" err="1"/>
              <a:t>Zafran</a:t>
            </a:r>
            <a:endParaRPr lang="en-US" dirty="0"/>
          </a:p>
          <a:p>
            <a:r>
              <a:rPr lang="en-US" dirty="0"/>
              <a:t>Student number: 2421654</a:t>
            </a:r>
          </a:p>
          <a:p>
            <a:r>
              <a:rPr lang="en-US" dirty="0"/>
              <a:t>Lecturer name: Gillian Weaver</a:t>
            </a:r>
          </a:p>
          <a:p>
            <a:r>
              <a:rPr lang="en-US" dirty="0"/>
              <a:t>Module code: BMHP5016</a:t>
            </a:r>
          </a:p>
          <a:p>
            <a:r>
              <a:rPr lang="en-US" dirty="0"/>
              <a:t>Module: Principles of health and social care practice </a:t>
            </a:r>
          </a:p>
          <a:p>
            <a:r>
              <a:rPr lang="en-US" dirty="0"/>
              <a:t>Assignment title: component 2: written assignment (report)</a:t>
            </a:r>
          </a:p>
        </p:txBody>
      </p:sp>
    </p:spTree>
    <p:extLst>
      <p:ext uri="{BB962C8B-B14F-4D97-AF65-F5344CB8AC3E}">
        <p14:creationId xmlns:p14="http://schemas.microsoft.com/office/powerpoint/2010/main" val="815099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D5E34-7702-1B76-3759-15DCB90E1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5775" y="-1218331"/>
            <a:ext cx="4087861" cy="3264968"/>
          </a:xfrm>
        </p:spPr>
        <p:txBody>
          <a:bodyPr/>
          <a:lstStyle/>
          <a:p>
            <a:r>
              <a:rPr lang="en-US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2B80-3910-DF0A-DE47-557580F28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861" y="2848119"/>
            <a:ext cx="9014306" cy="3926490"/>
          </a:xfrm>
        </p:spPr>
        <p:txBody>
          <a:bodyPr/>
          <a:lstStyle/>
          <a:p>
            <a:r>
              <a:rPr lang="en-US" dirty="0"/>
              <a:t>Asthma and COPD are chronic respiratory diseases </a:t>
            </a:r>
          </a:p>
          <a:p>
            <a:r>
              <a:rPr lang="en-US" dirty="0"/>
              <a:t>They affect breathing and lung function</a:t>
            </a:r>
          </a:p>
          <a:p>
            <a:r>
              <a:rPr lang="en-US" dirty="0"/>
              <a:t>Very common in the UK population</a:t>
            </a:r>
          </a:p>
          <a:p>
            <a:r>
              <a:rPr lang="en-US" dirty="0"/>
              <a:t>Impact quality of life and healthcare systems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BE18A-635D-C6F6-E59A-6F08EB349239}"/>
              </a:ext>
            </a:extLst>
          </p:cNvPr>
          <p:cNvSpPr txBox="1"/>
          <p:nvPr/>
        </p:nvSpPr>
        <p:spPr>
          <a:xfrm>
            <a:off x="3513090" y="822185"/>
            <a:ext cx="6099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u="sng" strike="noStrike" dirty="0">
                <a:solidFill>
                  <a:srgbClr val="000000"/>
                </a:solidFill>
                <a:effectLst/>
                <a:latin typeface="-webkit-standard"/>
              </a:rPr>
              <a:t>Chronic Respiratory Disease: Asthma &amp; COPD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560214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D7FA0-9983-5FD5-87E7-E489D55C0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Anatomy of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499BD-7147-1A4E-78A2-6BFB46F97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94" y="2163834"/>
            <a:ext cx="7474526" cy="3427796"/>
          </a:xfrm>
        </p:spPr>
        <p:txBody>
          <a:bodyPr/>
          <a:lstStyle/>
          <a:p>
            <a:r>
              <a:rPr lang="en-US" dirty="0"/>
              <a:t>Nose and trachea (air entry)</a:t>
            </a:r>
          </a:p>
          <a:p>
            <a:r>
              <a:rPr lang="en-US" dirty="0"/>
              <a:t>Bronchi and bronchioles (airways)</a:t>
            </a:r>
          </a:p>
          <a:p>
            <a:r>
              <a:rPr lang="en-US" dirty="0"/>
              <a:t>Lungs and alveoli (gas exchange)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916E2-3D85-EBE7-1D5B-E19A96FE8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5298" y="2566606"/>
            <a:ext cx="4291394" cy="42913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3D9784-AB86-1F75-C27D-24978B77C30F}"/>
              </a:ext>
            </a:extLst>
          </p:cNvPr>
          <p:cNvSpPr txBox="1"/>
          <p:nvPr/>
        </p:nvSpPr>
        <p:spPr>
          <a:xfrm>
            <a:off x="7062406" y="6467548"/>
            <a:ext cx="4291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(Macmillan Cancer Support, 2026)</a:t>
            </a:r>
          </a:p>
        </p:txBody>
      </p:sp>
    </p:spTree>
    <p:extLst>
      <p:ext uri="{BB962C8B-B14F-4D97-AF65-F5344CB8AC3E}">
        <p14:creationId xmlns:p14="http://schemas.microsoft.com/office/powerpoint/2010/main" val="2831277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CAD47-77F7-E457-4899-08F3BB17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Normal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42397-AEC9-B590-5CA8-E9ED9AA85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3057" y="2515620"/>
            <a:ext cx="6636657" cy="3133045"/>
          </a:xfrm>
        </p:spPr>
        <p:txBody>
          <a:bodyPr/>
          <a:lstStyle/>
          <a:p>
            <a:r>
              <a:rPr lang="en-US" dirty="0"/>
              <a:t>Breathing brings oxygen into the lungs</a:t>
            </a:r>
          </a:p>
          <a:p>
            <a:r>
              <a:rPr lang="en-US" dirty="0"/>
              <a:t>Gas exchange occurs in the alveoli</a:t>
            </a:r>
          </a:p>
          <a:p>
            <a:r>
              <a:rPr lang="en-US" dirty="0"/>
              <a:t>Oxygen enters the bloodstream</a:t>
            </a:r>
          </a:p>
          <a:p>
            <a:r>
              <a:rPr lang="en-US" dirty="0"/>
              <a:t>Carbon dioxide is removed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740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AA5F0-DD8F-8B87-E065-8752E8C85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461" y="0"/>
            <a:ext cx="10515600" cy="1325563"/>
          </a:xfrm>
        </p:spPr>
        <p:txBody>
          <a:bodyPr/>
          <a:lstStyle/>
          <a:p>
            <a:r>
              <a:rPr lang="en-US" u="sng" dirty="0"/>
              <a:t>What is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E9699-95BC-2F1E-9D0C-C9D55919F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1917" y="1825871"/>
            <a:ext cx="7702431" cy="2163586"/>
          </a:xfrm>
        </p:spPr>
        <p:txBody>
          <a:bodyPr/>
          <a:lstStyle/>
          <a:p>
            <a:r>
              <a:rPr lang="en-US" dirty="0"/>
              <a:t>Chronic inflammatory airway condition</a:t>
            </a:r>
          </a:p>
          <a:p>
            <a:r>
              <a:rPr lang="en-US" dirty="0"/>
              <a:t>Airways become narrowed</a:t>
            </a:r>
          </a:p>
          <a:p>
            <a:r>
              <a:rPr lang="en-US" dirty="0"/>
              <a:t>Triggered by allergens, exercise, or cold air</a:t>
            </a:r>
          </a:p>
          <a:p>
            <a:r>
              <a:rPr lang="en-US" dirty="0"/>
              <a:t>Usually reversible with treatment (NHS, 2025)</a:t>
            </a:r>
          </a:p>
        </p:txBody>
      </p:sp>
    </p:spTree>
    <p:extLst>
      <p:ext uri="{BB962C8B-B14F-4D97-AF65-F5344CB8AC3E}">
        <p14:creationId xmlns:p14="http://schemas.microsoft.com/office/powerpoint/2010/main" val="1014355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561C1-C651-838C-A1F2-8EEBFDFB7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What is COPD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A9DAD-0F4A-4050-6832-9568D4836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1999" y="2067490"/>
            <a:ext cx="7620001" cy="3955938"/>
          </a:xfrm>
        </p:spPr>
        <p:txBody>
          <a:bodyPr/>
          <a:lstStyle/>
          <a:p>
            <a:r>
              <a:rPr lang="en-US" dirty="0"/>
              <a:t>Progressive lung disease </a:t>
            </a:r>
          </a:p>
          <a:p>
            <a:r>
              <a:rPr lang="en-US" dirty="0"/>
              <a:t>Includes emphysema and chronic bronchitis</a:t>
            </a:r>
          </a:p>
          <a:p>
            <a:r>
              <a:rPr lang="en-US" dirty="0"/>
              <a:t>Causes airflow limitation</a:t>
            </a:r>
          </a:p>
          <a:p>
            <a:r>
              <a:rPr lang="en-US" dirty="0"/>
              <a:t>Often caused by smoking (NICE, 2018)</a:t>
            </a:r>
          </a:p>
        </p:txBody>
      </p:sp>
    </p:spTree>
    <p:extLst>
      <p:ext uri="{BB962C8B-B14F-4D97-AF65-F5344CB8AC3E}">
        <p14:creationId xmlns:p14="http://schemas.microsoft.com/office/powerpoint/2010/main" val="3678709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A68BA-BB3A-040B-219F-D92D311BD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Effects on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12716-D32A-E19A-CFE0-83142EB74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6485" y="1765527"/>
            <a:ext cx="5257800" cy="3326946"/>
          </a:xfrm>
        </p:spPr>
        <p:txBody>
          <a:bodyPr/>
          <a:lstStyle/>
          <a:p>
            <a:r>
              <a:rPr lang="en-US" dirty="0"/>
              <a:t>Breathlessness</a:t>
            </a:r>
          </a:p>
          <a:p>
            <a:r>
              <a:rPr lang="en-US" dirty="0"/>
              <a:t>Reduced oxygen levels</a:t>
            </a:r>
          </a:p>
          <a:p>
            <a:r>
              <a:rPr lang="en-US" dirty="0"/>
              <a:t>Fatigue</a:t>
            </a:r>
          </a:p>
          <a:p>
            <a:r>
              <a:rPr lang="en-US" dirty="0"/>
              <a:t>Reduced physical activity </a:t>
            </a:r>
          </a:p>
        </p:txBody>
      </p:sp>
    </p:spTree>
    <p:extLst>
      <p:ext uri="{BB962C8B-B14F-4D97-AF65-F5344CB8AC3E}">
        <p14:creationId xmlns:p14="http://schemas.microsoft.com/office/powerpoint/2010/main" val="2607086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155FB-DBC3-0ADB-4E01-F31206304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920" y="0"/>
            <a:ext cx="10515600" cy="1325563"/>
          </a:xfrm>
        </p:spPr>
        <p:txBody>
          <a:bodyPr/>
          <a:lstStyle/>
          <a:p>
            <a:r>
              <a:rPr lang="en-US" u="sng" dirty="0"/>
              <a:t>Patient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ED0E6-6E8F-5A8D-1143-1AFCCA5B0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78" y="1690688"/>
            <a:ext cx="4630921" cy="4505374"/>
          </a:xfrm>
        </p:spPr>
        <p:txBody>
          <a:bodyPr>
            <a:normAutofit/>
          </a:bodyPr>
          <a:lstStyle/>
          <a:p>
            <a:r>
              <a:rPr lang="en-US" dirty="0"/>
              <a:t> Name: Jones Miller</a:t>
            </a:r>
          </a:p>
          <a:p>
            <a:r>
              <a:rPr lang="en-US" dirty="0"/>
              <a:t>Age: 68</a:t>
            </a:r>
          </a:p>
          <a:p>
            <a:r>
              <a:rPr lang="en-US" dirty="0"/>
              <a:t>Gender: Male</a:t>
            </a:r>
          </a:p>
          <a:p>
            <a:r>
              <a:rPr lang="en-US" dirty="0"/>
              <a:t>Occupation: Retired construction worker</a:t>
            </a:r>
          </a:p>
          <a:p>
            <a:r>
              <a:rPr lang="en-US" dirty="0"/>
              <a:t>Medical Health History: Diagnosed with COPD (6 years ago), history of smoking (40 years), hypertension.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722A7-309F-9FE8-0EBA-C0208FB307BE}"/>
              </a:ext>
            </a:extLst>
          </p:cNvPr>
          <p:cNvSpPr txBox="1"/>
          <p:nvPr/>
        </p:nvSpPr>
        <p:spPr>
          <a:xfrm>
            <a:off x="7567677" y="893968"/>
            <a:ext cx="38849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dirty="0"/>
              <a:t>Lifestyle: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Former smoker (just quit recently)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Limited physical activity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Lives alone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AFA58E-CC5C-0457-BFF4-1490311D94C9}"/>
              </a:ext>
            </a:extLst>
          </p:cNvPr>
          <p:cNvSpPr txBox="1"/>
          <p:nvPr/>
        </p:nvSpPr>
        <p:spPr>
          <a:xfrm>
            <a:off x="5181599" y="4135201"/>
            <a:ext cx="2671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406FDF-B1A8-675C-6E08-5DE5A4FBD169}"/>
              </a:ext>
            </a:extLst>
          </p:cNvPr>
          <p:cNvSpPr txBox="1"/>
          <p:nvPr/>
        </p:nvSpPr>
        <p:spPr>
          <a:xfrm>
            <a:off x="7710367" y="3499867"/>
            <a:ext cx="35996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dirty="0" err="1"/>
              <a:t>Symptons</a:t>
            </a:r>
            <a:endParaRPr lang="en-US" sz="2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Shortness of breath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Persistent cough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Fatigue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Wheezing</a:t>
            </a:r>
          </a:p>
        </p:txBody>
      </p:sp>
    </p:spTree>
    <p:extLst>
      <p:ext uri="{BB962C8B-B14F-4D97-AF65-F5344CB8AC3E}">
        <p14:creationId xmlns:p14="http://schemas.microsoft.com/office/powerpoint/2010/main" val="3755200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C6C35-3F39-7DA5-1633-8BBEEC04B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7CAE9-62FF-19FC-C9EB-98EC48234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7056" y="1690688"/>
            <a:ext cx="6850743" cy="2763258"/>
          </a:xfrm>
        </p:spPr>
        <p:txBody>
          <a:bodyPr/>
          <a:lstStyle/>
          <a:p>
            <a:r>
              <a:rPr lang="en-US" dirty="0"/>
              <a:t>Smoking</a:t>
            </a:r>
          </a:p>
          <a:p>
            <a:r>
              <a:rPr lang="en-US" dirty="0"/>
              <a:t>Air pollution</a:t>
            </a:r>
          </a:p>
          <a:p>
            <a:r>
              <a:rPr lang="en-US" dirty="0"/>
              <a:t>Occupational exposure</a:t>
            </a:r>
          </a:p>
          <a:p>
            <a:r>
              <a:rPr lang="en-US" dirty="0"/>
              <a:t>Genetic factors (WHO, 2026)</a:t>
            </a:r>
          </a:p>
        </p:txBody>
      </p:sp>
    </p:spTree>
    <p:extLst>
      <p:ext uri="{BB962C8B-B14F-4D97-AF65-F5344CB8AC3E}">
        <p14:creationId xmlns:p14="http://schemas.microsoft.com/office/powerpoint/2010/main" val="687210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8CF72-F9ED-C2FB-CBFC-2A62F5A54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9C77A-35A0-8AA0-0776-81ECA2CE0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5629" y="2181678"/>
            <a:ext cx="4568371" cy="3363232"/>
          </a:xfrm>
        </p:spPr>
        <p:txBody>
          <a:bodyPr/>
          <a:lstStyle/>
          <a:p>
            <a:r>
              <a:rPr lang="en-US" dirty="0"/>
              <a:t>Shortness of breath </a:t>
            </a:r>
          </a:p>
          <a:p>
            <a:r>
              <a:rPr lang="en-US" dirty="0"/>
              <a:t>Wheezing</a:t>
            </a:r>
          </a:p>
          <a:p>
            <a:r>
              <a:rPr lang="en-US" dirty="0"/>
              <a:t>Chronic cough</a:t>
            </a:r>
          </a:p>
          <a:p>
            <a:r>
              <a:rPr lang="en-US" dirty="0"/>
              <a:t>Chest tightness (NHS, 2023)</a:t>
            </a:r>
          </a:p>
        </p:txBody>
      </p:sp>
    </p:spTree>
    <p:extLst>
      <p:ext uri="{BB962C8B-B14F-4D97-AF65-F5344CB8AC3E}">
        <p14:creationId xmlns:p14="http://schemas.microsoft.com/office/powerpoint/2010/main" val="33353766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435DD-2B35-CEFD-106E-06E0D032F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DF90E-0BC6-EC06-E256-2E626611C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3914" y="2261054"/>
            <a:ext cx="5947229" cy="3617232"/>
          </a:xfrm>
        </p:spPr>
        <p:txBody>
          <a:bodyPr/>
          <a:lstStyle/>
          <a:p>
            <a:r>
              <a:rPr lang="en-US" dirty="0"/>
              <a:t>Spirometry test</a:t>
            </a:r>
          </a:p>
          <a:p>
            <a:r>
              <a:rPr lang="en-US" dirty="0"/>
              <a:t>Peak flow measurement </a:t>
            </a:r>
          </a:p>
          <a:p>
            <a:r>
              <a:rPr lang="en-US" dirty="0"/>
              <a:t>Medical history </a:t>
            </a:r>
          </a:p>
          <a:p>
            <a:r>
              <a:rPr lang="en-US" dirty="0"/>
              <a:t>Physical examination</a:t>
            </a:r>
          </a:p>
        </p:txBody>
      </p:sp>
    </p:spTree>
    <p:extLst>
      <p:ext uri="{BB962C8B-B14F-4D97-AF65-F5344CB8AC3E}">
        <p14:creationId xmlns:p14="http://schemas.microsoft.com/office/powerpoint/2010/main" val="1724794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488CC-DE60-6B1D-29DB-F485F3F93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E02E5-97D3-4E42-443D-4147BC186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4772" y="2442482"/>
            <a:ext cx="9067800" cy="2673804"/>
          </a:xfrm>
        </p:spPr>
        <p:txBody>
          <a:bodyPr/>
          <a:lstStyle/>
          <a:p>
            <a:r>
              <a:rPr lang="en-US" dirty="0"/>
              <a:t>Bronchodilator inhalers </a:t>
            </a:r>
          </a:p>
          <a:p>
            <a:r>
              <a:rPr lang="en-US" dirty="0"/>
              <a:t>Oxygen therapy if needed</a:t>
            </a:r>
          </a:p>
          <a:p>
            <a:r>
              <a:rPr lang="en-US" dirty="0"/>
              <a:t>Regular monitoring </a:t>
            </a:r>
          </a:p>
          <a:p>
            <a:r>
              <a:rPr lang="en-US" dirty="0"/>
              <a:t>GP and </a:t>
            </a:r>
            <a:r>
              <a:rPr lang="en-US"/>
              <a:t>respiratory support (NICE,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537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14837-AAB8-92DE-0DF6-D4A487CFF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Lifestyle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3201D-A04D-1B13-89B7-8CB14F499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5915" y="2043340"/>
            <a:ext cx="7180943" cy="3798661"/>
          </a:xfrm>
        </p:spPr>
        <p:txBody>
          <a:bodyPr/>
          <a:lstStyle/>
          <a:p>
            <a:r>
              <a:rPr lang="en-US" dirty="0"/>
              <a:t>Stop smoking</a:t>
            </a:r>
          </a:p>
          <a:p>
            <a:r>
              <a:rPr lang="en-US" dirty="0"/>
              <a:t>Physical activity </a:t>
            </a:r>
          </a:p>
          <a:p>
            <a:r>
              <a:rPr lang="en-US" dirty="0"/>
              <a:t>Healthy diet</a:t>
            </a:r>
          </a:p>
          <a:p>
            <a:r>
              <a:rPr lang="en-US" dirty="0"/>
              <a:t>Pulmonary rehabilitation</a:t>
            </a:r>
          </a:p>
        </p:txBody>
      </p:sp>
    </p:spTree>
    <p:extLst>
      <p:ext uri="{BB962C8B-B14F-4D97-AF65-F5344CB8AC3E}">
        <p14:creationId xmlns:p14="http://schemas.microsoft.com/office/powerpoint/2010/main" val="17123129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C685C-888C-D63D-B623-F21A50DBA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Ethical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D32CA-38A2-B219-3E2C-DE24902EE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1342" y="2127249"/>
            <a:ext cx="6128657" cy="3351894"/>
          </a:xfrm>
        </p:spPr>
        <p:txBody>
          <a:bodyPr/>
          <a:lstStyle/>
          <a:p>
            <a:r>
              <a:rPr lang="en-US" dirty="0"/>
              <a:t>Patient consent </a:t>
            </a:r>
          </a:p>
          <a:p>
            <a:r>
              <a:rPr lang="en-US" dirty="0"/>
              <a:t>Confidentiality</a:t>
            </a:r>
          </a:p>
          <a:p>
            <a:r>
              <a:rPr lang="en-US" dirty="0"/>
              <a:t>Respect and dignity</a:t>
            </a:r>
          </a:p>
          <a:p>
            <a:r>
              <a:rPr lang="en-US" dirty="0"/>
              <a:t>Clear communication </a:t>
            </a:r>
          </a:p>
          <a:p>
            <a:r>
              <a:rPr lang="en-US" dirty="0"/>
              <a:t>Patient – centered care</a:t>
            </a:r>
          </a:p>
        </p:txBody>
      </p:sp>
    </p:spTree>
    <p:extLst>
      <p:ext uri="{BB962C8B-B14F-4D97-AF65-F5344CB8AC3E}">
        <p14:creationId xmlns:p14="http://schemas.microsoft.com/office/powerpoint/2010/main" val="20333973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3D0D3-C9BE-651C-A960-D890F6269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684" y="0"/>
            <a:ext cx="10515600" cy="1325563"/>
          </a:xfrm>
        </p:spPr>
        <p:txBody>
          <a:bodyPr/>
          <a:lstStyle/>
          <a:p>
            <a:r>
              <a:rPr lang="en-US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A1B0D-3724-7B57-E6A9-C8D6F528C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9949" y="427435"/>
            <a:ext cx="5699335" cy="6430565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National Health Service (NHS) (2025) Asthma. Available at: </a:t>
            </a:r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www.nhs.uk</a:t>
            </a:r>
            <a:r>
              <a:rPr lang="en-US" dirty="0">
                <a:hlinkClick r:id="rId2"/>
              </a:rPr>
              <a:t>/conditions/asthma/</a:t>
            </a:r>
            <a:endParaRPr lang="en-US" dirty="0"/>
          </a:p>
          <a:p>
            <a:endParaRPr lang="en-US" dirty="0"/>
          </a:p>
          <a:p>
            <a:r>
              <a:rPr lang="en-US" dirty="0"/>
              <a:t>National Health Service (NHS) (2023). Chronic obstructive pulmonary disease (COPD). Available at: </a:t>
            </a:r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www.nhs.uk</a:t>
            </a:r>
            <a:r>
              <a:rPr lang="en-US" dirty="0">
                <a:hlinkClick r:id="rId3"/>
              </a:rPr>
              <a:t>/conditions/chronic-obstructive-pulmonary-disease-copd/</a:t>
            </a:r>
            <a:endParaRPr lang="en-US" dirty="0"/>
          </a:p>
          <a:p>
            <a:endParaRPr lang="en-US" dirty="0"/>
          </a:p>
          <a:p>
            <a:r>
              <a:rPr lang="en-US" dirty="0"/>
              <a:t>Asthma + Lung UK, diagnosing asthma (2026). Available at: </a:t>
            </a:r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www.asthmaandlung.org.uk</a:t>
            </a:r>
            <a:r>
              <a:rPr lang="en-US" dirty="0">
                <a:hlinkClick r:id="rId4"/>
              </a:rPr>
              <a:t>/conditions/asthma/diagnosing-asthma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Thebmj</a:t>
            </a:r>
            <a:r>
              <a:rPr lang="en-US" dirty="0"/>
              <a:t>, new UK asthma guideline:meeting the challenge to change  (2025). Available at: </a:t>
            </a:r>
            <a:r>
              <a:rPr lang="en-US" dirty="0">
                <a:hlinkClick r:id="rId5"/>
              </a:rPr>
              <a:t>https://</a:t>
            </a:r>
            <a:r>
              <a:rPr lang="en-US" dirty="0" err="1">
                <a:hlinkClick r:id="rId5"/>
              </a:rPr>
              <a:t>www.bmj.com</a:t>
            </a:r>
            <a:r>
              <a:rPr lang="en-US" dirty="0">
                <a:hlinkClick r:id="rId5"/>
              </a:rPr>
              <a:t>/content/388/</a:t>
            </a:r>
            <a:r>
              <a:rPr lang="en-US" dirty="0" err="1">
                <a:hlinkClick r:id="rId5"/>
              </a:rPr>
              <a:t>bmj.r262</a:t>
            </a:r>
            <a:endParaRPr lang="en-US" dirty="0"/>
          </a:p>
          <a:p>
            <a:endParaRPr lang="en-US" dirty="0"/>
          </a:p>
          <a:p>
            <a:r>
              <a:rPr lang="en-US" dirty="0"/>
              <a:t>Thorax, British thoracic society clinical statement on pulmonary rehabilitation (2026). Available at: </a:t>
            </a:r>
            <a:r>
              <a:rPr lang="en-US" dirty="0">
                <a:hlinkClick r:id="rId6"/>
              </a:rPr>
              <a:t>https://</a:t>
            </a:r>
            <a:r>
              <a:rPr lang="en-US" dirty="0" err="1">
                <a:hlinkClick r:id="rId6"/>
              </a:rPr>
              <a:t>thorax.bmj.com</a:t>
            </a:r>
            <a:r>
              <a:rPr lang="en-US" dirty="0">
                <a:hlinkClick r:id="rId6"/>
              </a:rPr>
              <a:t>/content/78/</a:t>
            </a:r>
            <a:r>
              <a:rPr lang="en-US" dirty="0" err="1">
                <a:hlinkClick r:id="rId6"/>
              </a:rPr>
              <a:t>Suppl_5</a:t>
            </a:r>
            <a:r>
              <a:rPr lang="en-US" dirty="0">
                <a:hlinkClick r:id="rId6"/>
              </a:rPr>
              <a:t>/s2.abstract</a:t>
            </a:r>
            <a:endParaRPr lang="en-US" dirty="0"/>
          </a:p>
          <a:p>
            <a:endParaRPr lang="en-US" dirty="0"/>
          </a:p>
          <a:p>
            <a:r>
              <a:rPr lang="en-US" dirty="0"/>
              <a:t>Springer Nature Link, Gold 2026: Transforming COPD management with early intervention, multi – dimensional assessment, and personalized care (2026). Available at: </a:t>
            </a:r>
            <a:r>
              <a:rPr lang="en-US" dirty="0">
                <a:hlinkClick r:id="rId7"/>
              </a:rPr>
              <a:t>https://link.springer.com/article/10.1007/s40265-026-02303-3</a:t>
            </a:r>
            <a:endParaRPr lang="en-US" dirty="0"/>
          </a:p>
          <a:p>
            <a:endParaRPr lang="en-US" dirty="0"/>
          </a:p>
          <a:p>
            <a:r>
              <a:rPr lang="en-US" dirty="0"/>
              <a:t>National institute for health and care excellence (NICE), Asthma: diagnosis, monitoring and chronic asthma management (2017). Available at: </a:t>
            </a:r>
            <a:r>
              <a:rPr lang="en-US" dirty="0">
                <a:hlinkClick r:id="rId8"/>
              </a:rPr>
              <a:t>https://www.nice.org.uk/guidance/</a:t>
            </a:r>
            <a:r>
              <a:rPr lang="en-US" dirty="0" err="1">
                <a:hlinkClick r:id="rId8"/>
              </a:rPr>
              <a:t>ng80</a:t>
            </a:r>
            <a:endParaRPr lang="en-US" dirty="0"/>
          </a:p>
          <a:p>
            <a:endParaRPr lang="en-US" dirty="0"/>
          </a:p>
          <a:p>
            <a:r>
              <a:rPr lang="en-US" dirty="0"/>
              <a:t>The Pj, chronic obstructive pulmonary disease: diagnosis and management (2026). Available at: </a:t>
            </a:r>
            <a:r>
              <a:rPr lang="en-US" dirty="0">
                <a:hlinkClick r:id="rId9"/>
              </a:rPr>
              <a:t>https://pharmaceutical-journal.com/article/ld/chronic-obstructive-pulmonary-disease-diagnosis-and-management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187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Introduction</vt:lpstr>
      <vt:lpstr>Anatomy of the Respiratory System</vt:lpstr>
      <vt:lpstr>Normal Physiology</vt:lpstr>
      <vt:lpstr>What is Asthma</vt:lpstr>
      <vt:lpstr>What is COPD</vt:lpstr>
      <vt:lpstr>Effects on the Body</vt:lpstr>
      <vt:lpstr>Patient Case Study</vt:lpstr>
      <vt:lpstr>Risk Factors</vt:lpstr>
      <vt:lpstr>Symptoms</vt:lpstr>
      <vt:lpstr>Diagnosis</vt:lpstr>
      <vt:lpstr>Care plan</vt:lpstr>
      <vt:lpstr>Lifestyle and Management</vt:lpstr>
      <vt:lpstr>Ethical and Communication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Laiba Zafran (2421654)</dc:creator>
  <cp:lastModifiedBy>Laiba Zafran (2421654)</cp:lastModifiedBy>
  <cp:revision>2</cp:revision>
  <dcterms:created xsi:type="dcterms:W3CDTF">2026-03-22T20:44:58Z</dcterms:created>
  <dcterms:modified xsi:type="dcterms:W3CDTF">2026-03-23T00:35:07Z</dcterms:modified>
</cp:coreProperties>
</file>