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2"/>
  </p:notesMasterIdLst>
  <p:sldIdLst>
    <p:sldId id="256" r:id="rId5"/>
    <p:sldId id="324" r:id="rId6"/>
    <p:sldId id="325" r:id="rId7"/>
    <p:sldId id="326" r:id="rId8"/>
    <p:sldId id="327" r:id="rId9"/>
    <p:sldId id="328" r:id="rId10"/>
    <p:sldId id="319"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d P Williams" initials="APW" lastIdx="3" clrIdx="0">
    <p:extLst>
      <p:ext uri="{19B8F6BF-5375-455C-9EA6-DF929625EA0E}">
        <p15:presenceInfo xmlns:p15="http://schemas.microsoft.com/office/powerpoint/2012/main" userId="S-1-5-21-809251214-2178901256-4152538893-2529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C23C71-DF33-487D-9E35-8F29EF8FAB5F}" v="1" dt="2021-09-28T20:24:47.555"/>
  </p1510:revLst>
</p1510:revInfo>
</file>

<file path=ppt/tableStyles.xml><?xml version="1.0" encoding="utf-8"?>
<a:tblStyleLst xmlns:a="http://schemas.openxmlformats.org/drawingml/2006/main" def="{5C22544A-7EE6-4342-B048-85BDC9FD1C3A}">
  <a:tblStyle styleId="{5C22544A-7EE6-4342-B048-85BDC9FD1C3A}" styleName="Arddull Ganolig 2 - Pwysla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885"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9/27/2022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9/27/2022</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9/27/2022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9/27/2022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9/27/2022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9/27/2022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9/27/2022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9/27/2022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53D3E-A80C-4D2C-BCF7-DB5556D6C69B}"/>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B109EAA7-4563-4C1D-9C16-A406DDCCA2ED}"/>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08A205-B671-4B63-B776-90925D4ACFE8}"/>
              </a:ext>
            </a:extLst>
          </p:cNvPr>
          <p:cNvSpPr>
            <a:spLocks noGrp="1"/>
          </p:cNvSpPr>
          <p:nvPr>
            <p:ph type="dt" sz="half" idx="10"/>
          </p:nvPr>
        </p:nvSpPr>
        <p:spPr/>
        <p:txBody>
          <a:bodyPr/>
          <a:lstStyle/>
          <a:p>
            <a:fld id="{5FB24A36-C7D8-47A1-9138-5EFF354ECA27}" type="datetimeFigureOut">
              <a:rPr lang="en-GB" smtClean="0"/>
              <a:t>27/09/2022</a:t>
            </a:fld>
            <a:endParaRPr lang="en-GB"/>
          </a:p>
        </p:txBody>
      </p:sp>
      <p:sp>
        <p:nvSpPr>
          <p:cNvPr id="5" name="Footer Placeholder 4">
            <a:extLst>
              <a:ext uri="{FF2B5EF4-FFF2-40B4-BE49-F238E27FC236}">
                <a16:creationId xmlns:a16="http://schemas.microsoft.com/office/drawing/2014/main" id="{1C05BAD8-5D2B-453D-BFED-FDF3D1282B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AF83E8-F4DA-4BFD-9932-59E9D4A2023A}"/>
              </a:ext>
            </a:extLst>
          </p:cNvPr>
          <p:cNvSpPr>
            <a:spLocks noGrp="1"/>
          </p:cNvSpPr>
          <p:nvPr>
            <p:ph type="sldNum" sz="quarter" idx="12"/>
          </p:nvPr>
        </p:nvSpPr>
        <p:spPr/>
        <p:txBody>
          <a:bodyPr/>
          <a:lstStyle/>
          <a:p>
            <a:fld id="{D7EA60A7-2672-4679-97DD-7FE12F411261}" type="slidenum">
              <a:rPr lang="en-GB" smtClean="0"/>
              <a:t>‹#›</a:t>
            </a:fld>
            <a:endParaRPr lang="en-GB"/>
          </a:p>
        </p:txBody>
      </p:sp>
    </p:spTree>
    <p:extLst>
      <p:ext uri="{BB962C8B-B14F-4D97-AF65-F5344CB8AC3E}">
        <p14:creationId xmlns:p14="http://schemas.microsoft.com/office/powerpoint/2010/main" val="2745545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9/27/2022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01109-5146-4853-8904-088C6AABA95F}"/>
              </a:ext>
            </a:extLst>
          </p:cNvPr>
          <p:cNvSpPr>
            <a:spLocks noGrp="1"/>
          </p:cNvSpPr>
          <p:nvPr>
            <p:ph type="ctrTitle"/>
          </p:nvPr>
        </p:nvSpPr>
        <p:spPr>
          <a:xfrm>
            <a:off x="1060956" y="300491"/>
            <a:ext cx="6858000" cy="2387600"/>
          </a:xfrm>
        </p:spPr>
        <p:txBody>
          <a:bodyPr/>
          <a:lstStyle/>
          <a:p>
            <a:r>
              <a:rPr lang="en-GB" dirty="0" err="1"/>
              <a:t>Ymddygiad</a:t>
            </a:r>
            <a:br>
              <a:rPr lang="en-GB" dirty="0"/>
            </a:br>
            <a:r>
              <a:rPr lang="en-GB" dirty="0"/>
              <a:t>Behaviour scenarios</a:t>
            </a:r>
          </a:p>
        </p:txBody>
      </p:sp>
      <p:sp>
        <p:nvSpPr>
          <p:cNvPr id="3" name="Subtitle 2">
            <a:extLst>
              <a:ext uri="{FF2B5EF4-FFF2-40B4-BE49-F238E27FC236}">
                <a16:creationId xmlns:a16="http://schemas.microsoft.com/office/drawing/2014/main" id="{6DECCF88-A320-4D9D-9918-A9AF7161BFE2}"/>
              </a:ext>
            </a:extLst>
          </p:cNvPr>
          <p:cNvSpPr>
            <a:spLocks noGrp="1"/>
          </p:cNvSpPr>
          <p:nvPr>
            <p:ph type="subTitle" idx="1"/>
          </p:nvPr>
        </p:nvSpPr>
        <p:spPr>
          <a:xfrm>
            <a:off x="4325168" y="3558779"/>
            <a:ext cx="4569196" cy="1405107"/>
          </a:xfrm>
        </p:spPr>
        <p:txBody>
          <a:bodyPr>
            <a:normAutofit/>
          </a:bodyPr>
          <a:lstStyle/>
          <a:p>
            <a:r>
              <a:rPr lang="en-GB" dirty="0"/>
              <a:t>There are five slides with different scenarios. What would you do? You have a choice of 4 options. Which option would you take, and is that the correct option? You might decide to react differently… </a:t>
            </a:r>
          </a:p>
        </p:txBody>
      </p:sp>
      <p:sp>
        <p:nvSpPr>
          <p:cNvPr id="4" name="Subtitle 2">
            <a:extLst>
              <a:ext uri="{FF2B5EF4-FFF2-40B4-BE49-F238E27FC236}">
                <a16:creationId xmlns:a16="http://schemas.microsoft.com/office/drawing/2014/main" id="{54AB9FE2-2B0D-4397-93AF-509C07C5A0E3}"/>
              </a:ext>
            </a:extLst>
          </p:cNvPr>
          <p:cNvSpPr txBox="1">
            <a:spLocks/>
          </p:cNvSpPr>
          <p:nvPr/>
        </p:nvSpPr>
        <p:spPr>
          <a:xfrm>
            <a:off x="-79240" y="3558779"/>
            <a:ext cx="4569196" cy="1405107"/>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err="1"/>
              <a:t>Dyma</a:t>
            </a:r>
            <a:r>
              <a:rPr lang="en-GB" sz="1800" dirty="0"/>
              <a:t> bump </a:t>
            </a:r>
            <a:r>
              <a:rPr lang="en-GB" sz="1800" dirty="0" err="1"/>
              <a:t>sleid</a:t>
            </a:r>
            <a:r>
              <a:rPr lang="en-GB" sz="1800" dirty="0"/>
              <a:t> </a:t>
            </a:r>
            <a:r>
              <a:rPr lang="en-GB" sz="1800" dirty="0" err="1"/>
              <a:t>gyda</a:t>
            </a:r>
            <a:r>
              <a:rPr lang="en-GB" sz="1800" dirty="0"/>
              <a:t> </a:t>
            </a:r>
            <a:r>
              <a:rPr lang="en-GB" sz="1800" dirty="0" err="1"/>
              <a:t>gwahanol</a:t>
            </a:r>
            <a:r>
              <a:rPr lang="en-GB" sz="1800" dirty="0"/>
              <a:t> </a:t>
            </a:r>
            <a:r>
              <a:rPr lang="en-GB" sz="1800" dirty="0" err="1"/>
              <a:t>sefyllfaoedd</a:t>
            </a:r>
            <a:r>
              <a:rPr lang="en-GB" sz="1800" dirty="0"/>
              <a:t> </a:t>
            </a:r>
            <a:r>
              <a:rPr lang="en-GB" sz="1800" dirty="0" err="1"/>
              <a:t>ymddygiad</a:t>
            </a:r>
            <a:r>
              <a:rPr lang="en-GB" sz="1800" dirty="0"/>
              <a:t>. Mae </a:t>
            </a:r>
            <a:r>
              <a:rPr lang="en-GB" sz="1800" dirty="0" err="1"/>
              <a:t>dewis</a:t>
            </a:r>
            <a:r>
              <a:rPr lang="en-GB" sz="1800" dirty="0"/>
              <a:t> o 4 </a:t>
            </a:r>
            <a:r>
              <a:rPr lang="en-GB" sz="1800" dirty="0" err="1"/>
              <a:t>ymateb</a:t>
            </a:r>
            <a:r>
              <a:rPr lang="en-GB" sz="1800" dirty="0"/>
              <a:t>. Pa un </a:t>
            </a:r>
            <a:r>
              <a:rPr lang="en-GB" sz="1800" dirty="0" err="1"/>
              <a:t>fyddech</a:t>
            </a:r>
            <a:r>
              <a:rPr lang="en-GB" sz="1800" dirty="0"/>
              <a:t> </a:t>
            </a:r>
            <a:r>
              <a:rPr lang="en-GB" sz="1800" dirty="0" err="1"/>
              <a:t>chi’n</a:t>
            </a:r>
            <a:r>
              <a:rPr lang="en-GB" sz="1800" dirty="0"/>
              <a:t> </a:t>
            </a:r>
            <a:r>
              <a:rPr lang="en-GB" sz="1800" dirty="0" err="1"/>
              <a:t>dewis</a:t>
            </a:r>
            <a:r>
              <a:rPr lang="en-GB" sz="1800" dirty="0"/>
              <a:t>, ac ai </a:t>
            </a:r>
            <a:r>
              <a:rPr lang="en-GB" sz="1800" dirty="0" err="1"/>
              <a:t>dyna’r</a:t>
            </a:r>
            <a:r>
              <a:rPr lang="en-GB" sz="1800" dirty="0"/>
              <a:t> </a:t>
            </a:r>
            <a:r>
              <a:rPr lang="en-GB" sz="1800" dirty="0" err="1"/>
              <a:t>dewis</a:t>
            </a:r>
            <a:r>
              <a:rPr lang="en-GB" sz="1800" dirty="0"/>
              <a:t> </a:t>
            </a:r>
            <a:r>
              <a:rPr lang="en-GB" sz="1800" dirty="0" err="1"/>
              <a:t>cywir</a:t>
            </a:r>
            <a:r>
              <a:rPr lang="en-GB" sz="1800" dirty="0"/>
              <a:t>? Falle </a:t>
            </a:r>
            <a:r>
              <a:rPr lang="en-GB" sz="1800" dirty="0" err="1"/>
              <a:t>byddech</a:t>
            </a:r>
            <a:r>
              <a:rPr lang="en-GB" sz="1800"/>
              <a:t> chi </a:t>
            </a:r>
            <a:r>
              <a:rPr lang="en-GB" sz="1800" dirty="0" err="1"/>
              <a:t>yn</a:t>
            </a:r>
            <a:r>
              <a:rPr lang="en-GB" sz="1800" dirty="0"/>
              <a:t> </a:t>
            </a:r>
            <a:r>
              <a:rPr lang="en-GB" sz="1800" dirty="0" err="1"/>
              <a:t>dewis</a:t>
            </a:r>
            <a:r>
              <a:rPr lang="en-GB" sz="1800" dirty="0"/>
              <a:t> </a:t>
            </a:r>
            <a:r>
              <a:rPr lang="en-GB" sz="1800" dirty="0" err="1"/>
              <a:t>ffordd</a:t>
            </a:r>
            <a:r>
              <a:rPr lang="en-GB" sz="1800" dirty="0"/>
              <a:t> </a:t>
            </a:r>
            <a:r>
              <a:rPr lang="en-GB" sz="1800" dirty="0" err="1"/>
              <a:t>gwahanol</a:t>
            </a:r>
            <a:r>
              <a:rPr lang="en-GB" sz="1800" dirty="0"/>
              <a:t> o </a:t>
            </a:r>
            <a:r>
              <a:rPr lang="en-GB" sz="1800" dirty="0" err="1"/>
              <a:t>ymateb</a:t>
            </a:r>
            <a:r>
              <a:rPr lang="en-GB" sz="1800" dirty="0"/>
              <a:t>…</a:t>
            </a:r>
          </a:p>
        </p:txBody>
      </p:sp>
    </p:spTree>
    <p:extLst>
      <p:ext uri="{BB962C8B-B14F-4D97-AF65-F5344CB8AC3E}">
        <p14:creationId xmlns:p14="http://schemas.microsoft.com/office/powerpoint/2010/main" val="3161317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1</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0" y="1531710"/>
            <a:ext cx="3886200" cy="4351338"/>
          </a:xfrm>
        </p:spPr>
        <p:txBody>
          <a:bodyPr>
            <a:normAutofit fontScale="55000" lnSpcReduction="20000"/>
          </a:bodyPr>
          <a:lstStyle/>
          <a:p>
            <a:pPr marL="0" indent="0">
              <a:buNone/>
            </a:pPr>
            <a:r>
              <a:rPr lang="en-GB" dirty="0" err="1"/>
              <a:t>Ti’n</a:t>
            </a:r>
            <a:r>
              <a:rPr lang="en-GB" dirty="0"/>
              <a:t> </a:t>
            </a:r>
            <a:r>
              <a:rPr lang="en-GB" dirty="0" err="1"/>
              <a:t>cyrraedd</a:t>
            </a:r>
            <a:r>
              <a:rPr lang="en-GB" dirty="0"/>
              <a:t> </a:t>
            </a:r>
            <a:r>
              <a:rPr lang="en-GB" dirty="0" err="1"/>
              <a:t>yr</a:t>
            </a:r>
            <a:r>
              <a:rPr lang="en-GB" dirty="0"/>
              <a:t> </a:t>
            </a:r>
            <a:r>
              <a:rPr lang="en-GB" dirty="0" err="1"/>
              <a:t>ystafell</a:t>
            </a:r>
            <a:r>
              <a:rPr lang="en-GB" dirty="0"/>
              <a:t> </a:t>
            </a:r>
            <a:r>
              <a:rPr lang="en-GB" dirty="0" err="1"/>
              <a:t>ddosbarth</a:t>
            </a:r>
            <a:r>
              <a:rPr lang="en-GB" dirty="0"/>
              <a:t> am </a:t>
            </a:r>
            <a:r>
              <a:rPr lang="en-GB" dirty="0" err="1"/>
              <a:t>dy</a:t>
            </a:r>
            <a:r>
              <a:rPr lang="en-GB" dirty="0"/>
              <a:t> </a:t>
            </a:r>
            <a:r>
              <a:rPr lang="en-GB" dirty="0" err="1"/>
              <a:t>wers</a:t>
            </a:r>
            <a:r>
              <a:rPr lang="en-GB" dirty="0"/>
              <a:t> </a:t>
            </a:r>
            <a:r>
              <a:rPr lang="en-GB" dirty="0" err="1"/>
              <a:t>gyntaf</a:t>
            </a:r>
            <a:r>
              <a:rPr lang="en-GB" dirty="0"/>
              <a:t> </a:t>
            </a:r>
            <a:r>
              <a:rPr lang="en-GB" dirty="0" err="1"/>
              <a:t>gyda</a:t>
            </a:r>
            <a:r>
              <a:rPr lang="en-GB" dirty="0"/>
              <a:t> bl 8. </a:t>
            </a:r>
            <a:r>
              <a:rPr lang="en-GB" dirty="0" err="1"/>
              <a:t>Ti</a:t>
            </a:r>
            <a:r>
              <a:rPr lang="en-GB" dirty="0"/>
              <a:t> 5 </a:t>
            </a:r>
            <a:r>
              <a:rPr lang="en-GB" dirty="0" err="1"/>
              <a:t>munud</a:t>
            </a:r>
            <a:r>
              <a:rPr lang="en-GB" dirty="0"/>
              <a:t> </a:t>
            </a:r>
            <a:r>
              <a:rPr lang="en-GB" dirty="0" err="1"/>
              <a:t>yn</a:t>
            </a:r>
            <a:r>
              <a:rPr lang="en-GB" dirty="0"/>
              <a:t> </a:t>
            </a:r>
            <a:r>
              <a:rPr lang="en-GB" dirty="0" err="1"/>
              <a:t>hwyr</a:t>
            </a:r>
            <a:r>
              <a:rPr lang="en-GB" dirty="0"/>
              <a:t> </a:t>
            </a:r>
            <a:r>
              <a:rPr lang="en-GB" dirty="0" err="1"/>
              <a:t>achos</a:t>
            </a:r>
            <a:r>
              <a:rPr lang="en-GB" dirty="0"/>
              <a:t> </a:t>
            </a:r>
            <a:r>
              <a:rPr lang="en-GB" dirty="0" err="1"/>
              <a:t>bo</a:t>
            </a:r>
            <a:r>
              <a:rPr lang="en-GB" dirty="0"/>
              <a:t> </a:t>
            </a:r>
            <a:r>
              <a:rPr lang="en-GB" dirty="0" err="1"/>
              <a:t>ti</a:t>
            </a:r>
            <a:r>
              <a:rPr lang="en-GB" dirty="0"/>
              <a:t> </a:t>
            </a:r>
            <a:r>
              <a:rPr lang="en-GB" dirty="0" err="1"/>
              <a:t>wedi</a:t>
            </a:r>
            <a:r>
              <a:rPr lang="en-GB" dirty="0"/>
              <a:t> bod </a:t>
            </a:r>
            <a:r>
              <a:rPr lang="en-GB" dirty="0" err="1"/>
              <a:t>yn</a:t>
            </a:r>
            <a:r>
              <a:rPr lang="en-GB" dirty="0"/>
              <a:t> </a:t>
            </a:r>
            <a:r>
              <a:rPr lang="en-GB" dirty="0" err="1"/>
              <a:t>arsylwi</a:t>
            </a:r>
            <a:r>
              <a:rPr lang="en-GB" dirty="0"/>
              <a:t> </a:t>
            </a:r>
            <a:r>
              <a:rPr lang="en-GB" dirty="0" err="1"/>
              <a:t>gwers</a:t>
            </a:r>
            <a:r>
              <a:rPr lang="en-GB" dirty="0"/>
              <a:t> </a:t>
            </a:r>
            <a:r>
              <a:rPr lang="en-GB" dirty="0" err="1"/>
              <a:t>ochr</a:t>
            </a:r>
            <a:r>
              <a:rPr lang="en-GB" dirty="0"/>
              <a:t> </a:t>
            </a:r>
            <a:r>
              <a:rPr lang="en-GB" dirty="0" err="1"/>
              <a:t>arall</a:t>
            </a:r>
            <a:r>
              <a:rPr lang="en-GB" dirty="0"/>
              <a:t> </a:t>
            </a:r>
            <a:r>
              <a:rPr lang="en-GB" dirty="0" err="1"/>
              <a:t>yr</a:t>
            </a:r>
            <a:r>
              <a:rPr lang="en-GB" dirty="0"/>
              <a:t> </a:t>
            </a:r>
            <a:r>
              <a:rPr lang="en-GB" dirty="0" err="1"/>
              <a:t>ysgol</a:t>
            </a:r>
            <a:r>
              <a:rPr lang="en-GB" dirty="0"/>
              <a:t>. </a:t>
            </a:r>
            <a:r>
              <a:rPr lang="en-GB" dirty="0" err="1"/>
              <a:t>Mae’r</a:t>
            </a:r>
            <a:r>
              <a:rPr lang="en-GB" dirty="0"/>
              <a:t> </a:t>
            </a:r>
            <a:r>
              <a:rPr lang="en-GB" dirty="0" err="1"/>
              <a:t>disgyblion</a:t>
            </a:r>
            <a:r>
              <a:rPr lang="en-GB" dirty="0"/>
              <a:t> </a:t>
            </a:r>
            <a:r>
              <a:rPr lang="en-GB" dirty="0" err="1"/>
              <a:t>i</a:t>
            </a:r>
            <a:r>
              <a:rPr lang="en-GB" dirty="0"/>
              <a:t> </a:t>
            </a:r>
            <a:r>
              <a:rPr lang="en-GB" dirty="0" err="1"/>
              <a:t>gyd</a:t>
            </a:r>
            <a:r>
              <a:rPr lang="en-GB" dirty="0"/>
              <a:t> </a:t>
            </a:r>
            <a:r>
              <a:rPr lang="en-GB" dirty="0" err="1"/>
              <a:t>yn</a:t>
            </a:r>
            <a:r>
              <a:rPr lang="en-GB" dirty="0"/>
              <a:t> </a:t>
            </a:r>
            <a:r>
              <a:rPr lang="en-GB" dirty="0" err="1"/>
              <a:t>swnllyd</a:t>
            </a:r>
            <a:r>
              <a:rPr lang="en-GB" dirty="0"/>
              <a:t>. Mae </a:t>
            </a:r>
            <a:r>
              <a:rPr lang="en-GB" dirty="0" err="1"/>
              <a:t>rhai</a:t>
            </a:r>
            <a:r>
              <a:rPr lang="en-GB" dirty="0"/>
              <a:t> </a:t>
            </a:r>
            <a:r>
              <a:rPr lang="en-GB" dirty="0" err="1"/>
              <a:t>yn</a:t>
            </a:r>
            <a:r>
              <a:rPr lang="en-GB" dirty="0"/>
              <a:t> </a:t>
            </a:r>
            <a:r>
              <a:rPr lang="en-GB" dirty="0" err="1"/>
              <a:t>eistedd</a:t>
            </a:r>
            <a:r>
              <a:rPr lang="en-GB" dirty="0"/>
              <a:t> </a:t>
            </a:r>
            <a:r>
              <a:rPr lang="en-GB" dirty="0" err="1"/>
              <a:t>ar</a:t>
            </a:r>
            <a:r>
              <a:rPr lang="en-GB" dirty="0"/>
              <a:t> y </a:t>
            </a:r>
            <a:r>
              <a:rPr lang="en-GB" dirty="0" err="1"/>
              <a:t>byrddau</a:t>
            </a:r>
            <a:r>
              <a:rPr lang="en-GB" dirty="0"/>
              <a:t>. Does neb </a:t>
            </a:r>
            <a:r>
              <a:rPr lang="en-GB" dirty="0" err="1"/>
              <a:t>yn</a:t>
            </a:r>
            <a:r>
              <a:rPr lang="en-GB" dirty="0"/>
              <a:t> </a:t>
            </a:r>
            <a:r>
              <a:rPr lang="en-GB" dirty="0" err="1"/>
              <a:t>gwrando</a:t>
            </a:r>
            <a:r>
              <a:rPr lang="en-GB" dirty="0"/>
              <a:t> pan </a:t>
            </a:r>
            <a:r>
              <a:rPr lang="en-GB" dirty="0" err="1"/>
              <a:t>ti’n</a:t>
            </a:r>
            <a:r>
              <a:rPr lang="en-GB" dirty="0"/>
              <a:t> </a:t>
            </a:r>
            <a:r>
              <a:rPr lang="en-GB" dirty="0" err="1"/>
              <a:t>gofyn</a:t>
            </a:r>
            <a:r>
              <a:rPr lang="en-GB" dirty="0"/>
              <a:t> </a:t>
            </a:r>
            <a:r>
              <a:rPr lang="en-GB" dirty="0" err="1"/>
              <a:t>iddyn</a:t>
            </a:r>
            <a:r>
              <a:rPr lang="en-GB" dirty="0"/>
              <a:t> </a:t>
            </a:r>
            <a:r>
              <a:rPr lang="en-GB" dirty="0" err="1"/>
              <a:t>nhw</a:t>
            </a:r>
            <a:r>
              <a:rPr lang="en-GB" dirty="0"/>
              <a:t> </a:t>
            </a:r>
            <a:r>
              <a:rPr lang="en-GB" dirty="0" err="1"/>
              <a:t>eistedd</a:t>
            </a:r>
            <a:r>
              <a:rPr lang="en-GB" dirty="0"/>
              <a:t> </a:t>
            </a:r>
            <a:r>
              <a:rPr lang="en-GB" dirty="0" err="1"/>
              <a:t>lawr</a:t>
            </a:r>
            <a:r>
              <a:rPr lang="en-GB" dirty="0"/>
              <a:t>  a </a:t>
            </a:r>
            <a:r>
              <a:rPr lang="en-GB" dirty="0" err="1"/>
              <a:t>gwrando</a:t>
            </a:r>
            <a:endParaRPr lang="en-GB" dirty="0"/>
          </a:p>
          <a:p>
            <a:pPr marL="0" indent="0">
              <a:buNone/>
            </a:pPr>
            <a:r>
              <a:rPr lang="en-GB" dirty="0" err="1"/>
              <a:t>Wyt</a:t>
            </a:r>
            <a:r>
              <a:rPr lang="en-GB" dirty="0"/>
              <a:t> </a:t>
            </a:r>
            <a:r>
              <a:rPr lang="en-GB" dirty="0" err="1"/>
              <a:t>ti</a:t>
            </a:r>
            <a:r>
              <a:rPr lang="en-GB" dirty="0"/>
              <a:t> </a:t>
            </a:r>
            <a:r>
              <a:rPr lang="en-GB" dirty="0" err="1"/>
              <a:t>yn</a:t>
            </a:r>
            <a:r>
              <a:rPr lang="en-GB" dirty="0"/>
              <a:t>:</a:t>
            </a:r>
          </a:p>
          <a:p>
            <a:pPr marL="385763" indent="-385763">
              <a:buFont typeface="+mj-lt"/>
              <a:buAutoNum type="arabicPeriod"/>
            </a:pPr>
            <a:r>
              <a:rPr lang="en-GB" dirty="0" err="1"/>
              <a:t>Gweiddi</a:t>
            </a:r>
            <a:r>
              <a:rPr lang="en-GB" dirty="0"/>
              <a:t>. Codi </a:t>
            </a:r>
            <a:r>
              <a:rPr lang="en-GB" dirty="0" err="1"/>
              <a:t>dy</a:t>
            </a:r>
            <a:r>
              <a:rPr lang="en-GB" dirty="0"/>
              <a:t> </a:t>
            </a:r>
            <a:r>
              <a:rPr lang="en-GB" dirty="0" err="1"/>
              <a:t>lais</a:t>
            </a:r>
            <a:r>
              <a:rPr lang="en-GB" dirty="0"/>
              <a:t> </a:t>
            </a:r>
            <a:r>
              <a:rPr lang="en-GB" dirty="0" err="1"/>
              <a:t>yn</a:t>
            </a:r>
            <a:r>
              <a:rPr lang="en-GB" dirty="0"/>
              <a:t> </a:t>
            </a:r>
            <a:r>
              <a:rPr lang="en-GB" dirty="0" err="1"/>
              <a:t>uwch</a:t>
            </a:r>
            <a:r>
              <a:rPr lang="en-GB" dirty="0"/>
              <a:t> </a:t>
            </a:r>
            <a:r>
              <a:rPr lang="en-GB" dirty="0" err="1"/>
              <a:t>na</a:t>
            </a:r>
            <a:r>
              <a:rPr lang="en-GB" dirty="0"/>
              <a:t> </a:t>
            </a:r>
            <a:r>
              <a:rPr lang="en-GB" dirty="0" err="1"/>
              <a:t>pawb</a:t>
            </a:r>
            <a:r>
              <a:rPr lang="en-GB" dirty="0"/>
              <a:t> </a:t>
            </a:r>
            <a:r>
              <a:rPr lang="en-GB" dirty="0" err="1"/>
              <a:t>arall</a:t>
            </a:r>
            <a:r>
              <a:rPr lang="en-GB" dirty="0"/>
              <a:t>. </a:t>
            </a:r>
            <a:r>
              <a:rPr lang="en-GB" dirty="0" err="1"/>
              <a:t>Gwneud</a:t>
            </a:r>
            <a:r>
              <a:rPr lang="en-GB" dirty="0"/>
              <a:t> </a:t>
            </a:r>
            <a:r>
              <a:rPr lang="en-GB" dirty="0" err="1"/>
              <a:t>yn</a:t>
            </a:r>
            <a:r>
              <a:rPr lang="en-GB" dirty="0"/>
              <a:t> </a:t>
            </a:r>
            <a:r>
              <a:rPr lang="en-GB" dirty="0" err="1"/>
              <a:t>siwr</a:t>
            </a:r>
            <a:r>
              <a:rPr lang="en-GB" dirty="0"/>
              <a:t> bod </a:t>
            </a:r>
            <a:r>
              <a:rPr lang="en-GB" dirty="0" err="1"/>
              <a:t>pawb</a:t>
            </a:r>
            <a:r>
              <a:rPr lang="en-GB" dirty="0"/>
              <a:t> </a:t>
            </a:r>
            <a:r>
              <a:rPr lang="en-GB" dirty="0" err="1"/>
              <a:t>yn</a:t>
            </a:r>
            <a:r>
              <a:rPr lang="en-GB" dirty="0"/>
              <a:t> </a:t>
            </a:r>
            <a:r>
              <a:rPr lang="en-GB" dirty="0" err="1"/>
              <a:t>eistedd</a:t>
            </a:r>
            <a:r>
              <a:rPr lang="en-GB" dirty="0"/>
              <a:t> o </a:t>
            </a:r>
            <a:r>
              <a:rPr lang="en-GB" dirty="0" err="1"/>
              <a:t>fewn</a:t>
            </a:r>
            <a:r>
              <a:rPr lang="en-GB" dirty="0"/>
              <a:t> 30 </a:t>
            </a:r>
            <a:r>
              <a:rPr lang="en-GB" dirty="0" err="1"/>
              <a:t>eiliad</a:t>
            </a:r>
            <a:endParaRPr lang="en-GB" dirty="0"/>
          </a:p>
          <a:p>
            <a:pPr marL="385763" indent="-385763">
              <a:buFont typeface="+mj-lt"/>
              <a:buAutoNum type="arabicPeriod"/>
            </a:pPr>
            <a:r>
              <a:rPr lang="en-GB" dirty="0" err="1"/>
              <a:t>Cadw</a:t>
            </a:r>
            <a:r>
              <a:rPr lang="en-GB" dirty="0"/>
              <a:t> y </a:t>
            </a:r>
            <a:r>
              <a:rPr lang="en-GB" dirty="0" err="1"/>
              <a:t>dosbarth</a:t>
            </a:r>
            <a:r>
              <a:rPr lang="en-GB" dirty="0"/>
              <a:t> </a:t>
            </a:r>
            <a:r>
              <a:rPr lang="en-GB" dirty="0" err="1"/>
              <a:t>cyfan</a:t>
            </a:r>
            <a:r>
              <a:rPr lang="en-GB" dirty="0"/>
              <a:t> </a:t>
            </a:r>
            <a:r>
              <a:rPr lang="en-GB" dirty="0" err="1"/>
              <a:t>i</a:t>
            </a:r>
            <a:r>
              <a:rPr lang="en-GB" dirty="0"/>
              <a:t> </a:t>
            </a:r>
            <a:r>
              <a:rPr lang="en-GB" dirty="0" err="1"/>
              <a:t>mewn</a:t>
            </a:r>
            <a:r>
              <a:rPr lang="en-GB" dirty="0"/>
              <a:t> </a:t>
            </a:r>
            <a:r>
              <a:rPr lang="en-GB" dirty="0" err="1"/>
              <a:t>amser</a:t>
            </a:r>
            <a:r>
              <a:rPr lang="en-GB" dirty="0"/>
              <a:t> </a:t>
            </a:r>
            <a:r>
              <a:rPr lang="en-GB" dirty="0" err="1"/>
              <a:t>egwyl</a:t>
            </a:r>
            <a:r>
              <a:rPr lang="en-GB" dirty="0"/>
              <a:t> am </a:t>
            </a:r>
            <a:r>
              <a:rPr lang="en-GB" dirty="0" err="1"/>
              <a:t>fod</a:t>
            </a:r>
            <a:r>
              <a:rPr lang="en-GB" dirty="0"/>
              <a:t> </a:t>
            </a:r>
            <a:r>
              <a:rPr lang="en-GB" dirty="0" err="1"/>
              <a:t>yn</a:t>
            </a:r>
            <a:r>
              <a:rPr lang="en-GB" dirty="0"/>
              <a:t> </a:t>
            </a:r>
            <a:r>
              <a:rPr lang="en-GB" dirty="0" err="1"/>
              <a:t>swnllyd</a:t>
            </a:r>
            <a:r>
              <a:rPr lang="en-GB" dirty="0"/>
              <a:t> a </a:t>
            </a:r>
            <a:r>
              <a:rPr lang="en-GB" dirty="0" err="1"/>
              <a:t>peidio</a:t>
            </a:r>
            <a:r>
              <a:rPr lang="en-GB" dirty="0"/>
              <a:t> </a:t>
            </a:r>
            <a:r>
              <a:rPr lang="en-GB" dirty="0" err="1"/>
              <a:t>gwrando</a:t>
            </a:r>
            <a:r>
              <a:rPr lang="en-GB" dirty="0"/>
              <a:t>.</a:t>
            </a:r>
          </a:p>
          <a:p>
            <a:pPr marL="385763" indent="-385763">
              <a:buFont typeface="+mj-lt"/>
              <a:buAutoNum type="arabicPeriod"/>
            </a:pPr>
            <a:r>
              <a:rPr lang="en-GB" dirty="0"/>
              <a:t>Trio </a:t>
            </a:r>
            <a:r>
              <a:rPr lang="en-GB" dirty="0" err="1"/>
              <a:t>osgoi</a:t>
            </a:r>
            <a:r>
              <a:rPr lang="en-GB" dirty="0"/>
              <a:t> </a:t>
            </a:r>
            <a:r>
              <a:rPr lang="en-GB" dirty="0" err="1"/>
              <a:t>crio</a:t>
            </a:r>
            <a:r>
              <a:rPr lang="en-GB" dirty="0"/>
              <a:t> a </a:t>
            </a:r>
            <a:r>
              <a:rPr lang="en-GB" dirty="0" err="1"/>
              <a:t>mynd</a:t>
            </a:r>
            <a:r>
              <a:rPr lang="en-GB" dirty="0"/>
              <a:t> </a:t>
            </a:r>
            <a:r>
              <a:rPr lang="en-GB" dirty="0" err="1"/>
              <a:t>i</a:t>
            </a:r>
            <a:r>
              <a:rPr lang="en-GB" dirty="0"/>
              <a:t> </a:t>
            </a:r>
            <a:r>
              <a:rPr lang="en-GB" dirty="0" err="1"/>
              <a:t>ol</a:t>
            </a:r>
            <a:r>
              <a:rPr lang="en-GB" dirty="0"/>
              <a:t> </a:t>
            </a:r>
            <a:r>
              <a:rPr lang="en-GB" dirty="0" err="1"/>
              <a:t>athro</a:t>
            </a:r>
            <a:r>
              <a:rPr lang="en-GB" dirty="0"/>
              <a:t> </a:t>
            </a:r>
            <a:r>
              <a:rPr lang="en-GB" dirty="0" err="1"/>
              <a:t>sy’n</a:t>
            </a:r>
            <a:r>
              <a:rPr lang="en-GB" dirty="0"/>
              <a:t> </a:t>
            </a:r>
            <a:r>
              <a:rPr lang="en-GB" dirty="0" err="1"/>
              <a:t>gallu</a:t>
            </a:r>
            <a:r>
              <a:rPr lang="en-GB" dirty="0"/>
              <a:t> </a:t>
            </a:r>
            <a:r>
              <a:rPr lang="en-GB" dirty="0" err="1"/>
              <a:t>rheoli’r</a:t>
            </a:r>
            <a:r>
              <a:rPr lang="en-GB" dirty="0"/>
              <a:t> </a:t>
            </a:r>
            <a:r>
              <a:rPr lang="en-GB" dirty="0" err="1"/>
              <a:t>dosbarth</a:t>
            </a:r>
            <a:endParaRPr lang="en-GB" dirty="0"/>
          </a:p>
          <a:p>
            <a:pPr marL="385763" indent="-385763">
              <a:buFont typeface="+mj-lt"/>
              <a:buAutoNum type="arabicPeriod"/>
            </a:pPr>
            <a:r>
              <a:rPr lang="en-GB" dirty="0" err="1"/>
              <a:t>Sefyll</a:t>
            </a:r>
            <a:r>
              <a:rPr lang="en-GB" dirty="0"/>
              <a:t> </a:t>
            </a:r>
            <a:r>
              <a:rPr lang="en-GB" dirty="0" err="1"/>
              <a:t>yn</a:t>
            </a:r>
            <a:r>
              <a:rPr lang="en-GB" dirty="0"/>
              <a:t> y </a:t>
            </a:r>
            <a:r>
              <a:rPr lang="en-GB" dirty="0" err="1"/>
              <a:t>blaen</a:t>
            </a:r>
            <a:r>
              <a:rPr lang="en-GB" dirty="0"/>
              <a:t> </a:t>
            </a:r>
            <a:r>
              <a:rPr lang="en-GB" dirty="0" err="1"/>
              <a:t>yn</a:t>
            </a:r>
            <a:r>
              <a:rPr lang="en-GB" dirty="0"/>
              <a:t> </a:t>
            </a:r>
            <a:r>
              <a:rPr lang="en-GB" dirty="0" err="1"/>
              <a:t>amyneddgar</a:t>
            </a:r>
            <a:r>
              <a:rPr lang="en-GB" dirty="0"/>
              <a:t> ac </a:t>
            </a:r>
            <a:r>
              <a:rPr lang="en-GB" dirty="0" err="1"/>
              <a:t>aros</a:t>
            </a:r>
            <a:r>
              <a:rPr lang="en-GB" dirty="0"/>
              <a:t> </a:t>
            </a:r>
            <a:r>
              <a:rPr lang="en-GB" dirty="0" err="1"/>
              <a:t>iddyn</a:t>
            </a:r>
            <a:r>
              <a:rPr lang="en-GB" dirty="0"/>
              <a:t> </a:t>
            </a:r>
            <a:r>
              <a:rPr lang="en-GB" dirty="0" err="1"/>
              <a:t>nhw</a:t>
            </a:r>
            <a:r>
              <a:rPr lang="en-GB" dirty="0"/>
              <a:t> </a:t>
            </a:r>
            <a:r>
              <a:rPr lang="en-GB" dirty="0" err="1"/>
              <a:t>sylwi</a:t>
            </a:r>
            <a:r>
              <a:rPr lang="en-GB" dirty="0"/>
              <a:t> </a:t>
            </a:r>
            <a:r>
              <a:rPr lang="en-GB" dirty="0" err="1"/>
              <a:t>arnat</a:t>
            </a:r>
            <a:r>
              <a:rPr lang="en-GB" dirty="0"/>
              <a:t> </a:t>
            </a:r>
            <a:r>
              <a:rPr lang="en-GB" dirty="0" err="1"/>
              <a:t>ti</a:t>
            </a:r>
            <a:r>
              <a:rPr lang="en-GB" dirty="0"/>
              <a:t>. </a:t>
            </a:r>
            <a:r>
              <a:rPr lang="en-GB" dirty="0" err="1"/>
              <a:t>Byddan</a:t>
            </a:r>
            <a:r>
              <a:rPr lang="en-GB" dirty="0"/>
              <a:t> </a:t>
            </a:r>
            <a:r>
              <a:rPr lang="en-GB" dirty="0" err="1"/>
              <a:t>nhw</a:t>
            </a:r>
            <a:r>
              <a:rPr lang="en-GB" dirty="0"/>
              <a:t> </a:t>
            </a:r>
            <a:r>
              <a:rPr lang="en-GB" dirty="0" err="1"/>
              <a:t>yn</a:t>
            </a:r>
            <a:r>
              <a:rPr lang="en-GB" dirty="0"/>
              <a:t> </a:t>
            </a:r>
            <a:r>
              <a:rPr lang="en-GB" dirty="0" err="1"/>
              <a:t>setl</a:t>
            </a:r>
            <a:r>
              <a:rPr lang="en-GB" dirty="0"/>
              <a:t> pan </a:t>
            </a:r>
            <a:r>
              <a:rPr lang="en-GB" dirty="0" err="1"/>
              <a:t>fyddan</a:t>
            </a:r>
            <a:r>
              <a:rPr lang="en-GB" dirty="0"/>
              <a:t> </a:t>
            </a:r>
            <a:r>
              <a:rPr lang="en-GB" dirty="0" err="1"/>
              <a:t>nhw</a:t>
            </a:r>
            <a:r>
              <a:rPr lang="en-GB" dirty="0"/>
              <a:t> </a:t>
            </a:r>
            <a:r>
              <a:rPr lang="en-GB" dirty="0" err="1"/>
              <a:t>yn</a:t>
            </a:r>
            <a:r>
              <a:rPr lang="en-GB" dirty="0"/>
              <a:t> </a:t>
            </a:r>
            <a:r>
              <a:rPr lang="en-GB" dirty="0" err="1"/>
              <a:t>dy</a:t>
            </a:r>
            <a:r>
              <a:rPr lang="en-GB" dirty="0"/>
              <a:t> weld di.</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629152" y="1531710"/>
            <a:ext cx="3886200" cy="4351338"/>
          </a:xfrm>
        </p:spPr>
        <p:txBody>
          <a:bodyPr>
            <a:normAutofit fontScale="55000" lnSpcReduction="20000"/>
          </a:bodyPr>
          <a:lstStyle/>
          <a:p>
            <a:pPr marL="0" indent="0">
              <a:buNone/>
            </a:pPr>
            <a:r>
              <a:rPr lang="en-GB" dirty="0"/>
              <a:t>You get to your classroom for your first lesson with a year 8 class. You’re 5 mins late because you have just come from observing a lesson at the other end of the school. All the pupils are all noisy. Some are sitting on tables. No-one listens when you ask them to sit down and be quiet</a:t>
            </a:r>
          </a:p>
          <a:p>
            <a:pPr marL="0" indent="0">
              <a:buNone/>
            </a:pPr>
            <a:r>
              <a:rPr lang="en-GB" dirty="0"/>
              <a:t>Do you:</a:t>
            </a:r>
          </a:p>
          <a:p>
            <a:pPr marL="385763" indent="-385763">
              <a:buFont typeface="+mj-lt"/>
              <a:buAutoNum type="arabicPeriod"/>
            </a:pPr>
            <a:r>
              <a:rPr lang="en-GB" dirty="0"/>
              <a:t>Shout. Be the loudest voice. Get them sitting down quietly within 30 seconds</a:t>
            </a:r>
          </a:p>
          <a:p>
            <a:pPr marL="385763" indent="-385763">
              <a:buFont typeface="+mj-lt"/>
              <a:buAutoNum type="arabicPeriod"/>
            </a:pPr>
            <a:r>
              <a:rPr lang="en-GB" dirty="0"/>
              <a:t>Keep them in break time for being noisy and not listening.</a:t>
            </a:r>
          </a:p>
          <a:p>
            <a:pPr marL="385763" indent="-385763">
              <a:buFont typeface="+mj-lt"/>
              <a:buAutoNum type="arabicPeriod"/>
            </a:pPr>
            <a:r>
              <a:rPr lang="en-GB" dirty="0"/>
              <a:t>Try not to cry and go and get a teacher that can control the class.</a:t>
            </a:r>
          </a:p>
          <a:p>
            <a:pPr marL="385763" indent="-385763">
              <a:buFont typeface="+mj-lt"/>
              <a:buAutoNum type="arabicPeriod"/>
            </a:pPr>
            <a:r>
              <a:rPr lang="en-GB" dirty="0"/>
              <a:t>Stand in the front patiently and wait for them to notice you. They will settle once they see you.</a:t>
            </a:r>
          </a:p>
          <a:p>
            <a:pPr marL="385763" indent="-385763">
              <a:buFont typeface="+mj-lt"/>
              <a:buAutoNum type="arabicPeriod"/>
            </a:pPr>
            <a:r>
              <a:rPr lang="en-GB" dirty="0"/>
              <a:t>Something else</a:t>
            </a:r>
          </a:p>
        </p:txBody>
      </p:sp>
    </p:spTree>
    <p:extLst>
      <p:ext uri="{BB962C8B-B14F-4D97-AF65-F5344CB8AC3E}">
        <p14:creationId xmlns:p14="http://schemas.microsoft.com/office/powerpoint/2010/main" val="4112728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2</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0" y="1346654"/>
            <a:ext cx="3886200" cy="4351338"/>
          </a:xfrm>
        </p:spPr>
        <p:txBody>
          <a:bodyPr>
            <a:normAutofit fontScale="62500" lnSpcReduction="20000"/>
          </a:bodyPr>
          <a:lstStyle/>
          <a:p>
            <a:pPr marL="0" indent="0">
              <a:buNone/>
            </a:pPr>
            <a:r>
              <a:rPr lang="en-GB" dirty="0" err="1"/>
              <a:t>Dyma</a:t>
            </a:r>
            <a:r>
              <a:rPr lang="en-GB" dirty="0"/>
              <a:t> </a:t>
            </a:r>
            <a:r>
              <a:rPr lang="en-GB" dirty="0" err="1"/>
              <a:t>dy</a:t>
            </a:r>
            <a:r>
              <a:rPr lang="en-GB" dirty="0"/>
              <a:t> </a:t>
            </a:r>
            <a:r>
              <a:rPr lang="en-GB" dirty="0" err="1"/>
              <a:t>wers</a:t>
            </a:r>
            <a:r>
              <a:rPr lang="en-GB" dirty="0"/>
              <a:t> </a:t>
            </a:r>
            <a:r>
              <a:rPr lang="en-GB" dirty="0" err="1"/>
              <a:t>gyntaf</a:t>
            </a:r>
            <a:r>
              <a:rPr lang="en-GB" dirty="0"/>
              <a:t> </a:t>
            </a:r>
            <a:r>
              <a:rPr lang="en-GB" dirty="0" err="1"/>
              <a:t>gyda</a:t>
            </a:r>
            <a:r>
              <a:rPr lang="en-GB" dirty="0"/>
              <a:t> </a:t>
            </a:r>
            <a:r>
              <a:rPr lang="en-GB" dirty="0" err="1"/>
              <a:t>dosbarth</a:t>
            </a:r>
            <a:r>
              <a:rPr lang="en-GB" dirty="0"/>
              <a:t> </a:t>
            </a:r>
            <a:r>
              <a:rPr lang="en-GB" dirty="0" err="1"/>
              <a:t>blwyddyn</a:t>
            </a:r>
            <a:r>
              <a:rPr lang="en-GB" dirty="0"/>
              <a:t> 7. Bob </a:t>
            </a:r>
            <a:r>
              <a:rPr lang="en-GB" dirty="0" err="1"/>
              <a:t>tro</a:t>
            </a:r>
            <a:r>
              <a:rPr lang="en-GB" dirty="0"/>
              <a:t> </a:t>
            </a:r>
            <a:r>
              <a:rPr lang="en-GB" dirty="0" err="1"/>
              <a:t>ti’n</a:t>
            </a:r>
            <a:r>
              <a:rPr lang="en-GB" dirty="0"/>
              <a:t> </a:t>
            </a:r>
            <a:r>
              <a:rPr lang="en-GB" dirty="0" err="1"/>
              <a:t>gofyn</a:t>
            </a:r>
            <a:r>
              <a:rPr lang="en-GB" dirty="0"/>
              <a:t> </a:t>
            </a:r>
            <a:r>
              <a:rPr lang="en-GB" dirty="0" err="1"/>
              <a:t>cwestiwn</a:t>
            </a:r>
            <a:r>
              <a:rPr lang="en-GB" dirty="0"/>
              <a:t>, </a:t>
            </a:r>
            <a:r>
              <a:rPr lang="en-GB" dirty="0" err="1"/>
              <a:t>mae</a:t>
            </a:r>
            <a:r>
              <a:rPr lang="en-GB" dirty="0"/>
              <a:t> James </a:t>
            </a:r>
            <a:r>
              <a:rPr lang="en-GB" dirty="0" err="1"/>
              <a:t>yn</a:t>
            </a:r>
            <a:r>
              <a:rPr lang="en-GB" dirty="0"/>
              <a:t> </a:t>
            </a:r>
            <a:r>
              <a:rPr lang="en-GB" dirty="0" err="1"/>
              <a:t>gweiddi’r</a:t>
            </a:r>
            <a:r>
              <a:rPr lang="en-GB" dirty="0"/>
              <a:t> </a:t>
            </a:r>
            <a:r>
              <a:rPr lang="en-GB" dirty="0" err="1"/>
              <a:t>ateb</a:t>
            </a:r>
            <a:r>
              <a:rPr lang="en-GB" dirty="0"/>
              <a:t>. </a:t>
            </a:r>
            <a:r>
              <a:rPr lang="en-GB" dirty="0" err="1"/>
              <a:t>Dyw</a:t>
            </a:r>
            <a:r>
              <a:rPr lang="en-GB" dirty="0"/>
              <a:t> e </a:t>
            </a:r>
            <a:r>
              <a:rPr lang="en-GB" dirty="0" err="1"/>
              <a:t>byth</a:t>
            </a:r>
            <a:r>
              <a:rPr lang="en-GB" dirty="0"/>
              <a:t> </a:t>
            </a:r>
            <a:r>
              <a:rPr lang="en-GB" dirty="0" err="1"/>
              <a:t>yn</a:t>
            </a:r>
            <a:r>
              <a:rPr lang="en-GB" dirty="0"/>
              <a:t> </a:t>
            </a:r>
            <a:r>
              <a:rPr lang="en-GB" dirty="0" err="1"/>
              <a:t>codi</a:t>
            </a:r>
            <a:r>
              <a:rPr lang="en-GB" dirty="0"/>
              <a:t> </a:t>
            </a:r>
            <a:r>
              <a:rPr lang="en-GB" dirty="0" err="1"/>
              <a:t>ei</a:t>
            </a:r>
            <a:r>
              <a:rPr lang="en-GB" dirty="0"/>
              <a:t> law. Mae </a:t>
            </a:r>
            <a:r>
              <a:rPr lang="en-GB" dirty="0" err="1"/>
              <a:t>ei</a:t>
            </a:r>
            <a:r>
              <a:rPr lang="en-GB" dirty="0"/>
              <a:t> </a:t>
            </a:r>
            <a:r>
              <a:rPr lang="en-GB" dirty="0" err="1"/>
              <a:t>atebion</a:t>
            </a:r>
            <a:r>
              <a:rPr lang="en-GB" dirty="0"/>
              <a:t> </a:t>
            </a:r>
            <a:r>
              <a:rPr lang="en-GB" dirty="0" err="1"/>
              <a:t>i</a:t>
            </a:r>
            <a:r>
              <a:rPr lang="en-GB" dirty="0"/>
              <a:t> </a:t>
            </a:r>
            <a:r>
              <a:rPr lang="en-GB" dirty="0" err="1"/>
              <a:t>gyd</a:t>
            </a:r>
            <a:r>
              <a:rPr lang="en-GB" dirty="0"/>
              <a:t> </a:t>
            </a:r>
            <a:r>
              <a:rPr lang="en-GB" dirty="0" err="1"/>
              <a:t>yn</a:t>
            </a:r>
            <a:r>
              <a:rPr lang="en-GB" dirty="0"/>
              <a:t> </a:t>
            </a:r>
            <a:r>
              <a:rPr lang="en-GB" dirty="0" err="1"/>
              <a:t>gywir</a:t>
            </a:r>
            <a:r>
              <a:rPr lang="en-GB" dirty="0"/>
              <a:t>.</a:t>
            </a:r>
          </a:p>
          <a:p>
            <a:pPr marL="0" indent="0">
              <a:buNone/>
            </a:pPr>
            <a:r>
              <a:rPr lang="en-GB" dirty="0" err="1"/>
              <a:t>Wyt</a:t>
            </a:r>
            <a:r>
              <a:rPr lang="en-GB" dirty="0"/>
              <a:t> </a:t>
            </a:r>
            <a:r>
              <a:rPr lang="en-GB" dirty="0" err="1"/>
              <a:t>ti</a:t>
            </a:r>
            <a:r>
              <a:rPr lang="en-GB" dirty="0"/>
              <a:t> </a:t>
            </a:r>
            <a:r>
              <a:rPr lang="en-GB" dirty="0" err="1"/>
              <a:t>yn</a:t>
            </a:r>
            <a:r>
              <a:rPr lang="en-GB" dirty="0"/>
              <a:t>:</a:t>
            </a:r>
          </a:p>
          <a:p>
            <a:pPr marL="385763" indent="-385763">
              <a:buFont typeface="+mj-lt"/>
              <a:buAutoNum type="arabicPeriod"/>
            </a:pPr>
            <a:r>
              <a:rPr lang="en-GB" dirty="0" err="1"/>
              <a:t>Cario</a:t>
            </a:r>
            <a:r>
              <a:rPr lang="en-GB" dirty="0"/>
              <a:t> </a:t>
            </a:r>
            <a:r>
              <a:rPr lang="en-GB" dirty="0" err="1"/>
              <a:t>mlaen</a:t>
            </a:r>
            <a:r>
              <a:rPr lang="en-GB" dirty="0"/>
              <a:t> </a:t>
            </a:r>
            <a:r>
              <a:rPr lang="en-GB" dirty="0" err="1"/>
              <a:t>fel</a:t>
            </a:r>
            <a:r>
              <a:rPr lang="en-GB" dirty="0"/>
              <a:t> </a:t>
            </a:r>
            <a:r>
              <a:rPr lang="en-GB" dirty="0" err="1"/>
              <a:t>wyt</a:t>
            </a:r>
            <a:r>
              <a:rPr lang="en-GB" dirty="0"/>
              <a:t> </a:t>
            </a:r>
            <a:r>
              <a:rPr lang="en-GB" dirty="0" err="1"/>
              <a:t>ti</a:t>
            </a:r>
            <a:r>
              <a:rPr lang="en-GB" dirty="0"/>
              <a:t>. Mae James </a:t>
            </a:r>
            <a:r>
              <a:rPr lang="en-GB" dirty="0" err="1"/>
              <a:t>yn</a:t>
            </a:r>
            <a:r>
              <a:rPr lang="en-GB" dirty="0"/>
              <a:t> </a:t>
            </a:r>
            <a:r>
              <a:rPr lang="en-GB" dirty="0" err="1"/>
              <a:t>ateb</a:t>
            </a:r>
            <a:r>
              <a:rPr lang="en-GB" dirty="0"/>
              <a:t> </a:t>
            </a:r>
            <a:r>
              <a:rPr lang="en-GB" dirty="0" err="1"/>
              <a:t>yn</a:t>
            </a:r>
            <a:r>
              <a:rPr lang="en-GB" dirty="0"/>
              <a:t> </a:t>
            </a:r>
            <a:r>
              <a:rPr lang="en-GB" dirty="0" err="1"/>
              <a:t>gywir</a:t>
            </a:r>
            <a:r>
              <a:rPr lang="en-GB" dirty="0"/>
              <a:t> ac </a:t>
            </a:r>
            <a:r>
              <a:rPr lang="en-GB" dirty="0" err="1"/>
              <a:t>yn</a:t>
            </a:r>
            <a:r>
              <a:rPr lang="en-GB" dirty="0"/>
              <a:t> </a:t>
            </a:r>
            <a:r>
              <a:rPr lang="en-GB" dirty="0" err="1"/>
              <a:t>dangos</a:t>
            </a:r>
            <a:r>
              <a:rPr lang="en-GB" dirty="0"/>
              <a:t> </a:t>
            </a:r>
            <a:r>
              <a:rPr lang="en-GB" dirty="0" err="1"/>
              <a:t>dealltwriaeth</a:t>
            </a:r>
            <a:r>
              <a:rPr lang="en-GB" dirty="0"/>
              <a:t> </a:t>
            </a:r>
            <a:r>
              <a:rPr lang="en-GB" dirty="0" err="1"/>
              <a:t>dda</a:t>
            </a:r>
            <a:r>
              <a:rPr lang="en-GB" dirty="0"/>
              <a:t> </a:t>
            </a:r>
            <a:r>
              <a:rPr lang="en-GB" dirty="0" err="1"/>
              <a:t>o’r</a:t>
            </a:r>
            <a:r>
              <a:rPr lang="en-GB" dirty="0"/>
              <a:t> </a:t>
            </a:r>
            <a:r>
              <a:rPr lang="en-GB" dirty="0" err="1"/>
              <a:t>gwaith</a:t>
            </a:r>
            <a:r>
              <a:rPr lang="en-GB" dirty="0"/>
              <a:t>.</a:t>
            </a:r>
          </a:p>
          <a:p>
            <a:pPr marL="385763" indent="-385763">
              <a:buFont typeface="+mj-lt"/>
              <a:buAutoNum type="arabicPeriod"/>
            </a:pPr>
            <a:r>
              <a:rPr lang="en-GB" dirty="0" err="1"/>
              <a:t>Cadw</a:t>
            </a:r>
            <a:r>
              <a:rPr lang="en-GB" dirty="0"/>
              <a:t> James </a:t>
            </a:r>
            <a:r>
              <a:rPr lang="en-GB" dirty="0" err="1"/>
              <a:t>i</a:t>
            </a:r>
            <a:r>
              <a:rPr lang="en-GB" dirty="0"/>
              <a:t> </a:t>
            </a:r>
            <a:r>
              <a:rPr lang="en-GB" dirty="0" err="1"/>
              <a:t>mewn</a:t>
            </a:r>
            <a:r>
              <a:rPr lang="en-GB" dirty="0"/>
              <a:t> </a:t>
            </a:r>
            <a:r>
              <a:rPr lang="en-GB" dirty="0" err="1"/>
              <a:t>amser</a:t>
            </a:r>
            <a:r>
              <a:rPr lang="en-GB" dirty="0"/>
              <a:t> </a:t>
            </a:r>
            <a:r>
              <a:rPr lang="en-GB" dirty="0" err="1"/>
              <a:t>egwyl</a:t>
            </a:r>
            <a:r>
              <a:rPr lang="en-GB" dirty="0"/>
              <a:t> am </a:t>
            </a:r>
            <a:r>
              <a:rPr lang="en-GB" dirty="0" err="1"/>
              <a:t>beidio</a:t>
            </a:r>
            <a:r>
              <a:rPr lang="en-GB" dirty="0"/>
              <a:t> </a:t>
            </a:r>
            <a:r>
              <a:rPr lang="en-GB" dirty="0" err="1"/>
              <a:t>codi</a:t>
            </a:r>
            <a:r>
              <a:rPr lang="en-GB" dirty="0"/>
              <a:t> </a:t>
            </a:r>
            <a:r>
              <a:rPr lang="en-GB" dirty="0" err="1"/>
              <a:t>ei</a:t>
            </a:r>
            <a:r>
              <a:rPr lang="en-GB" dirty="0"/>
              <a:t> law.</a:t>
            </a:r>
          </a:p>
          <a:p>
            <a:pPr marL="385763" indent="-385763">
              <a:buFont typeface="+mj-lt"/>
              <a:buAutoNum type="arabicPeriod"/>
            </a:pPr>
            <a:r>
              <a:rPr lang="en-GB" dirty="0" err="1"/>
              <a:t>Cyn</a:t>
            </a:r>
            <a:r>
              <a:rPr lang="en-GB" dirty="0"/>
              <a:t> </a:t>
            </a:r>
            <a:r>
              <a:rPr lang="en-GB" dirty="0" err="1"/>
              <a:t>gofyn</a:t>
            </a:r>
            <a:r>
              <a:rPr lang="en-GB" dirty="0"/>
              <a:t> </a:t>
            </a:r>
            <a:r>
              <a:rPr lang="en-GB" dirty="0" err="1"/>
              <a:t>cwestiwn</a:t>
            </a:r>
            <a:r>
              <a:rPr lang="en-GB" dirty="0"/>
              <a:t>, </a:t>
            </a:r>
            <a:r>
              <a:rPr lang="en-GB" dirty="0" err="1"/>
              <a:t>atgoffa’r</a:t>
            </a:r>
            <a:r>
              <a:rPr lang="en-GB" dirty="0"/>
              <a:t> </a:t>
            </a:r>
            <a:r>
              <a:rPr lang="en-GB" dirty="0" err="1"/>
              <a:t>disgyblion</a:t>
            </a:r>
            <a:r>
              <a:rPr lang="en-GB" dirty="0"/>
              <a:t> </a:t>
            </a:r>
            <a:r>
              <a:rPr lang="en-GB" dirty="0" err="1"/>
              <a:t>i</a:t>
            </a:r>
            <a:r>
              <a:rPr lang="en-GB" dirty="0"/>
              <a:t> </a:t>
            </a:r>
            <a:r>
              <a:rPr lang="en-GB" dirty="0" err="1"/>
              <a:t>godi</a:t>
            </a:r>
            <a:r>
              <a:rPr lang="en-GB" dirty="0"/>
              <a:t> </a:t>
            </a:r>
            <a:r>
              <a:rPr lang="en-GB" dirty="0" err="1"/>
              <a:t>llaw</a:t>
            </a:r>
            <a:r>
              <a:rPr lang="en-GB" dirty="0"/>
              <a:t> ac y </a:t>
            </a:r>
            <a:r>
              <a:rPr lang="en-GB" dirty="0" err="1"/>
              <a:t>byddi</a:t>
            </a:r>
            <a:r>
              <a:rPr lang="en-GB" dirty="0"/>
              <a:t> di </a:t>
            </a:r>
            <a:r>
              <a:rPr lang="en-GB" dirty="0" err="1"/>
              <a:t>yn</a:t>
            </a:r>
            <a:r>
              <a:rPr lang="en-GB" dirty="0"/>
              <a:t> </a:t>
            </a:r>
            <a:r>
              <a:rPr lang="en-GB" dirty="0" err="1"/>
              <a:t>dewis</a:t>
            </a:r>
            <a:r>
              <a:rPr lang="en-GB" dirty="0"/>
              <a:t> </a:t>
            </a:r>
            <a:r>
              <a:rPr lang="en-GB" dirty="0" err="1"/>
              <a:t>pwy</a:t>
            </a:r>
            <a:r>
              <a:rPr lang="en-GB" dirty="0"/>
              <a:t> </a:t>
            </a:r>
            <a:r>
              <a:rPr lang="en-GB" dirty="0" err="1"/>
              <a:t>fydd</a:t>
            </a:r>
            <a:r>
              <a:rPr lang="en-GB" dirty="0"/>
              <a:t> </a:t>
            </a:r>
            <a:r>
              <a:rPr lang="en-GB" dirty="0" err="1"/>
              <a:t>yn</a:t>
            </a:r>
            <a:r>
              <a:rPr lang="en-GB" dirty="0"/>
              <a:t> </a:t>
            </a:r>
            <a:r>
              <a:rPr lang="en-GB" dirty="0" err="1"/>
              <a:t>ateb</a:t>
            </a:r>
            <a:endParaRPr lang="en-GB" dirty="0"/>
          </a:p>
          <a:p>
            <a:pPr marL="385763" indent="-385763">
              <a:buFont typeface="+mj-lt"/>
              <a:buAutoNum type="arabicPeriod"/>
            </a:pPr>
            <a:r>
              <a:rPr lang="en-GB" dirty="0" err="1"/>
              <a:t>Dilyn</a:t>
            </a:r>
            <a:r>
              <a:rPr lang="en-GB" dirty="0"/>
              <a:t> </a:t>
            </a:r>
            <a:r>
              <a:rPr lang="en-GB" dirty="0" err="1"/>
              <a:t>polisi</a:t>
            </a:r>
            <a:r>
              <a:rPr lang="en-GB" dirty="0"/>
              <a:t> ‘dim </a:t>
            </a:r>
            <a:r>
              <a:rPr lang="en-GB" dirty="0" err="1"/>
              <a:t>dwylo</a:t>
            </a:r>
            <a:r>
              <a:rPr lang="en-GB" dirty="0"/>
              <a:t> </a:t>
            </a:r>
            <a:r>
              <a:rPr lang="en-GB" dirty="0" err="1"/>
              <a:t>i</a:t>
            </a:r>
            <a:r>
              <a:rPr lang="en-GB" dirty="0"/>
              <a:t> </a:t>
            </a:r>
            <a:r>
              <a:rPr lang="en-GB" dirty="0" err="1"/>
              <a:t>fyny</a:t>
            </a:r>
            <a:r>
              <a:rPr lang="en-GB" dirty="0"/>
              <a:t>’ a </a:t>
            </a:r>
            <a:r>
              <a:rPr lang="en-GB" dirty="0" err="1"/>
              <a:t>dewis</a:t>
            </a:r>
            <a:r>
              <a:rPr lang="en-GB" dirty="0"/>
              <a:t> </a:t>
            </a:r>
            <a:r>
              <a:rPr lang="en-GB" dirty="0" err="1"/>
              <a:t>disgybl</a:t>
            </a:r>
            <a:r>
              <a:rPr lang="en-GB" dirty="0"/>
              <a:t> </a:t>
            </a:r>
            <a:r>
              <a:rPr lang="en-GB" dirty="0" err="1"/>
              <a:t>ar</a:t>
            </a:r>
            <a:r>
              <a:rPr lang="en-GB" dirty="0"/>
              <a:t> hap </a:t>
            </a:r>
            <a:r>
              <a:rPr lang="en-GB" dirty="0" err="1"/>
              <a:t>i</a:t>
            </a:r>
            <a:r>
              <a:rPr lang="en-GB" dirty="0"/>
              <a:t> </a:t>
            </a:r>
            <a:r>
              <a:rPr lang="en-GB" dirty="0" err="1"/>
              <a:t>ateb</a:t>
            </a:r>
            <a:endParaRPr lang="en-GB" dirty="0"/>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732564" y="1346654"/>
            <a:ext cx="3886200" cy="4351338"/>
          </a:xfrm>
        </p:spPr>
        <p:txBody>
          <a:bodyPr>
            <a:normAutofit fontScale="62500" lnSpcReduction="20000"/>
          </a:bodyPr>
          <a:lstStyle/>
          <a:p>
            <a:pPr marL="0" indent="0">
              <a:buNone/>
            </a:pPr>
            <a:r>
              <a:rPr lang="en-GB" dirty="0"/>
              <a:t>It’s your first lesson with a year 7 class. When you ask oral questions, James shouts out the answer every time. He never puts his hand up. His answers are always correct. </a:t>
            </a:r>
          </a:p>
          <a:p>
            <a:pPr marL="0" indent="0">
              <a:buNone/>
            </a:pPr>
            <a:r>
              <a:rPr lang="en-GB" dirty="0"/>
              <a:t>Do you:</a:t>
            </a:r>
          </a:p>
          <a:p>
            <a:pPr marL="0" indent="0">
              <a:buNone/>
            </a:pPr>
            <a:r>
              <a:rPr lang="en-GB" dirty="0"/>
              <a:t>1. Continue as you are. James is answering correctly and is showing a good understanding of the work.</a:t>
            </a:r>
          </a:p>
          <a:p>
            <a:pPr marL="0" indent="0">
              <a:buNone/>
            </a:pPr>
            <a:r>
              <a:rPr lang="en-GB" dirty="0"/>
              <a:t>2. Keep James in break time for not putting his hand up.</a:t>
            </a:r>
          </a:p>
          <a:p>
            <a:pPr marL="0" indent="0">
              <a:buNone/>
            </a:pPr>
            <a:r>
              <a:rPr lang="en-GB" dirty="0"/>
              <a:t>3. Before asking a question, remind the pupils to raise their hands and explain that you will choose who answers.</a:t>
            </a:r>
          </a:p>
          <a:p>
            <a:pPr marL="0" indent="0">
              <a:buNone/>
            </a:pPr>
            <a:r>
              <a:rPr lang="en-GB" dirty="0"/>
              <a:t>4. Follow a ‘no hands up’ policy and randomly choose a pupil to answer questions.</a:t>
            </a:r>
          </a:p>
          <a:p>
            <a:pPr marL="0" indent="0">
              <a:buNone/>
            </a:pPr>
            <a:r>
              <a:rPr lang="en-GB" dirty="0"/>
              <a:t>5. Something else</a:t>
            </a:r>
          </a:p>
          <a:p>
            <a:pPr marL="0" indent="0">
              <a:buNone/>
            </a:pPr>
            <a:endParaRPr lang="en-GB" dirty="0"/>
          </a:p>
        </p:txBody>
      </p:sp>
    </p:spTree>
    <p:extLst>
      <p:ext uri="{BB962C8B-B14F-4D97-AF65-F5344CB8AC3E}">
        <p14:creationId xmlns:p14="http://schemas.microsoft.com/office/powerpoint/2010/main" val="1962099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3</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579664" y="1330325"/>
            <a:ext cx="3886200" cy="4351338"/>
          </a:xfrm>
        </p:spPr>
        <p:txBody>
          <a:bodyPr>
            <a:normAutofit fontScale="47500" lnSpcReduction="20000"/>
          </a:bodyPr>
          <a:lstStyle/>
          <a:p>
            <a:pPr marL="0" indent="0">
              <a:buNone/>
            </a:pPr>
            <a:r>
              <a:rPr lang="en-GB" dirty="0" err="1"/>
              <a:t>Ro’t</a:t>
            </a:r>
            <a:r>
              <a:rPr lang="en-GB" dirty="0"/>
              <a:t> </a:t>
            </a:r>
            <a:r>
              <a:rPr lang="en-GB" dirty="0" err="1"/>
              <a:t>ti</a:t>
            </a:r>
            <a:r>
              <a:rPr lang="en-GB" dirty="0"/>
              <a:t> </a:t>
            </a:r>
            <a:r>
              <a:rPr lang="en-GB" dirty="0" err="1"/>
              <a:t>i</a:t>
            </a:r>
            <a:r>
              <a:rPr lang="en-GB" dirty="0"/>
              <a:t> </a:t>
            </a:r>
            <a:r>
              <a:rPr lang="en-GB" dirty="0" err="1"/>
              <a:t>fyny</a:t>
            </a:r>
            <a:r>
              <a:rPr lang="en-GB" dirty="0"/>
              <a:t> </a:t>
            </a:r>
            <a:r>
              <a:rPr lang="en-GB" dirty="0" err="1"/>
              <a:t>nes</a:t>
            </a:r>
            <a:r>
              <a:rPr lang="en-GB" dirty="0"/>
              <a:t> 1am bore ma </a:t>
            </a:r>
            <a:r>
              <a:rPr lang="en-GB" dirty="0" err="1"/>
              <a:t>yn</a:t>
            </a:r>
            <a:r>
              <a:rPr lang="en-GB" dirty="0"/>
              <a:t> </a:t>
            </a:r>
            <a:r>
              <a:rPr lang="en-GB" dirty="0" err="1"/>
              <a:t>paratoi</a:t>
            </a:r>
            <a:r>
              <a:rPr lang="en-GB" dirty="0"/>
              <a:t> </a:t>
            </a:r>
            <a:r>
              <a:rPr lang="en-GB" dirty="0" err="1"/>
              <a:t>adnoddau</a:t>
            </a:r>
            <a:r>
              <a:rPr lang="en-GB" dirty="0"/>
              <a:t> </a:t>
            </a:r>
            <a:r>
              <a:rPr lang="en-GB" dirty="0" err="1"/>
              <a:t>gwych</a:t>
            </a:r>
            <a:r>
              <a:rPr lang="en-GB" dirty="0"/>
              <a:t>. </a:t>
            </a:r>
            <a:r>
              <a:rPr lang="en-GB" dirty="0" err="1"/>
              <a:t>Deffrest</a:t>
            </a:r>
            <a:r>
              <a:rPr lang="en-GB" dirty="0"/>
              <a:t> </a:t>
            </a:r>
            <a:r>
              <a:rPr lang="en-GB" dirty="0" err="1"/>
              <a:t>ti</a:t>
            </a:r>
            <a:r>
              <a:rPr lang="en-GB" dirty="0"/>
              <a:t> </a:t>
            </a:r>
            <a:r>
              <a:rPr lang="en-GB" dirty="0" err="1"/>
              <a:t>awr</a:t>
            </a:r>
            <a:r>
              <a:rPr lang="en-GB" dirty="0"/>
              <a:t> </a:t>
            </a:r>
            <a:r>
              <a:rPr lang="en-GB" dirty="0" err="1"/>
              <a:t>yn</a:t>
            </a:r>
            <a:r>
              <a:rPr lang="en-GB" dirty="0"/>
              <a:t> </a:t>
            </a:r>
            <a:r>
              <a:rPr lang="en-GB" dirty="0" err="1"/>
              <a:t>gynnar</a:t>
            </a:r>
            <a:r>
              <a:rPr lang="en-GB" dirty="0"/>
              <a:t> </a:t>
            </a:r>
            <a:r>
              <a:rPr lang="en-GB" dirty="0" err="1"/>
              <a:t>i</a:t>
            </a:r>
            <a:r>
              <a:rPr lang="en-GB" dirty="0"/>
              <a:t> </a:t>
            </a:r>
            <a:r>
              <a:rPr lang="en-GB" dirty="0" err="1"/>
              <a:t>gyrraedd</a:t>
            </a:r>
            <a:r>
              <a:rPr lang="en-GB" dirty="0"/>
              <a:t> </a:t>
            </a:r>
            <a:r>
              <a:rPr lang="en-GB" dirty="0" err="1"/>
              <a:t>yr</a:t>
            </a:r>
            <a:r>
              <a:rPr lang="en-GB" dirty="0"/>
              <a:t> </a:t>
            </a:r>
            <a:r>
              <a:rPr lang="en-GB" dirty="0" err="1"/>
              <a:t>ysgol</a:t>
            </a:r>
            <a:r>
              <a:rPr lang="en-GB" dirty="0"/>
              <a:t> </a:t>
            </a:r>
            <a:r>
              <a:rPr lang="en-GB" dirty="0" err="1"/>
              <a:t>erbyn</a:t>
            </a:r>
            <a:r>
              <a:rPr lang="en-GB" dirty="0"/>
              <a:t> 7:30am. </a:t>
            </a:r>
            <a:r>
              <a:rPr lang="en-GB" dirty="0" err="1"/>
              <a:t>Ti</a:t>
            </a:r>
            <a:r>
              <a:rPr lang="en-GB" dirty="0"/>
              <a:t> </a:t>
            </a:r>
            <a:r>
              <a:rPr lang="en-GB" dirty="0" err="1"/>
              <a:t>wedi</a:t>
            </a:r>
            <a:r>
              <a:rPr lang="en-GB" dirty="0"/>
              <a:t> </a:t>
            </a:r>
            <a:r>
              <a:rPr lang="en-GB" dirty="0" err="1"/>
              <a:t>lungopio</a:t>
            </a:r>
            <a:r>
              <a:rPr lang="en-GB" dirty="0"/>
              <a:t> </a:t>
            </a:r>
            <a:r>
              <a:rPr lang="en-GB" dirty="0" err="1"/>
              <a:t>mewn</a:t>
            </a:r>
            <a:r>
              <a:rPr lang="en-GB" dirty="0"/>
              <a:t> </a:t>
            </a:r>
            <a:r>
              <a:rPr lang="en-GB" dirty="0" err="1"/>
              <a:t>lliw</a:t>
            </a:r>
            <a:r>
              <a:rPr lang="en-GB" dirty="0"/>
              <a:t> a </a:t>
            </a:r>
            <a:r>
              <a:rPr lang="en-GB" dirty="0" err="1"/>
              <a:t>torri</a:t>
            </a:r>
            <a:r>
              <a:rPr lang="en-GB" dirty="0"/>
              <a:t> </a:t>
            </a:r>
            <a:r>
              <a:rPr lang="en-GB" dirty="0" err="1"/>
              <a:t>popeth</a:t>
            </a:r>
            <a:r>
              <a:rPr lang="en-GB" dirty="0"/>
              <a:t> </a:t>
            </a:r>
            <a:r>
              <a:rPr lang="en-GB" dirty="0" err="1"/>
              <a:t>allan</a:t>
            </a:r>
            <a:r>
              <a:rPr lang="en-GB" dirty="0"/>
              <a:t> </a:t>
            </a:r>
            <a:r>
              <a:rPr lang="en-GB" dirty="0" err="1"/>
              <a:t>mewn</a:t>
            </a:r>
            <a:r>
              <a:rPr lang="en-GB" dirty="0"/>
              <a:t> </a:t>
            </a:r>
            <a:r>
              <a:rPr lang="en-GB" dirty="0" err="1"/>
              <a:t>llinellau</a:t>
            </a:r>
            <a:r>
              <a:rPr lang="en-GB" dirty="0"/>
              <a:t> </a:t>
            </a:r>
            <a:r>
              <a:rPr lang="en-GB" dirty="0" err="1"/>
              <a:t>perffaith</a:t>
            </a:r>
            <a:r>
              <a:rPr lang="en-GB" dirty="0"/>
              <a:t>. </a:t>
            </a:r>
            <a:r>
              <a:rPr lang="en-GB" dirty="0" err="1"/>
              <a:t>Ti’n</a:t>
            </a:r>
            <a:r>
              <a:rPr lang="en-GB" dirty="0"/>
              <a:t> </a:t>
            </a:r>
            <a:r>
              <a:rPr lang="en-GB" dirty="0" err="1"/>
              <a:t>hollol</a:t>
            </a:r>
            <a:r>
              <a:rPr lang="en-GB" dirty="0"/>
              <a:t> chuffed. </a:t>
            </a:r>
            <a:r>
              <a:rPr lang="en-GB" dirty="0" err="1"/>
              <a:t>Dyma</a:t>
            </a:r>
            <a:r>
              <a:rPr lang="en-GB" dirty="0"/>
              <a:t> </a:t>
            </a:r>
            <a:r>
              <a:rPr lang="en-GB" dirty="0" err="1"/>
              <a:t>dy</a:t>
            </a:r>
            <a:r>
              <a:rPr lang="en-GB" dirty="0"/>
              <a:t> </a:t>
            </a:r>
            <a:r>
              <a:rPr lang="en-GB" dirty="0" err="1"/>
              <a:t>waith</a:t>
            </a:r>
            <a:r>
              <a:rPr lang="en-GB" dirty="0"/>
              <a:t> </a:t>
            </a:r>
            <a:r>
              <a:rPr lang="en-GB" dirty="0" err="1"/>
              <a:t>gorau</a:t>
            </a:r>
            <a:r>
              <a:rPr lang="en-GB" dirty="0"/>
              <a:t> </a:t>
            </a:r>
            <a:r>
              <a:rPr lang="en-GB" dirty="0" err="1"/>
              <a:t>ers</a:t>
            </a:r>
            <a:r>
              <a:rPr lang="en-GB" dirty="0"/>
              <a:t> </a:t>
            </a:r>
            <a:r>
              <a:rPr lang="en-GB" dirty="0" err="1"/>
              <a:t>dechrau</a:t>
            </a:r>
            <a:r>
              <a:rPr lang="en-GB" dirty="0"/>
              <a:t> </a:t>
            </a:r>
            <a:r>
              <a:rPr lang="en-GB" dirty="0" err="1"/>
              <a:t>dysgu</a:t>
            </a:r>
            <a:r>
              <a:rPr lang="en-GB" dirty="0"/>
              <a:t>. </a:t>
            </a:r>
            <a:r>
              <a:rPr lang="en-GB" dirty="0" err="1"/>
              <a:t>Ar</a:t>
            </a:r>
            <a:r>
              <a:rPr lang="en-GB" dirty="0"/>
              <a:t> </a:t>
            </a:r>
            <a:r>
              <a:rPr lang="en-GB" dirty="0" err="1"/>
              <a:t>ol</a:t>
            </a:r>
            <a:r>
              <a:rPr lang="en-GB" dirty="0"/>
              <a:t> </a:t>
            </a:r>
            <a:r>
              <a:rPr lang="en-GB" dirty="0" err="1"/>
              <a:t>rhannu’r</a:t>
            </a:r>
            <a:r>
              <a:rPr lang="en-GB" dirty="0"/>
              <a:t> </a:t>
            </a:r>
            <a:r>
              <a:rPr lang="en-GB" dirty="0" err="1"/>
              <a:t>taflenni</a:t>
            </a:r>
            <a:r>
              <a:rPr lang="en-GB" dirty="0"/>
              <a:t> </a:t>
            </a:r>
            <a:r>
              <a:rPr lang="en-GB" dirty="0" err="1"/>
              <a:t>i</a:t>
            </a:r>
            <a:r>
              <a:rPr lang="en-GB" dirty="0"/>
              <a:t> </a:t>
            </a:r>
            <a:r>
              <a:rPr lang="en-GB" dirty="0" err="1"/>
              <a:t>grwpiau</a:t>
            </a:r>
            <a:r>
              <a:rPr lang="en-GB" dirty="0"/>
              <a:t> </a:t>
            </a:r>
            <a:r>
              <a:rPr lang="en-GB" dirty="0" err="1"/>
              <a:t>yn</a:t>
            </a:r>
            <a:r>
              <a:rPr lang="en-GB" dirty="0"/>
              <a:t> y </a:t>
            </a:r>
            <a:r>
              <a:rPr lang="en-GB" dirty="0" err="1"/>
              <a:t>dosbarth</a:t>
            </a:r>
            <a:r>
              <a:rPr lang="en-GB" dirty="0"/>
              <a:t> </a:t>
            </a:r>
            <a:r>
              <a:rPr lang="en-GB" dirty="0" err="1"/>
              <a:t>mae</a:t>
            </a:r>
            <a:r>
              <a:rPr lang="en-GB" dirty="0"/>
              <a:t> Shannon (</a:t>
            </a:r>
            <a:r>
              <a:rPr lang="en-GB" dirty="0" err="1"/>
              <a:t>problemau</a:t>
            </a:r>
            <a:r>
              <a:rPr lang="en-GB" dirty="0"/>
              <a:t> </a:t>
            </a:r>
            <a:r>
              <a:rPr lang="en-GB" dirty="0" err="1"/>
              <a:t>ymddygiad</a:t>
            </a:r>
            <a:r>
              <a:rPr lang="en-GB" dirty="0"/>
              <a:t>) </a:t>
            </a:r>
            <a:r>
              <a:rPr lang="en-GB" dirty="0" err="1"/>
              <a:t>wedi</a:t>
            </a:r>
            <a:r>
              <a:rPr lang="en-GB" dirty="0"/>
              <a:t> </a:t>
            </a:r>
            <a:r>
              <a:rPr lang="en-GB" dirty="0" err="1"/>
              <a:t>rhwygo</a:t>
            </a:r>
            <a:r>
              <a:rPr lang="en-GB" dirty="0"/>
              <a:t> </a:t>
            </a:r>
            <a:r>
              <a:rPr lang="en-GB" dirty="0" err="1"/>
              <a:t>taflenni</a:t>
            </a:r>
            <a:r>
              <a:rPr lang="en-GB" dirty="0"/>
              <a:t> </a:t>
            </a:r>
            <a:r>
              <a:rPr lang="en-GB" dirty="0" err="1"/>
              <a:t>ei</a:t>
            </a:r>
            <a:r>
              <a:rPr lang="en-GB" dirty="0"/>
              <a:t> </a:t>
            </a:r>
            <a:r>
              <a:rPr lang="en-GB" dirty="0" err="1"/>
              <a:t>grwp</a:t>
            </a:r>
            <a:r>
              <a:rPr lang="en-GB" dirty="0"/>
              <a:t> hi ac </a:t>
            </a:r>
            <a:r>
              <a:rPr lang="en-GB" dirty="0" err="1"/>
              <a:t>mae</a:t>
            </a:r>
            <a:r>
              <a:rPr lang="en-GB" dirty="0"/>
              <a:t> </a:t>
            </a:r>
            <a:r>
              <a:rPr lang="en-GB" dirty="0" err="1"/>
              <a:t>hi’n</a:t>
            </a:r>
            <a:r>
              <a:rPr lang="en-GB" dirty="0"/>
              <a:t> </a:t>
            </a:r>
            <a:r>
              <a:rPr lang="en-GB" dirty="0" err="1"/>
              <a:t>gwenu</a:t>
            </a:r>
            <a:r>
              <a:rPr lang="en-GB" dirty="0"/>
              <a:t> </a:t>
            </a:r>
            <a:r>
              <a:rPr lang="en-GB" dirty="0" err="1"/>
              <a:t>arnat</a:t>
            </a:r>
            <a:r>
              <a:rPr lang="en-GB" dirty="0"/>
              <a:t> </a:t>
            </a:r>
            <a:r>
              <a:rPr lang="en-GB" dirty="0" err="1"/>
              <a:t>ti</a:t>
            </a:r>
            <a:r>
              <a:rPr lang="en-GB" dirty="0"/>
              <a:t>. </a:t>
            </a:r>
            <a:r>
              <a:rPr lang="en-GB" dirty="0" err="1"/>
              <a:t>Ti’n</a:t>
            </a:r>
            <a:r>
              <a:rPr lang="en-GB" dirty="0"/>
              <a:t> </a:t>
            </a:r>
            <a:r>
              <a:rPr lang="en-GB" dirty="0" err="1"/>
              <a:t>uffernol</a:t>
            </a:r>
            <a:r>
              <a:rPr lang="en-GB" dirty="0"/>
              <a:t> o </a:t>
            </a:r>
            <a:r>
              <a:rPr lang="en-GB" dirty="0" err="1"/>
              <a:t>grac</a:t>
            </a:r>
            <a:r>
              <a:rPr lang="en-GB" dirty="0"/>
              <a:t>.</a:t>
            </a:r>
          </a:p>
          <a:p>
            <a:pPr marL="0" indent="0">
              <a:buNone/>
            </a:pPr>
            <a:r>
              <a:rPr lang="en-GB" dirty="0" err="1"/>
              <a:t>Wyt</a:t>
            </a:r>
            <a:r>
              <a:rPr lang="en-GB" dirty="0"/>
              <a:t> </a:t>
            </a:r>
            <a:r>
              <a:rPr lang="en-GB" dirty="0" err="1"/>
              <a:t>ti’n</a:t>
            </a:r>
            <a:r>
              <a:rPr lang="en-GB" dirty="0"/>
              <a:t>:</a:t>
            </a:r>
          </a:p>
          <a:p>
            <a:pPr marL="385763" indent="-385763">
              <a:buFont typeface="+mj-lt"/>
              <a:buAutoNum type="arabicPeriod"/>
            </a:pPr>
            <a:r>
              <a:rPr lang="en-GB" dirty="0" err="1"/>
              <a:t>Gweiddi</a:t>
            </a:r>
            <a:r>
              <a:rPr lang="en-GB" dirty="0"/>
              <a:t> </a:t>
            </a:r>
            <a:r>
              <a:rPr lang="en-GB" dirty="0" err="1"/>
              <a:t>ar</a:t>
            </a:r>
            <a:r>
              <a:rPr lang="en-GB" dirty="0"/>
              <a:t> Shannon. </a:t>
            </a:r>
            <a:r>
              <a:rPr lang="en-GB" dirty="0" err="1"/>
              <a:t>Dweud</a:t>
            </a:r>
            <a:r>
              <a:rPr lang="en-GB" dirty="0"/>
              <a:t> </a:t>
            </a:r>
            <a:r>
              <a:rPr lang="en-GB" dirty="0" err="1"/>
              <a:t>wrthi</a:t>
            </a:r>
            <a:r>
              <a:rPr lang="en-GB" dirty="0"/>
              <a:t> </a:t>
            </a:r>
            <a:r>
              <a:rPr lang="en-GB" dirty="0" err="1"/>
              <a:t>bo</a:t>
            </a:r>
            <a:r>
              <a:rPr lang="en-GB" dirty="0"/>
              <a:t> </a:t>
            </a:r>
            <a:r>
              <a:rPr lang="en-GB" dirty="0" err="1"/>
              <a:t>ti</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hywr</a:t>
            </a:r>
            <a:r>
              <a:rPr lang="en-GB" dirty="0"/>
              <a:t> </a:t>
            </a:r>
            <a:r>
              <a:rPr lang="en-GB" dirty="0" err="1"/>
              <a:t>neithiwr</a:t>
            </a:r>
            <a:r>
              <a:rPr lang="en-GB" dirty="0"/>
              <a:t> </a:t>
            </a:r>
            <a:r>
              <a:rPr lang="en-GB" dirty="0" err="1"/>
              <a:t>yn</a:t>
            </a:r>
            <a:r>
              <a:rPr lang="en-GB" dirty="0"/>
              <a:t> </a:t>
            </a:r>
            <a:r>
              <a:rPr lang="en-GB" dirty="0" err="1"/>
              <a:t>paratoi</a:t>
            </a:r>
            <a:r>
              <a:rPr lang="en-GB" dirty="0"/>
              <a:t> </a:t>
            </a:r>
            <a:r>
              <a:rPr lang="en-GB" dirty="0" err="1"/>
              <a:t>hwn</a:t>
            </a:r>
            <a:r>
              <a:rPr lang="en-GB" dirty="0"/>
              <a:t> </a:t>
            </a:r>
            <a:r>
              <a:rPr lang="en-GB" dirty="0" err="1"/>
              <a:t>iddi</a:t>
            </a:r>
            <a:r>
              <a:rPr lang="en-GB" dirty="0"/>
              <a:t> hi a </a:t>
            </a:r>
            <a:r>
              <a:rPr lang="en-GB" dirty="0" err="1"/>
              <a:t>nawr</a:t>
            </a:r>
            <a:r>
              <a:rPr lang="en-GB" dirty="0"/>
              <a:t> </a:t>
            </a:r>
            <a:r>
              <a:rPr lang="en-GB" dirty="0" err="1"/>
              <a:t>mae</a:t>
            </a:r>
            <a:r>
              <a:rPr lang="en-GB" dirty="0"/>
              <a:t> hi </a:t>
            </a:r>
            <a:r>
              <a:rPr lang="en-GB" dirty="0" err="1"/>
              <a:t>wedi</a:t>
            </a:r>
            <a:r>
              <a:rPr lang="en-GB" dirty="0"/>
              <a:t> </a:t>
            </a:r>
            <a:r>
              <a:rPr lang="en-GB" dirty="0" err="1"/>
              <a:t>sbwylio’r</a:t>
            </a:r>
            <a:r>
              <a:rPr lang="en-GB" dirty="0"/>
              <a:t> </a:t>
            </a:r>
            <a:r>
              <a:rPr lang="en-GB" dirty="0" err="1"/>
              <a:t>cyfan</a:t>
            </a:r>
            <a:r>
              <a:rPr lang="en-GB" dirty="0"/>
              <a:t>. </a:t>
            </a:r>
            <a:r>
              <a:rPr lang="en-GB" dirty="0" err="1"/>
              <a:t>Cosbi</a:t>
            </a:r>
            <a:r>
              <a:rPr lang="en-GB" dirty="0"/>
              <a:t> hi </a:t>
            </a:r>
            <a:r>
              <a:rPr lang="en-GB" dirty="0" err="1"/>
              <a:t>trwy</a:t>
            </a:r>
            <a:r>
              <a:rPr lang="en-GB" dirty="0"/>
              <a:t> </a:t>
            </a:r>
            <a:r>
              <a:rPr lang="en-GB" dirty="0" err="1"/>
              <a:t>ei</a:t>
            </a:r>
            <a:r>
              <a:rPr lang="en-GB" dirty="0"/>
              <a:t> </a:t>
            </a:r>
            <a:r>
              <a:rPr lang="en-GB" dirty="0" err="1"/>
              <a:t>chadw</a:t>
            </a:r>
            <a:r>
              <a:rPr lang="en-GB" dirty="0"/>
              <a:t> </a:t>
            </a:r>
            <a:r>
              <a:rPr lang="en-GB" dirty="0" err="1"/>
              <a:t>mewn</a:t>
            </a:r>
            <a:r>
              <a:rPr lang="en-GB" dirty="0"/>
              <a:t> </a:t>
            </a:r>
            <a:r>
              <a:rPr lang="en-GB" dirty="0" err="1"/>
              <a:t>amser</a:t>
            </a:r>
            <a:r>
              <a:rPr lang="en-GB" dirty="0"/>
              <a:t> </a:t>
            </a:r>
            <a:r>
              <a:rPr lang="en-GB" dirty="0" err="1"/>
              <a:t>cinio</a:t>
            </a:r>
            <a:r>
              <a:rPr lang="en-GB" dirty="0"/>
              <a:t> am </a:t>
            </a:r>
            <a:r>
              <a:rPr lang="en-GB" dirty="0" err="1"/>
              <a:t>wythnos</a:t>
            </a:r>
            <a:r>
              <a:rPr lang="en-GB" dirty="0"/>
              <a:t>.</a:t>
            </a:r>
          </a:p>
          <a:p>
            <a:pPr marL="385763" indent="-385763">
              <a:buFont typeface="+mj-lt"/>
              <a:buAutoNum type="arabicPeriod"/>
            </a:pPr>
            <a:r>
              <a:rPr lang="en-GB" dirty="0" err="1"/>
              <a:t>Dweud</a:t>
            </a:r>
            <a:r>
              <a:rPr lang="en-GB" dirty="0"/>
              <a:t> </a:t>
            </a:r>
            <a:r>
              <a:rPr lang="en-GB" dirty="0" err="1"/>
              <a:t>wrth</a:t>
            </a:r>
            <a:r>
              <a:rPr lang="en-GB" dirty="0"/>
              <a:t> </a:t>
            </a:r>
            <a:r>
              <a:rPr lang="en-GB" dirty="0" err="1"/>
              <a:t>grwp</a:t>
            </a:r>
            <a:r>
              <a:rPr lang="en-GB" dirty="0"/>
              <a:t> Shannon bod </a:t>
            </a:r>
            <a:r>
              <a:rPr lang="en-GB" dirty="0" err="1"/>
              <a:t>rhaid</a:t>
            </a:r>
            <a:r>
              <a:rPr lang="en-GB" dirty="0"/>
              <a:t> </a:t>
            </a:r>
            <a:r>
              <a:rPr lang="en-GB" dirty="0" err="1"/>
              <a:t>iddyn</a:t>
            </a:r>
            <a:r>
              <a:rPr lang="en-GB" dirty="0"/>
              <a:t> </a:t>
            </a:r>
            <a:r>
              <a:rPr lang="en-GB" dirty="0" err="1"/>
              <a:t>nhw</a:t>
            </a:r>
            <a:r>
              <a:rPr lang="en-GB" dirty="0"/>
              <a:t> </a:t>
            </a:r>
            <a:r>
              <a:rPr lang="en-GB" dirty="0" err="1"/>
              <a:t>wneud</a:t>
            </a:r>
            <a:r>
              <a:rPr lang="en-GB" dirty="0"/>
              <a:t> Gwaith </a:t>
            </a:r>
            <a:r>
              <a:rPr lang="en-GB" dirty="0" err="1"/>
              <a:t>arall</a:t>
            </a:r>
            <a:r>
              <a:rPr lang="en-GB" dirty="0"/>
              <a:t> </a:t>
            </a:r>
            <a:r>
              <a:rPr lang="en-GB" dirty="0" err="1"/>
              <a:t>nawr</a:t>
            </a:r>
            <a:r>
              <a:rPr lang="en-GB" dirty="0"/>
              <a:t>. </a:t>
            </a:r>
            <a:r>
              <a:rPr lang="en-GB" dirty="0" err="1"/>
              <a:t>Dydyn</a:t>
            </a:r>
            <a:r>
              <a:rPr lang="en-GB" dirty="0"/>
              <a:t> </a:t>
            </a:r>
            <a:r>
              <a:rPr lang="en-GB" dirty="0" err="1"/>
              <a:t>nhw</a:t>
            </a:r>
            <a:r>
              <a:rPr lang="en-GB" dirty="0"/>
              <a:t> </a:t>
            </a:r>
            <a:r>
              <a:rPr lang="en-GB" dirty="0" err="1"/>
              <a:t>ddim</a:t>
            </a:r>
            <a:r>
              <a:rPr lang="en-GB" dirty="0"/>
              <a:t> </a:t>
            </a:r>
            <a:r>
              <a:rPr lang="en-GB" dirty="0" err="1"/>
              <a:t>yn</a:t>
            </a:r>
            <a:r>
              <a:rPr lang="en-GB" dirty="0"/>
              <a:t> </a:t>
            </a:r>
            <a:r>
              <a:rPr lang="en-GB" dirty="0" err="1"/>
              <a:t>gallu</a:t>
            </a:r>
            <a:r>
              <a:rPr lang="en-GB" dirty="0"/>
              <a:t> </a:t>
            </a:r>
            <a:r>
              <a:rPr lang="en-GB" dirty="0" err="1"/>
              <a:t>gwneud</a:t>
            </a:r>
            <a:r>
              <a:rPr lang="en-GB" dirty="0"/>
              <a:t> y </a:t>
            </a:r>
            <a:r>
              <a:rPr lang="en-GB" dirty="0" err="1"/>
              <a:t>dasg</a:t>
            </a:r>
            <a:r>
              <a:rPr lang="en-GB" dirty="0"/>
              <a:t> </a:t>
            </a:r>
            <a:r>
              <a:rPr lang="en-GB" dirty="0" err="1"/>
              <a:t>achos</a:t>
            </a:r>
            <a:r>
              <a:rPr lang="en-GB" dirty="0"/>
              <a:t> bod Shannon </a:t>
            </a:r>
            <a:r>
              <a:rPr lang="en-GB" dirty="0" err="1"/>
              <a:t>wedi</a:t>
            </a:r>
            <a:r>
              <a:rPr lang="en-GB" dirty="0"/>
              <a:t> </a:t>
            </a:r>
            <a:r>
              <a:rPr lang="en-GB" dirty="0" err="1"/>
              <a:t>ei</a:t>
            </a:r>
            <a:r>
              <a:rPr lang="en-GB" dirty="0"/>
              <a:t> </a:t>
            </a:r>
            <a:r>
              <a:rPr lang="en-GB" dirty="0" err="1"/>
              <a:t>sbwylio</a:t>
            </a:r>
            <a:r>
              <a:rPr lang="en-GB" dirty="0"/>
              <a:t>.</a:t>
            </a:r>
          </a:p>
          <a:p>
            <a:pPr marL="385763" indent="-385763">
              <a:buFont typeface="+mj-lt"/>
              <a:buAutoNum type="arabicPeriod"/>
            </a:pPr>
            <a:r>
              <a:rPr lang="en-GB" dirty="0" err="1"/>
              <a:t>Rhoi</a:t>
            </a:r>
            <a:r>
              <a:rPr lang="en-GB" dirty="0"/>
              <a:t> set </a:t>
            </a:r>
            <a:r>
              <a:rPr lang="en-GB" dirty="0" err="1"/>
              <a:t>arall</a:t>
            </a:r>
            <a:r>
              <a:rPr lang="en-GB" dirty="0"/>
              <a:t> o </a:t>
            </a:r>
            <a:r>
              <a:rPr lang="en-GB" dirty="0" err="1"/>
              <a:t>daflenni</a:t>
            </a:r>
            <a:r>
              <a:rPr lang="en-GB" dirty="0"/>
              <a:t> </a:t>
            </a:r>
            <a:r>
              <a:rPr lang="en-GB" dirty="0" err="1"/>
              <a:t>i’r</a:t>
            </a:r>
            <a:r>
              <a:rPr lang="en-GB" dirty="0"/>
              <a:t> </a:t>
            </a:r>
            <a:r>
              <a:rPr lang="en-GB" dirty="0" err="1"/>
              <a:t>grwp</a:t>
            </a:r>
            <a:r>
              <a:rPr lang="en-GB" dirty="0"/>
              <a:t> (</a:t>
            </a:r>
            <a:r>
              <a:rPr lang="en-GB" dirty="0" err="1"/>
              <a:t>ti</a:t>
            </a:r>
            <a:r>
              <a:rPr lang="en-GB" dirty="0"/>
              <a:t> </a:t>
            </a:r>
            <a:r>
              <a:rPr lang="en-GB" dirty="0" err="1"/>
              <a:t>wedi</a:t>
            </a:r>
            <a:r>
              <a:rPr lang="en-GB" dirty="0"/>
              <a:t> bod </a:t>
            </a:r>
            <a:r>
              <a:rPr lang="en-GB" dirty="0" err="1"/>
              <a:t>yn</a:t>
            </a:r>
            <a:r>
              <a:rPr lang="en-GB" dirty="0"/>
              <a:t> super-</a:t>
            </a:r>
            <a:r>
              <a:rPr lang="en-GB" dirty="0" err="1"/>
              <a:t>athrawes</a:t>
            </a:r>
            <a:r>
              <a:rPr lang="en-GB" dirty="0"/>
              <a:t> </a:t>
            </a:r>
            <a:r>
              <a:rPr lang="en-GB" dirty="0" err="1"/>
              <a:t>yn</a:t>
            </a:r>
            <a:r>
              <a:rPr lang="en-GB" dirty="0"/>
              <a:t> </a:t>
            </a:r>
            <a:r>
              <a:rPr lang="en-GB" dirty="0" err="1"/>
              <a:t>paratoi</a:t>
            </a:r>
            <a:r>
              <a:rPr lang="en-GB" dirty="0"/>
              <a:t> set sbar). Y </a:t>
            </a:r>
            <a:r>
              <a:rPr lang="en-GB" dirty="0" err="1"/>
              <a:t>tro</a:t>
            </a:r>
            <a:r>
              <a:rPr lang="en-GB" dirty="0"/>
              <a:t> </a:t>
            </a:r>
            <a:r>
              <a:rPr lang="en-GB" dirty="0" err="1"/>
              <a:t>yma</a:t>
            </a:r>
            <a:r>
              <a:rPr lang="en-GB" dirty="0"/>
              <a:t>, </a:t>
            </a:r>
            <a:r>
              <a:rPr lang="en-GB" dirty="0" err="1"/>
              <a:t>ti’n</a:t>
            </a:r>
            <a:r>
              <a:rPr lang="en-GB" dirty="0"/>
              <a:t> </a:t>
            </a:r>
            <a:r>
              <a:rPr lang="en-GB" dirty="0" err="1"/>
              <a:t>rhoi’r</a:t>
            </a:r>
            <a:r>
              <a:rPr lang="en-GB" dirty="0"/>
              <a:t> set </a:t>
            </a:r>
            <a:r>
              <a:rPr lang="en-GB" dirty="0" err="1"/>
              <a:t>i</a:t>
            </a:r>
            <a:r>
              <a:rPr lang="en-GB" dirty="0"/>
              <a:t> </a:t>
            </a:r>
            <a:r>
              <a:rPr lang="en-GB" dirty="0" err="1"/>
              <a:t>ddisgybl</a:t>
            </a:r>
            <a:r>
              <a:rPr lang="en-GB" dirty="0"/>
              <a:t> </a:t>
            </a:r>
            <a:r>
              <a:rPr lang="en-GB" dirty="0" err="1"/>
              <a:t>arall</a:t>
            </a:r>
            <a:r>
              <a:rPr lang="en-GB" dirty="0"/>
              <a:t> </a:t>
            </a:r>
            <a:r>
              <a:rPr lang="en-GB" dirty="0" err="1"/>
              <a:t>yn</a:t>
            </a:r>
            <a:r>
              <a:rPr lang="en-GB" dirty="0"/>
              <a:t> y </a:t>
            </a:r>
            <a:r>
              <a:rPr lang="en-GB" dirty="0" err="1"/>
              <a:t>grwp</a:t>
            </a:r>
            <a:r>
              <a:rPr lang="en-GB" dirty="0"/>
              <a:t>.</a:t>
            </a:r>
          </a:p>
          <a:p>
            <a:pPr marL="385763" indent="-385763">
              <a:buFont typeface="+mj-lt"/>
              <a:buAutoNum type="arabicPeriod"/>
            </a:pPr>
            <a:r>
              <a:rPr lang="en-GB" dirty="0" err="1"/>
              <a:t>Cynnig</a:t>
            </a:r>
            <a:r>
              <a:rPr lang="en-GB" dirty="0"/>
              <a:t> ‘</a:t>
            </a:r>
            <a:r>
              <a:rPr lang="en-GB" dirty="0" err="1"/>
              <a:t>amser</a:t>
            </a:r>
            <a:r>
              <a:rPr lang="en-GB" dirty="0"/>
              <a:t> </a:t>
            </a:r>
            <a:r>
              <a:rPr lang="en-GB" dirty="0" err="1"/>
              <a:t>allan</a:t>
            </a:r>
            <a:r>
              <a:rPr lang="en-GB" dirty="0"/>
              <a:t>’ </a:t>
            </a:r>
            <a:r>
              <a:rPr lang="en-GB" dirty="0" err="1"/>
              <a:t>i</a:t>
            </a:r>
            <a:r>
              <a:rPr lang="en-GB" dirty="0"/>
              <a:t> Shannon – gall hi </a:t>
            </a:r>
            <a:r>
              <a:rPr lang="en-GB" dirty="0" err="1"/>
              <a:t>fynd</a:t>
            </a:r>
            <a:r>
              <a:rPr lang="en-GB" dirty="0"/>
              <a:t> </a:t>
            </a:r>
            <a:r>
              <a:rPr lang="en-GB" dirty="0" err="1"/>
              <a:t>allan</a:t>
            </a:r>
            <a:r>
              <a:rPr lang="en-GB" dirty="0"/>
              <a:t> </a:t>
            </a:r>
            <a:r>
              <a:rPr lang="en-GB" dirty="0" err="1"/>
              <a:t>o’r</a:t>
            </a:r>
            <a:r>
              <a:rPr lang="en-GB" dirty="0"/>
              <a:t> </a:t>
            </a:r>
            <a:r>
              <a:rPr lang="en-GB" dirty="0" err="1"/>
              <a:t>dosbarth</a:t>
            </a:r>
            <a:r>
              <a:rPr lang="en-GB" dirty="0"/>
              <a:t> a </a:t>
            </a:r>
            <a:r>
              <a:rPr lang="en-GB" dirty="0" err="1"/>
              <a:t>dod</a:t>
            </a:r>
            <a:r>
              <a:rPr lang="en-GB" dirty="0"/>
              <a:t> </a:t>
            </a:r>
            <a:r>
              <a:rPr lang="en-GB" dirty="0" err="1"/>
              <a:t>nol</a:t>
            </a:r>
            <a:r>
              <a:rPr lang="en-GB" dirty="0"/>
              <a:t> pan </a:t>
            </a:r>
            <a:r>
              <a:rPr lang="en-GB" dirty="0" err="1"/>
              <a:t>fydd</a:t>
            </a:r>
            <a:r>
              <a:rPr lang="en-GB" dirty="0"/>
              <a:t> </a:t>
            </a:r>
            <a:r>
              <a:rPr lang="en-GB" dirty="0" err="1"/>
              <a:t>hi’n</a:t>
            </a:r>
            <a:r>
              <a:rPr lang="en-GB" dirty="0"/>
              <a:t> </a:t>
            </a:r>
            <a:r>
              <a:rPr lang="en-GB" dirty="0" err="1"/>
              <a:t>barod</a:t>
            </a:r>
            <a:r>
              <a:rPr lang="en-GB" dirty="0"/>
              <a:t> </a:t>
            </a:r>
            <a:r>
              <a:rPr lang="en-GB" dirty="0" err="1"/>
              <a:t>i</a:t>
            </a:r>
            <a:r>
              <a:rPr lang="en-GB" dirty="0"/>
              <a:t> </a:t>
            </a:r>
            <a:r>
              <a:rPr lang="en-GB" dirty="0" err="1"/>
              <a:t>weithio</a:t>
            </a:r>
            <a:r>
              <a:rPr lang="en-GB" dirty="0"/>
              <a:t>.</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743450" y="1330325"/>
            <a:ext cx="3886200" cy="4351338"/>
          </a:xfrm>
        </p:spPr>
        <p:txBody>
          <a:bodyPr>
            <a:normAutofit fontScale="47500" lnSpcReduction="20000"/>
          </a:bodyPr>
          <a:lstStyle/>
          <a:p>
            <a:pPr marL="0" indent="0">
              <a:buNone/>
            </a:pPr>
            <a:r>
              <a:rPr lang="en-GB" dirty="0"/>
              <a:t>You were up until 1am this morning preparing a cracking resource. You woke an hour early, you got in to school at 7:30 am to print out colour copies and cut them nicely. It’s your best preparation since starting to teach. You’re dead chuffed. After you hand them out to groups in class, you explain the task. Shannon (who has behaviour problems) has ripped up her group’s set and is smiling at you. You are boiling with anger.</a:t>
            </a:r>
          </a:p>
          <a:p>
            <a:pPr marL="0" indent="0">
              <a:buNone/>
            </a:pPr>
            <a:r>
              <a:rPr lang="en-GB" dirty="0"/>
              <a:t>Do you:</a:t>
            </a:r>
          </a:p>
          <a:p>
            <a:pPr marL="0" indent="0">
              <a:buNone/>
            </a:pPr>
            <a:r>
              <a:rPr lang="en-GB" dirty="0"/>
              <a:t>1. Shout at Shannon. Tell her you were up late last night getting these ready for her and now she’s spoilt it all. Keep her in at lunchtime for a whole week.</a:t>
            </a:r>
          </a:p>
          <a:p>
            <a:pPr marL="0" indent="0">
              <a:buNone/>
            </a:pPr>
            <a:r>
              <a:rPr lang="en-GB" dirty="0"/>
              <a:t>2. Tell Shannon’s group that they will have to do other work now. They can’t do the task because Shannon has spoilt it.</a:t>
            </a:r>
          </a:p>
          <a:p>
            <a:pPr marL="0" indent="0">
              <a:buNone/>
            </a:pPr>
            <a:r>
              <a:rPr lang="en-GB" dirty="0"/>
              <a:t>3. Hand out another set to the group (look at you – you had even prepared a spare set in case of emergencies). This time, give it to another pupil in the group.</a:t>
            </a:r>
          </a:p>
          <a:p>
            <a:pPr marL="0" indent="0">
              <a:buNone/>
            </a:pPr>
            <a:r>
              <a:rPr lang="en-GB" dirty="0"/>
              <a:t>4. Offer Shannon time out – she can go out of the classroom and come back when she is ready to work.</a:t>
            </a:r>
          </a:p>
          <a:p>
            <a:pPr marL="0" indent="0">
              <a:buNone/>
            </a:pPr>
            <a:r>
              <a:rPr lang="en-GB" dirty="0"/>
              <a:t>5. Something else</a:t>
            </a:r>
          </a:p>
          <a:p>
            <a:endParaRPr lang="en-GB" dirty="0"/>
          </a:p>
        </p:txBody>
      </p:sp>
    </p:spTree>
    <p:extLst>
      <p:ext uri="{BB962C8B-B14F-4D97-AF65-F5344CB8AC3E}">
        <p14:creationId xmlns:p14="http://schemas.microsoft.com/office/powerpoint/2010/main" val="43303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4</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1" y="1466396"/>
            <a:ext cx="3886200" cy="4351338"/>
          </a:xfrm>
        </p:spPr>
        <p:txBody>
          <a:bodyPr>
            <a:normAutofit fontScale="55000" lnSpcReduction="20000"/>
          </a:bodyPr>
          <a:lstStyle/>
          <a:p>
            <a:pPr marL="0" indent="0">
              <a:buNone/>
            </a:pPr>
            <a:r>
              <a:rPr lang="en-GB" dirty="0" err="1"/>
              <a:t>Ti</a:t>
            </a:r>
            <a:r>
              <a:rPr lang="en-GB" dirty="0"/>
              <a:t> </a:t>
            </a:r>
            <a:r>
              <a:rPr lang="en-GB" dirty="0" err="1"/>
              <a:t>wedi</a:t>
            </a:r>
            <a:r>
              <a:rPr lang="en-GB" dirty="0"/>
              <a:t> </a:t>
            </a:r>
            <a:r>
              <a:rPr lang="en-GB" dirty="0" err="1"/>
              <a:t>rhoi</a:t>
            </a:r>
            <a:r>
              <a:rPr lang="en-GB" dirty="0"/>
              <a:t> 25 </a:t>
            </a:r>
            <a:r>
              <a:rPr lang="en-GB" dirty="0" err="1"/>
              <a:t>munud</a:t>
            </a:r>
            <a:r>
              <a:rPr lang="en-GB" dirty="0"/>
              <a:t> </a:t>
            </a:r>
            <a:r>
              <a:rPr lang="en-GB" dirty="0" err="1"/>
              <a:t>i</a:t>
            </a:r>
            <a:r>
              <a:rPr lang="en-GB" dirty="0"/>
              <a:t> </a:t>
            </a:r>
            <a:r>
              <a:rPr lang="en-GB" dirty="0" err="1"/>
              <a:t>ddisgyblion</a:t>
            </a:r>
            <a:r>
              <a:rPr lang="en-GB" dirty="0"/>
              <a:t> </a:t>
            </a:r>
            <a:r>
              <a:rPr lang="en-GB" dirty="0" err="1"/>
              <a:t>ysgrifennu</a:t>
            </a:r>
            <a:r>
              <a:rPr lang="en-GB" dirty="0"/>
              <a:t> </a:t>
            </a:r>
            <a:r>
              <a:rPr lang="en-GB" dirty="0" err="1"/>
              <a:t>tasg</a:t>
            </a:r>
            <a:r>
              <a:rPr lang="en-GB" dirty="0"/>
              <a:t> </a:t>
            </a:r>
            <a:r>
              <a:rPr lang="en-GB" dirty="0" err="1"/>
              <a:t>unigol</a:t>
            </a:r>
            <a:r>
              <a:rPr lang="en-GB" dirty="0"/>
              <a:t>. Mae 10 </a:t>
            </a:r>
            <a:r>
              <a:rPr lang="en-GB" dirty="0" err="1"/>
              <a:t>munud</a:t>
            </a:r>
            <a:r>
              <a:rPr lang="en-GB" dirty="0"/>
              <a:t> </a:t>
            </a:r>
            <a:r>
              <a:rPr lang="en-GB" dirty="0" err="1"/>
              <a:t>wedi</a:t>
            </a:r>
            <a:r>
              <a:rPr lang="en-GB" dirty="0"/>
              <a:t> </a:t>
            </a:r>
            <a:r>
              <a:rPr lang="en-GB" dirty="0" err="1"/>
              <a:t>mynd</a:t>
            </a:r>
            <a:r>
              <a:rPr lang="en-GB" dirty="0"/>
              <a:t>. </a:t>
            </a:r>
            <a:r>
              <a:rPr lang="en-GB" dirty="0" err="1"/>
              <a:t>Dyw</a:t>
            </a:r>
            <a:r>
              <a:rPr lang="en-GB" dirty="0"/>
              <a:t> Jake (</a:t>
            </a:r>
            <a:r>
              <a:rPr lang="en-GB" dirty="0" err="1"/>
              <a:t>sy’n</a:t>
            </a:r>
            <a:r>
              <a:rPr lang="en-GB" dirty="0"/>
              <a:t> </a:t>
            </a:r>
            <a:r>
              <a:rPr lang="en-GB" dirty="0" err="1"/>
              <a:t>eistedd</a:t>
            </a:r>
            <a:r>
              <a:rPr lang="en-GB" dirty="0"/>
              <a:t> </a:t>
            </a:r>
            <a:r>
              <a:rPr lang="en-GB" dirty="0" err="1"/>
              <a:t>yn</a:t>
            </a:r>
            <a:r>
              <a:rPr lang="en-GB" dirty="0"/>
              <a:t> y </a:t>
            </a:r>
            <a:r>
              <a:rPr lang="en-GB" dirty="0" err="1"/>
              <a:t>cefn</a:t>
            </a:r>
            <a:r>
              <a:rPr lang="en-GB" dirty="0"/>
              <a:t>) </a:t>
            </a:r>
            <a:r>
              <a:rPr lang="en-GB" dirty="0" err="1"/>
              <a:t>ddim</a:t>
            </a:r>
            <a:r>
              <a:rPr lang="en-GB" dirty="0"/>
              <a:t> </a:t>
            </a:r>
            <a:r>
              <a:rPr lang="en-GB" dirty="0" err="1"/>
              <a:t>wedi</a:t>
            </a:r>
            <a:r>
              <a:rPr lang="en-GB" dirty="0"/>
              <a:t> </a:t>
            </a:r>
            <a:r>
              <a:rPr lang="en-GB" dirty="0" err="1"/>
              <a:t>ysgrifennu</a:t>
            </a:r>
            <a:r>
              <a:rPr lang="en-GB" dirty="0"/>
              <a:t> gair. Mae </a:t>
            </a:r>
            <a:r>
              <a:rPr lang="en-GB" dirty="0" err="1"/>
              <a:t>e’n</a:t>
            </a:r>
            <a:r>
              <a:rPr lang="en-GB" dirty="0"/>
              <a:t> </a:t>
            </a:r>
            <a:r>
              <a:rPr lang="en-GB" dirty="0" err="1"/>
              <a:t>tynnu</a:t>
            </a:r>
            <a:r>
              <a:rPr lang="en-GB" dirty="0"/>
              <a:t> </a:t>
            </a:r>
            <a:r>
              <a:rPr lang="en-GB" dirty="0" err="1"/>
              <a:t>sylw</a:t>
            </a:r>
            <a:r>
              <a:rPr lang="en-GB" dirty="0"/>
              <a:t> y </a:t>
            </a:r>
            <a:r>
              <a:rPr lang="en-GB" dirty="0" err="1"/>
              <a:t>rhai</a:t>
            </a:r>
            <a:r>
              <a:rPr lang="en-GB" dirty="0"/>
              <a:t> </a:t>
            </a:r>
            <a:r>
              <a:rPr lang="en-GB" dirty="0" err="1"/>
              <a:t>o’i</a:t>
            </a:r>
            <a:r>
              <a:rPr lang="en-GB" dirty="0"/>
              <a:t> </a:t>
            </a:r>
            <a:r>
              <a:rPr lang="en-GB" dirty="0" err="1"/>
              <a:t>gwmpas</a:t>
            </a:r>
            <a:r>
              <a:rPr lang="en-GB" dirty="0"/>
              <a:t> e </a:t>
            </a:r>
            <a:r>
              <a:rPr lang="en-GB" dirty="0" err="1"/>
              <a:t>trwy</a:t>
            </a:r>
            <a:r>
              <a:rPr lang="en-GB" dirty="0"/>
              <a:t> Siarad a </a:t>
            </a:r>
            <a:r>
              <a:rPr lang="en-GB" dirty="0" err="1"/>
              <a:t>ticlo</a:t>
            </a:r>
            <a:r>
              <a:rPr lang="en-GB" dirty="0"/>
              <a:t> </a:t>
            </a:r>
            <a:r>
              <a:rPr lang="en-GB" dirty="0" err="1"/>
              <a:t>nhw</a:t>
            </a:r>
            <a:r>
              <a:rPr lang="en-GB" dirty="0"/>
              <a:t>.</a:t>
            </a:r>
          </a:p>
          <a:p>
            <a:pPr marL="0" indent="0">
              <a:buNone/>
            </a:pPr>
            <a:r>
              <a:rPr lang="en-GB" dirty="0" err="1"/>
              <a:t>Wyt</a:t>
            </a:r>
            <a:r>
              <a:rPr lang="en-GB" dirty="0"/>
              <a:t> </a:t>
            </a:r>
            <a:r>
              <a:rPr lang="en-GB" dirty="0" err="1"/>
              <a:t>ti’n</a:t>
            </a:r>
            <a:r>
              <a:rPr lang="en-GB" dirty="0"/>
              <a:t>:</a:t>
            </a:r>
          </a:p>
          <a:p>
            <a:pPr marL="385763" indent="-385763">
              <a:buFont typeface="+mj-lt"/>
              <a:buAutoNum type="arabicPeriod"/>
            </a:pPr>
            <a:r>
              <a:rPr lang="en-GB" dirty="0" err="1"/>
              <a:t>Dweud</a:t>
            </a:r>
            <a:r>
              <a:rPr lang="en-GB" dirty="0"/>
              <a:t> </a:t>
            </a:r>
            <a:r>
              <a:rPr lang="en-GB" dirty="0" err="1"/>
              <a:t>wrth</a:t>
            </a:r>
            <a:r>
              <a:rPr lang="en-GB" dirty="0"/>
              <a:t> Jake o </a:t>
            </a:r>
            <a:r>
              <a:rPr lang="en-GB" dirty="0" err="1"/>
              <a:t>flaen</a:t>
            </a:r>
            <a:r>
              <a:rPr lang="en-GB" dirty="0"/>
              <a:t> y </a:t>
            </a:r>
            <a:r>
              <a:rPr lang="en-GB" dirty="0" err="1"/>
              <a:t>dosbarth</a:t>
            </a:r>
            <a:r>
              <a:rPr lang="en-GB" dirty="0"/>
              <a:t> bod 15 </a:t>
            </a:r>
            <a:r>
              <a:rPr lang="en-GB" dirty="0" err="1"/>
              <a:t>munud</a:t>
            </a:r>
            <a:r>
              <a:rPr lang="en-GB" dirty="0"/>
              <a:t> </a:t>
            </a:r>
            <a:r>
              <a:rPr lang="en-GB" dirty="0" err="1"/>
              <a:t>ar</a:t>
            </a:r>
            <a:r>
              <a:rPr lang="en-GB" dirty="0"/>
              <a:t> </a:t>
            </a:r>
            <a:r>
              <a:rPr lang="en-GB" dirty="0" err="1"/>
              <a:t>ol</a:t>
            </a:r>
            <a:r>
              <a:rPr lang="en-GB" dirty="0"/>
              <a:t>. </a:t>
            </a:r>
            <a:r>
              <a:rPr lang="en-GB" dirty="0" err="1"/>
              <a:t>Gwell</a:t>
            </a:r>
            <a:r>
              <a:rPr lang="en-GB" dirty="0"/>
              <a:t> </a:t>
            </a:r>
            <a:r>
              <a:rPr lang="en-GB" dirty="0" err="1"/>
              <a:t>iddo</a:t>
            </a:r>
            <a:r>
              <a:rPr lang="en-GB" dirty="0"/>
              <a:t> </a:t>
            </a:r>
            <a:r>
              <a:rPr lang="en-GB" dirty="0" err="1"/>
              <a:t>fe</a:t>
            </a:r>
            <a:r>
              <a:rPr lang="en-GB" dirty="0"/>
              <a:t> </a:t>
            </a:r>
            <a:r>
              <a:rPr lang="en-GB" dirty="0" err="1"/>
              <a:t>ddechrau</a:t>
            </a:r>
            <a:r>
              <a:rPr lang="en-GB" dirty="0"/>
              <a:t> </a:t>
            </a:r>
            <a:r>
              <a:rPr lang="en-GB" dirty="0" err="1"/>
              <a:t>ysgrifennu</a:t>
            </a:r>
            <a:r>
              <a:rPr lang="en-GB" dirty="0"/>
              <a:t>.</a:t>
            </a:r>
          </a:p>
          <a:p>
            <a:pPr marL="385763" indent="-385763">
              <a:buFont typeface="+mj-lt"/>
              <a:buAutoNum type="arabicPeriod"/>
            </a:pPr>
            <a:r>
              <a:rPr lang="en-GB" dirty="0" err="1"/>
              <a:t>Symud</a:t>
            </a:r>
            <a:r>
              <a:rPr lang="en-GB" dirty="0"/>
              <a:t> Jake </a:t>
            </a:r>
            <a:r>
              <a:rPr lang="en-GB" dirty="0" err="1"/>
              <a:t>i’r</a:t>
            </a:r>
            <a:r>
              <a:rPr lang="en-GB" dirty="0"/>
              <a:t> </a:t>
            </a:r>
            <a:r>
              <a:rPr lang="en-GB" dirty="0" err="1"/>
              <a:t>blaen</a:t>
            </a:r>
            <a:r>
              <a:rPr lang="en-GB" dirty="0"/>
              <a:t>. Mae </a:t>
            </a:r>
            <a:r>
              <a:rPr lang="en-GB" dirty="0" err="1"/>
              <a:t>sedd</a:t>
            </a:r>
            <a:r>
              <a:rPr lang="en-GB" dirty="0"/>
              <a:t> sbar </a:t>
            </a:r>
            <a:r>
              <a:rPr lang="en-GB" dirty="0" err="1"/>
              <a:t>drws</a:t>
            </a:r>
            <a:r>
              <a:rPr lang="en-GB" dirty="0"/>
              <a:t> </a:t>
            </a:r>
            <a:r>
              <a:rPr lang="en-GB" dirty="0" err="1"/>
              <a:t>nesa</a:t>
            </a:r>
            <a:r>
              <a:rPr lang="en-GB" dirty="0"/>
              <a:t> </a:t>
            </a:r>
            <a:r>
              <a:rPr lang="en-GB" dirty="0" err="1"/>
              <a:t>i</a:t>
            </a:r>
            <a:r>
              <a:rPr lang="en-GB" dirty="0"/>
              <a:t> Molly (merch </a:t>
            </a:r>
            <a:r>
              <a:rPr lang="en-GB" dirty="0" err="1"/>
              <a:t>brydferth</a:t>
            </a:r>
            <a:r>
              <a:rPr lang="en-GB" dirty="0"/>
              <a:t>, swot, Miss </a:t>
            </a:r>
            <a:r>
              <a:rPr lang="en-GB" dirty="0" err="1"/>
              <a:t>Perffaith</a:t>
            </a:r>
            <a:r>
              <a:rPr lang="en-GB" dirty="0"/>
              <a:t>)</a:t>
            </a:r>
          </a:p>
          <a:p>
            <a:pPr marL="385763" indent="-385763">
              <a:buFont typeface="+mj-lt"/>
              <a:buAutoNum type="arabicPeriod"/>
            </a:pPr>
            <a:r>
              <a:rPr lang="en-GB" dirty="0" err="1"/>
              <a:t>Symud</a:t>
            </a:r>
            <a:r>
              <a:rPr lang="en-GB" dirty="0"/>
              <a:t> y </a:t>
            </a:r>
            <a:r>
              <a:rPr lang="en-GB" dirty="0" err="1"/>
              <a:t>disgyblion</a:t>
            </a:r>
            <a:r>
              <a:rPr lang="en-GB" dirty="0"/>
              <a:t> nail </a:t>
            </a:r>
            <a:r>
              <a:rPr lang="en-GB" dirty="0" err="1"/>
              <a:t>ochr</a:t>
            </a:r>
            <a:r>
              <a:rPr lang="en-GB" dirty="0"/>
              <a:t> </a:t>
            </a:r>
            <a:r>
              <a:rPr lang="en-GB" dirty="0" err="1"/>
              <a:t>i</a:t>
            </a:r>
            <a:r>
              <a:rPr lang="en-GB" dirty="0"/>
              <a:t> Jake </a:t>
            </a:r>
            <a:r>
              <a:rPr lang="en-GB" dirty="0" err="1"/>
              <a:t>i’r</a:t>
            </a:r>
            <a:r>
              <a:rPr lang="en-GB" dirty="0"/>
              <a:t> </a:t>
            </a:r>
            <a:r>
              <a:rPr lang="en-GB" dirty="0" err="1"/>
              <a:t>blaen</a:t>
            </a:r>
            <a:r>
              <a:rPr lang="en-GB" dirty="0"/>
              <a:t>. </a:t>
            </a:r>
            <a:r>
              <a:rPr lang="en-GB" dirty="0" err="1"/>
              <a:t>Byddan</a:t>
            </a:r>
            <a:r>
              <a:rPr lang="en-GB" dirty="0"/>
              <a:t> </a:t>
            </a:r>
            <a:r>
              <a:rPr lang="en-GB" dirty="0" err="1"/>
              <a:t>nhw</a:t>
            </a:r>
            <a:r>
              <a:rPr lang="en-GB" dirty="0"/>
              <a:t> </a:t>
            </a:r>
            <a:r>
              <a:rPr lang="en-GB" dirty="0" err="1"/>
              <a:t>yn</a:t>
            </a:r>
            <a:r>
              <a:rPr lang="en-GB" dirty="0"/>
              <a:t> </a:t>
            </a:r>
            <a:r>
              <a:rPr lang="en-GB" dirty="0" err="1"/>
              <a:t>gallu</a:t>
            </a:r>
            <a:r>
              <a:rPr lang="en-GB" dirty="0"/>
              <a:t> </a:t>
            </a:r>
            <a:r>
              <a:rPr lang="en-GB" dirty="0" err="1"/>
              <a:t>gweithio</a:t>
            </a:r>
            <a:r>
              <a:rPr lang="en-GB" dirty="0"/>
              <a:t> </a:t>
            </a:r>
            <a:r>
              <a:rPr lang="en-GB" dirty="0" err="1"/>
              <a:t>yn</a:t>
            </a:r>
            <a:r>
              <a:rPr lang="en-GB" dirty="0"/>
              <a:t> </a:t>
            </a:r>
            <a:r>
              <a:rPr lang="en-GB" dirty="0" err="1"/>
              <a:t>dawel</a:t>
            </a:r>
            <a:r>
              <a:rPr lang="en-GB" dirty="0"/>
              <a:t>.</a:t>
            </a:r>
          </a:p>
          <a:p>
            <a:pPr marL="385763" indent="-385763">
              <a:buFont typeface="+mj-lt"/>
              <a:buAutoNum type="arabicPeriod"/>
            </a:pPr>
            <a:r>
              <a:rPr lang="en-GB" dirty="0" err="1"/>
              <a:t>Cerdded</a:t>
            </a:r>
            <a:r>
              <a:rPr lang="en-GB" dirty="0"/>
              <a:t> </a:t>
            </a:r>
            <a:r>
              <a:rPr lang="en-GB" dirty="0" err="1"/>
              <a:t>i’r</a:t>
            </a:r>
            <a:r>
              <a:rPr lang="en-GB" dirty="0"/>
              <a:t> </a:t>
            </a:r>
            <a:r>
              <a:rPr lang="en-GB" dirty="0" err="1"/>
              <a:t>cefn</a:t>
            </a:r>
            <a:r>
              <a:rPr lang="en-GB" dirty="0"/>
              <a:t>, </a:t>
            </a:r>
            <a:r>
              <a:rPr lang="en-GB" dirty="0" err="1"/>
              <a:t>plugu</a:t>
            </a:r>
            <a:r>
              <a:rPr lang="en-GB" dirty="0"/>
              <a:t> </a:t>
            </a:r>
            <a:r>
              <a:rPr lang="en-GB" dirty="0" err="1"/>
              <a:t>pengliniau</a:t>
            </a:r>
            <a:r>
              <a:rPr lang="en-GB" dirty="0"/>
              <a:t> </a:t>
            </a:r>
            <a:r>
              <a:rPr lang="en-GB" dirty="0" err="1"/>
              <a:t>i</a:t>
            </a:r>
            <a:r>
              <a:rPr lang="en-GB" dirty="0"/>
              <a:t> </a:t>
            </a:r>
            <a:r>
              <a:rPr lang="en-GB" dirty="0" err="1"/>
              <a:t>fod</a:t>
            </a:r>
            <a:r>
              <a:rPr lang="en-GB" dirty="0"/>
              <a:t> </a:t>
            </a:r>
            <a:r>
              <a:rPr lang="en-GB" dirty="0" err="1"/>
              <a:t>yr</a:t>
            </a:r>
            <a:r>
              <a:rPr lang="en-GB" dirty="0"/>
              <a:t> un </a:t>
            </a:r>
            <a:r>
              <a:rPr lang="en-GB" dirty="0" err="1"/>
              <a:t>taldra</a:t>
            </a:r>
            <a:r>
              <a:rPr lang="en-GB" dirty="0"/>
              <a:t> a Jake. </a:t>
            </a:r>
            <a:r>
              <a:rPr lang="en-GB" dirty="0" err="1"/>
              <a:t>Gofyn</a:t>
            </a:r>
            <a:r>
              <a:rPr lang="en-GB" dirty="0"/>
              <a:t> </a:t>
            </a:r>
            <a:r>
              <a:rPr lang="en-GB" dirty="0" err="1"/>
              <a:t>yn</a:t>
            </a:r>
            <a:r>
              <a:rPr lang="en-GB" dirty="0"/>
              <a:t> </a:t>
            </a:r>
            <a:r>
              <a:rPr lang="en-GB" dirty="0" err="1"/>
              <a:t>dawel</a:t>
            </a:r>
            <a:r>
              <a:rPr lang="en-GB" dirty="0"/>
              <a:t> </a:t>
            </a:r>
            <a:r>
              <a:rPr lang="en-GB" dirty="0" err="1"/>
              <a:t>sut</a:t>
            </a:r>
            <a:r>
              <a:rPr lang="en-GB" dirty="0"/>
              <a:t> </a:t>
            </a:r>
            <a:r>
              <a:rPr lang="en-GB" dirty="0" err="1"/>
              <a:t>galli</a:t>
            </a:r>
            <a:r>
              <a:rPr lang="en-GB" dirty="0"/>
              <a:t> di </a:t>
            </a:r>
            <a:r>
              <a:rPr lang="en-GB" dirty="0" err="1"/>
              <a:t>helpu</a:t>
            </a:r>
            <a:r>
              <a:rPr lang="en-GB" dirty="0"/>
              <a:t> </a:t>
            </a:r>
            <a:r>
              <a:rPr lang="en-GB" dirty="0" err="1"/>
              <a:t>fe</a:t>
            </a:r>
            <a:r>
              <a:rPr lang="en-GB" dirty="0"/>
              <a:t> </a:t>
            </a:r>
            <a:r>
              <a:rPr lang="en-GB" dirty="0" err="1"/>
              <a:t>gyda’i</a:t>
            </a:r>
            <a:r>
              <a:rPr lang="en-GB" dirty="0"/>
              <a:t> </a:t>
            </a:r>
            <a:r>
              <a:rPr lang="en-GB" dirty="0" err="1"/>
              <a:t>waith</a:t>
            </a:r>
            <a:r>
              <a:rPr lang="en-GB" dirty="0"/>
              <a:t>.</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686299" y="1466396"/>
            <a:ext cx="3886200" cy="4351338"/>
          </a:xfrm>
        </p:spPr>
        <p:txBody>
          <a:bodyPr>
            <a:normAutofit fontScale="55000" lnSpcReduction="20000"/>
          </a:bodyPr>
          <a:lstStyle/>
          <a:p>
            <a:pPr marL="0" indent="0">
              <a:buNone/>
            </a:pPr>
            <a:r>
              <a:rPr lang="en-GB" dirty="0"/>
              <a:t>You give your pupils 25 minutes for an individual written task. 10 minutes have passed. Jake (sitting in the back) hasn’t written a word. He’s distracting others around him by talking to them and tickling them.</a:t>
            </a:r>
          </a:p>
          <a:p>
            <a:pPr marL="0" indent="0">
              <a:buNone/>
            </a:pPr>
            <a:r>
              <a:rPr lang="en-GB" dirty="0"/>
              <a:t>Do you:</a:t>
            </a:r>
          </a:p>
          <a:p>
            <a:pPr marL="0" indent="0">
              <a:buNone/>
            </a:pPr>
            <a:r>
              <a:rPr lang="en-GB" dirty="0"/>
              <a:t>1. Tell Jake from the front of the class that he has 15 minutes left. He’d better get writing.</a:t>
            </a:r>
          </a:p>
          <a:p>
            <a:pPr marL="0" indent="0">
              <a:buNone/>
            </a:pPr>
            <a:r>
              <a:rPr lang="en-GB" dirty="0"/>
              <a:t>2. Move Jake to the front. There is a spare seat next to Molly (pretty girl, swot, Little Miss Perfect) </a:t>
            </a:r>
          </a:p>
          <a:p>
            <a:pPr marL="0" indent="0">
              <a:buNone/>
            </a:pPr>
            <a:r>
              <a:rPr lang="en-GB" dirty="0"/>
              <a:t>3. Move the pupils either side of Jake to the front. So that they can work uninterrupted.</a:t>
            </a:r>
          </a:p>
          <a:p>
            <a:pPr marL="0" indent="0">
              <a:buNone/>
            </a:pPr>
            <a:r>
              <a:rPr lang="en-GB" dirty="0"/>
              <a:t>4. Walk to the back, bend your knees so that you are the same height as Jake. Ask him quietly how you can help him with his work.</a:t>
            </a:r>
          </a:p>
          <a:p>
            <a:pPr marL="0" indent="0">
              <a:buNone/>
            </a:pPr>
            <a:r>
              <a:rPr lang="en-GB" dirty="0"/>
              <a:t>5. Something else</a:t>
            </a:r>
          </a:p>
          <a:p>
            <a:endParaRPr lang="en-GB" dirty="0"/>
          </a:p>
        </p:txBody>
      </p:sp>
    </p:spTree>
    <p:extLst>
      <p:ext uri="{BB962C8B-B14F-4D97-AF65-F5344CB8AC3E}">
        <p14:creationId xmlns:p14="http://schemas.microsoft.com/office/powerpoint/2010/main" val="572523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F620E-243B-4C5C-9C36-FA6B5EFD109A}"/>
              </a:ext>
            </a:extLst>
          </p:cNvPr>
          <p:cNvSpPr>
            <a:spLocks noGrp="1"/>
          </p:cNvSpPr>
          <p:nvPr>
            <p:ph type="title"/>
          </p:nvPr>
        </p:nvSpPr>
        <p:spPr/>
        <p:txBody>
          <a:bodyPr/>
          <a:lstStyle/>
          <a:p>
            <a:r>
              <a:rPr lang="en-GB" dirty="0"/>
              <a:t>5</a:t>
            </a:r>
          </a:p>
        </p:txBody>
      </p:sp>
      <p:sp>
        <p:nvSpPr>
          <p:cNvPr id="4" name="Content Placeholder 3">
            <a:extLst>
              <a:ext uri="{FF2B5EF4-FFF2-40B4-BE49-F238E27FC236}">
                <a16:creationId xmlns:a16="http://schemas.microsoft.com/office/drawing/2014/main" id="{238FCC15-F9DE-423F-B423-DECFA51548E2}"/>
              </a:ext>
            </a:extLst>
          </p:cNvPr>
          <p:cNvSpPr>
            <a:spLocks noGrp="1"/>
          </p:cNvSpPr>
          <p:nvPr>
            <p:ph sz="half" idx="1"/>
          </p:nvPr>
        </p:nvSpPr>
        <p:spPr>
          <a:xfrm>
            <a:off x="628650" y="1379311"/>
            <a:ext cx="3886200" cy="4351338"/>
          </a:xfrm>
        </p:spPr>
        <p:txBody>
          <a:bodyPr>
            <a:normAutofit fontScale="47500" lnSpcReduction="20000"/>
          </a:bodyPr>
          <a:lstStyle/>
          <a:p>
            <a:pPr marL="0" indent="0">
              <a:buNone/>
            </a:pPr>
            <a:r>
              <a:rPr lang="en-GB" dirty="0" err="1"/>
              <a:t>Ti</a:t>
            </a:r>
            <a:r>
              <a:rPr lang="en-GB" dirty="0"/>
              <a:t> </a:t>
            </a:r>
            <a:r>
              <a:rPr lang="en-GB" dirty="0" err="1"/>
              <a:t>wedi</a:t>
            </a:r>
            <a:r>
              <a:rPr lang="en-GB" dirty="0"/>
              <a:t> </a:t>
            </a:r>
            <a:r>
              <a:rPr lang="en-GB" dirty="0" err="1"/>
              <a:t>rhoi</a:t>
            </a:r>
            <a:r>
              <a:rPr lang="en-GB" dirty="0"/>
              <a:t> </a:t>
            </a:r>
            <a:r>
              <a:rPr lang="en-GB" dirty="0" err="1"/>
              <a:t>taflen</a:t>
            </a:r>
            <a:r>
              <a:rPr lang="en-GB" dirty="0"/>
              <a:t> </a:t>
            </a:r>
            <a:r>
              <a:rPr lang="en-GB" dirty="0" err="1"/>
              <a:t>waith</a:t>
            </a:r>
            <a:r>
              <a:rPr lang="en-GB" dirty="0"/>
              <a:t> </a:t>
            </a:r>
            <a:r>
              <a:rPr lang="en-GB" dirty="0" err="1"/>
              <a:t>allan</a:t>
            </a:r>
            <a:r>
              <a:rPr lang="en-GB" dirty="0"/>
              <a:t> </a:t>
            </a:r>
            <a:r>
              <a:rPr lang="en-GB" dirty="0" err="1"/>
              <a:t>i’r</a:t>
            </a:r>
            <a:r>
              <a:rPr lang="en-GB" dirty="0"/>
              <a:t> </a:t>
            </a:r>
            <a:r>
              <a:rPr lang="en-GB" dirty="0" err="1"/>
              <a:t>disgyblion</a:t>
            </a:r>
            <a:r>
              <a:rPr lang="en-GB" dirty="0"/>
              <a:t>. Er </a:t>
            </a:r>
            <a:r>
              <a:rPr lang="en-GB" dirty="0" err="1"/>
              <a:t>mwyn</a:t>
            </a:r>
            <a:r>
              <a:rPr lang="en-GB" dirty="0"/>
              <a:t> </a:t>
            </a:r>
            <a:r>
              <a:rPr lang="en-GB" dirty="0" err="1"/>
              <a:t>arbed</a:t>
            </a:r>
            <a:r>
              <a:rPr lang="en-GB" dirty="0"/>
              <a:t> </a:t>
            </a:r>
            <a:r>
              <a:rPr lang="en-GB" dirty="0" err="1"/>
              <a:t>amser</a:t>
            </a:r>
            <a:r>
              <a:rPr lang="en-GB" dirty="0"/>
              <a:t> </a:t>
            </a:r>
            <a:r>
              <a:rPr lang="en-GB" dirty="0" err="1"/>
              <a:t>fe</a:t>
            </a:r>
            <a:r>
              <a:rPr lang="en-GB" dirty="0"/>
              <a:t> </a:t>
            </a:r>
            <a:r>
              <a:rPr lang="en-GB" dirty="0" err="1"/>
              <a:t>wnest</a:t>
            </a:r>
            <a:r>
              <a:rPr lang="en-GB" dirty="0"/>
              <a:t> </a:t>
            </a:r>
            <a:r>
              <a:rPr lang="en-GB" dirty="0" err="1"/>
              <a:t>ti</a:t>
            </a:r>
            <a:r>
              <a:rPr lang="en-GB" dirty="0"/>
              <a:t> ‘copy-and-paste’ </a:t>
            </a:r>
            <a:r>
              <a:rPr lang="en-GB" dirty="0" err="1"/>
              <a:t>o’r</a:t>
            </a:r>
            <a:r>
              <a:rPr lang="en-GB" dirty="0"/>
              <a:t> </a:t>
            </a:r>
            <a:r>
              <a:rPr lang="en-GB" dirty="0" err="1"/>
              <a:t>wybodaeth</a:t>
            </a:r>
            <a:r>
              <a:rPr lang="en-GB" dirty="0"/>
              <a:t> </a:t>
            </a:r>
            <a:r>
              <a:rPr lang="en-GB" dirty="0" err="1"/>
              <a:t>ar</a:t>
            </a:r>
            <a:r>
              <a:rPr lang="en-GB" dirty="0"/>
              <a:t> </a:t>
            </a:r>
            <a:r>
              <a:rPr lang="en-GB" dirty="0" err="1"/>
              <a:t>ol</a:t>
            </a:r>
            <a:r>
              <a:rPr lang="en-GB" dirty="0"/>
              <a:t> </a:t>
            </a:r>
            <a:r>
              <a:rPr lang="en-GB" dirty="0" err="1"/>
              <a:t>chwilio</a:t>
            </a:r>
            <a:r>
              <a:rPr lang="en-GB" dirty="0"/>
              <a:t> </a:t>
            </a:r>
            <a:r>
              <a:rPr lang="en-GB" dirty="0" err="1"/>
              <a:t>ar</a:t>
            </a:r>
            <a:r>
              <a:rPr lang="en-GB" dirty="0"/>
              <a:t> y we. Mae 6 </a:t>
            </a:r>
            <a:r>
              <a:rPr lang="en-GB" dirty="0" err="1"/>
              <a:t>chwestiwn</a:t>
            </a:r>
            <a:r>
              <a:rPr lang="en-GB" dirty="0"/>
              <a:t> </a:t>
            </a:r>
            <a:r>
              <a:rPr lang="en-GB" dirty="0" err="1"/>
              <a:t>i</a:t>
            </a:r>
            <a:r>
              <a:rPr lang="en-GB" dirty="0"/>
              <a:t> </a:t>
            </a:r>
            <a:r>
              <a:rPr lang="en-GB" dirty="0" err="1"/>
              <a:t>ateb</a:t>
            </a:r>
            <a:r>
              <a:rPr lang="en-GB" dirty="0"/>
              <a:t> a </a:t>
            </a:r>
            <a:r>
              <a:rPr lang="en-GB" dirty="0" err="1"/>
              <a:t>bwlch</a:t>
            </a:r>
            <a:r>
              <a:rPr lang="en-GB" dirty="0"/>
              <a:t> </a:t>
            </a:r>
            <a:r>
              <a:rPr lang="en-GB" dirty="0" err="1"/>
              <a:t>i</a:t>
            </a:r>
            <a:r>
              <a:rPr lang="en-GB" dirty="0"/>
              <a:t> </a:t>
            </a:r>
            <a:r>
              <a:rPr lang="en-GB" dirty="0" err="1"/>
              <a:t>ateb</a:t>
            </a:r>
            <a:r>
              <a:rPr lang="en-GB" dirty="0"/>
              <a:t> </a:t>
            </a:r>
            <a:r>
              <a:rPr lang="en-GB" dirty="0" err="1"/>
              <a:t>ar</a:t>
            </a:r>
            <a:r>
              <a:rPr lang="en-GB" dirty="0"/>
              <a:t> y </a:t>
            </a:r>
            <a:r>
              <a:rPr lang="en-GB" dirty="0" err="1"/>
              <a:t>daflen</a:t>
            </a:r>
            <a:r>
              <a:rPr lang="en-GB" dirty="0"/>
              <a:t>. </a:t>
            </a:r>
            <a:r>
              <a:rPr lang="en-GB" dirty="0" err="1"/>
              <a:t>Mae’r</a:t>
            </a:r>
            <a:r>
              <a:rPr lang="en-GB" dirty="0"/>
              <a:t> </a:t>
            </a:r>
            <a:r>
              <a:rPr lang="en-GB" dirty="0" err="1"/>
              <a:t>disgyblion</a:t>
            </a:r>
            <a:r>
              <a:rPr lang="en-GB" dirty="0"/>
              <a:t> </a:t>
            </a:r>
            <a:r>
              <a:rPr lang="en-GB" dirty="0" err="1"/>
              <a:t>yn</a:t>
            </a:r>
            <a:r>
              <a:rPr lang="en-GB" dirty="0"/>
              <a:t> </a:t>
            </a:r>
            <a:r>
              <a:rPr lang="en-GB" dirty="0" err="1"/>
              <a:t>pwyntio</a:t>
            </a:r>
            <a:r>
              <a:rPr lang="en-GB" dirty="0"/>
              <a:t> at y </a:t>
            </a:r>
            <a:r>
              <a:rPr lang="en-GB" dirty="0" err="1"/>
              <a:t>daflen</a:t>
            </a:r>
            <a:r>
              <a:rPr lang="en-GB" dirty="0"/>
              <a:t> </a:t>
            </a:r>
            <a:r>
              <a:rPr lang="en-GB" dirty="0" err="1"/>
              <a:t>waith</a:t>
            </a:r>
            <a:r>
              <a:rPr lang="en-GB" dirty="0"/>
              <a:t> ac </a:t>
            </a:r>
            <a:r>
              <a:rPr lang="en-GB" dirty="0" err="1"/>
              <a:t>yn</a:t>
            </a:r>
            <a:r>
              <a:rPr lang="en-GB" dirty="0"/>
              <a:t> </a:t>
            </a:r>
            <a:r>
              <a:rPr lang="en-GB" dirty="0" err="1"/>
              <a:t>chwerthin</a:t>
            </a:r>
            <a:r>
              <a:rPr lang="en-GB" dirty="0"/>
              <a:t>. Mae </a:t>
            </a:r>
            <a:r>
              <a:rPr lang="en-GB" dirty="0" err="1"/>
              <a:t>llais</a:t>
            </a:r>
            <a:r>
              <a:rPr lang="en-GB" dirty="0"/>
              <a:t> </a:t>
            </a:r>
            <a:r>
              <a:rPr lang="en-GB" dirty="0" err="1"/>
              <a:t>o’r</a:t>
            </a:r>
            <a:r>
              <a:rPr lang="en-GB" dirty="0"/>
              <a:t> </a:t>
            </a:r>
            <a:r>
              <a:rPr lang="en-GB" dirty="0" err="1"/>
              <a:t>cefn</a:t>
            </a:r>
            <a:r>
              <a:rPr lang="en-GB" dirty="0"/>
              <a:t> </a:t>
            </a:r>
            <a:r>
              <a:rPr lang="en-GB" dirty="0" err="1"/>
              <a:t>yn</a:t>
            </a:r>
            <a:r>
              <a:rPr lang="en-GB" dirty="0"/>
              <a:t> </a:t>
            </a:r>
            <a:r>
              <a:rPr lang="en-GB" dirty="0" err="1"/>
              <a:t>dweud</a:t>
            </a:r>
            <a:r>
              <a:rPr lang="en-GB" dirty="0"/>
              <a:t> (</a:t>
            </a:r>
            <a:r>
              <a:rPr lang="en-GB" dirty="0" err="1"/>
              <a:t>trwy</a:t>
            </a:r>
            <a:r>
              <a:rPr lang="en-GB" dirty="0"/>
              <a:t> </a:t>
            </a:r>
            <a:r>
              <a:rPr lang="en-GB" dirty="0" err="1"/>
              <a:t>ffitiau</a:t>
            </a:r>
            <a:r>
              <a:rPr lang="en-GB" dirty="0"/>
              <a:t> o </a:t>
            </a:r>
            <a:r>
              <a:rPr lang="en-GB" dirty="0" err="1"/>
              <a:t>chwerthin</a:t>
            </a:r>
            <a:r>
              <a:rPr lang="en-GB" dirty="0"/>
              <a:t>) “</a:t>
            </a:r>
            <a:r>
              <a:rPr lang="en-GB" dirty="0" err="1"/>
              <a:t>Ti</a:t>
            </a:r>
            <a:r>
              <a:rPr lang="en-GB" dirty="0"/>
              <a:t> </a:t>
            </a:r>
            <a:r>
              <a:rPr lang="en-GB" dirty="0" err="1"/>
              <a:t>ddim</a:t>
            </a:r>
            <a:r>
              <a:rPr lang="en-GB" dirty="0"/>
              <a:t> </a:t>
            </a:r>
            <a:r>
              <a:rPr lang="en-GB" dirty="0" err="1"/>
              <a:t>yn</a:t>
            </a:r>
            <a:r>
              <a:rPr lang="en-GB" dirty="0"/>
              <a:t> </a:t>
            </a:r>
            <a:r>
              <a:rPr lang="en-GB" dirty="0" err="1"/>
              <a:t>gallu</a:t>
            </a:r>
            <a:r>
              <a:rPr lang="en-GB" dirty="0"/>
              <a:t> </a:t>
            </a:r>
            <a:r>
              <a:rPr lang="en-GB" dirty="0" err="1"/>
              <a:t>spello</a:t>
            </a:r>
            <a:r>
              <a:rPr lang="en-GB" dirty="0"/>
              <a:t> Miss. </a:t>
            </a:r>
            <a:r>
              <a:rPr lang="en-GB" dirty="0" err="1"/>
              <a:t>Ti</a:t>
            </a:r>
            <a:r>
              <a:rPr lang="en-GB" dirty="0"/>
              <a:t> </a:t>
            </a:r>
            <a:r>
              <a:rPr lang="en-GB" dirty="0" err="1"/>
              <a:t>wedi</a:t>
            </a:r>
            <a:r>
              <a:rPr lang="en-GB" dirty="0"/>
              <a:t> </a:t>
            </a:r>
            <a:r>
              <a:rPr lang="en-GB" dirty="0" err="1"/>
              <a:t>rhoi</a:t>
            </a:r>
            <a:r>
              <a:rPr lang="en-GB" dirty="0"/>
              <a:t> ‘</a:t>
            </a:r>
            <a:r>
              <a:rPr lang="en-GB" dirty="0" err="1"/>
              <a:t>Gwarth</a:t>
            </a:r>
            <a:r>
              <a:rPr lang="en-GB" dirty="0"/>
              <a:t> </a:t>
            </a:r>
            <a:r>
              <a:rPr lang="en-GB" dirty="0" err="1"/>
              <a:t>dosbarth</a:t>
            </a:r>
            <a:r>
              <a:rPr lang="en-GB" dirty="0"/>
              <a:t>’ </a:t>
            </a:r>
            <a:r>
              <a:rPr lang="en-GB" dirty="0" err="1"/>
              <a:t>ar</a:t>
            </a:r>
            <a:r>
              <a:rPr lang="en-GB" dirty="0"/>
              <a:t> y top!”</a:t>
            </a:r>
          </a:p>
          <a:p>
            <a:pPr marL="0" indent="0">
              <a:buNone/>
            </a:pPr>
            <a:r>
              <a:rPr lang="en-GB" dirty="0" err="1"/>
              <a:t>Wyt</a:t>
            </a:r>
            <a:r>
              <a:rPr lang="en-GB" dirty="0"/>
              <a:t> </a:t>
            </a:r>
            <a:r>
              <a:rPr lang="en-GB" dirty="0" err="1"/>
              <a:t>ti’n</a:t>
            </a:r>
            <a:r>
              <a:rPr lang="en-GB" dirty="0"/>
              <a:t> </a:t>
            </a:r>
          </a:p>
          <a:p>
            <a:pPr marL="385763" indent="-385763">
              <a:buFont typeface="+mj-lt"/>
              <a:buAutoNum type="arabicPeriod"/>
            </a:pPr>
            <a:r>
              <a:rPr lang="en-GB" dirty="0" err="1"/>
              <a:t>Ymddiheuro</a:t>
            </a:r>
            <a:r>
              <a:rPr lang="en-GB" dirty="0"/>
              <a:t> am y </a:t>
            </a:r>
            <a:r>
              <a:rPr lang="en-GB" dirty="0" err="1"/>
              <a:t>camgymeriad</a:t>
            </a:r>
            <a:r>
              <a:rPr lang="en-GB" dirty="0"/>
              <a:t>. </a:t>
            </a:r>
            <a:r>
              <a:rPr lang="en-GB" dirty="0" err="1"/>
              <a:t>Gwneud</a:t>
            </a:r>
            <a:r>
              <a:rPr lang="en-GB" dirty="0"/>
              <a:t> </a:t>
            </a:r>
            <a:r>
              <a:rPr lang="en-GB" dirty="0" err="1"/>
              <a:t>nodyn</a:t>
            </a:r>
            <a:r>
              <a:rPr lang="en-GB" dirty="0"/>
              <a:t> </a:t>
            </a:r>
            <a:r>
              <a:rPr lang="en-GB" dirty="0" err="1"/>
              <a:t>i</a:t>
            </a:r>
            <a:r>
              <a:rPr lang="en-GB" dirty="0"/>
              <a:t> </a:t>
            </a:r>
            <a:r>
              <a:rPr lang="en-GB" dirty="0" err="1"/>
              <a:t>wirio</a:t>
            </a:r>
            <a:r>
              <a:rPr lang="en-GB" dirty="0"/>
              <a:t> </a:t>
            </a:r>
            <a:r>
              <a:rPr lang="en-GB" dirty="0" err="1"/>
              <a:t>adnoddau</a:t>
            </a:r>
            <a:r>
              <a:rPr lang="en-GB" dirty="0"/>
              <a:t> </a:t>
            </a:r>
            <a:r>
              <a:rPr lang="en-GB" dirty="0" err="1"/>
              <a:t>cyn</a:t>
            </a:r>
            <a:r>
              <a:rPr lang="en-GB" dirty="0"/>
              <a:t> </a:t>
            </a:r>
            <a:r>
              <a:rPr lang="en-GB" dirty="0" err="1"/>
              <a:t>rhoi</a:t>
            </a:r>
            <a:r>
              <a:rPr lang="en-GB" dirty="0"/>
              <a:t> </a:t>
            </a:r>
            <a:r>
              <a:rPr lang="en-GB" dirty="0" err="1"/>
              <a:t>nhw</a:t>
            </a:r>
            <a:r>
              <a:rPr lang="en-GB" dirty="0"/>
              <a:t> </a:t>
            </a:r>
            <a:r>
              <a:rPr lang="en-GB" dirty="0" err="1"/>
              <a:t>i</a:t>
            </a:r>
            <a:r>
              <a:rPr lang="en-GB" dirty="0"/>
              <a:t> </a:t>
            </a:r>
            <a:r>
              <a:rPr lang="en-GB" dirty="0" err="1"/>
              <a:t>ddisgyblion</a:t>
            </a:r>
            <a:r>
              <a:rPr lang="en-GB" dirty="0"/>
              <a:t> </a:t>
            </a:r>
            <a:r>
              <a:rPr lang="en-GB" dirty="0" err="1"/>
              <a:t>yn</a:t>
            </a:r>
            <a:r>
              <a:rPr lang="en-GB" dirty="0"/>
              <a:t> y </a:t>
            </a:r>
            <a:r>
              <a:rPr lang="en-GB" dirty="0" err="1"/>
              <a:t>wers</a:t>
            </a:r>
            <a:r>
              <a:rPr lang="en-GB" dirty="0"/>
              <a:t> </a:t>
            </a:r>
            <a:r>
              <a:rPr lang="en-GB" dirty="0" err="1"/>
              <a:t>nesaf</a:t>
            </a:r>
            <a:r>
              <a:rPr lang="en-GB" dirty="0"/>
              <a:t>.</a:t>
            </a:r>
          </a:p>
          <a:p>
            <a:pPr marL="385763" indent="-385763">
              <a:buFont typeface="+mj-lt"/>
              <a:buAutoNum type="arabicPeriod"/>
            </a:pPr>
            <a:r>
              <a:rPr lang="en-GB" dirty="0" err="1"/>
              <a:t>Chwerthin</a:t>
            </a:r>
            <a:r>
              <a:rPr lang="en-GB" dirty="0"/>
              <a:t> </a:t>
            </a:r>
            <a:r>
              <a:rPr lang="en-GB" dirty="0" err="1"/>
              <a:t>gyda</a:t>
            </a:r>
            <a:r>
              <a:rPr lang="en-GB" dirty="0"/>
              <a:t> </a:t>
            </a:r>
            <a:r>
              <a:rPr lang="en-GB" dirty="0" err="1"/>
              <a:t>nhw</a:t>
            </a:r>
            <a:r>
              <a:rPr lang="en-GB" dirty="0"/>
              <a:t>. </a:t>
            </a:r>
            <a:r>
              <a:rPr lang="en-GB" dirty="0" err="1"/>
              <a:t>Ti’n</a:t>
            </a:r>
            <a:r>
              <a:rPr lang="en-GB" dirty="0"/>
              <a:t> credo bod </a:t>
            </a:r>
            <a:r>
              <a:rPr lang="en-GB" dirty="0" err="1"/>
              <a:t>e’n</a:t>
            </a:r>
            <a:r>
              <a:rPr lang="en-GB" dirty="0"/>
              <a:t> </a:t>
            </a:r>
            <a:r>
              <a:rPr lang="en-GB" dirty="0" err="1"/>
              <a:t>ddoniol</a:t>
            </a:r>
            <a:r>
              <a:rPr lang="en-GB" dirty="0"/>
              <a:t>. </a:t>
            </a:r>
            <a:r>
              <a:rPr lang="en-GB" dirty="0" err="1"/>
              <a:t>Esbonia</a:t>
            </a:r>
            <a:r>
              <a:rPr lang="en-GB" dirty="0"/>
              <a:t> bod </a:t>
            </a:r>
            <a:r>
              <a:rPr lang="en-GB" dirty="0" err="1"/>
              <a:t>dy</a:t>
            </a:r>
            <a:r>
              <a:rPr lang="en-GB" dirty="0"/>
              <a:t> </a:t>
            </a:r>
            <a:r>
              <a:rPr lang="en-GB" dirty="0" err="1"/>
              <a:t>sgiliau</a:t>
            </a:r>
            <a:r>
              <a:rPr lang="en-GB" dirty="0"/>
              <a:t> </a:t>
            </a:r>
            <a:r>
              <a:rPr lang="en-GB" dirty="0" err="1"/>
              <a:t>llythrennedd</a:t>
            </a:r>
            <a:r>
              <a:rPr lang="en-GB" dirty="0"/>
              <a:t> </a:t>
            </a:r>
            <a:r>
              <a:rPr lang="en-GB" dirty="0" err="1"/>
              <a:t>ddim</a:t>
            </a:r>
            <a:r>
              <a:rPr lang="en-GB" dirty="0"/>
              <a:t> </a:t>
            </a:r>
            <a:r>
              <a:rPr lang="en-GB" dirty="0" err="1"/>
              <a:t>yn</a:t>
            </a:r>
            <a:r>
              <a:rPr lang="en-GB" dirty="0"/>
              <a:t> </a:t>
            </a:r>
            <a:r>
              <a:rPr lang="en-GB" dirty="0" err="1"/>
              <a:t>dda</a:t>
            </a:r>
            <a:r>
              <a:rPr lang="en-GB" dirty="0"/>
              <a:t> </a:t>
            </a:r>
            <a:r>
              <a:rPr lang="en-GB" dirty="0" err="1"/>
              <a:t>iawn</a:t>
            </a:r>
            <a:r>
              <a:rPr lang="en-GB" dirty="0"/>
              <a:t> a </a:t>
            </a:r>
            <a:r>
              <a:rPr lang="en-GB" dirty="0" err="1"/>
              <a:t>gofyn</a:t>
            </a:r>
            <a:r>
              <a:rPr lang="en-GB" dirty="0"/>
              <a:t> </a:t>
            </a:r>
            <a:r>
              <a:rPr lang="en-GB" dirty="0" err="1"/>
              <a:t>iddyn</a:t>
            </a:r>
            <a:r>
              <a:rPr lang="en-GB" dirty="0"/>
              <a:t> </a:t>
            </a:r>
            <a:r>
              <a:rPr lang="en-GB" dirty="0" err="1"/>
              <a:t>nhw</a:t>
            </a:r>
            <a:r>
              <a:rPr lang="en-GB" dirty="0"/>
              <a:t> </a:t>
            </a:r>
            <a:r>
              <a:rPr lang="en-GB" dirty="0" err="1"/>
              <a:t>anwybyddu</a:t>
            </a:r>
            <a:r>
              <a:rPr lang="en-GB" dirty="0"/>
              <a:t> </a:t>
            </a:r>
            <a:r>
              <a:rPr lang="en-GB" dirty="0" err="1"/>
              <a:t>camgymeriadau</a:t>
            </a:r>
            <a:r>
              <a:rPr lang="en-GB" dirty="0"/>
              <a:t>.</a:t>
            </a:r>
          </a:p>
          <a:p>
            <a:pPr marL="385763" indent="-385763">
              <a:buFont typeface="+mj-lt"/>
              <a:buAutoNum type="arabicPeriod"/>
            </a:pPr>
            <a:r>
              <a:rPr lang="en-GB" dirty="0" err="1"/>
              <a:t>Casglu’r</a:t>
            </a:r>
            <a:r>
              <a:rPr lang="en-GB" dirty="0"/>
              <a:t> </a:t>
            </a:r>
            <a:r>
              <a:rPr lang="en-GB" dirty="0" err="1"/>
              <a:t>taflenni</a:t>
            </a:r>
            <a:r>
              <a:rPr lang="en-GB" dirty="0"/>
              <a:t> </a:t>
            </a:r>
            <a:r>
              <a:rPr lang="en-GB" dirty="0" err="1"/>
              <a:t>gwaith</a:t>
            </a:r>
            <a:r>
              <a:rPr lang="en-GB" dirty="0"/>
              <a:t> </a:t>
            </a:r>
            <a:r>
              <a:rPr lang="en-GB" dirty="0" err="1"/>
              <a:t>i</a:t>
            </a:r>
            <a:r>
              <a:rPr lang="en-GB" dirty="0"/>
              <a:t> </a:t>
            </a:r>
            <a:r>
              <a:rPr lang="en-GB" dirty="0" err="1"/>
              <a:t>gyd</a:t>
            </a:r>
            <a:r>
              <a:rPr lang="en-GB" dirty="0"/>
              <a:t> a </a:t>
            </a:r>
            <a:r>
              <a:rPr lang="en-GB" dirty="0" err="1"/>
              <a:t>symud</a:t>
            </a:r>
            <a:r>
              <a:rPr lang="en-GB" dirty="0"/>
              <a:t> </a:t>
            </a:r>
            <a:r>
              <a:rPr lang="en-GB" dirty="0" err="1"/>
              <a:t>mlaen</a:t>
            </a:r>
            <a:r>
              <a:rPr lang="en-GB" dirty="0"/>
              <a:t> </a:t>
            </a:r>
            <a:r>
              <a:rPr lang="en-GB" dirty="0" err="1"/>
              <a:t>gyda</a:t>
            </a:r>
            <a:r>
              <a:rPr lang="en-GB" dirty="0"/>
              <a:t> Plan B- </a:t>
            </a:r>
            <a:r>
              <a:rPr lang="en-GB" dirty="0" err="1"/>
              <a:t>gosod</a:t>
            </a:r>
            <a:r>
              <a:rPr lang="en-GB" dirty="0"/>
              <a:t> </a:t>
            </a:r>
            <a:r>
              <a:rPr lang="en-GB" dirty="0" err="1"/>
              <a:t>tasg</a:t>
            </a:r>
            <a:r>
              <a:rPr lang="en-GB" dirty="0"/>
              <a:t> </a:t>
            </a:r>
            <a:r>
              <a:rPr lang="en-GB" dirty="0" err="1"/>
              <a:t>arall</a:t>
            </a:r>
            <a:r>
              <a:rPr lang="en-GB" dirty="0"/>
              <a:t> </a:t>
            </a:r>
            <a:r>
              <a:rPr lang="en-GB" dirty="0" err="1"/>
              <a:t>iddyn</a:t>
            </a:r>
            <a:r>
              <a:rPr lang="en-GB" dirty="0"/>
              <a:t> </a:t>
            </a:r>
            <a:r>
              <a:rPr lang="en-GB" dirty="0" err="1"/>
              <a:t>nhw</a:t>
            </a:r>
            <a:r>
              <a:rPr lang="en-GB" dirty="0"/>
              <a:t>.</a:t>
            </a:r>
          </a:p>
          <a:p>
            <a:pPr marL="385763" indent="-385763">
              <a:buFont typeface="+mj-lt"/>
              <a:buAutoNum type="arabicPeriod"/>
            </a:pPr>
            <a:r>
              <a:rPr lang="en-GB" dirty="0"/>
              <a:t>Codi </a:t>
            </a:r>
            <a:r>
              <a:rPr lang="en-GB" dirty="0" err="1"/>
              <a:t>dy</a:t>
            </a:r>
            <a:r>
              <a:rPr lang="en-GB" dirty="0"/>
              <a:t> </a:t>
            </a:r>
            <a:r>
              <a:rPr lang="en-GB" dirty="0" err="1"/>
              <a:t>lais</a:t>
            </a:r>
            <a:r>
              <a:rPr lang="en-GB" dirty="0"/>
              <a:t> </a:t>
            </a:r>
            <a:r>
              <a:rPr lang="en-GB" dirty="0" err="1"/>
              <a:t>gyda’r</a:t>
            </a:r>
            <a:r>
              <a:rPr lang="en-GB" dirty="0"/>
              <a:t> </a:t>
            </a:r>
            <a:r>
              <a:rPr lang="en-GB" dirty="0" err="1"/>
              <a:t>disgybl</a:t>
            </a:r>
            <a:r>
              <a:rPr lang="en-GB" dirty="0"/>
              <a:t> </a:t>
            </a:r>
            <a:r>
              <a:rPr lang="en-GB" dirty="0" err="1"/>
              <a:t>oedd</a:t>
            </a:r>
            <a:r>
              <a:rPr lang="en-GB" dirty="0"/>
              <a:t> </a:t>
            </a:r>
            <a:r>
              <a:rPr lang="en-GB" dirty="0" err="1"/>
              <a:t>wedi</a:t>
            </a:r>
            <a:r>
              <a:rPr lang="en-GB" dirty="0"/>
              <a:t> </a:t>
            </a:r>
            <a:r>
              <a:rPr lang="en-GB" dirty="0" err="1"/>
              <a:t>cwestiynu</a:t>
            </a:r>
            <a:r>
              <a:rPr lang="en-GB" dirty="0"/>
              <a:t> </a:t>
            </a:r>
            <a:r>
              <a:rPr lang="en-GB" dirty="0" err="1"/>
              <a:t>dy</a:t>
            </a:r>
            <a:r>
              <a:rPr lang="en-GB" dirty="0"/>
              <a:t> </a:t>
            </a:r>
            <a:r>
              <a:rPr lang="en-GB" dirty="0" err="1"/>
              <a:t>sillafu</a:t>
            </a:r>
            <a:r>
              <a:rPr lang="en-GB" dirty="0"/>
              <a:t>. </a:t>
            </a:r>
            <a:r>
              <a:rPr lang="en-GB" dirty="0" err="1"/>
              <a:t>Newid</a:t>
            </a:r>
            <a:r>
              <a:rPr lang="en-GB" dirty="0"/>
              <a:t> </a:t>
            </a:r>
            <a:r>
              <a:rPr lang="en-GB" dirty="0" err="1"/>
              <a:t>awyrgylch</a:t>
            </a:r>
            <a:r>
              <a:rPr lang="en-GB" dirty="0"/>
              <a:t> y </a:t>
            </a:r>
            <a:r>
              <a:rPr lang="en-GB" dirty="0" err="1"/>
              <a:t>dosbarth</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llym</a:t>
            </a:r>
            <a:r>
              <a:rPr lang="en-GB" dirty="0"/>
              <a:t> a </a:t>
            </a:r>
            <a:r>
              <a:rPr lang="en-GB" dirty="0" err="1"/>
              <a:t>bydd</a:t>
            </a:r>
            <a:r>
              <a:rPr lang="en-GB" dirty="0"/>
              <a:t> </a:t>
            </a:r>
            <a:r>
              <a:rPr lang="en-GB" dirty="0" err="1"/>
              <a:t>hynny</a:t>
            </a:r>
            <a:r>
              <a:rPr lang="en-GB" dirty="0"/>
              <a:t> </a:t>
            </a:r>
            <a:r>
              <a:rPr lang="en-GB" dirty="0" err="1"/>
              <a:t>yn</a:t>
            </a:r>
            <a:r>
              <a:rPr lang="en-GB" dirty="0"/>
              <a:t> </a:t>
            </a:r>
            <a:r>
              <a:rPr lang="en-GB" dirty="0" err="1"/>
              <a:t>stopio’r</a:t>
            </a:r>
            <a:r>
              <a:rPr lang="en-GB" dirty="0"/>
              <a:t> </a:t>
            </a:r>
            <a:r>
              <a:rPr lang="en-GB" dirty="0" err="1"/>
              <a:t>chwerthin</a:t>
            </a:r>
            <a:r>
              <a:rPr lang="en-GB" dirty="0"/>
              <a:t>.</a:t>
            </a:r>
          </a:p>
          <a:p>
            <a:pPr marL="385763" indent="-385763">
              <a:buFont typeface="+mj-lt"/>
              <a:buAutoNum type="arabicPeriod"/>
            </a:pPr>
            <a:r>
              <a:rPr lang="en-GB" dirty="0" err="1"/>
              <a:t>Rhywbeth</a:t>
            </a:r>
            <a:r>
              <a:rPr lang="en-GB" dirty="0"/>
              <a:t> </a:t>
            </a:r>
            <a:r>
              <a:rPr lang="en-GB" dirty="0" err="1"/>
              <a:t>arall</a:t>
            </a:r>
            <a:endParaRPr lang="en-GB" dirty="0"/>
          </a:p>
        </p:txBody>
      </p:sp>
      <p:sp>
        <p:nvSpPr>
          <p:cNvPr id="5" name="Content Placeholder 4">
            <a:extLst>
              <a:ext uri="{FF2B5EF4-FFF2-40B4-BE49-F238E27FC236}">
                <a16:creationId xmlns:a16="http://schemas.microsoft.com/office/drawing/2014/main" id="{6B32F4C2-795E-4655-B104-154797F3E854}"/>
              </a:ext>
            </a:extLst>
          </p:cNvPr>
          <p:cNvSpPr>
            <a:spLocks noGrp="1"/>
          </p:cNvSpPr>
          <p:nvPr>
            <p:ph sz="half" idx="2"/>
          </p:nvPr>
        </p:nvSpPr>
        <p:spPr>
          <a:xfrm>
            <a:off x="4629152" y="1379311"/>
            <a:ext cx="3886200" cy="4351338"/>
          </a:xfrm>
        </p:spPr>
        <p:txBody>
          <a:bodyPr>
            <a:normAutofit fontScale="47500" lnSpcReduction="20000"/>
          </a:bodyPr>
          <a:lstStyle/>
          <a:p>
            <a:pPr marL="0" indent="0">
              <a:buNone/>
            </a:pPr>
            <a:r>
              <a:rPr lang="en-GB" dirty="0"/>
              <a:t>You’ve given pupils a handout that you created. You ‘copy-and-pasted’ the text after googling the topic. There are 6 questions with a space to answer on the paper. The pupils are pointing to the handouts and laughing. A voice from the back says (through fits of laughter) “You can’t spell Miss. Tom Jones wasn’t </a:t>
            </a:r>
            <a:r>
              <a:rPr lang="en-GB" i="1" dirty="0"/>
              <a:t>porn</a:t>
            </a:r>
            <a:r>
              <a:rPr lang="en-GB" dirty="0"/>
              <a:t> in 1940!” </a:t>
            </a:r>
          </a:p>
          <a:p>
            <a:pPr marL="0" indent="0">
              <a:buNone/>
            </a:pPr>
            <a:r>
              <a:rPr lang="en-GB" dirty="0"/>
              <a:t>Do you:</a:t>
            </a:r>
          </a:p>
          <a:p>
            <a:pPr marL="0" indent="0">
              <a:buNone/>
            </a:pPr>
            <a:r>
              <a:rPr lang="en-GB" dirty="0"/>
              <a:t>1. Apologise for your mistake. Make a mental note to check resources before you hand them out next time.</a:t>
            </a:r>
          </a:p>
          <a:p>
            <a:pPr marL="0" indent="0">
              <a:buNone/>
            </a:pPr>
            <a:r>
              <a:rPr lang="en-GB" dirty="0"/>
              <a:t>2. Laugh with them. it has tickled you as well. Tell them your literacy skills are rubbish and ask them to ignore any errors.</a:t>
            </a:r>
          </a:p>
          <a:p>
            <a:pPr marL="0" indent="0">
              <a:buNone/>
            </a:pPr>
            <a:r>
              <a:rPr lang="en-GB" dirty="0"/>
              <a:t>3. Collect the handouts and move on to Plan B – give them another task.</a:t>
            </a:r>
          </a:p>
          <a:p>
            <a:pPr marL="0" indent="0">
              <a:buNone/>
            </a:pPr>
            <a:r>
              <a:rPr lang="en-GB" dirty="0"/>
              <a:t>4. Raise your voice with the pupil who questioned your spelling. React sternly to change the atmosphere in the class. That should silence the laughter.</a:t>
            </a:r>
          </a:p>
          <a:p>
            <a:pPr marL="0" indent="0">
              <a:buNone/>
            </a:pPr>
            <a:r>
              <a:rPr lang="en-GB" dirty="0"/>
              <a:t>5. Something else</a:t>
            </a:r>
          </a:p>
        </p:txBody>
      </p:sp>
    </p:spTree>
    <p:extLst>
      <p:ext uri="{BB962C8B-B14F-4D97-AF65-F5344CB8AC3E}">
        <p14:creationId xmlns:p14="http://schemas.microsoft.com/office/powerpoint/2010/main" val="29619424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25DE5401-E3BC-475B-B203-DF46DDA376FC}"/>
</file>

<file path=customXml/itemProps2.xml><?xml version="1.0" encoding="utf-8"?>
<ds:datastoreItem xmlns:ds="http://schemas.openxmlformats.org/officeDocument/2006/customXml" ds:itemID="{DFE1AB5D-03AA-407D-8C5E-B8A2A53FCD58}">
  <ds:schemaRefs>
    <ds:schemaRef ds:uri="http://schemas.microsoft.com/sharepoint/v3/contenttype/forms"/>
  </ds:schemaRefs>
</ds:datastoreItem>
</file>

<file path=customXml/itemProps3.xml><?xml version="1.0" encoding="utf-8"?>
<ds:datastoreItem xmlns:ds="http://schemas.openxmlformats.org/officeDocument/2006/customXml" ds:itemID="{DF3B9AA2-9BE1-4A2D-992D-1740638BEB1E}">
  <ds:schemaRefs>
    <ds:schemaRef ds:uri="d0c16ae7-32b4-4740-b0a7-dfd26a9ffd57"/>
    <ds:schemaRef ds:uri="http://purl.org/dc/terms/"/>
    <ds:schemaRef ds:uri="http://purl.org/dc/dcmitype/"/>
    <ds:schemaRef ds:uri="cf19616a-23ad-4fd8-a146-2d8a5c50165e"/>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5973</TotalTime>
  <Words>1648</Words>
  <Application>Microsoft Office PowerPoint</Application>
  <PresentationFormat>Sioe Ar-sgrin (4:3)</PresentationFormat>
  <Paragraphs>79</Paragraphs>
  <Slides>7</Slides>
  <Notes>1</Notes>
  <HiddenSlides>0</HiddenSlides>
  <MMClips>0</MMClips>
  <ScaleCrop>false</ScaleCrop>
  <HeadingPairs>
    <vt:vector size="6" baseType="variant">
      <vt:variant>
        <vt:lpstr>Ffontiau a Ddefnyddiwyd</vt:lpstr>
      </vt:variant>
      <vt:variant>
        <vt:i4>3</vt:i4>
      </vt:variant>
      <vt:variant>
        <vt:lpstr>Thema</vt:lpstr>
      </vt:variant>
      <vt:variant>
        <vt:i4>1</vt:i4>
      </vt:variant>
      <vt:variant>
        <vt:lpstr>Teitlau Sleidiau</vt:lpstr>
      </vt:variant>
      <vt:variant>
        <vt:i4>7</vt:i4>
      </vt:variant>
    </vt:vector>
  </HeadingPairs>
  <TitlesOfParts>
    <vt:vector size="11" baseType="lpstr">
      <vt:lpstr>Arial</vt:lpstr>
      <vt:lpstr>Calibri</vt:lpstr>
      <vt:lpstr>Calibri Light</vt:lpstr>
      <vt:lpstr>Office Theme</vt:lpstr>
      <vt:lpstr>Cyflwyniad PowerPoint</vt:lpstr>
      <vt:lpstr>Ymddygiad Behaviour scenarios</vt:lpstr>
      <vt:lpstr>1</vt:lpstr>
      <vt:lpstr>2</vt:lpstr>
      <vt:lpstr>3</vt:lpstr>
      <vt:lpstr>4</vt:lpstr>
      <vt:lpstr>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Aled P Williams</cp:lastModifiedBy>
  <cp:revision>13</cp:revision>
  <dcterms:created xsi:type="dcterms:W3CDTF">2017-02-08T11:33:06Z</dcterms:created>
  <dcterms:modified xsi:type="dcterms:W3CDTF">2022-09-27T10:52:43Z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