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4"/>
  </p:sldMasterIdLst>
  <p:notesMasterIdLst>
    <p:notesMasterId r:id="rId16"/>
  </p:notesMasterIdLst>
  <p:handoutMasterIdLst>
    <p:handoutMasterId r:id="rId17"/>
  </p:handoutMasterIdLst>
  <p:sldIdLst>
    <p:sldId id="256" r:id="rId5"/>
    <p:sldId id="269" r:id="rId6"/>
    <p:sldId id="270" r:id="rId7"/>
    <p:sldId id="271" r:id="rId8"/>
    <p:sldId id="272" r:id="rId9"/>
    <p:sldId id="273" r:id="rId10"/>
    <p:sldId id="274" r:id="rId11"/>
    <p:sldId id="275" r:id="rId12"/>
    <p:sldId id="276" r:id="rId13"/>
    <p:sldId id="277" r:id="rId14"/>
    <p:sldId id="268" r:id="rId15"/>
  </p:sldIdLst>
  <p:sldSz cx="12192000" cy="6858000"/>
  <p:notesSz cx="6858000" cy="9144000"/>
  <p:embeddedFontLst>
    <p:embeddedFont>
      <p:font typeface="Trebuchet MS" panose="020B0603020202020204" pitchFamily="34" charset="0"/>
      <p:regular r:id="rId18"/>
      <p:bold r:id="rId19"/>
      <p:italic r:id="rId20"/>
      <p:boldItalic r:id="rId21"/>
    </p:embeddedFont>
    <p:embeddedFont>
      <p:font typeface="Calibri" panose="020F0502020204030204" pitchFamily="34" charset="0"/>
      <p:regular r:id="rId22"/>
      <p:bold r:id="rId23"/>
      <p:italic r:id="rId24"/>
      <p:boldItalic r:id="rId25"/>
    </p:embeddedFont>
    <p:embeddedFont>
      <p:font typeface="Tahoma" panose="020B0604030504040204" pitchFamily="34" charset="0"/>
      <p:regular r:id="rId26"/>
      <p:bold r:id="rId27"/>
    </p:embeddedFont>
  </p:embeddedFontLst>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3" autoAdjust="0"/>
    <p:restoredTop sz="63798" autoAdjust="0"/>
  </p:normalViewPr>
  <p:slideViewPr>
    <p:cSldViewPr snapToGrid="0">
      <p:cViewPr varScale="1">
        <p:scale>
          <a:sx n="54" d="100"/>
          <a:sy n="54" d="100"/>
        </p:scale>
        <p:origin x="1264" y="40"/>
      </p:cViewPr>
      <p:guideLst>
        <p:guide orient="horz" pos="2160"/>
        <p:guide pos="3840"/>
      </p:guideLst>
    </p:cSldViewPr>
  </p:slideViewPr>
  <p:notesTextViewPr>
    <p:cViewPr>
      <p:scale>
        <a:sx n="1" d="1"/>
        <a:sy n="1" d="1"/>
      </p:scale>
      <p:origin x="0" y="0"/>
    </p:cViewPr>
  </p:notesTextViewPr>
  <p:notesViewPr>
    <p:cSldViewPr snapToGrid="0">
      <p:cViewPr varScale="1">
        <p:scale>
          <a:sx n="86" d="100"/>
          <a:sy n="86" d="100"/>
        </p:scale>
        <p:origin x="301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customXml" Target="../customXml/item3.xml"/><Relationship Id="rId21"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5" Type="http://schemas.openxmlformats.org/officeDocument/2006/relationships/font" Target="fonts/font8.fntdata"/><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3.fntdata"/><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7.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6.fntdata"/><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font" Target="fonts/font2.fntdata"/><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C5E8405-9D99-4FA5-842E-D515212A7594}" type="datetime1">
              <a:rPr lang="en-GB" smtClean="0"/>
              <a:t>18/11/2020</a:t>
            </a:fld>
            <a:endParaRPr lang="en-GB"/>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831430A-4AA4-45C8-AC23-CD6B61C41A4C}" type="slidenum">
              <a:rPr lang="en-GB" smtClean="0"/>
              <a:t>‹#›</a:t>
            </a:fld>
            <a:endParaRPr lang="en-GB"/>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D70E3C-251E-4FDC-A619-AC9EE932F165}" type="datetime1">
              <a:rPr lang="en-GB" noProof="0" smtClean="0"/>
              <a:pPr/>
              <a:t>18/11/2020</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734D747-9380-41EE-9946-EC9EC0CA5D1E}" type="slidenum">
              <a:rPr lang="en-GB" noProof="0" smtClean="0"/>
              <a:t>‹#›</a:t>
            </a:fld>
            <a:endParaRPr lang="en-GB" noProof="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1</a:t>
            </a:fld>
            <a:endParaRPr lang="en-GB"/>
          </a:p>
        </p:txBody>
      </p:sp>
    </p:spTree>
    <p:extLst>
      <p:ext uri="{BB962C8B-B14F-4D97-AF65-F5344CB8AC3E}">
        <p14:creationId xmlns:p14="http://schemas.microsoft.com/office/powerpoint/2010/main" val="4243935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p:spPr>
        <p:txBody>
          <a:bodyPr/>
          <a:lstStyle/>
          <a:p>
            <a:pPr fontAlgn="base"/>
            <a:endParaRPr lang="en-GB" sz="1200" kern="1200" dirty="0" smtClean="0">
              <a:solidFill>
                <a:schemeClr val="tx1"/>
              </a:solidFill>
              <a:effectLst/>
              <a:latin typeface="+mn-lt"/>
              <a:ea typeface="+mn-ea"/>
              <a:cs typeface="+mn-cs"/>
            </a:endParaRPr>
          </a:p>
        </p:txBody>
      </p:sp>
      <p:sp>
        <p:nvSpPr>
          <p:cNvPr id="29700" name="Slide Number Placeholder 3"/>
          <p:cNvSpPr>
            <a:spLocks noGrp="1"/>
          </p:cNvSpPr>
          <p:nvPr>
            <p:ph type="sldNum" sz="quarter" idx="5"/>
          </p:nvPr>
        </p:nvSpPr>
        <p:spPr>
          <a:noFill/>
        </p:spPr>
        <p:txBody>
          <a:bodyPr/>
          <a:lstStyle/>
          <a:p>
            <a:fld id="{01E59B98-B4DA-4239-A809-1AC922EB380E}" type="slidenum">
              <a:rPr lang="en-GB" smtClean="0"/>
              <a:pPr/>
              <a:t>2</a:t>
            </a:fld>
            <a:endParaRPr lang="en-GB" smtClean="0"/>
          </a:p>
        </p:txBody>
      </p:sp>
    </p:spTree>
    <p:extLst>
      <p:ext uri="{BB962C8B-B14F-4D97-AF65-F5344CB8AC3E}">
        <p14:creationId xmlns:p14="http://schemas.microsoft.com/office/powerpoint/2010/main" val="2672199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p:txBody>
      </p:sp>
      <p:sp>
        <p:nvSpPr>
          <p:cNvPr id="30724" name="Slide Number Placeholder 3"/>
          <p:cNvSpPr>
            <a:spLocks noGrp="1"/>
          </p:cNvSpPr>
          <p:nvPr>
            <p:ph type="sldNum" sz="quarter" idx="5"/>
          </p:nvPr>
        </p:nvSpPr>
        <p:spPr>
          <a:noFill/>
        </p:spPr>
        <p:txBody>
          <a:bodyPr/>
          <a:lstStyle/>
          <a:p>
            <a:fld id="{5975CA0E-43BE-46D1-821D-721E62D0FFE8}" type="slidenum">
              <a:rPr lang="en-GB" smtClean="0"/>
              <a:pPr/>
              <a:t>3</a:t>
            </a:fld>
            <a:endParaRPr lang="en-GB" smtClean="0"/>
          </a:p>
        </p:txBody>
      </p:sp>
    </p:spTree>
    <p:extLst>
      <p:ext uri="{BB962C8B-B14F-4D97-AF65-F5344CB8AC3E}">
        <p14:creationId xmlns:p14="http://schemas.microsoft.com/office/powerpoint/2010/main" val="28190835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4</a:t>
            </a:fld>
            <a:endParaRPr lang="en-GB" noProof="0"/>
          </a:p>
        </p:txBody>
      </p:sp>
    </p:spTree>
    <p:extLst>
      <p:ext uri="{BB962C8B-B14F-4D97-AF65-F5344CB8AC3E}">
        <p14:creationId xmlns:p14="http://schemas.microsoft.com/office/powerpoint/2010/main" val="3163316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5</a:t>
            </a:fld>
            <a:endParaRPr lang="en-GB" noProof="0"/>
          </a:p>
        </p:txBody>
      </p:sp>
    </p:spTree>
    <p:extLst>
      <p:ext uri="{BB962C8B-B14F-4D97-AF65-F5344CB8AC3E}">
        <p14:creationId xmlns:p14="http://schemas.microsoft.com/office/powerpoint/2010/main" val="2560028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6</a:t>
            </a:fld>
            <a:endParaRPr lang="en-GB" noProof="0"/>
          </a:p>
        </p:txBody>
      </p:sp>
    </p:spTree>
    <p:extLst>
      <p:ext uri="{BB962C8B-B14F-4D97-AF65-F5344CB8AC3E}">
        <p14:creationId xmlns:p14="http://schemas.microsoft.com/office/powerpoint/2010/main" val="11841199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7</a:t>
            </a:fld>
            <a:endParaRPr lang="en-GB" noProof="0"/>
          </a:p>
        </p:txBody>
      </p:sp>
    </p:spTree>
    <p:extLst>
      <p:ext uri="{BB962C8B-B14F-4D97-AF65-F5344CB8AC3E}">
        <p14:creationId xmlns:p14="http://schemas.microsoft.com/office/powerpoint/2010/main" val="1362618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8</a:t>
            </a:fld>
            <a:endParaRPr lang="en-GB" noProof="0"/>
          </a:p>
        </p:txBody>
      </p:sp>
    </p:spTree>
    <p:extLst>
      <p:ext uri="{BB962C8B-B14F-4D97-AF65-F5344CB8AC3E}">
        <p14:creationId xmlns:p14="http://schemas.microsoft.com/office/powerpoint/2010/main" val="29111442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9</a:t>
            </a:fld>
            <a:endParaRPr lang="en-GB" noProof="0"/>
          </a:p>
        </p:txBody>
      </p:sp>
    </p:spTree>
    <p:extLst>
      <p:ext uri="{BB962C8B-B14F-4D97-AF65-F5344CB8AC3E}">
        <p14:creationId xmlns:p14="http://schemas.microsoft.com/office/powerpoint/2010/main" val="9252302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rtl="0"/>
            <a:fld id="{1734D747-9380-41EE-9946-EC9EC0CA5D1E}" type="slidenum">
              <a:rPr lang="en-GB" noProof="0" smtClean="0"/>
              <a:t>10</a:t>
            </a:fld>
            <a:endParaRPr lang="en-GB" noProof="0"/>
          </a:p>
        </p:txBody>
      </p:sp>
    </p:spTree>
    <p:extLst>
      <p:ext uri="{BB962C8B-B14F-4D97-AF65-F5344CB8AC3E}">
        <p14:creationId xmlns:p14="http://schemas.microsoft.com/office/powerpoint/2010/main" val="25164322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1734D747-9380-41EE-9946-EC9EC0CA5D1E}" type="slidenum">
              <a:rPr lang="en-GB" smtClean="0"/>
              <a:t>11</a:t>
            </a:fld>
            <a:endParaRPr lang="en-GB"/>
          </a:p>
        </p:txBody>
      </p:sp>
    </p:spTree>
    <p:extLst>
      <p:ext uri="{BB962C8B-B14F-4D97-AF65-F5344CB8AC3E}">
        <p14:creationId xmlns:p14="http://schemas.microsoft.com/office/powerpoint/2010/main" val="147783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rtl="0"/>
            <a:r>
              <a:rPr lang="en-gb"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rtl="0"/>
            <a:r>
              <a:rPr lang="en-US" noProof="0" smtClean="0"/>
              <a:t>Click to edit Master subtitle style</a:t>
            </a:r>
            <a:endParaRPr lang="en-gb" noProof="0"/>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rtl="0"/>
            <a:r>
              <a:rPr lang="en-US" noProof="0" smtClean="0"/>
              <a:t>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rtl="0"/>
            <a:r>
              <a:rPr lang="en-gb"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rtl="0"/>
            <a:r>
              <a:rPr lang="en-gb"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rtl="0"/>
            <a:r>
              <a:rPr lang="en-US" noProof="0" smtClean="0"/>
              <a:t>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rtl="0"/>
            <a:r>
              <a:rPr lang="en-gb" sz="18400" noProof="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rtl="0"/>
            <a:r>
              <a:rPr lang="en-gb"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US" noProof="0" smtClean="0"/>
              <a:pPr/>
              <a:t>‹#›</a:t>
            </a:fld>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rtlCol="0">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US" noProof="0" smtClean="0"/>
              <a:t>Edit Master text styles</a:t>
            </a:r>
          </a:p>
          <a:p>
            <a:pPr lvl="1" rtl="0"/>
            <a:r>
              <a:rPr lang="en-US" noProof="0" smtClean="0"/>
              <a:t>Second level</a:t>
            </a:r>
          </a:p>
          <a:p>
            <a:pPr lvl="2" rtl="0"/>
            <a:r>
              <a:rPr lang="en-US" noProof="0" smtClean="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hasCustomPrompt="1"/>
          </p:nvPr>
        </p:nvSpPr>
        <p:spPr>
          <a:xfrm>
            <a:off x="443365" y="1825625"/>
            <a:ext cx="11215235" cy="4351338"/>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hasCustomPrompt="1"/>
          </p:nvPr>
        </p:nvSpPr>
        <p:spPr>
          <a:xfrm>
            <a:off x="444500" y="1681163"/>
            <a:ext cx="5157787" cy="823912"/>
          </a:xfrm>
        </p:spPr>
        <p:txBody>
          <a:bodyPr rtlCol="0"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hasCustomPrompt="1"/>
          </p:nvPr>
        </p:nvSpPr>
        <p:spPr>
          <a:xfrm>
            <a:off x="6500812" y="1681163"/>
            <a:ext cx="5157788" cy="823912"/>
          </a:xfrm>
        </p:spPr>
        <p:txBody>
          <a:bodyPr rtlCol="0"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hasCustomPrompt="1"/>
          </p:nvPr>
        </p:nvSpPr>
        <p:spPr>
          <a:xfrm>
            <a:off x="444500" y="2505075"/>
            <a:ext cx="5157787" cy="3684588"/>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hasCustomPrompt="1"/>
          </p:nvPr>
        </p:nvSpPr>
        <p:spPr>
          <a:xfrm>
            <a:off x="6475412" y="2505075"/>
            <a:ext cx="5183188" cy="3684588"/>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hasCustomPrompt="1"/>
          </p:nvPr>
        </p:nvSpPr>
        <p:spPr>
          <a:xfrm>
            <a:off x="443365" y="1517715"/>
            <a:ext cx="5184437" cy="4659248"/>
          </a:xfrm>
        </p:spPr>
        <p:txBody>
          <a:bodyPr rtlCol="0">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hasCustomPrompt="1"/>
          </p:nvPr>
        </p:nvSpPr>
        <p:spPr>
          <a:xfrm>
            <a:off x="6474163" y="1517715"/>
            <a:ext cx="5184437" cy="4659248"/>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rtlCol="0"/>
          <a:lstStyle>
            <a:lvl1pPr marL="0" indent="0">
              <a:buNone/>
              <a:defRPr>
                <a:solidFill>
                  <a:schemeClr val="tx1">
                    <a:alpha val="0"/>
                  </a:schemeClr>
                </a:solidFill>
              </a:defRPr>
            </a:lvl1pPr>
          </a:lstStyle>
          <a:p>
            <a:pPr rtl="0"/>
            <a:r>
              <a:rPr lang="en-US" noProof="0" smtClean="0"/>
              <a:t>Click icon to add picture</a:t>
            </a:r>
            <a:endParaRPr lang="en-GB" noProof="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719894"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hasCustomPrompt="1"/>
          </p:nvPr>
        </p:nvSpPr>
        <p:spPr>
          <a:xfrm>
            <a:off x="2963912"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hasCustomPrompt="1"/>
          </p:nvPr>
        </p:nvSpPr>
        <p:spPr>
          <a:xfrm>
            <a:off x="5207930"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hasCustomPrompt="1"/>
          </p:nvPr>
        </p:nvSpPr>
        <p:spPr>
          <a:xfrm>
            <a:off x="7451948"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hasCustomPrompt="1"/>
          </p:nvPr>
        </p:nvSpPr>
        <p:spPr>
          <a:xfrm>
            <a:off x="9695965" y="4240093"/>
            <a:ext cx="1776140" cy="1463040"/>
          </a:xfrm>
        </p:spPr>
        <p:txBody>
          <a:bodyPr lIns="0" tIns="0" rIns="0" bIns="0" rtlCol="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47626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542094"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rtlCol="0" anchor="ctr">
            <a:normAutofit/>
          </a:bodyPr>
          <a:lstStyle>
            <a:lvl1pPr marL="0" indent="0" algn="ctr">
              <a:buNone/>
              <a:defRPr sz="1400">
                <a:solidFill>
                  <a:schemeClr val="accent2"/>
                </a:solidFill>
                <a:latin typeface="Trade Gothic LT Pro" panose="020B0503040303020004" pitchFamily="34" charset="0"/>
              </a:defRPr>
            </a:lvl1pPr>
          </a:lstStyle>
          <a:p>
            <a:pPr rtl="0"/>
            <a:r>
              <a:rPr lang="en-GB" noProof="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hasCustomPrompt="1"/>
          </p:nvPr>
        </p:nvSpPr>
        <p:spPr>
          <a:xfrm>
            <a:off x="4444169"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hasCustomPrompt="1"/>
          </p:nvPr>
        </p:nvSpPr>
        <p:spPr>
          <a:xfrm>
            <a:off x="8346244" y="4240093"/>
            <a:ext cx="3293306" cy="1463040"/>
          </a:xfrm>
        </p:spPr>
        <p:txBody>
          <a:bodyPr lIns="0" tIns="0" rIns="0" bIns="0" rtlCol="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hasCustomPrompt="1"/>
          </p:nvPr>
        </p:nvSpPr>
        <p:spPr>
          <a:xfrm>
            <a:off x="542094" y="4240093"/>
            <a:ext cx="9402006" cy="1463040"/>
          </a:xfrm>
        </p:spPr>
        <p:txBody>
          <a:bodyPr lIns="0" tIns="0" rIns="0" bIns="0" rtlCol="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rtl="0"/>
            <a:r>
              <a:rPr lang="en-GB" noProof="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rtlCol="0" anchor="ctr">
            <a:normAutofit/>
          </a:bodyPr>
          <a:lstStyle>
            <a:lvl1pPr marL="0" indent="0" algn="ctr">
              <a:buNone/>
              <a:defRPr sz="1400">
                <a:solidFill>
                  <a:schemeClr val="accent2"/>
                </a:solidFill>
                <a:latin typeface="Trade Gothic LT Pro" panose="020B0503040303020004" pitchFamily="34" charset="0"/>
              </a:defRPr>
            </a:lvl1pPr>
          </a:lstStyle>
          <a:p>
            <a:pPr rtl="0"/>
            <a:r>
              <a:rPr lang="en-GB" noProof="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rtlCol="0">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smtClean="0"/>
              <a:t>Click icon to add picture</a:t>
            </a:r>
            <a:endParaRPr lang="en-GB" noProof="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hasCustomPrompt="1"/>
          </p:nvPr>
        </p:nvSpPr>
        <p:spPr>
          <a:xfrm>
            <a:off x="443366" y="1444649"/>
            <a:ext cx="3365063" cy="4579079"/>
          </a:xfrm>
        </p:spPr>
        <p:txBody>
          <a:bodyPr rtlCol="0"/>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rtl="0"/>
            <a:r>
              <a:rPr lang="en-US" noProof="0" smtClean="0"/>
              <a:t>Click to edit Master title style</a:t>
            </a:r>
            <a:endParaRPr lang="en-GB"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hasCustomPrompt="1"/>
          </p:nvPr>
        </p:nvSpPr>
        <p:spPr>
          <a:xfrm>
            <a:off x="443366" y="1444649"/>
            <a:ext cx="3365063" cy="4579079"/>
          </a:xfrm>
        </p:spPr>
        <p:txBody>
          <a:bodyPr rtlCol="0"/>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hasCustomPrompt="1"/>
          </p:nvPr>
        </p:nvSpPr>
        <p:spPr>
          <a:xfrm>
            <a:off x="3964290" y="1444649"/>
            <a:ext cx="7694310" cy="4579079"/>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rtlCol="0"/>
          <a:lstStyle>
            <a:lvl1pPr>
              <a:defRPr sz="1000">
                <a:solidFill>
                  <a:schemeClr val="bg1"/>
                </a:solidFill>
                <a:latin typeface="Trade Gothic LT Pro" panose="020B0503040303020004" pitchFamily="34" charset="0"/>
              </a:defRPr>
            </a:lvl1pPr>
          </a:lstStyle>
          <a:p>
            <a:pPr rtl="0"/>
            <a:fld id="{C263D6C4-4840-40CC-AC84-17E24B3B7BDE}" type="slidenum">
              <a:rPr lang="en-GB" noProof="0" smtClean="0"/>
              <a:pPr/>
              <a:t>‹#›</a:t>
            </a:fld>
            <a:endParaRPr lang="en-GB" noProof="0"/>
          </a:p>
        </p:txBody>
      </p:sp>
    </p:spTree>
    <p:extLst>
      <p:ext uri="{BB962C8B-B14F-4D97-AF65-F5344CB8AC3E}">
        <p14:creationId xmlns:p14="http://schemas.microsoft.com/office/powerpoint/2010/main" val="26723047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rtl="0"/>
            <a:r>
              <a:rPr lang="en-GB"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rtl="0"/>
            <a:r>
              <a:rPr lang="en-GB"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pPr rtl="0"/>
            <a:r>
              <a:rPr lang="en-US" noProof="0" smtClean="0"/>
              <a:t>Click to edit Master title style</a:t>
            </a:r>
            <a:endParaRPr lang="en-gb" noProof="0"/>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C263D6C4-4840-40CC-AC84-17E24B3B7BDE}" type="slidenum">
              <a:rPr lang="en-US" noProof="0" smtClean="0"/>
              <a:t>‹#›</a:t>
            </a:fld>
            <a:endParaRPr lang="en-US" noProof="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US" noProof="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pPr rtl="0"/>
            <a:r>
              <a:rPr lang="en-gb" noProof="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endParaRPr lang="en-US" noProof="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noProof="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rtlCol="0"/>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C263D6C4-4840-40CC-AC84-17E24B3B7BDE}" type="slidenum">
              <a:rPr lang="en-US" noProof="0" smtClean="0"/>
              <a:pPr/>
              <a:t>‹#›</a:t>
            </a:fld>
            <a:endParaRPr lang="en-US" noProof="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4" r:id="rId7"/>
    <p:sldLayoutId id="2147483665" r:id="rId8"/>
    <p:sldLayoutId id="2147483673" r:id="rId9"/>
    <p:sldLayoutId id="2147483662" r:id="rId10"/>
    <p:sldLayoutId id="2147483663" r:id="rId11"/>
    <p:sldLayoutId id="2147483664" r:id="rId12"/>
    <p:sldLayoutId id="2147483675" r:id="rId13"/>
    <p:sldLayoutId id="2147483676" r:id="rId14"/>
    <p:sldLayoutId id="2147483672" r:id="rId15"/>
    <p:sldLayoutId id="2147483667" r:id="rId16"/>
    <p:sldLayoutId id="2147483668"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1890330" y="1403223"/>
            <a:ext cx="8049387" cy="4876800"/>
          </a:xfrm>
        </p:spPr>
        <p:txBody>
          <a:bodyPr rtlCol="0"/>
          <a:lstStyle/>
          <a:p>
            <a:pPr algn="ctr"/>
            <a:r>
              <a:rPr lang="en-GB" sz="6000" dirty="0">
                <a:latin typeface="+mn-lt"/>
              </a:rPr>
              <a:t>Prejudice and </a:t>
            </a:r>
            <a:r>
              <a:rPr lang="en-GB" sz="6000" dirty="0" smtClean="0">
                <a:latin typeface="+mn-lt"/>
              </a:rPr>
              <a:t>Discrimination</a:t>
            </a:r>
            <a:r>
              <a:rPr lang="en-GB" sz="5400" dirty="0" smtClean="0">
                <a:latin typeface="+mn-lt"/>
              </a:rPr>
              <a:t/>
            </a:r>
            <a:br>
              <a:rPr lang="en-GB" sz="5400" dirty="0" smtClean="0">
                <a:latin typeface="+mn-lt"/>
              </a:rPr>
            </a:br>
            <a:r>
              <a:rPr lang="en-GB" sz="5400" dirty="0">
                <a:latin typeface="+mn-lt"/>
              </a:rPr>
              <a:t/>
            </a:r>
            <a:br>
              <a:rPr lang="en-GB" sz="5400" dirty="0">
                <a:latin typeface="+mn-lt"/>
              </a:rPr>
            </a:br>
            <a:r>
              <a:rPr lang="en-GB" sz="5400" dirty="0" smtClean="0">
                <a:latin typeface="+mn-lt"/>
              </a:rPr>
              <a:t>Lecture 2a: </a:t>
            </a:r>
            <a:r>
              <a:rPr lang="en-GB" sz="5400" dirty="0">
                <a:latin typeface="Arial" panose="020B0604020202020204" pitchFamily="34" charset="0"/>
                <a:cs typeface="Arial" panose="020B0604020202020204" pitchFamily="34" charset="0"/>
              </a:rPr>
              <a:t>Stereotypes: </a:t>
            </a:r>
            <a:r>
              <a:rPr lang="en-GB" sz="5400" dirty="0" smtClean="0">
                <a:latin typeface="Arial" panose="020B0604020202020204" pitchFamily="34" charset="0"/>
                <a:cs typeface="Arial" panose="020B0604020202020204" pitchFamily="34" charset="0"/>
              </a:rPr>
              <a:t>Structure and Content</a:t>
            </a:r>
            <a:r>
              <a:rPr lang="en-GB" sz="5400" dirty="0">
                <a:latin typeface="+mn-lt"/>
              </a:rPr>
              <a:t/>
            </a:r>
            <a:br>
              <a:rPr lang="en-GB" sz="5400" dirty="0">
                <a:latin typeface="+mn-lt"/>
              </a:rPr>
            </a:br>
            <a:endParaRPr lang="en-GB" sz="5400" dirty="0">
              <a:latin typeface="+mn-lt"/>
            </a:endParaRPr>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a:xfrm>
            <a:off x="1628774" y="5845683"/>
            <a:ext cx="8572501" cy="868680"/>
          </a:xfrm>
        </p:spPr>
        <p:txBody>
          <a:bodyPr rtlCol="0"/>
          <a:lstStyle/>
          <a:p>
            <a:pPr marL="0" indent="0" rtl="0">
              <a:buNone/>
            </a:pPr>
            <a:r>
              <a:rPr lang="en-GB" dirty="0" smtClean="0"/>
              <a:t>Paul Hutchings 				Katie Sullivan </a:t>
            </a:r>
            <a:endParaRPr lang="en-GB" b="1" dirty="0"/>
          </a:p>
        </p:txBody>
      </p:sp>
    </p:spTree>
    <p:extLst>
      <p:ext uri="{BB962C8B-B14F-4D97-AF65-F5344CB8AC3E}">
        <p14:creationId xmlns:p14="http://schemas.microsoft.com/office/powerpoint/2010/main" val="3946934594"/>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152650" y="260649"/>
            <a:ext cx="7886700" cy="480131"/>
          </a:xfrm>
        </p:spPr>
        <p:txBody>
          <a:bodyPr/>
          <a:lstStyle/>
          <a:p>
            <a:pPr algn="ctr" eaLnBrk="1" hangingPunct="1"/>
            <a:r>
              <a:rPr lang="en-GB" sz="2800" dirty="0">
                <a:latin typeface="Arial" panose="020B0604020202020204" pitchFamily="34" charset="0"/>
                <a:cs typeface="Arial" panose="020B0604020202020204" pitchFamily="34" charset="0"/>
              </a:rPr>
              <a:t>Early Theory: Lippmann versus Dewey</a:t>
            </a:r>
          </a:p>
        </p:txBody>
      </p:sp>
      <p:pic>
        <p:nvPicPr>
          <p:cNvPr id="2" name="Picture 1"/>
          <p:cNvPicPr>
            <a:picLocks noChangeAspect="1"/>
          </p:cNvPicPr>
          <p:nvPr/>
        </p:nvPicPr>
        <p:blipFill>
          <a:blip r:embed="rId3"/>
          <a:stretch>
            <a:fillRect/>
          </a:stretch>
        </p:blipFill>
        <p:spPr>
          <a:xfrm>
            <a:off x="1847528" y="1268760"/>
            <a:ext cx="1885950" cy="2743200"/>
          </a:xfrm>
          <a:prstGeom prst="rect">
            <a:avLst/>
          </a:prstGeom>
        </p:spPr>
      </p:pic>
      <p:sp>
        <p:nvSpPr>
          <p:cNvPr id="3" name="Rounded Rectangular Callout 2"/>
          <p:cNvSpPr/>
          <p:nvPr/>
        </p:nvSpPr>
        <p:spPr>
          <a:xfrm>
            <a:off x="4583832" y="1268760"/>
            <a:ext cx="5904656" cy="2743200"/>
          </a:xfrm>
          <a:prstGeom prst="wedgeRoundRectCallout">
            <a:avLst>
              <a:gd name="adj1" fmla="val -64540"/>
              <a:gd name="adj2" fmla="val -1222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4" name="TextBox 3"/>
          <p:cNvSpPr txBox="1"/>
          <p:nvPr/>
        </p:nvSpPr>
        <p:spPr>
          <a:xfrm>
            <a:off x="4799856" y="1389200"/>
            <a:ext cx="5688632" cy="2585323"/>
          </a:xfrm>
          <a:prstGeom prst="rect">
            <a:avLst/>
          </a:prstGeom>
          <a:noFill/>
        </p:spPr>
        <p:txBody>
          <a:bodyPr wrap="square" rtlCol="0">
            <a:spAutoFit/>
          </a:bodyPr>
          <a:lstStyle/>
          <a:p>
            <a:r>
              <a:rPr lang="en-GB" dirty="0">
                <a:solidFill>
                  <a:schemeClr val="bg1"/>
                </a:solidFill>
              </a:rPr>
              <a:t>All strangers of another race proverbially look alike to the visiting foreigner. Only gross differences of size or </a:t>
            </a:r>
            <a:r>
              <a:rPr lang="en-GB" dirty="0" err="1">
                <a:solidFill>
                  <a:schemeClr val="bg1"/>
                </a:solidFill>
              </a:rPr>
              <a:t>color</a:t>
            </a:r>
            <a:r>
              <a:rPr lang="en-GB" dirty="0">
                <a:solidFill>
                  <a:schemeClr val="bg1"/>
                </a:solidFill>
              </a:rPr>
              <a:t> are perceived by an outsider in a flock of sheep, each of which is perfectly individualized to the shepherd. A diffusive blur and an indiscriminately shifting suction characterize what we do not understand. The problem of the acquisition of meaning … into what is otherwise vague and wavering (Dewey, 1910, pp. 121 – 122).  </a:t>
            </a:r>
          </a:p>
        </p:txBody>
      </p:sp>
      <p:pic>
        <p:nvPicPr>
          <p:cNvPr id="5" name="Picture 4"/>
          <p:cNvPicPr>
            <a:picLocks noChangeAspect="1"/>
          </p:cNvPicPr>
          <p:nvPr/>
        </p:nvPicPr>
        <p:blipFill>
          <a:blip r:embed="rId4"/>
          <a:stretch>
            <a:fillRect/>
          </a:stretch>
        </p:blipFill>
        <p:spPr>
          <a:xfrm>
            <a:off x="8400257" y="3996162"/>
            <a:ext cx="1914525" cy="2743200"/>
          </a:xfrm>
          <a:prstGeom prst="rect">
            <a:avLst/>
          </a:prstGeom>
        </p:spPr>
      </p:pic>
      <p:sp>
        <p:nvSpPr>
          <p:cNvPr id="6" name="Rounded Rectangular Callout 5"/>
          <p:cNvSpPr/>
          <p:nvPr/>
        </p:nvSpPr>
        <p:spPr>
          <a:xfrm>
            <a:off x="1883532" y="4317822"/>
            <a:ext cx="5652628" cy="2189856"/>
          </a:xfrm>
          <a:prstGeom prst="wedgeRoundRectCallout">
            <a:avLst>
              <a:gd name="adj1" fmla="val 65351"/>
              <a:gd name="adj2" fmla="val -267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7" name="TextBox 6"/>
          <p:cNvSpPr txBox="1"/>
          <p:nvPr/>
        </p:nvSpPr>
        <p:spPr>
          <a:xfrm>
            <a:off x="2045550" y="4437112"/>
            <a:ext cx="5328592" cy="2308324"/>
          </a:xfrm>
          <a:prstGeom prst="rect">
            <a:avLst/>
          </a:prstGeom>
          <a:noFill/>
        </p:spPr>
        <p:txBody>
          <a:bodyPr wrap="square" rtlCol="0">
            <a:spAutoFit/>
          </a:bodyPr>
          <a:lstStyle/>
          <a:p>
            <a:r>
              <a:rPr lang="en-GB" dirty="0">
                <a:solidFill>
                  <a:schemeClr val="bg1"/>
                </a:solidFill>
              </a:rPr>
              <a:t>For the most part we do not first see, and then define, we define first and then see. In the great blooming, buzzing confusion of the outer world we pick out what our culture has already defined for us, and we tend to perceive that which we have picked out in the form stereotyped for us by our culture (1922, p. 32).</a:t>
            </a:r>
          </a:p>
          <a:p>
            <a:endParaRPr lang="en-GB" dirty="0"/>
          </a:p>
        </p:txBody>
      </p:sp>
    </p:spTree>
    <p:extLst>
      <p:ext uri="{BB962C8B-B14F-4D97-AF65-F5344CB8AC3E}">
        <p14:creationId xmlns:p14="http://schemas.microsoft.com/office/powerpoint/2010/main" val="3935743174"/>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a:xfrm>
            <a:off x="1775520" y="836713"/>
            <a:ext cx="8640960" cy="5340251"/>
          </a:xfrm>
        </p:spPr>
        <p:txBody>
          <a:bodyPr>
            <a:normAutofit/>
          </a:bodyPr>
          <a:lstStyle/>
          <a:p>
            <a:pPr eaLnBrk="1" hangingPunct="1">
              <a:lnSpc>
                <a:spcPct val="150000"/>
              </a:lnSpc>
              <a:buClr>
                <a:srgbClr val="FF0000"/>
              </a:buClr>
              <a:buFontTx/>
              <a:buChar char="•"/>
            </a:pPr>
            <a:r>
              <a:rPr lang="en-GB" sz="2400" dirty="0">
                <a:latin typeface="Arial" panose="020B0604020202020204" pitchFamily="34" charset="0"/>
                <a:cs typeface="Arial" panose="020B0604020202020204" pitchFamily="34" charset="0"/>
              </a:rPr>
              <a:t>Stereotypes as cognitive schema</a:t>
            </a:r>
          </a:p>
          <a:p>
            <a:pPr lvl="1">
              <a:lnSpc>
                <a:spcPct val="150000"/>
              </a:lnSpc>
              <a:buClr>
                <a:srgbClr val="FF0000"/>
              </a:buClr>
              <a:buFontTx/>
              <a:buChar char="•"/>
            </a:pPr>
            <a:r>
              <a:rPr lang="en-GB" dirty="0"/>
              <a:t>(Dovidio, Hewstone, Glick, &amp; Esses, 2013; Hilton &amp; von Hippel, 1996</a:t>
            </a:r>
            <a:r>
              <a:rPr lang="en-GB" dirty="0" smtClean="0"/>
              <a:t>).</a:t>
            </a:r>
          </a:p>
          <a:p>
            <a:pPr lvl="1">
              <a:lnSpc>
                <a:spcPct val="150000"/>
              </a:lnSpc>
              <a:buClr>
                <a:srgbClr val="FF0000"/>
              </a:buClr>
              <a:buFontTx/>
              <a:buChar char="•"/>
            </a:pPr>
            <a:endParaRPr lang="en-GB" sz="2100" dirty="0">
              <a:latin typeface="Arial" panose="020B0604020202020204" pitchFamily="34" charset="0"/>
              <a:cs typeface="Arial" panose="020B0604020202020204" pitchFamily="34" charset="0"/>
            </a:endParaRPr>
          </a:p>
          <a:p>
            <a:pPr>
              <a:lnSpc>
                <a:spcPct val="150000"/>
              </a:lnSpc>
              <a:buClr>
                <a:srgbClr val="FF0000"/>
              </a:buClr>
              <a:buFontTx/>
              <a:buChar char="•"/>
            </a:pPr>
            <a:r>
              <a:rPr lang="en-GB" dirty="0" smtClean="0"/>
              <a:t>Reflect </a:t>
            </a:r>
            <a:r>
              <a:rPr lang="en-GB" dirty="0"/>
              <a:t>much more than basic information about members of a </a:t>
            </a:r>
            <a:r>
              <a:rPr lang="en-GB" dirty="0" smtClean="0"/>
              <a:t>group</a:t>
            </a:r>
          </a:p>
          <a:p>
            <a:pPr lvl="1">
              <a:lnSpc>
                <a:spcPct val="150000"/>
              </a:lnSpc>
              <a:buClr>
                <a:srgbClr val="FF0000"/>
              </a:buClr>
              <a:buFontTx/>
              <a:buChar char="•"/>
            </a:pPr>
            <a:r>
              <a:rPr lang="en-GB" dirty="0" smtClean="0"/>
              <a:t>social </a:t>
            </a:r>
            <a:r>
              <a:rPr lang="en-GB" dirty="0"/>
              <a:t>roles and qualities, </a:t>
            </a:r>
            <a:r>
              <a:rPr lang="en-GB" dirty="0" smtClean="0"/>
              <a:t>expectations </a:t>
            </a:r>
            <a:r>
              <a:rPr lang="en-GB" dirty="0"/>
              <a:t>of group member behaviour (Dovidio et al., 2013).</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2793392"/>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Princeton Trilogy</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4</a:t>
            </a:fld>
            <a:endParaRPr lang="en-GB" noProof="0"/>
          </a:p>
        </p:txBody>
      </p:sp>
      <p:sp>
        <p:nvSpPr>
          <p:cNvPr id="4" name="Content Placeholder 3"/>
          <p:cNvSpPr>
            <a:spLocks noGrp="1"/>
          </p:cNvSpPr>
          <p:nvPr>
            <p:ph idx="1"/>
          </p:nvPr>
        </p:nvSpPr>
        <p:spPr/>
        <p:txBody>
          <a:bodyPr/>
          <a:lstStyle/>
          <a:p>
            <a:r>
              <a:rPr lang="en-GB" dirty="0" smtClean="0"/>
              <a:t>Katz and </a:t>
            </a:r>
            <a:r>
              <a:rPr lang="en-GB" dirty="0" err="1" smtClean="0"/>
              <a:t>Braly</a:t>
            </a:r>
            <a:r>
              <a:rPr lang="en-GB" dirty="0" smtClean="0"/>
              <a:t> (1933)</a:t>
            </a:r>
          </a:p>
          <a:p>
            <a:r>
              <a:rPr lang="en-GB" dirty="0" smtClean="0"/>
              <a:t>Gilbert (1951)</a:t>
            </a:r>
          </a:p>
          <a:p>
            <a:r>
              <a:rPr lang="en-GB" dirty="0" err="1" smtClean="0"/>
              <a:t>Karlins</a:t>
            </a:r>
            <a:r>
              <a:rPr lang="en-GB" dirty="0" smtClean="0"/>
              <a:t>, Coffman, and Walters (1969)</a:t>
            </a:r>
          </a:p>
          <a:p>
            <a:endParaRPr lang="en-GB" dirty="0"/>
          </a:p>
          <a:p>
            <a:r>
              <a:rPr lang="en-GB" dirty="0" smtClean="0"/>
              <a:t>Devine and Elliot (1995)</a:t>
            </a:r>
          </a:p>
        </p:txBody>
      </p:sp>
      <p:pic>
        <p:nvPicPr>
          <p:cNvPr id="5" name="Picture 4"/>
          <p:cNvPicPr>
            <a:picLocks noChangeAspect="1"/>
          </p:cNvPicPr>
          <p:nvPr/>
        </p:nvPicPr>
        <p:blipFill>
          <a:blip r:embed="rId3"/>
          <a:stretch>
            <a:fillRect/>
          </a:stretch>
        </p:blipFill>
        <p:spPr>
          <a:xfrm>
            <a:off x="7350794" y="2362200"/>
            <a:ext cx="3714750" cy="2743200"/>
          </a:xfrm>
          <a:prstGeom prst="rect">
            <a:avLst/>
          </a:prstGeom>
        </p:spPr>
      </p:pic>
    </p:spTree>
    <p:extLst>
      <p:ext uri="{BB962C8B-B14F-4D97-AF65-F5344CB8AC3E}">
        <p14:creationId xmlns:p14="http://schemas.microsoft.com/office/powerpoint/2010/main" val="350690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Stereotypes and Socialisation</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5</a:t>
            </a:fld>
            <a:endParaRPr lang="en-GB" noProof="0"/>
          </a:p>
        </p:txBody>
      </p:sp>
      <p:sp>
        <p:nvSpPr>
          <p:cNvPr id="4" name="Content Placeholder 3"/>
          <p:cNvSpPr>
            <a:spLocks noGrp="1"/>
          </p:cNvSpPr>
          <p:nvPr>
            <p:ph idx="1"/>
          </p:nvPr>
        </p:nvSpPr>
        <p:spPr/>
        <p:txBody>
          <a:bodyPr/>
          <a:lstStyle/>
          <a:p>
            <a:r>
              <a:rPr lang="en-GB" dirty="0" err="1" smtClean="0"/>
              <a:t>Aboud</a:t>
            </a:r>
            <a:r>
              <a:rPr lang="en-GB" dirty="0" smtClean="0"/>
              <a:t> (1988) – stereotype development</a:t>
            </a:r>
          </a:p>
          <a:p>
            <a:endParaRPr lang="en-GB" dirty="0"/>
          </a:p>
          <a:p>
            <a:r>
              <a:rPr lang="en-GB" dirty="0" smtClean="0"/>
              <a:t>Devine (1989) – stereotypes as habits</a:t>
            </a:r>
          </a:p>
          <a:p>
            <a:endParaRPr lang="en-GB" dirty="0"/>
          </a:p>
          <a:p>
            <a:r>
              <a:rPr lang="en-GB" dirty="0" smtClean="0"/>
              <a:t>Monteith, Arthur, and Flynn (2013) – environmental cues trigger stereotypes automatically</a:t>
            </a:r>
            <a:endParaRPr lang="en-GB" dirty="0"/>
          </a:p>
        </p:txBody>
      </p:sp>
      <p:pic>
        <p:nvPicPr>
          <p:cNvPr id="5" name="Picture 4"/>
          <p:cNvPicPr>
            <a:picLocks noChangeAspect="1"/>
          </p:cNvPicPr>
          <p:nvPr/>
        </p:nvPicPr>
        <p:blipFill>
          <a:blip r:embed="rId3"/>
          <a:stretch>
            <a:fillRect/>
          </a:stretch>
        </p:blipFill>
        <p:spPr>
          <a:xfrm>
            <a:off x="7415964" y="185216"/>
            <a:ext cx="4514850" cy="2533650"/>
          </a:xfrm>
          <a:prstGeom prst="rect">
            <a:avLst/>
          </a:prstGeom>
        </p:spPr>
      </p:pic>
    </p:spTree>
    <p:extLst>
      <p:ext uri="{BB962C8B-B14F-4D97-AF65-F5344CB8AC3E}">
        <p14:creationId xmlns:p14="http://schemas.microsoft.com/office/powerpoint/2010/main" val="2828719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Devine’s Theory of Stereotype Activation</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6</a:t>
            </a:fld>
            <a:endParaRPr lang="en-GB" noProof="0"/>
          </a:p>
        </p:txBody>
      </p:sp>
      <p:sp>
        <p:nvSpPr>
          <p:cNvPr id="4" name="Content Placeholder 3"/>
          <p:cNvSpPr>
            <a:spLocks noGrp="1"/>
          </p:cNvSpPr>
          <p:nvPr>
            <p:ph idx="1"/>
          </p:nvPr>
        </p:nvSpPr>
        <p:spPr/>
        <p:txBody>
          <a:bodyPr/>
          <a:lstStyle/>
          <a:p>
            <a:r>
              <a:rPr lang="en-GB" dirty="0" smtClean="0"/>
              <a:t>Devine (1989) Experiment 2</a:t>
            </a:r>
          </a:p>
          <a:p>
            <a:pPr lvl="1"/>
            <a:r>
              <a:rPr lang="en-GB" dirty="0" smtClean="0"/>
              <a:t>Stereotype activation</a:t>
            </a:r>
            <a:endParaRPr lang="en-GB" dirty="0"/>
          </a:p>
        </p:txBody>
      </p:sp>
      <p:pic>
        <p:nvPicPr>
          <p:cNvPr id="5" name="Picture 4"/>
          <p:cNvPicPr>
            <a:picLocks noChangeAspect="1"/>
          </p:cNvPicPr>
          <p:nvPr/>
        </p:nvPicPr>
        <p:blipFill>
          <a:blip r:embed="rId3"/>
          <a:stretch>
            <a:fillRect/>
          </a:stretch>
        </p:blipFill>
        <p:spPr>
          <a:xfrm>
            <a:off x="2537761" y="3190750"/>
            <a:ext cx="5486400" cy="3306887"/>
          </a:xfrm>
          <a:prstGeom prst="rect">
            <a:avLst/>
          </a:prstGeom>
        </p:spPr>
      </p:pic>
    </p:spTree>
    <p:extLst>
      <p:ext uri="{BB962C8B-B14F-4D97-AF65-F5344CB8AC3E}">
        <p14:creationId xmlns:p14="http://schemas.microsoft.com/office/powerpoint/2010/main" val="182896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Categorisation of Group Membership</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7</a:t>
            </a:fld>
            <a:endParaRPr lang="en-GB" noProof="0"/>
          </a:p>
        </p:txBody>
      </p:sp>
      <p:sp>
        <p:nvSpPr>
          <p:cNvPr id="4" name="Content Placeholder 3"/>
          <p:cNvSpPr>
            <a:spLocks noGrp="1"/>
          </p:cNvSpPr>
          <p:nvPr>
            <p:ph idx="1"/>
          </p:nvPr>
        </p:nvSpPr>
        <p:spPr/>
        <p:txBody>
          <a:bodyPr>
            <a:normAutofit/>
          </a:bodyPr>
          <a:lstStyle/>
          <a:p>
            <a:r>
              <a:rPr lang="en-GB" dirty="0" smtClean="0"/>
              <a:t>Appearance as a categorising feature</a:t>
            </a:r>
          </a:p>
          <a:p>
            <a:endParaRPr lang="en-GB" dirty="0"/>
          </a:p>
          <a:p>
            <a:pPr lvl="1"/>
            <a:r>
              <a:rPr lang="en-GB" dirty="0" smtClean="0"/>
              <a:t>Macrae and Bodenhausen (2000)</a:t>
            </a:r>
          </a:p>
          <a:p>
            <a:endParaRPr lang="en-GB" dirty="0"/>
          </a:p>
          <a:p>
            <a:pPr lvl="1"/>
            <a:r>
              <a:rPr lang="en-GB" dirty="0" smtClean="0"/>
              <a:t>Nadal (2013)</a:t>
            </a:r>
          </a:p>
          <a:p>
            <a:endParaRPr lang="en-GB" dirty="0"/>
          </a:p>
          <a:p>
            <a:pPr lvl="1"/>
            <a:r>
              <a:rPr lang="en-GB" dirty="0" smtClean="0"/>
              <a:t>Maclin and </a:t>
            </a:r>
            <a:r>
              <a:rPr lang="en-GB" dirty="0" err="1" smtClean="0"/>
              <a:t>Malpass</a:t>
            </a:r>
            <a:r>
              <a:rPr lang="en-GB" dirty="0" smtClean="0"/>
              <a:t> (2001)</a:t>
            </a:r>
          </a:p>
          <a:p>
            <a:endParaRPr lang="en-GB" dirty="0"/>
          </a:p>
          <a:p>
            <a:pPr lvl="1"/>
            <a:r>
              <a:rPr lang="en-GB" dirty="0" smtClean="0"/>
              <a:t>Hutchings and Haddock (2008)</a:t>
            </a:r>
          </a:p>
          <a:p>
            <a:endParaRPr lang="en-GB" dirty="0"/>
          </a:p>
        </p:txBody>
      </p:sp>
      <p:pic>
        <p:nvPicPr>
          <p:cNvPr id="5" name="Picture 4"/>
          <p:cNvPicPr>
            <a:picLocks noChangeAspect="1"/>
          </p:cNvPicPr>
          <p:nvPr/>
        </p:nvPicPr>
        <p:blipFill>
          <a:blip r:embed="rId3"/>
          <a:stretch>
            <a:fillRect/>
          </a:stretch>
        </p:blipFill>
        <p:spPr>
          <a:xfrm>
            <a:off x="6610199" y="2445544"/>
            <a:ext cx="5048401" cy="3072940"/>
          </a:xfrm>
          <a:prstGeom prst="rect">
            <a:avLst/>
          </a:prstGeom>
        </p:spPr>
      </p:pic>
    </p:spTree>
    <p:extLst>
      <p:ext uri="{BB962C8B-B14F-4D97-AF65-F5344CB8AC3E}">
        <p14:creationId xmlns:p14="http://schemas.microsoft.com/office/powerpoint/2010/main" val="34692687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Stereotype Content</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8</a:t>
            </a:fld>
            <a:endParaRPr lang="en-GB" noProof="0"/>
          </a:p>
        </p:txBody>
      </p:sp>
      <p:sp>
        <p:nvSpPr>
          <p:cNvPr id="4" name="Content Placeholder 3"/>
          <p:cNvSpPr>
            <a:spLocks noGrp="1"/>
          </p:cNvSpPr>
          <p:nvPr>
            <p:ph idx="1"/>
          </p:nvPr>
        </p:nvSpPr>
        <p:spPr/>
        <p:txBody>
          <a:bodyPr/>
          <a:lstStyle/>
          <a:p>
            <a:r>
              <a:rPr lang="en-GB" dirty="0" err="1" smtClean="0"/>
              <a:t>Galinsky</a:t>
            </a:r>
            <a:r>
              <a:rPr lang="en-GB" dirty="0" smtClean="0"/>
              <a:t>, Hall, and Cuddy (2013)</a:t>
            </a:r>
          </a:p>
          <a:p>
            <a:pPr lvl="1"/>
            <a:r>
              <a:rPr lang="en-GB" dirty="0" smtClean="0"/>
              <a:t>Asian, Black, White masculinity/femininity</a:t>
            </a:r>
          </a:p>
          <a:p>
            <a:endParaRPr lang="en-GB" dirty="0"/>
          </a:p>
          <a:p>
            <a:r>
              <a:rPr lang="en-GB" dirty="0" smtClean="0"/>
              <a:t>Stereotype Content Model (SCM; Cuddy &amp; Fiske, 2002)</a:t>
            </a:r>
            <a:endParaRPr lang="en-GB" dirty="0"/>
          </a:p>
        </p:txBody>
      </p:sp>
      <p:pic>
        <p:nvPicPr>
          <p:cNvPr id="5" name="Picture 4"/>
          <p:cNvPicPr>
            <a:picLocks noChangeAspect="1"/>
          </p:cNvPicPr>
          <p:nvPr/>
        </p:nvPicPr>
        <p:blipFill>
          <a:blip r:embed="rId3"/>
          <a:stretch>
            <a:fillRect/>
          </a:stretch>
        </p:blipFill>
        <p:spPr>
          <a:xfrm>
            <a:off x="3300412" y="3698875"/>
            <a:ext cx="4219575" cy="2981325"/>
          </a:xfrm>
          <a:prstGeom prst="rect">
            <a:avLst/>
          </a:prstGeom>
        </p:spPr>
      </p:pic>
    </p:spTree>
    <p:extLst>
      <p:ext uri="{BB962C8B-B14F-4D97-AF65-F5344CB8AC3E}">
        <p14:creationId xmlns:p14="http://schemas.microsoft.com/office/powerpoint/2010/main" val="1307471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Stereotype Process</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9</a:t>
            </a:fld>
            <a:endParaRPr lang="en-GB" noProof="0"/>
          </a:p>
        </p:txBody>
      </p:sp>
      <p:sp>
        <p:nvSpPr>
          <p:cNvPr id="4" name="Content Placeholder 3"/>
          <p:cNvSpPr>
            <a:spLocks noGrp="1"/>
          </p:cNvSpPr>
          <p:nvPr>
            <p:ph idx="1"/>
          </p:nvPr>
        </p:nvSpPr>
        <p:spPr/>
        <p:txBody>
          <a:bodyPr/>
          <a:lstStyle/>
          <a:p>
            <a:r>
              <a:rPr lang="en-GB" dirty="0" smtClean="0"/>
              <a:t>Memory reconstruction</a:t>
            </a:r>
          </a:p>
          <a:p>
            <a:pPr lvl="1"/>
            <a:r>
              <a:rPr lang="en-GB" dirty="0" err="1" smtClean="0"/>
              <a:t>Radvansky</a:t>
            </a:r>
            <a:r>
              <a:rPr lang="en-GB" dirty="0" smtClean="0"/>
              <a:t> and </a:t>
            </a:r>
            <a:r>
              <a:rPr lang="en-GB" dirty="0" err="1" smtClean="0"/>
              <a:t>Zacks</a:t>
            </a:r>
            <a:r>
              <a:rPr lang="en-GB" dirty="0" smtClean="0"/>
              <a:t> (2011)</a:t>
            </a:r>
          </a:p>
          <a:p>
            <a:pPr lvl="1"/>
            <a:endParaRPr lang="en-GB" dirty="0"/>
          </a:p>
          <a:p>
            <a:r>
              <a:rPr lang="en-GB" dirty="0" smtClean="0"/>
              <a:t>Cohen (1981)</a:t>
            </a:r>
          </a:p>
          <a:p>
            <a:pPr lvl="1"/>
            <a:r>
              <a:rPr lang="en-GB" dirty="0" smtClean="0"/>
              <a:t>Waitress/librarian study</a:t>
            </a:r>
          </a:p>
          <a:p>
            <a:pPr lvl="1"/>
            <a:endParaRPr lang="en-GB" dirty="0"/>
          </a:p>
        </p:txBody>
      </p:sp>
      <p:pic>
        <p:nvPicPr>
          <p:cNvPr id="5" name="Picture 4"/>
          <p:cNvPicPr>
            <a:picLocks noChangeAspect="1"/>
          </p:cNvPicPr>
          <p:nvPr/>
        </p:nvPicPr>
        <p:blipFill>
          <a:blip r:embed="rId3"/>
          <a:stretch>
            <a:fillRect/>
          </a:stretch>
        </p:blipFill>
        <p:spPr>
          <a:xfrm>
            <a:off x="5711825" y="4337050"/>
            <a:ext cx="2343150" cy="2343150"/>
          </a:xfrm>
          <a:prstGeom prst="rect">
            <a:avLst/>
          </a:prstGeom>
        </p:spPr>
      </p:pic>
      <p:pic>
        <p:nvPicPr>
          <p:cNvPr id="6" name="Picture 5"/>
          <p:cNvPicPr>
            <a:picLocks noChangeAspect="1"/>
          </p:cNvPicPr>
          <p:nvPr/>
        </p:nvPicPr>
        <p:blipFill>
          <a:blip r:embed="rId4"/>
          <a:stretch>
            <a:fillRect/>
          </a:stretch>
        </p:blipFill>
        <p:spPr>
          <a:xfrm>
            <a:off x="1981200" y="4342765"/>
            <a:ext cx="2159000" cy="2331720"/>
          </a:xfrm>
          <a:prstGeom prst="rect">
            <a:avLst/>
          </a:prstGeom>
        </p:spPr>
      </p:pic>
    </p:spTree>
    <p:extLst>
      <p:ext uri="{BB962C8B-B14F-4D97-AF65-F5344CB8AC3E}">
        <p14:creationId xmlns:p14="http://schemas.microsoft.com/office/powerpoint/2010/main" val="4101774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Slide Number Placeholder 2"/>
          <p:cNvSpPr>
            <a:spLocks noGrp="1"/>
          </p:cNvSpPr>
          <p:nvPr>
            <p:ph type="sldNum" sz="quarter" idx="12"/>
          </p:nvPr>
        </p:nvSpPr>
        <p:spPr/>
        <p:txBody>
          <a:bodyPr/>
          <a:lstStyle/>
          <a:p>
            <a:pPr rtl="0"/>
            <a:fld id="{C263D6C4-4840-40CC-AC84-17E24B3B7BDE}" type="slidenum">
              <a:rPr lang="en-GB" noProof="0" smtClean="0"/>
              <a:pPr rtl="0"/>
              <a:t>10</a:t>
            </a:fld>
            <a:endParaRPr lang="en-GB" noProof="0"/>
          </a:p>
        </p:txBody>
      </p:sp>
      <p:sp>
        <p:nvSpPr>
          <p:cNvPr id="4" name="Content Placeholder 3"/>
          <p:cNvSpPr>
            <a:spLocks noGrp="1"/>
          </p:cNvSpPr>
          <p:nvPr>
            <p:ph idx="1"/>
          </p:nvPr>
        </p:nvSpPr>
        <p:spPr/>
        <p:txBody>
          <a:bodyPr/>
          <a:lstStyle/>
          <a:p>
            <a:r>
              <a:rPr lang="en-GB" dirty="0" smtClean="0"/>
              <a:t>Environmental cues will activate stereotype schemas</a:t>
            </a:r>
          </a:p>
          <a:p>
            <a:endParaRPr lang="en-GB" dirty="0"/>
          </a:p>
          <a:p>
            <a:r>
              <a:rPr lang="en-GB" dirty="0" smtClean="0"/>
              <a:t>Stereotypes consist of a structure and content</a:t>
            </a:r>
          </a:p>
          <a:p>
            <a:endParaRPr lang="en-GB" dirty="0"/>
          </a:p>
          <a:p>
            <a:r>
              <a:rPr lang="en-GB" dirty="0" smtClean="0"/>
              <a:t>Affected by additional information we hold in a spreading activation process</a:t>
            </a:r>
            <a:endParaRPr lang="en-GB" dirty="0"/>
          </a:p>
        </p:txBody>
      </p:sp>
    </p:spTree>
    <p:extLst>
      <p:ext uri="{BB962C8B-B14F-4D97-AF65-F5344CB8AC3E}">
        <p14:creationId xmlns:p14="http://schemas.microsoft.com/office/powerpoint/2010/main" val="122432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rtlCol="0"/>
          <a:lstStyle/>
          <a:p>
            <a:pPr rtl="0"/>
            <a:r>
              <a:rPr lang="en-GB"/>
              <a:t>Thank you</a:t>
            </a:r>
          </a:p>
        </p:txBody>
      </p:sp>
    </p:spTree>
    <p:extLst>
      <p:ext uri="{BB962C8B-B14F-4D97-AF65-F5344CB8AC3E}">
        <p14:creationId xmlns:p14="http://schemas.microsoft.com/office/powerpoint/2010/main" val="44069682"/>
      </p:ext>
    </p:extLst>
  </p:cSld>
  <p:clrMapOvr>
    <a:masterClrMapping/>
  </p:clrMapOvr>
  <p:transition spd="slow">
    <p:wipe/>
  </p:transition>
  <p:timing>
    <p:tnLst>
      <p:par>
        <p:cTn id="1" dur="indefinite" restart="never" nodeType="tmRoot"/>
      </p:par>
    </p:tnLst>
  </p:timing>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0677750_TF66687569" id="{5B888300-1273-41F5-A5CD-44107916CC14}" vid="{40518E2E-947D-4D54-9D53-AB7B73CA5C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B67ACAB-C3DC-429D-A23C-0723C084FE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8992231-163D-4428-A2B8-DA1FE0274129}">
  <ds:schemaRefs>
    <ds:schemaRef ds:uri="http://schemas.microsoft.com/sharepoint/v3"/>
    <ds:schemaRef ds:uri="http://purl.org/dc/terms/"/>
    <ds:schemaRef ds:uri="http://schemas.microsoft.com/office/2006/documentManagement/types"/>
    <ds:schemaRef ds:uri="6dc4bcd6-49db-4c07-9060-8acfc67cef9f"/>
    <ds:schemaRef ds:uri="http://purl.org/dc/dcmitype/"/>
    <ds:schemaRef ds:uri="http://schemas.microsoft.com/office/infopath/2007/PartnerControls"/>
    <ds:schemaRef ds:uri="fb0879af-3eba-417a-a55a-ffe6dcd6ca77"/>
    <ds:schemaRef ds:uri="http://purl.org/dc/elements/1.1/"/>
    <ds:schemaRef ds:uri="http://schemas.microsoft.com/office/2006/metadata/properti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8A95DE24-D6C3-4A00-9085-D9594C193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429</Words>
  <Application>Microsoft Office PowerPoint</Application>
  <PresentationFormat>Widescreen</PresentationFormat>
  <Paragraphs>71</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Trebuchet MS</vt:lpstr>
      <vt:lpstr>Arial</vt:lpstr>
      <vt:lpstr>Trade Gothic LT Pro</vt:lpstr>
      <vt:lpstr>Calibri</vt:lpstr>
      <vt:lpstr>Tahoma</vt:lpstr>
      <vt:lpstr>Office Theme</vt:lpstr>
      <vt:lpstr>Prejudice and Discrimination  Lecture 2a: Stereotypes: Structure and Content </vt:lpstr>
      <vt:lpstr>Early Theory: Lippmann versus Dewey</vt:lpstr>
      <vt:lpstr>PowerPoint Presentation</vt:lpstr>
      <vt:lpstr>The Princeton Trilogy</vt:lpstr>
      <vt:lpstr>Stereotypes and Socialisation</vt:lpstr>
      <vt:lpstr>Devine’s Theory of Stereotype Activation</vt:lpstr>
      <vt:lpstr>Categorisation of Group Membership</vt:lpstr>
      <vt:lpstr>Stereotype Content</vt:lpstr>
      <vt:lpstr>Stereotype Process</vt:lpstr>
      <vt:lpstr>Summary</vt:lpstr>
      <vt:lpstr>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2020-06-08T08:54:22Z</dcterms:created>
  <dcterms:modified xsi:type="dcterms:W3CDTF">2020-11-18T21:28:41Z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