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68" r:id="rId5"/>
    <p:sldId id="258" r:id="rId6"/>
    <p:sldId id="259" r:id="rId7"/>
    <p:sldId id="260" r:id="rId8"/>
    <p:sldId id="261" r:id="rId9"/>
    <p:sldId id="269" r:id="rId10"/>
    <p:sldId id="262" r:id="rId11"/>
    <p:sldId id="263" r:id="rId12"/>
    <p:sldId id="264" r:id="rId13"/>
    <p:sldId id="270" r:id="rId14"/>
    <p:sldId id="271" r:id="rId15"/>
    <p:sldId id="267" r:id="rId16"/>
    <p:sldId id="272" r:id="rId17"/>
    <p:sldId id="273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A0ACF3-38C1-4215-8EBB-F6F410CA6CFE}" v="1909" dt="2025-10-09T15:55:46.4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>
        <p:scale>
          <a:sx n="74" d="100"/>
          <a:sy n="74" d="100"/>
        </p:scale>
        <p:origin x="376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302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am Akhtar (2439007)" userId="328a2b09-9483-42c6-bc02-fcae243ee2e7" providerId="ADAL" clId="{2129EE20-38D1-442E-8935-94BF061B97C0}"/>
    <pc:docChg chg="undo custSel modSld sldOrd">
      <pc:chgData name="Sonam Akhtar (2439007)" userId="328a2b09-9483-42c6-bc02-fcae243ee2e7" providerId="ADAL" clId="{2129EE20-38D1-442E-8935-94BF061B97C0}" dt="2025-10-09T15:56:58.847" v="3183" actId="478"/>
      <pc:docMkLst>
        <pc:docMk/>
      </pc:docMkLst>
      <pc:sldChg chg="addSp modSp mod modClrScheme modAnim chgLayout">
        <pc:chgData name="Sonam Akhtar (2439007)" userId="328a2b09-9483-42c6-bc02-fcae243ee2e7" providerId="ADAL" clId="{2129EE20-38D1-442E-8935-94BF061B97C0}" dt="2025-10-09T15:23:20.635" v="2389" actId="20577"/>
        <pc:sldMkLst>
          <pc:docMk/>
          <pc:sldMk cId="1585734172" sldId="259"/>
        </pc:sldMkLst>
        <pc:spChg chg="mod">
          <ac:chgData name="Sonam Akhtar (2439007)" userId="328a2b09-9483-42c6-bc02-fcae243ee2e7" providerId="ADAL" clId="{2129EE20-38D1-442E-8935-94BF061B97C0}" dt="2025-10-09T15:21:30.970" v="2345" actId="1076"/>
          <ac:spMkLst>
            <pc:docMk/>
            <pc:sldMk cId="1585734172" sldId="259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09T15:23:20.635" v="2389" actId="20577"/>
          <ac:spMkLst>
            <pc:docMk/>
            <pc:sldMk cId="1585734172" sldId="259"/>
            <ac:spMk id="4" creationId="{D315B2F1-D315-487E-7C2E-D2BAB4FEF114}"/>
          </ac:spMkLst>
        </pc:spChg>
        <pc:picChg chg="add mod">
          <ac:chgData name="Sonam Akhtar (2439007)" userId="328a2b09-9483-42c6-bc02-fcae243ee2e7" providerId="ADAL" clId="{2129EE20-38D1-442E-8935-94BF061B97C0}" dt="2025-10-09T15:20:58.755" v="2339" actId="1076"/>
          <ac:picMkLst>
            <pc:docMk/>
            <pc:sldMk cId="1585734172" sldId="259"/>
            <ac:picMk id="5" creationId="{00B93756-D453-DA08-1183-8AD9925F3205}"/>
          </ac:picMkLst>
        </pc:picChg>
      </pc:sldChg>
      <pc:sldChg chg="addSp modSp mod modAnim">
        <pc:chgData name="Sonam Akhtar (2439007)" userId="328a2b09-9483-42c6-bc02-fcae243ee2e7" providerId="ADAL" clId="{2129EE20-38D1-442E-8935-94BF061B97C0}" dt="2025-10-09T15:22:15.963" v="2350" actId="1076"/>
        <pc:sldMkLst>
          <pc:docMk/>
          <pc:sldMk cId="1570508256" sldId="260"/>
        </pc:sldMkLst>
        <pc:spChg chg="mod">
          <ac:chgData name="Sonam Akhtar (2439007)" userId="328a2b09-9483-42c6-bc02-fcae243ee2e7" providerId="ADAL" clId="{2129EE20-38D1-442E-8935-94BF061B97C0}" dt="2025-10-09T15:22:10.884" v="2349" actId="1076"/>
          <ac:spMkLst>
            <pc:docMk/>
            <pc:sldMk cId="1570508256" sldId="260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09T15:22:15.963" v="2350" actId="1076"/>
          <ac:spMkLst>
            <pc:docMk/>
            <pc:sldMk cId="1570508256" sldId="260"/>
            <ac:spMk id="3" creationId="{00000000-0000-0000-0000-000000000000}"/>
          </ac:spMkLst>
        </pc:spChg>
        <pc:picChg chg="add mod">
          <ac:chgData name="Sonam Akhtar (2439007)" userId="328a2b09-9483-42c6-bc02-fcae243ee2e7" providerId="ADAL" clId="{2129EE20-38D1-442E-8935-94BF061B97C0}" dt="2025-10-09T08:59:07.609" v="1085" actId="1076"/>
          <ac:picMkLst>
            <pc:docMk/>
            <pc:sldMk cId="1570508256" sldId="260"/>
            <ac:picMk id="5" creationId="{E75CEA51-631A-1F6E-E87F-D28CFC2273F8}"/>
          </ac:picMkLst>
        </pc:picChg>
      </pc:sldChg>
      <pc:sldChg chg="modSp mod modAnim">
        <pc:chgData name="Sonam Akhtar (2439007)" userId="328a2b09-9483-42c6-bc02-fcae243ee2e7" providerId="ADAL" clId="{2129EE20-38D1-442E-8935-94BF061B97C0}" dt="2025-10-09T15:23:55.065" v="2393" actId="1076"/>
        <pc:sldMkLst>
          <pc:docMk/>
          <pc:sldMk cId="3213178253" sldId="261"/>
        </pc:sldMkLst>
        <pc:spChg chg="mod">
          <ac:chgData name="Sonam Akhtar (2439007)" userId="328a2b09-9483-42c6-bc02-fcae243ee2e7" providerId="ADAL" clId="{2129EE20-38D1-442E-8935-94BF061B97C0}" dt="2025-10-09T15:23:47.138" v="2391" actId="1076"/>
          <ac:spMkLst>
            <pc:docMk/>
            <pc:sldMk cId="3213178253" sldId="261"/>
            <ac:spMk id="2" creationId="{00000000-0000-0000-0000-000000000000}"/>
          </ac:spMkLst>
        </pc:spChg>
        <pc:graphicFrameChg chg="mod">
          <ac:chgData name="Sonam Akhtar (2439007)" userId="328a2b09-9483-42c6-bc02-fcae243ee2e7" providerId="ADAL" clId="{2129EE20-38D1-442E-8935-94BF061B97C0}" dt="2025-10-09T15:23:55.065" v="2393" actId="1076"/>
          <ac:graphicFrameMkLst>
            <pc:docMk/>
            <pc:sldMk cId="3213178253" sldId="261"/>
            <ac:graphicFrameMk id="9" creationId="{C5D692EC-FDAF-0A31-8C01-EA679525F551}"/>
          </ac:graphicFrameMkLst>
        </pc:graphicFrameChg>
      </pc:sldChg>
      <pc:sldChg chg="modSp mod modAnim">
        <pc:chgData name="Sonam Akhtar (2439007)" userId="328a2b09-9483-42c6-bc02-fcae243ee2e7" providerId="ADAL" clId="{2129EE20-38D1-442E-8935-94BF061B97C0}" dt="2025-10-09T15:50:41.340" v="3110" actId="113"/>
        <pc:sldMkLst>
          <pc:docMk/>
          <pc:sldMk cId="2811700760" sldId="262"/>
        </pc:sldMkLst>
        <pc:spChg chg="mod">
          <ac:chgData name="Sonam Akhtar (2439007)" userId="328a2b09-9483-42c6-bc02-fcae243ee2e7" providerId="ADAL" clId="{2129EE20-38D1-442E-8935-94BF061B97C0}" dt="2025-10-09T15:39:40.349" v="2988" actId="1076"/>
          <ac:spMkLst>
            <pc:docMk/>
            <pc:sldMk cId="2811700760" sldId="262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09T15:50:41.340" v="3110" actId="113"/>
          <ac:spMkLst>
            <pc:docMk/>
            <pc:sldMk cId="2811700760" sldId="262"/>
            <ac:spMk id="3" creationId="{00000000-0000-0000-0000-000000000000}"/>
          </ac:spMkLst>
        </pc:spChg>
      </pc:sldChg>
      <pc:sldChg chg="modSp mod modAnim">
        <pc:chgData name="Sonam Akhtar (2439007)" userId="328a2b09-9483-42c6-bc02-fcae243ee2e7" providerId="ADAL" clId="{2129EE20-38D1-442E-8935-94BF061B97C0}" dt="2025-10-09T15:40:41.607" v="3001" actId="14100"/>
        <pc:sldMkLst>
          <pc:docMk/>
          <pc:sldMk cId="1543295777" sldId="263"/>
        </pc:sldMkLst>
        <pc:spChg chg="mod">
          <ac:chgData name="Sonam Akhtar (2439007)" userId="328a2b09-9483-42c6-bc02-fcae243ee2e7" providerId="ADAL" clId="{2129EE20-38D1-442E-8935-94BF061B97C0}" dt="2025-10-09T15:40:31.688" v="2998" actId="1076"/>
          <ac:spMkLst>
            <pc:docMk/>
            <pc:sldMk cId="1543295777" sldId="263"/>
            <ac:spMk id="2" creationId="{00000000-0000-0000-0000-000000000000}"/>
          </ac:spMkLst>
        </pc:spChg>
        <pc:graphicFrameChg chg="mod modGraphic">
          <ac:chgData name="Sonam Akhtar (2439007)" userId="328a2b09-9483-42c6-bc02-fcae243ee2e7" providerId="ADAL" clId="{2129EE20-38D1-442E-8935-94BF061B97C0}" dt="2025-10-09T15:40:41.607" v="3001" actId="14100"/>
          <ac:graphicFrameMkLst>
            <pc:docMk/>
            <pc:sldMk cId="1543295777" sldId="263"/>
            <ac:graphicFrameMk id="5" creationId="{8D31F24E-D5E8-AEB6-E238-63DEF5605254}"/>
          </ac:graphicFrameMkLst>
        </pc:graphicFrameChg>
      </pc:sldChg>
      <pc:sldChg chg="modSp mod modAnim">
        <pc:chgData name="Sonam Akhtar (2439007)" userId="328a2b09-9483-42c6-bc02-fcae243ee2e7" providerId="ADAL" clId="{2129EE20-38D1-442E-8935-94BF061B97C0}" dt="2025-10-09T15:53:28.646" v="3167" actId="20577"/>
        <pc:sldMkLst>
          <pc:docMk/>
          <pc:sldMk cId="2840829973" sldId="264"/>
        </pc:sldMkLst>
        <pc:spChg chg="mod">
          <ac:chgData name="Sonam Akhtar (2439007)" userId="328a2b09-9483-42c6-bc02-fcae243ee2e7" providerId="ADAL" clId="{2129EE20-38D1-442E-8935-94BF061B97C0}" dt="2025-10-09T15:47:51.634" v="3088" actId="1076"/>
          <ac:spMkLst>
            <pc:docMk/>
            <pc:sldMk cId="2840829973" sldId="264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09T15:53:28.646" v="3167" actId="20577"/>
          <ac:spMkLst>
            <pc:docMk/>
            <pc:sldMk cId="2840829973" sldId="264"/>
            <ac:spMk id="4" creationId="{99D2CCDB-AEA7-93F8-FC5C-A03C61953BA3}"/>
          </ac:spMkLst>
        </pc:spChg>
      </pc:sldChg>
      <pc:sldChg chg="modSp mod modAnim">
        <pc:chgData name="Sonam Akhtar (2439007)" userId="328a2b09-9483-42c6-bc02-fcae243ee2e7" providerId="ADAL" clId="{2129EE20-38D1-442E-8935-94BF061B97C0}" dt="2025-10-09T15:55:46.439" v="3180"/>
        <pc:sldMkLst>
          <pc:docMk/>
          <pc:sldMk cId="4080749185" sldId="267"/>
        </pc:sldMkLst>
        <pc:spChg chg="mod">
          <ac:chgData name="Sonam Akhtar (2439007)" userId="328a2b09-9483-42c6-bc02-fcae243ee2e7" providerId="ADAL" clId="{2129EE20-38D1-442E-8935-94BF061B97C0}" dt="2025-10-09T15:46:37.451" v="3084" actId="1076"/>
          <ac:spMkLst>
            <pc:docMk/>
            <pc:sldMk cId="4080749185" sldId="267"/>
            <ac:spMk id="2" creationId="{00000000-0000-0000-0000-000000000000}"/>
          </ac:spMkLst>
        </pc:spChg>
        <pc:spChg chg="mod">
          <ac:chgData name="Sonam Akhtar (2439007)" userId="328a2b09-9483-42c6-bc02-fcae243ee2e7" providerId="ADAL" clId="{2129EE20-38D1-442E-8935-94BF061B97C0}" dt="2025-10-09T15:46:41.276" v="3086" actId="27636"/>
          <ac:spMkLst>
            <pc:docMk/>
            <pc:sldMk cId="4080749185" sldId="267"/>
            <ac:spMk id="4" creationId="{00000000-0000-0000-0000-000000000000}"/>
          </ac:spMkLst>
        </pc:spChg>
      </pc:sldChg>
      <pc:sldChg chg="addSp delSp modSp mod">
        <pc:chgData name="Sonam Akhtar (2439007)" userId="328a2b09-9483-42c6-bc02-fcae243ee2e7" providerId="ADAL" clId="{2129EE20-38D1-442E-8935-94BF061B97C0}" dt="2025-10-09T15:20:17.717" v="2334" actId="1076"/>
        <pc:sldMkLst>
          <pc:docMk/>
          <pc:sldMk cId="2370110780" sldId="268"/>
        </pc:sldMkLst>
        <pc:spChg chg="mod">
          <ac:chgData name="Sonam Akhtar (2439007)" userId="328a2b09-9483-42c6-bc02-fcae243ee2e7" providerId="ADAL" clId="{2129EE20-38D1-442E-8935-94BF061B97C0}" dt="2025-10-09T15:20:17.717" v="2334" actId="1076"/>
          <ac:spMkLst>
            <pc:docMk/>
            <pc:sldMk cId="2370110780" sldId="268"/>
            <ac:spMk id="2" creationId="{00000000-0000-0000-0000-000000000000}"/>
          </ac:spMkLst>
        </pc:spChg>
      </pc:sldChg>
      <pc:sldChg chg="modSp mod ord modAnim">
        <pc:chgData name="Sonam Akhtar (2439007)" userId="328a2b09-9483-42c6-bc02-fcae243ee2e7" providerId="ADAL" clId="{2129EE20-38D1-442E-8935-94BF061B97C0}" dt="2025-10-09T15:48:05.277" v="3090" actId="27636"/>
        <pc:sldMkLst>
          <pc:docMk/>
          <pc:sldMk cId="715352082" sldId="269"/>
        </pc:sldMkLst>
        <pc:spChg chg="mod">
          <ac:chgData name="Sonam Akhtar (2439007)" userId="328a2b09-9483-42c6-bc02-fcae243ee2e7" providerId="ADAL" clId="{2129EE20-38D1-442E-8935-94BF061B97C0}" dt="2025-10-09T15:34:07.918" v="2615" actId="1076"/>
          <ac:spMkLst>
            <pc:docMk/>
            <pc:sldMk cId="715352082" sldId="269"/>
            <ac:spMk id="2" creationId="{1BE93654-2A06-985D-0BD8-C918E3614102}"/>
          </ac:spMkLst>
        </pc:spChg>
        <pc:spChg chg="mod">
          <ac:chgData name="Sonam Akhtar (2439007)" userId="328a2b09-9483-42c6-bc02-fcae243ee2e7" providerId="ADAL" clId="{2129EE20-38D1-442E-8935-94BF061B97C0}" dt="2025-10-09T15:48:05.277" v="3090" actId="27636"/>
          <ac:spMkLst>
            <pc:docMk/>
            <pc:sldMk cId="715352082" sldId="269"/>
            <ac:spMk id="3" creationId="{25C058E2-5377-99B1-6DBE-C83C9F8B8AAF}"/>
          </ac:spMkLst>
        </pc:spChg>
      </pc:sldChg>
      <pc:sldChg chg="modSp mod modAnim">
        <pc:chgData name="Sonam Akhtar (2439007)" userId="328a2b09-9483-42c6-bc02-fcae243ee2e7" providerId="ADAL" clId="{2129EE20-38D1-442E-8935-94BF061B97C0}" dt="2025-10-09T15:41:47.520" v="3012" actId="1076"/>
        <pc:sldMkLst>
          <pc:docMk/>
          <pc:sldMk cId="3295137189" sldId="270"/>
        </pc:sldMkLst>
        <pc:spChg chg="mod">
          <ac:chgData name="Sonam Akhtar (2439007)" userId="328a2b09-9483-42c6-bc02-fcae243ee2e7" providerId="ADAL" clId="{2129EE20-38D1-442E-8935-94BF061B97C0}" dt="2025-10-09T15:41:19.654" v="3006" actId="1076"/>
          <ac:spMkLst>
            <pc:docMk/>
            <pc:sldMk cId="3295137189" sldId="270"/>
            <ac:spMk id="2" creationId="{98994178-15A2-3F42-0DC8-B9E1118B505E}"/>
          </ac:spMkLst>
        </pc:spChg>
        <pc:spChg chg="mod">
          <ac:chgData name="Sonam Akhtar (2439007)" userId="328a2b09-9483-42c6-bc02-fcae243ee2e7" providerId="ADAL" clId="{2129EE20-38D1-442E-8935-94BF061B97C0}" dt="2025-10-09T15:41:40.248" v="3011" actId="14100"/>
          <ac:spMkLst>
            <pc:docMk/>
            <pc:sldMk cId="3295137189" sldId="270"/>
            <ac:spMk id="17" creationId="{CE1BD776-63C4-D3EE-069C-C9BBE2DC4B45}"/>
          </ac:spMkLst>
        </pc:spChg>
        <pc:spChg chg="mod">
          <ac:chgData name="Sonam Akhtar (2439007)" userId="328a2b09-9483-42c6-bc02-fcae243ee2e7" providerId="ADAL" clId="{2129EE20-38D1-442E-8935-94BF061B97C0}" dt="2025-10-09T10:30:34.117" v="2214" actId="20577"/>
          <ac:spMkLst>
            <pc:docMk/>
            <pc:sldMk cId="3295137189" sldId="270"/>
            <ac:spMk id="22" creationId="{19E1DBE5-167E-78C1-BCD0-8D2DCE9A4F68}"/>
          </ac:spMkLst>
        </pc:spChg>
        <pc:spChg chg="mod">
          <ac:chgData name="Sonam Akhtar (2439007)" userId="328a2b09-9483-42c6-bc02-fcae243ee2e7" providerId="ADAL" clId="{2129EE20-38D1-442E-8935-94BF061B97C0}" dt="2025-10-09T10:33:27.816" v="2290" actId="20577"/>
          <ac:spMkLst>
            <pc:docMk/>
            <pc:sldMk cId="3295137189" sldId="270"/>
            <ac:spMk id="24" creationId="{44AB04F4-8499-0CBD-C2DD-C750D2568FD9}"/>
          </ac:spMkLst>
        </pc:spChg>
        <pc:spChg chg="mod">
          <ac:chgData name="Sonam Akhtar (2439007)" userId="328a2b09-9483-42c6-bc02-fcae243ee2e7" providerId="ADAL" clId="{2129EE20-38D1-442E-8935-94BF061B97C0}" dt="2025-10-09T10:28:50.458" v="2197" actId="207"/>
          <ac:spMkLst>
            <pc:docMk/>
            <pc:sldMk cId="3295137189" sldId="270"/>
            <ac:spMk id="25" creationId="{327A92EC-E2CD-E0BC-131F-C601B5DE7C4F}"/>
          </ac:spMkLst>
        </pc:spChg>
        <pc:spChg chg="mod">
          <ac:chgData name="Sonam Akhtar (2439007)" userId="328a2b09-9483-42c6-bc02-fcae243ee2e7" providerId="ADAL" clId="{2129EE20-38D1-442E-8935-94BF061B97C0}" dt="2025-10-09T10:32:33.078" v="2245" actId="20577"/>
          <ac:spMkLst>
            <pc:docMk/>
            <pc:sldMk cId="3295137189" sldId="270"/>
            <ac:spMk id="27" creationId="{B1E4133F-2751-3952-C07B-9EBB9CE035BD}"/>
          </ac:spMkLst>
        </pc:spChg>
        <pc:spChg chg="mod">
          <ac:chgData name="Sonam Akhtar (2439007)" userId="328a2b09-9483-42c6-bc02-fcae243ee2e7" providerId="ADAL" clId="{2129EE20-38D1-442E-8935-94BF061B97C0}" dt="2025-10-09T10:34:22.695" v="2317" actId="20577"/>
          <ac:spMkLst>
            <pc:docMk/>
            <pc:sldMk cId="3295137189" sldId="270"/>
            <ac:spMk id="31" creationId="{D45EDE67-E388-5BB2-8AE2-68384FBC5D26}"/>
          </ac:spMkLst>
        </pc:spChg>
        <pc:spChg chg="mod">
          <ac:chgData name="Sonam Akhtar (2439007)" userId="328a2b09-9483-42c6-bc02-fcae243ee2e7" providerId="ADAL" clId="{2129EE20-38D1-442E-8935-94BF061B97C0}" dt="2025-10-09T10:33:07.745" v="2269" actId="20577"/>
          <ac:spMkLst>
            <pc:docMk/>
            <pc:sldMk cId="3295137189" sldId="270"/>
            <ac:spMk id="33" creationId="{6AAFB1ED-E8F8-E799-32DD-32F1455B7780}"/>
          </ac:spMkLst>
        </pc:spChg>
        <pc:grpChg chg="mod">
          <ac:chgData name="Sonam Akhtar (2439007)" userId="328a2b09-9483-42c6-bc02-fcae243ee2e7" providerId="ADAL" clId="{2129EE20-38D1-442E-8935-94BF061B97C0}" dt="2025-10-09T15:41:47.520" v="3012" actId="1076"/>
          <ac:grpSpMkLst>
            <pc:docMk/>
            <pc:sldMk cId="3295137189" sldId="270"/>
            <ac:grpSpMk id="3" creationId="{158063E8-311C-06F0-7619-4D7E0D99757D}"/>
          </ac:grpSpMkLst>
        </pc:grpChg>
      </pc:sldChg>
      <pc:sldChg chg="addSp modSp mod modClrScheme modAnim chgLayout">
        <pc:chgData name="Sonam Akhtar (2439007)" userId="328a2b09-9483-42c6-bc02-fcae243ee2e7" providerId="ADAL" clId="{2129EE20-38D1-442E-8935-94BF061B97C0}" dt="2025-10-09T15:54:57.645" v="3179" actId="1076"/>
        <pc:sldMkLst>
          <pc:docMk/>
          <pc:sldMk cId="1332668690" sldId="271"/>
        </pc:sldMkLst>
        <pc:spChg chg="mod">
          <ac:chgData name="Sonam Akhtar (2439007)" userId="328a2b09-9483-42c6-bc02-fcae243ee2e7" providerId="ADAL" clId="{2129EE20-38D1-442E-8935-94BF061B97C0}" dt="2025-10-09T15:41:58.915" v="3015" actId="1076"/>
          <ac:spMkLst>
            <pc:docMk/>
            <pc:sldMk cId="1332668690" sldId="271"/>
            <ac:spMk id="2" creationId="{12B305DE-A196-9F36-DB6A-B751186CF50A}"/>
          </ac:spMkLst>
        </pc:spChg>
        <pc:spChg chg="mod">
          <ac:chgData name="Sonam Akhtar (2439007)" userId="328a2b09-9483-42c6-bc02-fcae243ee2e7" providerId="ADAL" clId="{2129EE20-38D1-442E-8935-94BF061B97C0}" dt="2025-10-09T15:54:57.645" v="3179" actId="1076"/>
          <ac:spMkLst>
            <pc:docMk/>
            <pc:sldMk cId="1332668690" sldId="271"/>
            <ac:spMk id="3" creationId="{F0172B5D-4D6C-ECC4-8151-D9C1D4A2136B}"/>
          </ac:spMkLst>
        </pc:spChg>
        <pc:picChg chg="add mod">
          <ac:chgData name="Sonam Akhtar (2439007)" userId="328a2b09-9483-42c6-bc02-fcae243ee2e7" providerId="ADAL" clId="{2129EE20-38D1-442E-8935-94BF061B97C0}" dt="2025-10-09T15:54:32.537" v="3173" actId="1076"/>
          <ac:picMkLst>
            <pc:docMk/>
            <pc:sldMk cId="1332668690" sldId="271"/>
            <ac:picMk id="5" creationId="{BCFE13BF-B701-A506-6C25-9DDA531F73EC}"/>
          </ac:picMkLst>
        </pc:picChg>
      </pc:sldChg>
      <pc:sldChg chg="delSp modSp mod delAnim modAnim">
        <pc:chgData name="Sonam Akhtar (2439007)" userId="328a2b09-9483-42c6-bc02-fcae243ee2e7" providerId="ADAL" clId="{2129EE20-38D1-442E-8935-94BF061B97C0}" dt="2025-10-09T15:56:58.847" v="3183" actId="478"/>
        <pc:sldMkLst>
          <pc:docMk/>
          <pc:sldMk cId="2076313475" sldId="272"/>
        </pc:sldMkLst>
        <pc:spChg chg="mod">
          <ac:chgData name="Sonam Akhtar (2439007)" userId="328a2b09-9483-42c6-bc02-fcae243ee2e7" providerId="ADAL" clId="{2129EE20-38D1-442E-8935-94BF061B97C0}" dt="2025-10-09T15:56:53.233" v="3182" actId="34135"/>
          <ac:spMkLst>
            <pc:docMk/>
            <pc:sldMk cId="2076313475" sldId="272"/>
            <ac:spMk id="5" creationId="{1CAF2486-E38F-A384-AA0A-52B155F20C75}"/>
          </ac:spMkLst>
        </pc:spChg>
        <pc:picChg chg="del">
          <ac:chgData name="Sonam Akhtar (2439007)" userId="328a2b09-9483-42c6-bc02-fcae243ee2e7" providerId="ADAL" clId="{2129EE20-38D1-442E-8935-94BF061B97C0}" dt="2025-10-09T15:56:58.847" v="3183" actId="478"/>
          <ac:picMkLst>
            <pc:docMk/>
            <pc:sldMk cId="2076313475" sldId="272"/>
            <ac:picMk id="9" creationId="{CF6D9BF4-F45A-8324-E778-D60F764821C7}"/>
          </ac:picMkLst>
        </pc:picChg>
      </pc:sldChg>
      <pc:sldChg chg="addSp delSp modSp mod delAnim modAnim">
        <pc:chgData name="Sonam Akhtar (2439007)" userId="328a2b09-9483-42c6-bc02-fcae243ee2e7" providerId="ADAL" clId="{2129EE20-38D1-442E-8935-94BF061B97C0}" dt="2025-10-09T15:46:25.269" v="3081" actId="1076"/>
        <pc:sldMkLst>
          <pc:docMk/>
          <pc:sldMk cId="778409875" sldId="273"/>
        </pc:sldMkLst>
        <pc:spChg chg="add del mod">
          <ac:chgData name="Sonam Akhtar (2439007)" userId="328a2b09-9483-42c6-bc02-fcae243ee2e7" providerId="ADAL" clId="{2129EE20-38D1-442E-8935-94BF061B97C0}" dt="2025-10-09T15:45:30.950" v="3071" actId="931"/>
          <ac:spMkLst>
            <pc:docMk/>
            <pc:sldMk cId="778409875" sldId="273"/>
            <ac:spMk id="3" creationId="{6A1A972B-CEB7-6CC3-D46B-B762568524A3}"/>
          </ac:spMkLst>
        </pc:spChg>
        <pc:spChg chg="del">
          <ac:chgData name="Sonam Akhtar (2439007)" userId="328a2b09-9483-42c6-bc02-fcae243ee2e7" providerId="ADAL" clId="{2129EE20-38D1-442E-8935-94BF061B97C0}" dt="2025-10-09T15:44:30.344" v="3070" actId="478"/>
          <ac:spMkLst>
            <pc:docMk/>
            <pc:sldMk cId="778409875" sldId="273"/>
            <ac:spMk id="7" creationId="{B1AD6853-3926-BBAC-9DF9-72554DAD50B0}"/>
          </ac:spMkLst>
        </pc:spChg>
        <pc:spChg chg="add del mod">
          <ac:chgData name="Sonam Akhtar (2439007)" userId="328a2b09-9483-42c6-bc02-fcae243ee2e7" providerId="ADAL" clId="{2129EE20-38D1-442E-8935-94BF061B97C0}" dt="2025-10-09T15:46:13.876" v="3077" actId="931"/>
          <ac:spMkLst>
            <pc:docMk/>
            <pc:sldMk cId="778409875" sldId="273"/>
            <ac:spMk id="9" creationId="{CB075D34-D5E8-E136-A586-170117B36233}"/>
          </ac:spMkLst>
        </pc:spChg>
        <pc:picChg chg="add del mod">
          <ac:chgData name="Sonam Akhtar (2439007)" userId="328a2b09-9483-42c6-bc02-fcae243ee2e7" providerId="ADAL" clId="{2129EE20-38D1-442E-8935-94BF061B97C0}" dt="2025-10-09T15:45:58.407" v="3076" actId="478"/>
          <ac:picMkLst>
            <pc:docMk/>
            <pc:sldMk cId="778409875" sldId="273"/>
            <ac:picMk id="5" creationId="{24610849-89C1-7355-2C92-A64A55E99163}"/>
          </ac:picMkLst>
        </pc:picChg>
        <pc:picChg chg="del">
          <ac:chgData name="Sonam Akhtar (2439007)" userId="328a2b09-9483-42c6-bc02-fcae243ee2e7" providerId="ADAL" clId="{2129EE20-38D1-442E-8935-94BF061B97C0}" dt="2025-10-09T15:44:30.344" v="3070" actId="478"/>
          <ac:picMkLst>
            <pc:docMk/>
            <pc:sldMk cId="778409875" sldId="273"/>
            <ac:picMk id="6" creationId="{E8F9D17A-FEFA-04E2-8D86-578AA5D9F197}"/>
          </ac:picMkLst>
        </pc:picChg>
        <pc:picChg chg="add mod">
          <ac:chgData name="Sonam Akhtar (2439007)" userId="328a2b09-9483-42c6-bc02-fcae243ee2e7" providerId="ADAL" clId="{2129EE20-38D1-442E-8935-94BF061B97C0}" dt="2025-10-09T15:46:25.269" v="3081" actId="1076"/>
          <ac:picMkLst>
            <pc:docMk/>
            <pc:sldMk cId="778409875" sldId="273"/>
            <ac:picMk id="11" creationId="{B8FE0AB7-A4EB-143A-4360-4C12B8A320F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C8C3352-CB33-470C-BBDE-962A0890367D}" type="datetime1">
              <a:rPr lang="en-GB" smtClean="0"/>
              <a:t>09/10/2025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63FFE7F-C917-439A-8026-3D301EB5CC2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2EE1D1A-07CA-43D9-8663-E9463C37B5CB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EC0B30D-C07A-425B-A90C-BA7BEB19107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2015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162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0262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0498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0891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9218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6694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084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226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0D1A676-F82A-4CE5-A021-A0B683E59F75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0FA94-FDF3-40A4-9065-9AF1D1E74486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AB67B6-FD8B-4159-ADC3-F05087B60E63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4E030A-9007-4B33-92BF-0053B733DDEA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49746F-625E-4435-9824-3AF87594377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5794E7-41EE-4A85-B616-E0745C345E96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D42F858-4ECE-4DFD-9000-A35D4BD1B823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CDE9B36-6EE3-4F48-8F58-22C6BDA9A75A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121DCD16-F51B-4EED-A1F4-DBC99941BE5A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E31375A4-56A4-47D6-9801-1991572033F7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vatour.com/article/the-benefits-of-fishbone-diagram-in-continuous-improvement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ihi.org/library/tools/cause-and-effect-diagram?utm_source=chatgpt.com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366" y="2106082"/>
            <a:ext cx="10015267" cy="1464906"/>
          </a:xfrm>
        </p:spPr>
        <p:txBody>
          <a:bodyPr rtlCol="0">
            <a:noAutofit/>
          </a:bodyPr>
          <a:lstStyle/>
          <a:p>
            <a:r>
              <a:rPr lang="en-GB" sz="6600" dirty="0">
                <a:latin typeface="Arial Black" panose="020B0A04020102020204" pitchFamily="34" charset="0"/>
                <a:cs typeface="AngsanaUPC" panose="020B0502040204020203" pitchFamily="18" charset="-34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67E8489-4D26-AB4B-6C68-1E1329B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784" y="862642"/>
            <a:ext cx="12399033" cy="513271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Student Name:	Sonam Akhtar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Student ID:		2439007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Lecturer’s Name:  Sujeewa Hearth 	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Module Code: 	LCLM4004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Module Name: 	Problem Solving &amp; Decision-Making</a:t>
            </a: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Component 1: 	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225353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574" y="94889"/>
            <a:ext cx="10058400" cy="878169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5B2F1-D315-487E-7C2E-D2BAB4FEF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9562" y="1128653"/>
            <a:ext cx="6737230" cy="5289399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morning, my name is Sonam.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my presentation, I will;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 the 5W2H model to summarise and analyse the key business issues.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Haven Florists, which will include the nature and scope of the problems which the business is facing.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Analyse and apply the PESTEL framework to identify potential issues affecting the business.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Critique and apply the Cause-and-Effect model.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Finally, I will summarise my key findings.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List. </a:t>
            </a:r>
          </a:p>
        </p:txBody>
      </p:sp>
      <p:pic>
        <p:nvPicPr>
          <p:cNvPr id="5" name="Picture 4" descr="Cut sunflowers in buckets">
            <a:extLst>
              <a:ext uri="{FF2B5EF4-FFF2-40B4-BE49-F238E27FC236}">
                <a16:creationId xmlns:a16="http://schemas.microsoft.com/office/drawing/2014/main" id="{00B93756-D453-DA08-1183-8AD9925F32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250" y="2231515"/>
            <a:ext cx="4662577" cy="30836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573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2887" y="407684"/>
            <a:ext cx="10058400" cy="957071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Overview of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2887" y="1704024"/>
            <a:ext cx="6259284" cy="4374041"/>
          </a:xfrm>
        </p:spPr>
        <p:txBody>
          <a:bodyPr rtlCol="0"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 is a small, independent flower shop located in Norwich.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Founded in 2016 by Priya and Liam, the shop has built a reputation for its custom floral arrangements.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serves both walk-in clients and corporate events, including weddings.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business has achieved its success by adhering to its ethos of sustainability and environmental consciousness.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website is outdated and hard to navigate, also no digital presence to attract new customers. </a:t>
            </a:r>
          </a:p>
        </p:txBody>
      </p:sp>
      <p:pic>
        <p:nvPicPr>
          <p:cNvPr id="5" name="Picture 4" descr="Bouquets on table">
            <a:extLst>
              <a:ext uri="{FF2B5EF4-FFF2-40B4-BE49-F238E27FC236}">
                <a16:creationId xmlns:a16="http://schemas.microsoft.com/office/drawing/2014/main" id="{E75CEA51-631A-1F6E-E87F-D28CFC2273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1733" y="2288845"/>
            <a:ext cx="4800600" cy="3204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7050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969" y="396815"/>
            <a:ext cx="10058400" cy="809476"/>
          </a:xfrm>
        </p:spPr>
        <p:txBody>
          <a:bodyPr rtlCol="0"/>
          <a:lstStyle/>
          <a:p>
            <a:pPr rtl="0"/>
            <a:r>
              <a:rPr lang="en-GB" dirty="0"/>
              <a:t>5W2H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5D692EC-FDAF-0A31-8C01-EA679525F55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82675113"/>
              </p:ext>
            </p:extLst>
          </p:nvPr>
        </p:nvGraphicFramePr>
        <p:xfrm>
          <a:off x="501768" y="1357934"/>
          <a:ext cx="11188464" cy="50339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8352">
                  <a:extLst>
                    <a:ext uri="{9D8B030D-6E8A-4147-A177-3AD203B41FA5}">
                      <a16:colId xmlns:a16="http://schemas.microsoft.com/office/drawing/2014/main" val="860050712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1263155679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596025015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1718578898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3167805976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3922996717"/>
                    </a:ext>
                  </a:extLst>
                </a:gridCol>
                <a:gridCol w="1598352">
                  <a:extLst>
                    <a:ext uri="{9D8B030D-6E8A-4147-A177-3AD203B41FA5}">
                      <a16:colId xmlns:a16="http://schemas.microsoft.com/office/drawing/2014/main" val="2337060551"/>
                    </a:ext>
                  </a:extLst>
                </a:gridCol>
              </a:tblGrid>
              <a:tr h="55336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55697034"/>
                  </a:ext>
                </a:extLst>
              </a:tr>
              <a:tr h="862929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effect is it having?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is the problem occurring?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was the problem first noticed?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impacted by the problem?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is the problem happening?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serious is the problem?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 money is being lost?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374215659"/>
                  </a:ext>
                </a:extLst>
              </a:tr>
              <a:tr h="8629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have dropped by 30%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shop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the past 12 months.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Green Haven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Florist.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Fewer customers are visiting the store.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Very serious.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30% of in-store sales.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19642178"/>
                  </a:ext>
                </a:extLst>
              </a:tr>
              <a:tr h="8629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 is shrinking.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30% decline in in-store sales.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Loyal walk-in customers.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Outdated website and marketing.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of losing the business.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53988203"/>
                  </a:ext>
                </a:extLst>
              </a:tr>
              <a:tr h="8629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Struggling to remain sustainable.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supply and packaging costs.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4480223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317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3654-2A06-985D-0BD8-C918E3614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048" y="211325"/>
            <a:ext cx="10058400" cy="662464"/>
          </a:xfrm>
        </p:spPr>
        <p:txBody>
          <a:bodyPr/>
          <a:lstStyle/>
          <a:p>
            <a:r>
              <a:rPr lang="en-GB" dirty="0"/>
              <a:t>The Problems which Green Haven Florists 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058E2-5377-99B1-6DBE-C83C9F8B8A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2913" y="948907"/>
            <a:ext cx="11775057" cy="577969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Internal Problem related to PESTLE factors: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Customers find the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difficult to use, which is decreasing online conversion rates. This is something that Green Haven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can control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Many customers want same-day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delivery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but Green Haven does not offer this service; enhancing delivery options is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within the business's control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Digital marketing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Green Haven relies heavily on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word of mouth,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can be controlled.</a:t>
            </a:r>
          </a:p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Extern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al Problems related to PESTLE factors: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Decrease in foot traffic;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fewer customers are visiting the store, which has led to a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30% decline in sales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This situation is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beyond the control of the business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Rising cost inflation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has impacted the business, which is also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beyond the control of the business.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Increased competition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new florists are opening with lower prices, which is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beyond the business's control.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352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681" y="241540"/>
            <a:ext cx="10673751" cy="815698"/>
          </a:xfrm>
        </p:spPr>
        <p:txBody>
          <a:bodyPr rtlCol="0"/>
          <a:lstStyle/>
          <a:p>
            <a:pPr rtl="0"/>
            <a:r>
              <a:rPr lang="en-GB" dirty="0"/>
              <a:t>Analysing PESTEL Framework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9563" y="1147313"/>
            <a:ext cx="11248845" cy="5262114"/>
          </a:xfrm>
        </p:spPr>
        <p:txBody>
          <a:bodyPr rtlCol="0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PESTEL framework consists of 6 categories: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Political, Economic, Social, Technological, Environmental and Legal.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Alanzi (2018), believes the PESTEL analysis helps managers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major macroeconomic issues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that could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business’s future growth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allowing the company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Rastogi and Trivedi (2016), the PESTEL technique can be applied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external risks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during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risk management plan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Siddiqui (2021), believes an advantage of the PESTEL framework is that it is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simple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business.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Disadvantages to the PESTEL framework are that it does not tell us how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factors change over time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e.g. inflation can go up and down. PESTEL also does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give us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70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551" y="327804"/>
            <a:ext cx="10058400" cy="705958"/>
          </a:xfrm>
        </p:spPr>
        <p:txBody>
          <a:bodyPr rtlCol="0"/>
          <a:lstStyle/>
          <a:p>
            <a:pPr rtl="0"/>
            <a:r>
              <a:rPr lang="en-GB" dirty="0"/>
              <a:t>Applying PESTEL framework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D31F24E-D5E8-AEB6-E238-63DEF560525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05486117"/>
              </p:ext>
            </p:extLst>
          </p:nvPr>
        </p:nvGraphicFramePr>
        <p:xfrm>
          <a:off x="310551" y="1216324"/>
          <a:ext cx="11248848" cy="53216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4808">
                  <a:extLst>
                    <a:ext uri="{9D8B030D-6E8A-4147-A177-3AD203B41FA5}">
                      <a16:colId xmlns:a16="http://schemas.microsoft.com/office/drawing/2014/main" val="2135329992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3654569389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528348555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1932496542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3832073240"/>
                    </a:ext>
                  </a:extLst>
                </a:gridCol>
                <a:gridCol w="1874808">
                  <a:extLst>
                    <a:ext uri="{9D8B030D-6E8A-4147-A177-3AD203B41FA5}">
                      <a16:colId xmlns:a16="http://schemas.microsoft.com/office/drawing/2014/main" val="824086810"/>
                    </a:ext>
                  </a:extLst>
                </a:gridCol>
              </a:tblGrid>
              <a:tr h="75156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3552617"/>
                  </a:ext>
                </a:extLst>
              </a:tr>
              <a:tr h="2635338">
                <a:tc>
                  <a:txBody>
                    <a:bodyPr/>
                    <a:lstStyle/>
                    <a:p>
                      <a:r>
                        <a:rPr lang="en-GB" dirty="0"/>
                        <a:t>Brexit importing costs </a:t>
                      </a:r>
                      <a:r>
                        <a:rPr lang="en-GB"/>
                        <a:t>have risen.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More Competition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Footfall has fallen.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Outdated website.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Control of Substances Hazardous to Health (COSHH) Regulations 2002. </a:t>
                      </a:r>
                      <a:r>
                        <a:rPr lang="en-US" dirty="0" err="1"/>
                        <a:t>E.g</a:t>
                      </a:r>
                      <a:r>
                        <a:rPr lang="en-US" dirty="0"/>
                        <a:t> Imported flowers may contain 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pesticide.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Eco-friendly packaging.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124605"/>
                  </a:ext>
                </a:extLst>
              </a:tr>
              <a:tr h="146114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Inflation is 3.8%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Shopping Habits have changed.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presence is not being used to their advantage.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8263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329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785" y="207035"/>
            <a:ext cx="10058400" cy="895421"/>
          </a:xfrm>
        </p:spPr>
        <p:txBody>
          <a:bodyPr rtlCol="0"/>
          <a:lstStyle/>
          <a:p>
            <a:pPr rtl="0"/>
            <a:r>
              <a:rPr lang="en-GB" dirty="0"/>
              <a:t>Critique of the Cause-and-Effect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D2CCDB-AEA7-93F8-FC5C-A03C61953BA3}"/>
              </a:ext>
            </a:extLst>
          </p:cNvPr>
          <p:cNvSpPr txBox="1"/>
          <p:nvPr/>
        </p:nvSpPr>
        <p:spPr>
          <a:xfrm>
            <a:off x="593785" y="1283610"/>
            <a:ext cx="110691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According to the Institute for Healthcare Improvement (2017), it is a visual tool for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mapping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out possible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reasons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contributing to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specific identified problem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 to identify the root cause of a problem and aid in problem solving.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Businesses use it to identify potential issues and their causes.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According to Avatour (2024), an advantage of using a fishbone diagram is that teams can explore the fundamental factors contributing to a problem.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drawback is that it lacks measurable impact and is very simple.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082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94178-15A2-3F42-0DC8-B9E1118B5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1" y="207409"/>
            <a:ext cx="8291508" cy="783776"/>
          </a:xfrm>
        </p:spPr>
        <p:txBody>
          <a:bodyPr/>
          <a:lstStyle/>
          <a:p>
            <a:r>
              <a:rPr lang="en-GB" dirty="0"/>
              <a:t>Applying the Cause-and-effect model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58063E8-311C-06F0-7619-4D7E0D99757D}"/>
              </a:ext>
            </a:extLst>
          </p:cNvPr>
          <p:cNvGrpSpPr/>
          <p:nvPr/>
        </p:nvGrpSpPr>
        <p:grpSpPr>
          <a:xfrm>
            <a:off x="465244" y="1406105"/>
            <a:ext cx="11261511" cy="5063707"/>
            <a:chOff x="0" y="0"/>
            <a:chExt cx="10560885" cy="4671548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35EC745-8DDF-8193-3996-4E29B255A570}"/>
                </a:ext>
              </a:extLst>
            </p:cNvPr>
            <p:cNvCxnSpPr/>
            <p:nvPr/>
          </p:nvCxnSpPr>
          <p:spPr>
            <a:xfrm>
              <a:off x="114805" y="2247798"/>
              <a:ext cx="8615759" cy="26874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EBF51E1-6883-0050-E453-1275DE8C76EA}"/>
                </a:ext>
              </a:extLst>
            </p:cNvPr>
            <p:cNvCxnSpPr/>
            <p:nvPr/>
          </p:nvCxnSpPr>
          <p:spPr>
            <a:xfrm flipH="1" flipV="1">
              <a:off x="1157286" y="506561"/>
              <a:ext cx="1466092" cy="1709121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1902D90E-0568-B698-BA32-5F1274C8837F}"/>
                </a:ext>
              </a:extLst>
            </p:cNvPr>
            <p:cNvCxnSpPr/>
            <p:nvPr/>
          </p:nvCxnSpPr>
          <p:spPr>
            <a:xfrm flipH="1">
              <a:off x="1149669" y="2293351"/>
              <a:ext cx="1481326" cy="1717182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9FBF2EE-573C-DA56-3517-AE139519B342}"/>
                </a:ext>
              </a:extLst>
            </p:cNvPr>
            <p:cNvCxnSpPr/>
            <p:nvPr/>
          </p:nvCxnSpPr>
          <p:spPr>
            <a:xfrm flipH="1" flipV="1">
              <a:off x="4022928" y="542708"/>
              <a:ext cx="1485900" cy="1695684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696966A-8DDB-1540-1AA9-A6B1EC86C103}"/>
                </a:ext>
              </a:extLst>
            </p:cNvPr>
            <p:cNvCxnSpPr/>
            <p:nvPr/>
          </p:nvCxnSpPr>
          <p:spPr>
            <a:xfrm flipH="1">
              <a:off x="3991740" y="2280046"/>
              <a:ext cx="1485900" cy="1692997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629CFFD-B4EB-9320-8F6D-4F5EB8E5314C}"/>
                </a:ext>
              </a:extLst>
            </p:cNvPr>
            <p:cNvCxnSpPr>
              <a:endCxn id="13" idx="2"/>
            </p:cNvCxnSpPr>
            <p:nvPr/>
          </p:nvCxnSpPr>
          <p:spPr>
            <a:xfrm flipH="1" flipV="1">
              <a:off x="6894078" y="472606"/>
              <a:ext cx="1524174" cy="1775193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D541A4B-1442-05EB-EE74-A156786522DE}"/>
                </a:ext>
              </a:extLst>
            </p:cNvPr>
            <p:cNvCxnSpPr/>
            <p:nvPr/>
          </p:nvCxnSpPr>
          <p:spPr>
            <a:xfrm flipH="1">
              <a:off x="6894079" y="2296104"/>
              <a:ext cx="1501135" cy="1692997"/>
            </a:xfrm>
            <a:prstGeom prst="line">
              <a:avLst/>
            </a:prstGeom>
            <a:ln/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11" name="TextBox 30">
              <a:extLst>
                <a:ext uri="{FF2B5EF4-FFF2-40B4-BE49-F238E27FC236}">
                  <a16:creationId xmlns:a16="http://schemas.microsoft.com/office/drawing/2014/main" id="{D3B994F6-BB20-88F1-925A-272C4C1BB063}"/>
                </a:ext>
              </a:extLst>
            </p:cNvPr>
            <p:cNvSpPr txBox="1"/>
            <p:nvPr/>
          </p:nvSpPr>
          <p:spPr>
            <a:xfrm>
              <a:off x="138188" y="9101"/>
              <a:ext cx="212915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 dirty="0">
                  <a:solidFill>
                    <a:srgbClr val="FFC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Method</a:t>
              </a:r>
              <a:endParaRPr lang="en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TextBox 31">
              <a:extLst>
                <a:ext uri="{FF2B5EF4-FFF2-40B4-BE49-F238E27FC236}">
                  <a16:creationId xmlns:a16="http://schemas.microsoft.com/office/drawing/2014/main" id="{5DB6A20C-CFF4-B26B-E98B-7BE2AD6107BC}"/>
                </a:ext>
              </a:extLst>
            </p:cNvPr>
            <p:cNvSpPr txBox="1"/>
            <p:nvPr/>
          </p:nvSpPr>
          <p:spPr>
            <a:xfrm>
              <a:off x="2958076" y="0"/>
              <a:ext cx="2129790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FF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Machine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32">
              <a:extLst>
                <a:ext uri="{FF2B5EF4-FFF2-40B4-BE49-F238E27FC236}">
                  <a16:creationId xmlns:a16="http://schemas.microsoft.com/office/drawing/2014/main" id="{41489ABC-2CE6-75F6-77BF-F7A56B625F65}"/>
                </a:ext>
              </a:extLst>
            </p:cNvPr>
            <p:cNvSpPr txBox="1"/>
            <p:nvPr/>
          </p:nvSpPr>
          <p:spPr>
            <a:xfrm>
              <a:off x="5818163" y="10941"/>
              <a:ext cx="215201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C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People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33">
              <a:extLst>
                <a:ext uri="{FF2B5EF4-FFF2-40B4-BE49-F238E27FC236}">
                  <a16:creationId xmlns:a16="http://schemas.microsoft.com/office/drawing/2014/main" id="{18A0BA3C-0398-33B0-8A61-9B6B82677B43}"/>
                </a:ext>
              </a:extLst>
            </p:cNvPr>
            <p:cNvSpPr txBox="1"/>
            <p:nvPr/>
          </p:nvSpPr>
          <p:spPr>
            <a:xfrm>
              <a:off x="0" y="4004676"/>
              <a:ext cx="215074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7030A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Material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34">
              <a:extLst>
                <a:ext uri="{FF2B5EF4-FFF2-40B4-BE49-F238E27FC236}">
                  <a16:creationId xmlns:a16="http://schemas.microsoft.com/office/drawing/2014/main" id="{25280725-B1FF-C78B-7A5D-9000F381FF02}"/>
                </a:ext>
              </a:extLst>
            </p:cNvPr>
            <p:cNvSpPr txBox="1"/>
            <p:nvPr/>
          </p:nvSpPr>
          <p:spPr>
            <a:xfrm>
              <a:off x="2916217" y="4015593"/>
              <a:ext cx="240220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00B0F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Measurements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TextBox 35">
              <a:extLst>
                <a:ext uri="{FF2B5EF4-FFF2-40B4-BE49-F238E27FC236}">
                  <a16:creationId xmlns:a16="http://schemas.microsoft.com/office/drawing/2014/main" id="{182A6F30-A98D-AA4B-6D38-F12F52305694}"/>
                </a:ext>
              </a:extLst>
            </p:cNvPr>
            <p:cNvSpPr txBox="1"/>
            <p:nvPr/>
          </p:nvSpPr>
          <p:spPr>
            <a:xfrm>
              <a:off x="5798298" y="4010115"/>
              <a:ext cx="2191385" cy="655955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400" b="1" kern="1200">
                  <a:solidFill>
                    <a:srgbClr val="00B05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Environment</a:t>
              </a:r>
              <a:endParaRPr lang="en-GB" sz="1200" kern="10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TextBox 37">
              <a:extLst>
                <a:ext uri="{FF2B5EF4-FFF2-40B4-BE49-F238E27FC236}">
                  <a16:creationId xmlns:a16="http://schemas.microsoft.com/office/drawing/2014/main" id="{CE1BD776-63C4-D3EE-069C-C9BBE2DC4B45}"/>
                </a:ext>
              </a:extLst>
            </p:cNvPr>
            <p:cNvSpPr txBox="1"/>
            <p:nvPr/>
          </p:nvSpPr>
          <p:spPr>
            <a:xfrm>
              <a:off x="8730565" y="1717417"/>
              <a:ext cx="1830320" cy="141750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2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30% Decline in sales</a:t>
              </a:r>
              <a:endParaRPr lang="en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TextBox 21">
              <a:extLst>
                <a:ext uri="{FF2B5EF4-FFF2-40B4-BE49-F238E27FC236}">
                  <a16:creationId xmlns:a16="http://schemas.microsoft.com/office/drawing/2014/main" id="{280A6708-DF3B-47D7-80AD-BED7584E4872}"/>
                </a:ext>
              </a:extLst>
            </p:cNvPr>
            <p:cNvSpPr txBox="1"/>
            <p:nvPr/>
          </p:nvSpPr>
          <p:spPr>
            <a:xfrm>
              <a:off x="5782018" y="3422013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Online Shopping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TextBox 22">
              <a:extLst>
                <a:ext uri="{FF2B5EF4-FFF2-40B4-BE49-F238E27FC236}">
                  <a16:creationId xmlns:a16="http://schemas.microsoft.com/office/drawing/2014/main" id="{8F167E83-1CE4-F3CA-7557-1CDDF3628DBE}"/>
                </a:ext>
              </a:extLst>
            </p:cNvPr>
            <p:cNvSpPr txBox="1"/>
            <p:nvPr/>
          </p:nvSpPr>
          <p:spPr>
            <a:xfrm>
              <a:off x="5798099" y="247950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Weather</a:t>
              </a:r>
              <a:endParaRPr lang="en-GB" sz="12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TextBox 23">
              <a:extLst>
                <a:ext uri="{FF2B5EF4-FFF2-40B4-BE49-F238E27FC236}">
                  <a16:creationId xmlns:a16="http://schemas.microsoft.com/office/drawing/2014/main" id="{B2F0A62B-BCD1-8AD8-F315-6F09A31F7FFE}"/>
                </a:ext>
              </a:extLst>
            </p:cNvPr>
            <p:cNvSpPr txBox="1"/>
            <p:nvPr/>
          </p:nvSpPr>
          <p:spPr>
            <a:xfrm>
              <a:off x="5905179" y="865393"/>
              <a:ext cx="2207895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Government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TextBox 24">
              <a:extLst>
                <a:ext uri="{FF2B5EF4-FFF2-40B4-BE49-F238E27FC236}">
                  <a16:creationId xmlns:a16="http://schemas.microsoft.com/office/drawing/2014/main" id="{2A30538D-67ED-A3A1-CFA1-39377D70B9B9}"/>
                </a:ext>
              </a:extLst>
            </p:cNvPr>
            <p:cNvSpPr txBox="1"/>
            <p:nvPr/>
          </p:nvSpPr>
          <p:spPr>
            <a:xfrm>
              <a:off x="5905179" y="1764774"/>
              <a:ext cx="2207895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Customer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2" name="TextBox 25">
              <a:extLst>
                <a:ext uri="{FF2B5EF4-FFF2-40B4-BE49-F238E27FC236}">
                  <a16:creationId xmlns:a16="http://schemas.microsoft.com/office/drawing/2014/main" id="{19E1DBE5-167E-78C1-BCD0-8D2DCE9A4F68}"/>
                </a:ext>
              </a:extLst>
            </p:cNvPr>
            <p:cNvSpPr txBox="1"/>
            <p:nvPr/>
          </p:nvSpPr>
          <p:spPr>
            <a:xfrm>
              <a:off x="2919019" y="3422013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Revenue Targets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TextBox 26">
              <a:extLst>
                <a:ext uri="{FF2B5EF4-FFF2-40B4-BE49-F238E27FC236}">
                  <a16:creationId xmlns:a16="http://schemas.microsoft.com/office/drawing/2014/main" id="{BDD08689-6B7D-0F8F-480D-F4AAD7FE2D5B}"/>
                </a:ext>
              </a:extLst>
            </p:cNvPr>
            <p:cNvSpPr txBox="1"/>
            <p:nvPr/>
          </p:nvSpPr>
          <p:spPr>
            <a:xfrm>
              <a:off x="2943524" y="2504587"/>
              <a:ext cx="2207895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Customer Feedback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TextBox 27">
              <a:extLst>
                <a:ext uri="{FF2B5EF4-FFF2-40B4-BE49-F238E27FC236}">
                  <a16:creationId xmlns:a16="http://schemas.microsoft.com/office/drawing/2014/main" id="{44AB04F4-8499-0CBD-C2DD-C750D2568FD9}"/>
                </a:ext>
              </a:extLst>
            </p:cNvPr>
            <p:cNvSpPr txBox="1"/>
            <p:nvPr/>
          </p:nvSpPr>
          <p:spPr>
            <a:xfrm>
              <a:off x="27823" y="339014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Poor handling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Box 28">
              <a:extLst>
                <a:ext uri="{FF2B5EF4-FFF2-40B4-BE49-F238E27FC236}">
                  <a16:creationId xmlns:a16="http://schemas.microsoft.com/office/drawing/2014/main" id="{327A92EC-E2CD-E0BC-131F-C601B5DE7C4F}"/>
                </a:ext>
              </a:extLst>
            </p:cNvPr>
            <p:cNvSpPr txBox="1"/>
            <p:nvPr/>
          </p:nvSpPr>
          <p:spPr>
            <a:xfrm>
              <a:off x="42273" y="2490644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00" dirty="0">
                  <a:solidFill>
                    <a:schemeClr val="tx2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Rising Costs</a:t>
              </a:r>
            </a:p>
          </p:txBody>
        </p:sp>
        <p:sp>
          <p:nvSpPr>
            <p:cNvPr id="26" name="TextBox 29">
              <a:extLst>
                <a:ext uri="{FF2B5EF4-FFF2-40B4-BE49-F238E27FC236}">
                  <a16:creationId xmlns:a16="http://schemas.microsoft.com/office/drawing/2014/main" id="{93894965-CBAF-C3E0-3A1E-98F25A8DA3BD}"/>
                </a:ext>
              </a:extLst>
            </p:cNvPr>
            <p:cNvSpPr txBox="1"/>
            <p:nvPr/>
          </p:nvSpPr>
          <p:spPr>
            <a:xfrm>
              <a:off x="2964681" y="789659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Limited Delivery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TextBox 36">
              <a:extLst>
                <a:ext uri="{FF2B5EF4-FFF2-40B4-BE49-F238E27FC236}">
                  <a16:creationId xmlns:a16="http://schemas.microsoft.com/office/drawing/2014/main" id="{B1E4133F-2751-3952-C07B-9EBB9CE035BD}"/>
                </a:ext>
              </a:extLst>
            </p:cNvPr>
            <p:cNvSpPr txBox="1"/>
            <p:nvPr/>
          </p:nvSpPr>
          <p:spPr>
            <a:xfrm>
              <a:off x="2964681" y="180637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Social Media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TextBox 38">
              <a:extLst>
                <a:ext uri="{FF2B5EF4-FFF2-40B4-BE49-F238E27FC236}">
                  <a16:creationId xmlns:a16="http://schemas.microsoft.com/office/drawing/2014/main" id="{D9B946EB-160F-14E8-6E65-A3ACFE53BA8E}"/>
                </a:ext>
              </a:extLst>
            </p:cNvPr>
            <p:cNvSpPr txBox="1"/>
            <p:nvPr/>
          </p:nvSpPr>
          <p:spPr>
            <a:xfrm>
              <a:off x="138184" y="823714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Importing</a:t>
              </a:r>
              <a:r>
                <a:rPr lang="en-GB" sz="1600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 </a:t>
              </a:r>
              <a:endPara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TextBox 39">
              <a:extLst>
                <a:ext uri="{FF2B5EF4-FFF2-40B4-BE49-F238E27FC236}">
                  <a16:creationId xmlns:a16="http://schemas.microsoft.com/office/drawing/2014/main" id="{1A129B97-8AB0-A07D-27D5-16E805A4DFB6}"/>
                </a:ext>
              </a:extLst>
            </p:cNvPr>
            <p:cNvSpPr txBox="1"/>
            <p:nvPr/>
          </p:nvSpPr>
          <p:spPr>
            <a:xfrm>
              <a:off x="114801" y="1752346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Digital Marketing 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0" name="TextBox 38">
              <a:extLst>
                <a:ext uri="{FF2B5EF4-FFF2-40B4-BE49-F238E27FC236}">
                  <a16:creationId xmlns:a16="http://schemas.microsoft.com/office/drawing/2014/main" id="{47826F80-FC2C-B291-4CC1-1C0B9152DB8A}"/>
                </a:ext>
              </a:extLst>
            </p:cNvPr>
            <p:cNvSpPr txBox="1"/>
            <p:nvPr/>
          </p:nvSpPr>
          <p:spPr>
            <a:xfrm>
              <a:off x="114801" y="1289240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Outdated Website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TextBox 29">
              <a:extLst>
                <a:ext uri="{FF2B5EF4-FFF2-40B4-BE49-F238E27FC236}">
                  <a16:creationId xmlns:a16="http://schemas.microsoft.com/office/drawing/2014/main" id="{D45EDE67-E388-5BB2-8AE2-68384FBC5D26}"/>
                </a:ext>
              </a:extLst>
            </p:cNvPr>
            <p:cNvSpPr txBox="1"/>
            <p:nvPr/>
          </p:nvSpPr>
          <p:spPr>
            <a:xfrm>
              <a:off x="2964681" y="1263463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00" dirty="0">
                  <a:solidFill>
                    <a:schemeClr val="tx2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Order Management</a:t>
              </a:r>
            </a:p>
          </p:txBody>
        </p:sp>
        <p:sp>
          <p:nvSpPr>
            <p:cNvPr id="32" name="TextBox 23">
              <a:extLst>
                <a:ext uri="{FF2B5EF4-FFF2-40B4-BE49-F238E27FC236}">
                  <a16:creationId xmlns:a16="http://schemas.microsoft.com/office/drawing/2014/main" id="{9CFBE516-14C5-2E71-C741-7F7902E0E33F}"/>
                </a:ext>
              </a:extLst>
            </p:cNvPr>
            <p:cNvSpPr txBox="1"/>
            <p:nvPr/>
          </p:nvSpPr>
          <p:spPr>
            <a:xfrm>
              <a:off x="5905179" y="1308476"/>
              <a:ext cx="2207895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Competition  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3" name="TextBox 27">
              <a:extLst>
                <a:ext uri="{FF2B5EF4-FFF2-40B4-BE49-F238E27FC236}">
                  <a16:creationId xmlns:a16="http://schemas.microsoft.com/office/drawing/2014/main" id="{6AAFB1ED-E8F8-E799-32DD-32F1455B7780}"/>
                </a:ext>
              </a:extLst>
            </p:cNvPr>
            <p:cNvSpPr txBox="1"/>
            <p:nvPr/>
          </p:nvSpPr>
          <p:spPr>
            <a:xfrm>
              <a:off x="42273" y="295236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Inconsistent Quality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4" name="TextBox 26">
              <a:extLst>
                <a:ext uri="{FF2B5EF4-FFF2-40B4-BE49-F238E27FC236}">
                  <a16:creationId xmlns:a16="http://schemas.microsoft.com/office/drawing/2014/main" id="{83DB8F42-C2BA-2E0A-5B26-F7A9BE1EFC97}"/>
                </a:ext>
              </a:extLst>
            </p:cNvPr>
            <p:cNvSpPr txBox="1"/>
            <p:nvPr/>
          </p:nvSpPr>
          <p:spPr>
            <a:xfrm>
              <a:off x="2919019" y="2952361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dirty="0">
                  <a:solidFill>
                    <a:srgbClr val="000000"/>
                  </a:solidFill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Social Media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35" name="TextBox 22">
              <a:extLst>
                <a:ext uri="{FF2B5EF4-FFF2-40B4-BE49-F238E27FC236}">
                  <a16:creationId xmlns:a16="http://schemas.microsoft.com/office/drawing/2014/main" id="{62A0A8AC-C9DE-38FB-5CA9-56FE5EB77E1D}"/>
                </a:ext>
              </a:extLst>
            </p:cNvPr>
            <p:cNvSpPr txBox="1"/>
            <p:nvPr/>
          </p:nvSpPr>
          <p:spPr>
            <a:xfrm>
              <a:off x="5782018" y="2946677"/>
              <a:ext cx="2207260" cy="40894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5"/>
            </a:fontRef>
          </p:style>
          <p:txBody>
            <a:bodyPr wrap="square" rtlCol="0">
              <a:no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en-GB" sz="1600" b="1" kern="1200" dirty="0">
                  <a:solidFill>
                    <a:srgbClr val="000000"/>
                  </a:solidFill>
                  <a:effectLst/>
                  <a:latin typeface="Arial" panose="020B06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Inflation</a:t>
              </a:r>
              <a:endPara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9513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305DE-A196-9F36-DB6A-B751186CF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659" y="439948"/>
            <a:ext cx="10058400" cy="633138"/>
          </a:xfrm>
        </p:spPr>
        <p:txBody>
          <a:bodyPr anchor="b"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72B5D-4D6C-ECC4-8151-D9C1D4A213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4673" y="1305238"/>
            <a:ext cx="6711350" cy="4784250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summary, I have found the following findings;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Due to a 30% decline in foot traffic, many customers have turned to online shopping, where they found competitors' websites to be cheaper, easier to use, and offering same-day delivery.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Green Haven lacks a strong social media presence to attract new customers, while other companies thrive on their expanding social media platforms.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Due to rising costs, Green Haven's profits are shrinking and struggling to maintain its ethos of eco-friendly and sustainable packaging.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Finally, if nothing is done soon, Liam and Priya will lose the business. </a:t>
            </a:r>
          </a:p>
        </p:txBody>
      </p:sp>
      <p:pic>
        <p:nvPicPr>
          <p:cNvPr id="5" name="Picture 4" descr="Florist wrapping bunch of tulips">
            <a:extLst>
              <a:ext uri="{FF2B5EF4-FFF2-40B4-BE49-F238E27FC236}">
                <a16:creationId xmlns:a16="http://schemas.microsoft.com/office/drawing/2014/main" id="{BCFE13BF-B701-A506-6C25-9DDA531F73E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0" r="15124" b="2"/>
          <a:stretch>
            <a:fillRect/>
          </a:stretch>
        </p:blipFill>
        <p:spPr>
          <a:xfrm>
            <a:off x="7106727" y="1561382"/>
            <a:ext cx="4800600" cy="4271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32668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17" y="232913"/>
            <a:ext cx="9926993" cy="1005504"/>
          </a:xfrm>
        </p:spPr>
        <p:txBody>
          <a:bodyPr rtlCol="0">
            <a:normAutofit/>
          </a:bodyPr>
          <a:lstStyle/>
          <a:p>
            <a:pPr rtl="0"/>
            <a:r>
              <a:rPr lang="en-GB" sz="4800" dirty="0"/>
              <a:t>Reference List: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1236" y="1337094"/>
            <a:ext cx="11669527" cy="5387556"/>
          </a:xfrm>
        </p:spPr>
        <p:txBody>
          <a:bodyPr rtlCol="0">
            <a:normAutofit fontScale="92500" lnSpcReduction="1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>
                <a:cs typeface="Arial" panose="020B0604020202020204" pitchFamily="34" charset="0"/>
              </a:rPr>
              <a:t>Alanzi, S., (2018) PESTEL analysis. Project Management, 1.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Avatour (2024) 'The benefits of fishbone diagram in continuous improvement'. Available at: </a:t>
            </a:r>
            <a:r>
              <a:rPr lang="en-US" sz="2400" dirty="0">
                <a:hlinkClick r:id="rId3"/>
              </a:rPr>
              <a:t>https://avatour.com/article/the-benefits-of-fishbone-diagram-in-continuous-improvement</a:t>
            </a:r>
            <a:r>
              <a:rPr lang="en-US" sz="2400" dirty="0"/>
              <a:t> (Accessed: 30 September 2025).</a:t>
            </a:r>
            <a:endParaRPr lang="en-GB" sz="2400" dirty="0">
              <a:cs typeface="Arial" panose="020B060402020202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Institute for Healthcare Improvement (2017) </a:t>
            </a:r>
            <a:r>
              <a:rPr lang="en-US" sz="2400" i="1" dirty="0"/>
              <a:t>Cause and Effect Diagram</a:t>
            </a:r>
            <a:r>
              <a:rPr lang="en-US" sz="2400" dirty="0"/>
              <a:t>. Available at: </a:t>
            </a:r>
            <a:r>
              <a:rPr lang="en-US" sz="2400" dirty="0">
                <a:hlinkClick r:id="rId4"/>
              </a:rPr>
              <a:t>https://www.ihi.org/library/tools/cause-and-effect-diagram</a:t>
            </a:r>
            <a:r>
              <a:rPr lang="en-US" sz="2400" dirty="0"/>
              <a:t> (Accessed: 30 September 2025).</a:t>
            </a:r>
            <a:endParaRPr lang="en-GB" sz="2400" dirty="0">
              <a:cs typeface="Arial" panose="020B060402020202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cs typeface="Arial" panose="020B0604020202020204" pitchFamily="34" charset="0"/>
              </a:rPr>
              <a:t>Rastogi, N. and Trivedi, M.K., (2016). PESTLE technique–a tool to identify external risks in construction projects. International Research Journal of Engineering and Technology (IRJET), 3(1), pp.384-388.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cs typeface="Arial" panose="020B0604020202020204" pitchFamily="34" charset="0"/>
              </a:rPr>
              <a:t>Siddiqui, A.A., (2021). The use of Pestel analysis tool of quality management in the health care business and its advantages. Am J </a:t>
            </a:r>
            <a:r>
              <a:rPr lang="en-US" sz="2400" dirty="0" err="1">
                <a:cs typeface="Arial" panose="020B0604020202020204" pitchFamily="34" charset="0"/>
              </a:rPr>
              <a:t>Biochem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Biotechnol</a:t>
            </a:r>
            <a:r>
              <a:rPr lang="en-US" sz="2400" dirty="0">
                <a:cs typeface="Arial" panose="020B0604020202020204" pitchFamily="34" charset="0"/>
              </a:rPr>
              <a:t>, 14, pp.507-12.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cs typeface="Arial" panose="020B060402020202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74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CAF2486-E38F-A384-AA0A-52B155F20C7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49238" y="1682150"/>
            <a:ext cx="8505645" cy="306237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gency FB" panose="020B0503020202020204" pitchFamily="34" charset="0"/>
              </a:rPr>
              <a:t>Thank you for listening. </a:t>
            </a:r>
          </a:p>
        </p:txBody>
      </p:sp>
    </p:spTree>
    <p:extLst>
      <p:ext uri="{BB962C8B-B14F-4D97-AF65-F5344CB8AC3E}">
        <p14:creationId xmlns:p14="http://schemas.microsoft.com/office/powerpoint/2010/main" val="207631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Question mark boxes">
            <a:extLst>
              <a:ext uri="{FF2B5EF4-FFF2-40B4-BE49-F238E27FC236}">
                <a16:creationId xmlns:a16="http://schemas.microsoft.com/office/drawing/2014/main" id="{B8FE0AB7-A4EB-143A-4360-4C12B8A32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9657" y="1742830"/>
            <a:ext cx="6892685" cy="3877279"/>
          </a:xfrm>
        </p:spPr>
      </p:pic>
    </p:spTree>
    <p:extLst>
      <p:ext uri="{BB962C8B-B14F-4D97-AF65-F5344CB8AC3E}">
        <p14:creationId xmlns:p14="http://schemas.microsoft.com/office/powerpoint/2010/main" val="778409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erry Blossom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5685062_TF03031002.potx" id="{562C7313-148E-4D26-BC9B-4C01450416D0}" vid="{FBFC670A-B5CB-4B3D-934E-64E4F024EFB8}"/>
    </a:ext>
  </a:extLst>
</a:theme>
</file>

<file path=ppt/theme/theme2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9" ma:contentTypeDescription="Create a new document." ma:contentTypeScope="" ma:versionID="f0f564c63bc76a9ee244e9eb5d37a246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9c61140d0b5be15c5eb8b696ae078fd9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3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8EE2E4C-A6D8-4AB1-A1AC-33226C94E6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F0750F8-AF7D-4240-81A1-6F175349929C}">
  <ds:schemaRefs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f799553d-1ac0-48da-9ae3-fe400ced9c3b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564BAE2-9235-4972-9D29-CB23684E59A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941</TotalTime>
  <Words>1160</Words>
  <Application>Microsoft Office PowerPoint</Application>
  <PresentationFormat>Widescreen</PresentationFormat>
  <Paragraphs>146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Agency FB</vt:lpstr>
      <vt:lpstr>Aptos</vt:lpstr>
      <vt:lpstr>Arial</vt:lpstr>
      <vt:lpstr>Arial Black</vt:lpstr>
      <vt:lpstr>Cambria</vt:lpstr>
      <vt:lpstr>Cherry Blossom 16x9</vt:lpstr>
      <vt:lpstr>Green Haven Florists</vt:lpstr>
      <vt:lpstr>Student Name: Sonam Akhtar  Student ID:  2439007  Lecturer’s Name:  Sujeewa Hearth    Module Code:  LCLM4004  Module Name:  Problem Solving &amp; Decision-Making  Component 1:  Green Haven Florists</vt:lpstr>
      <vt:lpstr>Overview</vt:lpstr>
      <vt:lpstr>Overview of Green Haven Florists</vt:lpstr>
      <vt:lpstr>5W2H</vt:lpstr>
      <vt:lpstr>The Problems which Green Haven Florists faces</vt:lpstr>
      <vt:lpstr>Analysing PESTEL Framework</vt:lpstr>
      <vt:lpstr>Applying PESTEL framework</vt:lpstr>
      <vt:lpstr>Critique of the Cause-and-Effect Model</vt:lpstr>
      <vt:lpstr>Applying the Cause-and-effect model</vt:lpstr>
      <vt:lpstr>Summary</vt:lpstr>
      <vt:lpstr>Reference List: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Sonam Akhtar (2439007)</dc:creator>
  <cp:lastModifiedBy>Sonam Akhtar (2439007)</cp:lastModifiedBy>
  <cp:revision>6</cp:revision>
  <dcterms:created xsi:type="dcterms:W3CDTF">2025-09-11T15:14:17Z</dcterms:created>
  <dcterms:modified xsi:type="dcterms:W3CDTF">2025-10-09T15:57:00Z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