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22"/>
  </p:notesMasterIdLst>
  <p:sldIdLst>
    <p:sldId id="256" r:id="rId2"/>
    <p:sldId id="268" r:id="rId3"/>
    <p:sldId id="264" r:id="rId4"/>
    <p:sldId id="282" r:id="rId5"/>
    <p:sldId id="270" r:id="rId6"/>
    <p:sldId id="262" r:id="rId7"/>
    <p:sldId id="280" r:id="rId8"/>
    <p:sldId id="285" r:id="rId9"/>
    <p:sldId id="287" r:id="rId10"/>
    <p:sldId id="261" r:id="rId11"/>
    <p:sldId id="275" r:id="rId12"/>
    <p:sldId id="276" r:id="rId13"/>
    <p:sldId id="281" r:id="rId14"/>
    <p:sldId id="257" r:id="rId15"/>
    <p:sldId id="258" r:id="rId16"/>
    <p:sldId id="259" r:id="rId17"/>
    <p:sldId id="266" r:id="rId18"/>
    <p:sldId id="260" r:id="rId19"/>
    <p:sldId id="284"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1DF32A8-9849-464F-AB94-CE5330495AC5}">
          <p14:sldIdLst>
            <p14:sldId id="256"/>
            <p14:sldId id="268"/>
            <p14:sldId id="264"/>
            <p14:sldId id="282"/>
            <p14:sldId id="270"/>
            <p14:sldId id="262"/>
          </p14:sldIdLst>
        </p14:section>
        <p14:section name="Untitled Section" id="{5C361146-1753-45AD-BCD3-08B8F2E0806D}">
          <p14:sldIdLst>
            <p14:sldId id="280"/>
            <p14:sldId id="285"/>
            <p14:sldId id="287"/>
            <p14:sldId id="261"/>
            <p14:sldId id="275"/>
            <p14:sldId id="276"/>
            <p14:sldId id="281"/>
            <p14:sldId id="257"/>
            <p14:sldId id="258"/>
            <p14:sldId id="259"/>
            <p14:sldId id="266"/>
            <p14:sldId id="260"/>
            <p14:sldId id="284"/>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3F2059-1187-4630-B0AA-506D2287A052}" v="283" dt="2022-11-23T13:31:48.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17" autoAdjust="0"/>
  </p:normalViewPr>
  <p:slideViewPr>
    <p:cSldViewPr snapToGrid="0">
      <p:cViewPr varScale="1">
        <p:scale>
          <a:sx n="70" d="100"/>
          <a:sy n="70" d="100"/>
        </p:scale>
        <p:origin x="31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A228CF-203B-4F06-8F6F-CE395DADF39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3953F24-2A66-451E-B23A-B3F715542525}">
      <dgm:prSet/>
      <dgm:spPr/>
      <dgm:t>
        <a:bodyPr/>
        <a:lstStyle/>
        <a:p>
          <a:r>
            <a:rPr lang="en-US"/>
            <a:t>Employees have various needs that must be addressed simultaneously to increase and sustain employee motivation.</a:t>
          </a:r>
        </a:p>
      </dgm:t>
    </dgm:pt>
    <dgm:pt modelId="{5BE0B4F9-456A-4DBE-80D1-E538DD0E1D50}" type="parTrans" cxnId="{13CE4931-279B-43E0-BE56-E1E3E9FEF4B1}">
      <dgm:prSet/>
      <dgm:spPr/>
      <dgm:t>
        <a:bodyPr/>
        <a:lstStyle/>
        <a:p>
          <a:endParaRPr lang="en-US"/>
        </a:p>
      </dgm:t>
    </dgm:pt>
    <dgm:pt modelId="{EDF2DC62-6940-4D42-9B8F-793023A14469}" type="sibTrans" cxnId="{13CE4931-279B-43E0-BE56-E1E3E9FEF4B1}">
      <dgm:prSet/>
      <dgm:spPr/>
      <dgm:t>
        <a:bodyPr/>
        <a:lstStyle/>
        <a:p>
          <a:endParaRPr lang="en-US"/>
        </a:p>
      </dgm:t>
    </dgm:pt>
    <dgm:pt modelId="{F2FED876-4462-4B50-8C5A-B844ECCABAB3}">
      <dgm:prSet/>
      <dgm:spPr/>
      <dgm:t>
        <a:bodyPr/>
        <a:lstStyle/>
        <a:p>
          <a:r>
            <a:rPr lang="en-US" dirty="0"/>
            <a:t>If management is focused on one need that will not result in motivation and may even cause frustration.</a:t>
          </a:r>
        </a:p>
      </dgm:t>
    </dgm:pt>
    <dgm:pt modelId="{7963203D-471B-413B-9249-3E04EB62F267}" type="parTrans" cxnId="{05B5AE51-8300-4599-B881-149B5D759006}">
      <dgm:prSet/>
      <dgm:spPr/>
      <dgm:t>
        <a:bodyPr/>
        <a:lstStyle/>
        <a:p>
          <a:endParaRPr lang="en-US"/>
        </a:p>
      </dgm:t>
    </dgm:pt>
    <dgm:pt modelId="{7B7B1CD5-A2BB-4F05-A757-5968646FBFA2}" type="sibTrans" cxnId="{05B5AE51-8300-4599-B881-149B5D759006}">
      <dgm:prSet/>
      <dgm:spPr/>
      <dgm:t>
        <a:bodyPr/>
        <a:lstStyle/>
        <a:p>
          <a:endParaRPr lang="en-US"/>
        </a:p>
      </dgm:t>
    </dgm:pt>
    <dgm:pt modelId="{5D07A030-8E05-4ACB-B739-EC4639D2A43C}">
      <dgm:prSet/>
      <dgm:spPr/>
      <dgm:t>
        <a:bodyPr/>
        <a:lstStyle/>
        <a:p>
          <a:r>
            <a:rPr lang="en-US" dirty="0"/>
            <a:t>Management should take into account the frustration/regression principle and its impact on the motivation, work environment, and work itself. </a:t>
          </a:r>
        </a:p>
      </dgm:t>
    </dgm:pt>
    <dgm:pt modelId="{E2C2F7B0-753B-41AC-95FF-818A376E3808}" type="parTrans" cxnId="{F8A669A8-3537-4BE5-9B06-82FC875E903B}">
      <dgm:prSet/>
      <dgm:spPr/>
      <dgm:t>
        <a:bodyPr/>
        <a:lstStyle/>
        <a:p>
          <a:endParaRPr lang="en-US"/>
        </a:p>
      </dgm:t>
    </dgm:pt>
    <dgm:pt modelId="{CD8506B3-D05B-4809-B0A5-2CB78DB5A442}" type="sibTrans" cxnId="{F8A669A8-3537-4BE5-9B06-82FC875E903B}">
      <dgm:prSet/>
      <dgm:spPr/>
      <dgm:t>
        <a:bodyPr/>
        <a:lstStyle/>
        <a:p>
          <a:endParaRPr lang="en-US"/>
        </a:p>
      </dgm:t>
    </dgm:pt>
    <dgm:pt modelId="{46A78F13-24F0-47EB-96B8-04145D261393}" type="pres">
      <dgm:prSet presAssocID="{8CA228CF-203B-4F06-8F6F-CE395DADF396}" presName="linear" presStyleCnt="0">
        <dgm:presLayoutVars>
          <dgm:animLvl val="lvl"/>
          <dgm:resizeHandles val="exact"/>
        </dgm:presLayoutVars>
      </dgm:prSet>
      <dgm:spPr/>
    </dgm:pt>
    <dgm:pt modelId="{F9676D7C-BE1E-44F9-A2E3-BFEB01E5C30F}" type="pres">
      <dgm:prSet presAssocID="{D3953F24-2A66-451E-B23A-B3F715542525}" presName="parentText" presStyleLbl="node1" presStyleIdx="0" presStyleCnt="3">
        <dgm:presLayoutVars>
          <dgm:chMax val="0"/>
          <dgm:bulletEnabled val="1"/>
        </dgm:presLayoutVars>
      </dgm:prSet>
      <dgm:spPr/>
    </dgm:pt>
    <dgm:pt modelId="{BD64B8BA-BB30-4005-AF71-ADB38D1D4724}" type="pres">
      <dgm:prSet presAssocID="{EDF2DC62-6940-4D42-9B8F-793023A14469}" presName="spacer" presStyleCnt="0"/>
      <dgm:spPr/>
    </dgm:pt>
    <dgm:pt modelId="{BD682897-8CED-47FA-BD19-476F28F655FD}" type="pres">
      <dgm:prSet presAssocID="{F2FED876-4462-4B50-8C5A-B844ECCABAB3}" presName="parentText" presStyleLbl="node1" presStyleIdx="1" presStyleCnt="3">
        <dgm:presLayoutVars>
          <dgm:chMax val="0"/>
          <dgm:bulletEnabled val="1"/>
        </dgm:presLayoutVars>
      </dgm:prSet>
      <dgm:spPr/>
    </dgm:pt>
    <dgm:pt modelId="{AE52227C-6435-488A-B73C-0C416B93F9A8}" type="pres">
      <dgm:prSet presAssocID="{7B7B1CD5-A2BB-4F05-A757-5968646FBFA2}" presName="spacer" presStyleCnt="0"/>
      <dgm:spPr/>
    </dgm:pt>
    <dgm:pt modelId="{3F666A75-5FCF-41B2-9FD2-A242CDD621A9}" type="pres">
      <dgm:prSet presAssocID="{5D07A030-8E05-4ACB-B739-EC4639D2A43C}" presName="parentText" presStyleLbl="node1" presStyleIdx="2" presStyleCnt="3">
        <dgm:presLayoutVars>
          <dgm:chMax val="0"/>
          <dgm:bulletEnabled val="1"/>
        </dgm:presLayoutVars>
      </dgm:prSet>
      <dgm:spPr/>
    </dgm:pt>
  </dgm:ptLst>
  <dgm:cxnLst>
    <dgm:cxn modelId="{13CE4931-279B-43E0-BE56-E1E3E9FEF4B1}" srcId="{8CA228CF-203B-4F06-8F6F-CE395DADF396}" destId="{D3953F24-2A66-451E-B23A-B3F715542525}" srcOrd="0" destOrd="0" parTransId="{5BE0B4F9-456A-4DBE-80D1-E538DD0E1D50}" sibTransId="{EDF2DC62-6940-4D42-9B8F-793023A14469}"/>
    <dgm:cxn modelId="{2B054A35-E768-4A5D-B15F-C252A418CB07}" type="presOf" srcId="{D3953F24-2A66-451E-B23A-B3F715542525}" destId="{F9676D7C-BE1E-44F9-A2E3-BFEB01E5C30F}" srcOrd="0" destOrd="0" presId="urn:microsoft.com/office/officeart/2005/8/layout/vList2"/>
    <dgm:cxn modelId="{2998B250-16E3-43C5-B54B-ACB5DE281783}" type="presOf" srcId="{F2FED876-4462-4B50-8C5A-B844ECCABAB3}" destId="{BD682897-8CED-47FA-BD19-476F28F655FD}" srcOrd="0" destOrd="0" presId="urn:microsoft.com/office/officeart/2005/8/layout/vList2"/>
    <dgm:cxn modelId="{05B5AE51-8300-4599-B881-149B5D759006}" srcId="{8CA228CF-203B-4F06-8F6F-CE395DADF396}" destId="{F2FED876-4462-4B50-8C5A-B844ECCABAB3}" srcOrd="1" destOrd="0" parTransId="{7963203D-471B-413B-9249-3E04EB62F267}" sibTransId="{7B7B1CD5-A2BB-4F05-A757-5968646FBFA2}"/>
    <dgm:cxn modelId="{D464CB7B-DF10-4170-B432-524615BB3FD7}" type="presOf" srcId="{5D07A030-8E05-4ACB-B739-EC4639D2A43C}" destId="{3F666A75-5FCF-41B2-9FD2-A242CDD621A9}" srcOrd="0" destOrd="0" presId="urn:microsoft.com/office/officeart/2005/8/layout/vList2"/>
    <dgm:cxn modelId="{F8A669A8-3537-4BE5-9B06-82FC875E903B}" srcId="{8CA228CF-203B-4F06-8F6F-CE395DADF396}" destId="{5D07A030-8E05-4ACB-B739-EC4639D2A43C}" srcOrd="2" destOrd="0" parTransId="{E2C2F7B0-753B-41AC-95FF-818A376E3808}" sibTransId="{CD8506B3-D05B-4809-B0A5-2CB78DB5A442}"/>
    <dgm:cxn modelId="{3A8D81CC-1E6A-48D7-806D-93F4CFD124F5}" type="presOf" srcId="{8CA228CF-203B-4F06-8F6F-CE395DADF396}" destId="{46A78F13-24F0-47EB-96B8-04145D261393}" srcOrd="0" destOrd="0" presId="urn:microsoft.com/office/officeart/2005/8/layout/vList2"/>
    <dgm:cxn modelId="{4D83FBDF-82BC-42C0-B7B9-7D792321A000}" type="presParOf" srcId="{46A78F13-24F0-47EB-96B8-04145D261393}" destId="{F9676D7C-BE1E-44F9-A2E3-BFEB01E5C30F}" srcOrd="0" destOrd="0" presId="urn:microsoft.com/office/officeart/2005/8/layout/vList2"/>
    <dgm:cxn modelId="{ECA8B95B-EEF0-4F76-A813-FF0FECE6EB45}" type="presParOf" srcId="{46A78F13-24F0-47EB-96B8-04145D261393}" destId="{BD64B8BA-BB30-4005-AF71-ADB38D1D4724}" srcOrd="1" destOrd="0" presId="urn:microsoft.com/office/officeart/2005/8/layout/vList2"/>
    <dgm:cxn modelId="{9D05261C-226A-464D-AB5A-2D38508B7424}" type="presParOf" srcId="{46A78F13-24F0-47EB-96B8-04145D261393}" destId="{BD682897-8CED-47FA-BD19-476F28F655FD}" srcOrd="2" destOrd="0" presId="urn:microsoft.com/office/officeart/2005/8/layout/vList2"/>
    <dgm:cxn modelId="{EF5B3261-BAC0-4585-AAC6-02B4CEA6FE90}" type="presParOf" srcId="{46A78F13-24F0-47EB-96B8-04145D261393}" destId="{AE52227C-6435-488A-B73C-0C416B93F9A8}" srcOrd="3" destOrd="0" presId="urn:microsoft.com/office/officeart/2005/8/layout/vList2"/>
    <dgm:cxn modelId="{7E2D21FB-DEA7-48F7-A9C7-81912F33C65B}" type="presParOf" srcId="{46A78F13-24F0-47EB-96B8-04145D261393}" destId="{3F666A75-5FCF-41B2-9FD2-A242CDD621A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107DAD-DEB8-4B52-BC47-204157DA845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2E290EC-305A-4F35-896B-525B06A3DFD9}">
      <dgm:prSet/>
      <dgm:spPr/>
      <dgm:t>
        <a:bodyPr/>
        <a:lstStyle/>
        <a:p>
          <a:r>
            <a:rPr lang="en-US"/>
            <a:t>Based on the general company strategy</a:t>
          </a:r>
        </a:p>
      </dgm:t>
    </dgm:pt>
    <dgm:pt modelId="{BA9A852D-52BB-4B04-B60F-6B99798E6B85}" type="parTrans" cxnId="{CA26BC51-ABE8-4265-B640-3779C496E715}">
      <dgm:prSet/>
      <dgm:spPr/>
      <dgm:t>
        <a:bodyPr/>
        <a:lstStyle/>
        <a:p>
          <a:endParaRPr lang="en-US"/>
        </a:p>
      </dgm:t>
    </dgm:pt>
    <dgm:pt modelId="{5FBEA618-077C-41B2-A5B1-963737066AAD}" type="sibTrans" cxnId="{CA26BC51-ABE8-4265-B640-3779C496E715}">
      <dgm:prSet/>
      <dgm:spPr/>
      <dgm:t>
        <a:bodyPr/>
        <a:lstStyle/>
        <a:p>
          <a:endParaRPr lang="en-US"/>
        </a:p>
      </dgm:t>
    </dgm:pt>
    <dgm:pt modelId="{A3995A45-B3C1-467F-9405-02B1E2D3E3B3}">
      <dgm:prSet/>
      <dgm:spPr/>
      <dgm:t>
        <a:bodyPr/>
        <a:lstStyle/>
        <a:p>
          <a:r>
            <a:rPr lang="en-US"/>
            <a:t>Designed to enhance motivation, job satisfaction and productivity</a:t>
          </a:r>
        </a:p>
      </dgm:t>
    </dgm:pt>
    <dgm:pt modelId="{52F9504B-88D6-4CF7-B831-43305366AE85}" type="parTrans" cxnId="{F37EF5A1-0F46-44A4-891D-5C0C34476478}">
      <dgm:prSet/>
      <dgm:spPr/>
      <dgm:t>
        <a:bodyPr/>
        <a:lstStyle/>
        <a:p>
          <a:endParaRPr lang="en-US"/>
        </a:p>
      </dgm:t>
    </dgm:pt>
    <dgm:pt modelId="{D49C2BE7-29FE-465C-BCCE-8CC1F07BF59A}" type="sibTrans" cxnId="{F37EF5A1-0F46-44A4-891D-5C0C34476478}">
      <dgm:prSet/>
      <dgm:spPr/>
      <dgm:t>
        <a:bodyPr/>
        <a:lstStyle/>
        <a:p>
          <a:endParaRPr lang="en-US"/>
        </a:p>
      </dgm:t>
    </dgm:pt>
    <dgm:pt modelId="{582DC40E-61B0-4DAA-9E56-583ECC3BC42D}">
      <dgm:prSet/>
      <dgm:spPr/>
      <dgm:t>
        <a:bodyPr/>
        <a:lstStyle/>
        <a:p>
          <a:r>
            <a:rPr lang="en-US"/>
            <a:t>Uses different combinations of benefits </a:t>
          </a:r>
        </a:p>
      </dgm:t>
    </dgm:pt>
    <dgm:pt modelId="{4A2F35B3-ED3C-4087-9D43-1CB9C09B378E}" type="parTrans" cxnId="{E9C4C966-9B2F-4CAE-9D4A-F0C736DD4A9D}">
      <dgm:prSet/>
      <dgm:spPr/>
      <dgm:t>
        <a:bodyPr/>
        <a:lstStyle/>
        <a:p>
          <a:endParaRPr lang="en-US"/>
        </a:p>
      </dgm:t>
    </dgm:pt>
    <dgm:pt modelId="{83BC2BDC-C52A-4DC4-8C35-B75A8C646FBD}" type="sibTrans" cxnId="{E9C4C966-9B2F-4CAE-9D4A-F0C736DD4A9D}">
      <dgm:prSet/>
      <dgm:spPr/>
      <dgm:t>
        <a:bodyPr/>
        <a:lstStyle/>
        <a:p>
          <a:endParaRPr lang="en-US"/>
        </a:p>
      </dgm:t>
    </dgm:pt>
    <dgm:pt modelId="{7C7E1B49-A287-494E-98B3-9CFB85140F16}">
      <dgm:prSet/>
      <dgm:spPr/>
      <dgm:t>
        <a:bodyPr/>
        <a:lstStyle/>
        <a:p>
          <a:r>
            <a:rPr lang="en-US"/>
            <a:t>Good strategy aims to address the needs from Maslow’s pyramid</a:t>
          </a:r>
          <a:r>
            <a:rPr lang="en-GB"/>
            <a:t>(Gardner, 2021).</a:t>
          </a:r>
          <a:endParaRPr lang="en-US"/>
        </a:p>
      </dgm:t>
    </dgm:pt>
    <dgm:pt modelId="{5E82E71E-B54B-47DF-8084-ACDFB600EC8B}" type="parTrans" cxnId="{4072C2D7-A43A-4B24-A233-DD299E805964}">
      <dgm:prSet/>
      <dgm:spPr/>
      <dgm:t>
        <a:bodyPr/>
        <a:lstStyle/>
        <a:p>
          <a:endParaRPr lang="en-US"/>
        </a:p>
      </dgm:t>
    </dgm:pt>
    <dgm:pt modelId="{273D5564-F19B-4B18-ADB8-3D0729C2EBF2}" type="sibTrans" cxnId="{4072C2D7-A43A-4B24-A233-DD299E805964}">
      <dgm:prSet/>
      <dgm:spPr/>
      <dgm:t>
        <a:bodyPr/>
        <a:lstStyle/>
        <a:p>
          <a:endParaRPr lang="en-US"/>
        </a:p>
      </dgm:t>
    </dgm:pt>
    <dgm:pt modelId="{0C7F8726-3FDA-4C44-A6A9-2CE08B1CC791}">
      <dgm:prSet/>
      <dgm:spPr/>
      <dgm:t>
        <a:bodyPr/>
        <a:lstStyle/>
        <a:p>
          <a:r>
            <a:rPr lang="en-GB" dirty="0"/>
            <a:t>Has five major components</a:t>
          </a:r>
          <a:endParaRPr lang="en-US" dirty="0"/>
        </a:p>
      </dgm:t>
    </dgm:pt>
    <dgm:pt modelId="{A035E507-B754-45D3-9E58-E971EDA8258C}" type="parTrans" cxnId="{75768545-995E-4046-A436-FA871A331047}">
      <dgm:prSet/>
      <dgm:spPr/>
      <dgm:t>
        <a:bodyPr/>
        <a:lstStyle/>
        <a:p>
          <a:endParaRPr lang="en-US"/>
        </a:p>
      </dgm:t>
    </dgm:pt>
    <dgm:pt modelId="{FD7CFF94-0C19-4C89-9D36-D3FD3C65B6CF}" type="sibTrans" cxnId="{75768545-995E-4046-A436-FA871A331047}">
      <dgm:prSet/>
      <dgm:spPr/>
      <dgm:t>
        <a:bodyPr/>
        <a:lstStyle/>
        <a:p>
          <a:endParaRPr lang="en-US"/>
        </a:p>
      </dgm:t>
    </dgm:pt>
    <dgm:pt modelId="{395962AF-2A6E-4033-B02E-6AB6F5E0F33E}" type="pres">
      <dgm:prSet presAssocID="{33107DAD-DEB8-4B52-BC47-204157DA845B}" presName="linear" presStyleCnt="0">
        <dgm:presLayoutVars>
          <dgm:animLvl val="lvl"/>
          <dgm:resizeHandles val="exact"/>
        </dgm:presLayoutVars>
      </dgm:prSet>
      <dgm:spPr/>
    </dgm:pt>
    <dgm:pt modelId="{773A277E-1804-4738-8388-1F22FCBEF0A7}" type="pres">
      <dgm:prSet presAssocID="{62E290EC-305A-4F35-896B-525B06A3DFD9}" presName="parentText" presStyleLbl="node1" presStyleIdx="0" presStyleCnt="5">
        <dgm:presLayoutVars>
          <dgm:chMax val="0"/>
          <dgm:bulletEnabled val="1"/>
        </dgm:presLayoutVars>
      </dgm:prSet>
      <dgm:spPr/>
    </dgm:pt>
    <dgm:pt modelId="{B32E9BF9-CD97-4EEE-968C-88BE3CD3D291}" type="pres">
      <dgm:prSet presAssocID="{5FBEA618-077C-41B2-A5B1-963737066AAD}" presName="spacer" presStyleCnt="0"/>
      <dgm:spPr/>
    </dgm:pt>
    <dgm:pt modelId="{F2222A66-9FB9-4A70-ABE4-CFD58126C43E}" type="pres">
      <dgm:prSet presAssocID="{A3995A45-B3C1-467F-9405-02B1E2D3E3B3}" presName="parentText" presStyleLbl="node1" presStyleIdx="1" presStyleCnt="5">
        <dgm:presLayoutVars>
          <dgm:chMax val="0"/>
          <dgm:bulletEnabled val="1"/>
        </dgm:presLayoutVars>
      </dgm:prSet>
      <dgm:spPr/>
    </dgm:pt>
    <dgm:pt modelId="{57F39B9A-37B0-4255-8CD3-3A8836F82FE9}" type="pres">
      <dgm:prSet presAssocID="{D49C2BE7-29FE-465C-BCCE-8CC1F07BF59A}" presName="spacer" presStyleCnt="0"/>
      <dgm:spPr/>
    </dgm:pt>
    <dgm:pt modelId="{9FAAA6A8-3057-4A2D-9420-E2B8AF1A5EBC}" type="pres">
      <dgm:prSet presAssocID="{582DC40E-61B0-4DAA-9E56-583ECC3BC42D}" presName="parentText" presStyleLbl="node1" presStyleIdx="2" presStyleCnt="5">
        <dgm:presLayoutVars>
          <dgm:chMax val="0"/>
          <dgm:bulletEnabled val="1"/>
        </dgm:presLayoutVars>
      </dgm:prSet>
      <dgm:spPr/>
    </dgm:pt>
    <dgm:pt modelId="{F6A310B8-07AC-45DB-9F49-BE60CDA631BE}" type="pres">
      <dgm:prSet presAssocID="{83BC2BDC-C52A-4DC4-8C35-B75A8C646FBD}" presName="spacer" presStyleCnt="0"/>
      <dgm:spPr/>
    </dgm:pt>
    <dgm:pt modelId="{6CBD3A74-325A-49E1-938C-C81A8D026A01}" type="pres">
      <dgm:prSet presAssocID="{7C7E1B49-A287-494E-98B3-9CFB85140F16}" presName="parentText" presStyleLbl="node1" presStyleIdx="3" presStyleCnt="5">
        <dgm:presLayoutVars>
          <dgm:chMax val="0"/>
          <dgm:bulletEnabled val="1"/>
        </dgm:presLayoutVars>
      </dgm:prSet>
      <dgm:spPr/>
    </dgm:pt>
    <dgm:pt modelId="{37CB8D59-439D-4431-BA66-94EE87731629}" type="pres">
      <dgm:prSet presAssocID="{273D5564-F19B-4B18-ADB8-3D0729C2EBF2}" presName="spacer" presStyleCnt="0"/>
      <dgm:spPr/>
    </dgm:pt>
    <dgm:pt modelId="{1621233D-9577-444B-B1B1-1DA806B16D1A}" type="pres">
      <dgm:prSet presAssocID="{0C7F8726-3FDA-4C44-A6A9-2CE08B1CC791}" presName="parentText" presStyleLbl="node1" presStyleIdx="4" presStyleCnt="5">
        <dgm:presLayoutVars>
          <dgm:chMax val="0"/>
          <dgm:bulletEnabled val="1"/>
        </dgm:presLayoutVars>
      </dgm:prSet>
      <dgm:spPr/>
    </dgm:pt>
  </dgm:ptLst>
  <dgm:cxnLst>
    <dgm:cxn modelId="{54B18124-4698-401C-9DC9-B6AC081C9AC4}" type="presOf" srcId="{62E290EC-305A-4F35-896B-525B06A3DFD9}" destId="{773A277E-1804-4738-8388-1F22FCBEF0A7}" srcOrd="0" destOrd="0" presId="urn:microsoft.com/office/officeart/2005/8/layout/vList2"/>
    <dgm:cxn modelId="{7654E861-2124-46EB-8012-CAC34CD7D9BB}" type="presOf" srcId="{0C7F8726-3FDA-4C44-A6A9-2CE08B1CC791}" destId="{1621233D-9577-444B-B1B1-1DA806B16D1A}" srcOrd="0" destOrd="0" presId="urn:microsoft.com/office/officeart/2005/8/layout/vList2"/>
    <dgm:cxn modelId="{75768545-995E-4046-A436-FA871A331047}" srcId="{33107DAD-DEB8-4B52-BC47-204157DA845B}" destId="{0C7F8726-3FDA-4C44-A6A9-2CE08B1CC791}" srcOrd="4" destOrd="0" parTransId="{A035E507-B754-45D3-9E58-E971EDA8258C}" sibTransId="{FD7CFF94-0C19-4C89-9D36-D3FD3C65B6CF}"/>
    <dgm:cxn modelId="{56E80766-8A9E-42B9-A9BD-4D13B432C6EE}" type="presOf" srcId="{582DC40E-61B0-4DAA-9E56-583ECC3BC42D}" destId="{9FAAA6A8-3057-4A2D-9420-E2B8AF1A5EBC}" srcOrd="0" destOrd="0" presId="urn:microsoft.com/office/officeart/2005/8/layout/vList2"/>
    <dgm:cxn modelId="{E9C4C966-9B2F-4CAE-9D4A-F0C736DD4A9D}" srcId="{33107DAD-DEB8-4B52-BC47-204157DA845B}" destId="{582DC40E-61B0-4DAA-9E56-583ECC3BC42D}" srcOrd="2" destOrd="0" parTransId="{4A2F35B3-ED3C-4087-9D43-1CB9C09B378E}" sibTransId="{83BC2BDC-C52A-4DC4-8C35-B75A8C646FBD}"/>
    <dgm:cxn modelId="{F862BC69-D6FB-4D5D-A603-03E868210884}" type="presOf" srcId="{A3995A45-B3C1-467F-9405-02B1E2D3E3B3}" destId="{F2222A66-9FB9-4A70-ABE4-CFD58126C43E}" srcOrd="0" destOrd="0" presId="urn:microsoft.com/office/officeart/2005/8/layout/vList2"/>
    <dgm:cxn modelId="{CA26BC51-ABE8-4265-B640-3779C496E715}" srcId="{33107DAD-DEB8-4B52-BC47-204157DA845B}" destId="{62E290EC-305A-4F35-896B-525B06A3DFD9}" srcOrd="0" destOrd="0" parTransId="{BA9A852D-52BB-4B04-B60F-6B99798E6B85}" sibTransId="{5FBEA618-077C-41B2-A5B1-963737066AAD}"/>
    <dgm:cxn modelId="{353CEC51-2023-4AAD-812D-20804A183AF9}" type="presOf" srcId="{7C7E1B49-A287-494E-98B3-9CFB85140F16}" destId="{6CBD3A74-325A-49E1-938C-C81A8D026A01}" srcOrd="0" destOrd="0" presId="urn:microsoft.com/office/officeart/2005/8/layout/vList2"/>
    <dgm:cxn modelId="{7435D257-F628-4859-A108-69298ADD7A87}" type="presOf" srcId="{33107DAD-DEB8-4B52-BC47-204157DA845B}" destId="{395962AF-2A6E-4033-B02E-6AB6F5E0F33E}" srcOrd="0" destOrd="0" presId="urn:microsoft.com/office/officeart/2005/8/layout/vList2"/>
    <dgm:cxn modelId="{F37EF5A1-0F46-44A4-891D-5C0C34476478}" srcId="{33107DAD-DEB8-4B52-BC47-204157DA845B}" destId="{A3995A45-B3C1-467F-9405-02B1E2D3E3B3}" srcOrd="1" destOrd="0" parTransId="{52F9504B-88D6-4CF7-B831-43305366AE85}" sibTransId="{D49C2BE7-29FE-465C-BCCE-8CC1F07BF59A}"/>
    <dgm:cxn modelId="{4072C2D7-A43A-4B24-A233-DD299E805964}" srcId="{33107DAD-DEB8-4B52-BC47-204157DA845B}" destId="{7C7E1B49-A287-494E-98B3-9CFB85140F16}" srcOrd="3" destOrd="0" parTransId="{5E82E71E-B54B-47DF-8084-ACDFB600EC8B}" sibTransId="{273D5564-F19B-4B18-ADB8-3D0729C2EBF2}"/>
    <dgm:cxn modelId="{F05B080D-2845-47F3-91C8-A9069706F714}" type="presParOf" srcId="{395962AF-2A6E-4033-B02E-6AB6F5E0F33E}" destId="{773A277E-1804-4738-8388-1F22FCBEF0A7}" srcOrd="0" destOrd="0" presId="urn:microsoft.com/office/officeart/2005/8/layout/vList2"/>
    <dgm:cxn modelId="{779D8DF9-C987-4478-92B8-0CEEDEFE4A3B}" type="presParOf" srcId="{395962AF-2A6E-4033-B02E-6AB6F5E0F33E}" destId="{B32E9BF9-CD97-4EEE-968C-88BE3CD3D291}" srcOrd="1" destOrd="0" presId="urn:microsoft.com/office/officeart/2005/8/layout/vList2"/>
    <dgm:cxn modelId="{CB99124B-8860-4605-8F8B-31C6C2675E20}" type="presParOf" srcId="{395962AF-2A6E-4033-B02E-6AB6F5E0F33E}" destId="{F2222A66-9FB9-4A70-ABE4-CFD58126C43E}" srcOrd="2" destOrd="0" presId="urn:microsoft.com/office/officeart/2005/8/layout/vList2"/>
    <dgm:cxn modelId="{2FA0815C-0094-4C55-A42F-0FBEFA1302F5}" type="presParOf" srcId="{395962AF-2A6E-4033-B02E-6AB6F5E0F33E}" destId="{57F39B9A-37B0-4255-8CD3-3A8836F82FE9}" srcOrd="3" destOrd="0" presId="urn:microsoft.com/office/officeart/2005/8/layout/vList2"/>
    <dgm:cxn modelId="{7F0854D6-FFDD-4466-87C2-DB81F9AABF1A}" type="presParOf" srcId="{395962AF-2A6E-4033-B02E-6AB6F5E0F33E}" destId="{9FAAA6A8-3057-4A2D-9420-E2B8AF1A5EBC}" srcOrd="4" destOrd="0" presId="urn:microsoft.com/office/officeart/2005/8/layout/vList2"/>
    <dgm:cxn modelId="{67A5C4C2-97BC-41FA-AFCD-BB84562AE4C8}" type="presParOf" srcId="{395962AF-2A6E-4033-B02E-6AB6F5E0F33E}" destId="{F6A310B8-07AC-45DB-9F49-BE60CDA631BE}" srcOrd="5" destOrd="0" presId="urn:microsoft.com/office/officeart/2005/8/layout/vList2"/>
    <dgm:cxn modelId="{06BC196C-54E5-4F87-AFDD-512DD28E4672}" type="presParOf" srcId="{395962AF-2A6E-4033-B02E-6AB6F5E0F33E}" destId="{6CBD3A74-325A-49E1-938C-C81A8D026A01}" srcOrd="6" destOrd="0" presId="urn:microsoft.com/office/officeart/2005/8/layout/vList2"/>
    <dgm:cxn modelId="{F6B0CAFC-FB86-404B-96CE-5C52DACB3BAD}" type="presParOf" srcId="{395962AF-2A6E-4033-B02E-6AB6F5E0F33E}" destId="{37CB8D59-439D-4431-BA66-94EE87731629}" srcOrd="7" destOrd="0" presId="urn:microsoft.com/office/officeart/2005/8/layout/vList2"/>
    <dgm:cxn modelId="{4B232743-7E62-416E-9DE2-B79C96A503D0}" type="presParOf" srcId="{395962AF-2A6E-4033-B02E-6AB6F5E0F33E}" destId="{1621233D-9577-444B-B1B1-1DA806B16D1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BE731A-86BB-40BA-98E7-B1A046C166E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5E555C5-B55E-48BD-8E10-24DD339D17D4}">
      <dgm:prSet/>
      <dgm:spPr/>
      <dgm:t>
        <a:bodyPr/>
        <a:lstStyle/>
        <a:p>
          <a:r>
            <a:rPr lang="en-US"/>
            <a:t>Creating a Total Rewards Strategy involves the collective efforts of managers from different department and is a complex operation requiring investments of human and financial resources.</a:t>
          </a:r>
        </a:p>
      </dgm:t>
    </dgm:pt>
    <dgm:pt modelId="{9A2CB956-CA7C-4F52-AFAD-D717646584E8}" type="parTrans" cxnId="{00DA1E29-59BC-4B6A-A4A1-FB43956BA998}">
      <dgm:prSet/>
      <dgm:spPr/>
      <dgm:t>
        <a:bodyPr/>
        <a:lstStyle/>
        <a:p>
          <a:endParaRPr lang="en-US"/>
        </a:p>
      </dgm:t>
    </dgm:pt>
    <dgm:pt modelId="{83B65A19-68D5-416C-AF7C-3129201FE615}" type="sibTrans" cxnId="{00DA1E29-59BC-4B6A-A4A1-FB43956BA998}">
      <dgm:prSet/>
      <dgm:spPr/>
      <dgm:t>
        <a:bodyPr/>
        <a:lstStyle/>
        <a:p>
          <a:endParaRPr lang="en-US"/>
        </a:p>
      </dgm:t>
    </dgm:pt>
    <dgm:pt modelId="{F42A8B06-D3C5-4917-A9C5-3401DCC89B0F}">
      <dgm:prSet/>
      <dgm:spPr/>
      <dgm:t>
        <a:bodyPr/>
        <a:lstStyle/>
        <a:p>
          <a:r>
            <a:rPr lang="en-US"/>
            <a:t>The Total Rewards Strategy addresses the needs identified by Maslow by dividing a strategy to five components corresponding to those needs.</a:t>
          </a:r>
        </a:p>
      </dgm:t>
    </dgm:pt>
    <dgm:pt modelId="{EC56B2CD-CC03-4F5C-A0D5-21C4E57A3F0C}" type="parTrans" cxnId="{0153B49A-2336-4F48-96C9-3CD2A9AA10C5}">
      <dgm:prSet/>
      <dgm:spPr/>
      <dgm:t>
        <a:bodyPr/>
        <a:lstStyle/>
        <a:p>
          <a:endParaRPr lang="en-US"/>
        </a:p>
      </dgm:t>
    </dgm:pt>
    <dgm:pt modelId="{537C0F14-4201-4A0F-B631-AD7D09C526AB}" type="sibTrans" cxnId="{0153B49A-2336-4F48-96C9-3CD2A9AA10C5}">
      <dgm:prSet/>
      <dgm:spPr/>
      <dgm:t>
        <a:bodyPr/>
        <a:lstStyle/>
        <a:p>
          <a:endParaRPr lang="en-US"/>
        </a:p>
      </dgm:t>
    </dgm:pt>
    <dgm:pt modelId="{74CBAC54-8DD7-4A6D-963C-84BFC4EEACF2}">
      <dgm:prSet/>
      <dgm:spPr/>
      <dgm:t>
        <a:bodyPr/>
        <a:lstStyle/>
        <a:p>
          <a:r>
            <a:rPr lang="en-US"/>
            <a:t>The Total Rewards Strategy must be coherent and based on feedback and updated from time to time to meet the needs of the employees.</a:t>
          </a:r>
        </a:p>
      </dgm:t>
    </dgm:pt>
    <dgm:pt modelId="{AC8963E8-2447-4342-92C6-15072499F7E4}" type="parTrans" cxnId="{8DD8A9C6-C0B2-4955-A0AD-6B34E770351B}">
      <dgm:prSet/>
      <dgm:spPr/>
      <dgm:t>
        <a:bodyPr/>
        <a:lstStyle/>
        <a:p>
          <a:endParaRPr lang="en-US"/>
        </a:p>
      </dgm:t>
    </dgm:pt>
    <dgm:pt modelId="{0202C648-D22B-4F86-AC6F-DAFE68CECB2A}" type="sibTrans" cxnId="{8DD8A9C6-C0B2-4955-A0AD-6B34E770351B}">
      <dgm:prSet/>
      <dgm:spPr/>
      <dgm:t>
        <a:bodyPr/>
        <a:lstStyle/>
        <a:p>
          <a:endParaRPr lang="en-US"/>
        </a:p>
      </dgm:t>
    </dgm:pt>
    <dgm:pt modelId="{B161D641-75D4-4033-A185-8F0602003A14}">
      <dgm:prSet/>
      <dgm:spPr/>
      <dgm:t>
        <a:bodyPr/>
        <a:lstStyle/>
        <a:p>
          <a:r>
            <a:rPr lang="en-GB"/>
            <a:t>The benefits of implementing a Total Rewards Strategy for the employees and the company are affecting in a positive way the employee satisfaction, retention, productivity and ultimately the company’s performance and competitiveness.</a:t>
          </a:r>
          <a:endParaRPr lang="en-US"/>
        </a:p>
      </dgm:t>
    </dgm:pt>
    <dgm:pt modelId="{B5431824-E17B-4187-AA77-0BE85E6AB4CC}" type="parTrans" cxnId="{8685DD8E-720A-4A0F-AB76-6059E51B336F}">
      <dgm:prSet/>
      <dgm:spPr/>
      <dgm:t>
        <a:bodyPr/>
        <a:lstStyle/>
        <a:p>
          <a:endParaRPr lang="en-US"/>
        </a:p>
      </dgm:t>
    </dgm:pt>
    <dgm:pt modelId="{09993207-8E06-4CE0-9B1F-9C58CEF2890E}" type="sibTrans" cxnId="{8685DD8E-720A-4A0F-AB76-6059E51B336F}">
      <dgm:prSet/>
      <dgm:spPr/>
      <dgm:t>
        <a:bodyPr/>
        <a:lstStyle/>
        <a:p>
          <a:endParaRPr lang="en-US"/>
        </a:p>
      </dgm:t>
    </dgm:pt>
    <dgm:pt modelId="{B3365649-395B-480E-9CBD-FB1E1100EC87}" type="pres">
      <dgm:prSet presAssocID="{50BE731A-86BB-40BA-98E7-B1A046C166E5}" presName="linear" presStyleCnt="0">
        <dgm:presLayoutVars>
          <dgm:animLvl val="lvl"/>
          <dgm:resizeHandles val="exact"/>
        </dgm:presLayoutVars>
      </dgm:prSet>
      <dgm:spPr/>
    </dgm:pt>
    <dgm:pt modelId="{8E8011BF-6C31-48ED-B153-69F6294F1353}" type="pres">
      <dgm:prSet presAssocID="{65E555C5-B55E-48BD-8E10-24DD339D17D4}" presName="parentText" presStyleLbl="node1" presStyleIdx="0" presStyleCnt="4">
        <dgm:presLayoutVars>
          <dgm:chMax val="0"/>
          <dgm:bulletEnabled val="1"/>
        </dgm:presLayoutVars>
      </dgm:prSet>
      <dgm:spPr/>
    </dgm:pt>
    <dgm:pt modelId="{4111F5AB-FA92-4565-8C63-DBA80229E3C7}" type="pres">
      <dgm:prSet presAssocID="{83B65A19-68D5-416C-AF7C-3129201FE615}" presName="spacer" presStyleCnt="0"/>
      <dgm:spPr/>
    </dgm:pt>
    <dgm:pt modelId="{48980FD4-B567-40A1-870F-9EAB4716380A}" type="pres">
      <dgm:prSet presAssocID="{F42A8B06-D3C5-4917-A9C5-3401DCC89B0F}" presName="parentText" presStyleLbl="node1" presStyleIdx="1" presStyleCnt="4">
        <dgm:presLayoutVars>
          <dgm:chMax val="0"/>
          <dgm:bulletEnabled val="1"/>
        </dgm:presLayoutVars>
      </dgm:prSet>
      <dgm:spPr/>
    </dgm:pt>
    <dgm:pt modelId="{1276D822-EA9E-49D4-ACC7-8193CEF7A132}" type="pres">
      <dgm:prSet presAssocID="{537C0F14-4201-4A0F-B631-AD7D09C526AB}" presName="spacer" presStyleCnt="0"/>
      <dgm:spPr/>
    </dgm:pt>
    <dgm:pt modelId="{230BCABF-E9CA-4D16-B3A8-A4A3A0162B91}" type="pres">
      <dgm:prSet presAssocID="{74CBAC54-8DD7-4A6D-963C-84BFC4EEACF2}" presName="parentText" presStyleLbl="node1" presStyleIdx="2" presStyleCnt="4">
        <dgm:presLayoutVars>
          <dgm:chMax val="0"/>
          <dgm:bulletEnabled val="1"/>
        </dgm:presLayoutVars>
      </dgm:prSet>
      <dgm:spPr/>
    </dgm:pt>
    <dgm:pt modelId="{CC8F02A4-AA6C-48F3-997D-552E1FCDCF88}" type="pres">
      <dgm:prSet presAssocID="{0202C648-D22B-4F86-AC6F-DAFE68CECB2A}" presName="spacer" presStyleCnt="0"/>
      <dgm:spPr/>
    </dgm:pt>
    <dgm:pt modelId="{5CDCCD2A-B191-4893-8731-8A04593EC4BB}" type="pres">
      <dgm:prSet presAssocID="{B161D641-75D4-4033-A185-8F0602003A14}" presName="parentText" presStyleLbl="node1" presStyleIdx="3" presStyleCnt="4">
        <dgm:presLayoutVars>
          <dgm:chMax val="0"/>
          <dgm:bulletEnabled val="1"/>
        </dgm:presLayoutVars>
      </dgm:prSet>
      <dgm:spPr/>
    </dgm:pt>
  </dgm:ptLst>
  <dgm:cxnLst>
    <dgm:cxn modelId="{3EA2C323-FF3B-4CF3-B4B4-FE04C2B60F0D}" type="presOf" srcId="{B161D641-75D4-4033-A185-8F0602003A14}" destId="{5CDCCD2A-B191-4893-8731-8A04593EC4BB}" srcOrd="0" destOrd="0" presId="urn:microsoft.com/office/officeart/2005/8/layout/vList2"/>
    <dgm:cxn modelId="{00DA1E29-59BC-4B6A-A4A1-FB43956BA998}" srcId="{50BE731A-86BB-40BA-98E7-B1A046C166E5}" destId="{65E555C5-B55E-48BD-8E10-24DD339D17D4}" srcOrd="0" destOrd="0" parTransId="{9A2CB956-CA7C-4F52-AFAD-D717646584E8}" sibTransId="{83B65A19-68D5-416C-AF7C-3129201FE615}"/>
    <dgm:cxn modelId="{9A496178-7549-4256-85A6-9DBE0081CC36}" type="presOf" srcId="{74CBAC54-8DD7-4A6D-963C-84BFC4EEACF2}" destId="{230BCABF-E9CA-4D16-B3A8-A4A3A0162B91}" srcOrd="0" destOrd="0" presId="urn:microsoft.com/office/officeart/2005/8/layout/vList2"/>
    <dgm:cxn modelId="{8685DD8E-720A-4A0F-AB76-6059E51B336F}" srcId="{50BE731A-86BB-40BA-98E7-B1A046C166E5}" destId="{B161D641-75D4-4033-A185-8F0602003A14}" srcOrd="3" destOrd="0" parTransId="{B5431824-E17B-4187-AA77-0BE85E6AB4CC}" sibTransId="{09993207-8E06-4CE0-9B1F-9C58CEF2890E}"/>
    <dgm:cxn modelId="{0153B49A-2336-4F48-96C9-3CD2A9AA10C5}" srcId="{50BE731A-86BB-40BA-98E7-B1A046C166E5}" destId="{F42A8B06-D3C5-4917-A9C5-3401DCC89B0F}" srcOrd="1" destOrd="0" parTransId="{EC56B2CD-CC03-4F5C-A0D5-21C4E57A3F0C}" sibTransId="{537C0F14-4201-4A0F-B631-AD7D09C526AB}"/>
    <dgm:cxn modelId="{5D84AFB2-2013-460F-A3B2-79956B2AEB01}" type="presOf" srcId="{65E555C5-B55E-48BD-8E10-24DD339D17D4}" destId="{8E8011BF-6C31-48ED-B153-69F6294F1353}" srcOrd="0" destOrd="0" presId="urn:microsoft.com/office/officeart/2005/8/layout/vList2"/>
    <dgm:cxn modelId="{8DD8A9C6-C0B2-4955-A0AD-6B34E770351B}" srcId="{50BE731A-86BB-40BA-98E7-B1A046C166E5}" destId="{74CBAC54-8DD7-4A6D-963C-84BFC4EEACF2}" srcOrd="2" destOrd="0" parTransId="{AC8963E8-2447-4342-92C6-15072499F7E4}" sibTransId="{0202C648-D22B-4F86-AC6F-DAFE68CECB2A}"/>
    <dgm:cxn modelId="{E2628AC8-90A3-4652-A40C-154679765BBC}" type="presOf" srcId="{F42A8B06-D3C5-4917-A9C5-3401DCC89B0F}" destId="{48980FD4-B567-40A1-870F-9EAB4716380A}" srcOrd="0" destOrd="0" presId="urn:microsoft.com/office/officeart/2005/8/layout/vList2"/>
    <dgm:cxn modelId="{0AE29CD3-3551-4B14-8349-4EA38A14F674}" type="presOf" srcId="{50BE731A-86BB-40BA-98E7-B1A046C166E5}" destId="{B3365649-395B-480E-9CBD-FB1E1100EC87}" srcOrd="0" destOrd="0" presId="urn:microsoft.com/office/officeart/2005/8/layout/vList2"/>
    <dgm:cxn modelId="{CAD09873-6E46-4124-8015-8373B6D13EF8}" type="presParOf" srcId="{B3365649-395B-480E-9CBD-FB1E1100EC87}" destId="{8E8011BF-6C31-48ED-B153-69F6294F1353}" srcOrd="0" destOrd="0" presId="urn:microsoft.com/office/officeart/2005/8/layout/vList2"/>
    <dgm:cxn modelId="{D875FCF9-FA5A-455A-8D8C-B4069B3FBBAD}" type="presParOf" srcId="{B3365649-395B-480E-9CBD-FB1E1100EC87}" destId="{4111F5AB-FA92-4565-8C63-DBA80229E3C7}" srcOrd="1" destOrd="0" presId="urn:microsoft.com/office/officeart/2005/8/layout/vList2"/>
    <dgm:cxn modelId="{42D11624-55A7-4ADF-BED2-5C0A91CEB87B}" type="presParOf" srcId="{B3365649-395B-480E-9CBD-FB1E1100EC87}" destId="{48980FD4-B567-40A1-870F-9EAB4716380A}" srcOrd="2" destOrd="0" presId="urn:microsoft.com/office/officeart/2005/8/layout/vList2"/>
    <dgm:cxn modelId="{E628DC26-26DB-458C-A717-2C6A3934D991}" type="presParOf" srcId="{B3365649-395B-480E-9CBD-FB1E1100EC87}" destId="{1276D822-EA9E-49D4-ACC7-8193CEF7A132}" srcOrd="3" destOrd="0" presId="urn:microsoft.com/office/officeart/2005/8/layout/vList2"/>
    <dgm:cxn modelId="{B337C08B-182A-4052-AC7D-926FB86BC605}" type="presParOf" srcId="{B3365649-395B-480E-9CBD-FB1E1100EC87}" destId="{230BCABF-E9CA-4D16-B3A8-A4A3A0162B91}" srcOrd="4" destOrd="0" presId="urn:microsoft.com/office/officeart/2005/8/layout/vList2"/>
    <dgm:cxn modelId="{C987E11D-F197-472B-89C7-09A368C484CB}" type="presParOf" srcId="{B3365649-395B-480E-9CBD-FB1E1100EC87}" destId="{CC8F02A4-AA6C-48F3-997D-552E1FCDCF88}" srcOrd="5" destOrd="0" presId="urn:microsoft.com/office/officeart/2005/8/layout/vList2"/>
    <dgm:cxn modelId="{0A317041-2F73-4B71-840B-5E6AEE4AFD9B}" type="presParOf" srcId="{B3365649-395B-480E-9CBD-FB1E1100EC87}" destId="{5CDCCD2A-B191-4893-8731-8A04593EC4B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76D7C-BE1E-44F9-A2E3-BFEB01E5C30F}">
      <dsp:nvSpPr>
        <dsp:cNvPr id="0" name=""/>
        <dsp:cNvSpPr/>
      </dsp:nvSpPr>
      <dsp:spPr>
        <a:xfrm>
          <a:off x="0" y="66426"/>
          <a:ext cx="9618133" cy="127413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Employees have various needs that must be addressed simultaneously to increase and sustain employee motivation.</a:t>
          </a:r>
        </a:p>
      </dsp:txBody>
      <dsp:txXfrm>
        <a:off x="62198" y="128624"/>
        <a:ext cx="9493737" cy="1149734"/>
      </dsp:txXfrm>
    </dsp:sp>
    <dsp:sp modelId="{BD682897-8CED-47FA-BD19-476F28F655FD}">
      <dsp:nvSpPr>
        <dsp:cNvPr id="0" name=""/>
        <dsp:cNvSpPr/>
      </dsp:nvSpPr>
      <dsp:spPr>
        <a:xfrm>
          <a:off x="0" y="1409676"/>
          <a:ext cx="9618133" cy="1274130"/>
        </a:xfrm>
        <a:prstGeom prst="roundRect">
          <a:avLst/>
        </a:prstGeom>
        <a:gradFill rotWithShape="0">
          <a:gsLst>
            <a:gs pos="0">
              <a:schemeClr val="accent5">
                <a:hueOff val="1247628"/>
                <a:satOff val="-25244"/>
                <a:lumOff val="784"/>
                <a:alphaOff val="0"/>
                <a:tint val="96000"/>
                <a:lumMod val="100000"/>
              </a:schemeClr>
            </a:gs>
            <a:gs pos="78000">
              <a:schemeClr val="accent5">
                <a:hueOff val="1247628"/>
                <a:satOff val="-25244"/>
                <a:lumOff val="7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If management is focused on one need that will not result in motivation and may even cause frustration.</a:t>
          </a:r>
        </a:p>
      </dsp:txBody>
      <dsp:txXfrm>
        <a:off x="62198" y="1471874"/>
        <a:ext cx="9493737" cy="1149734"/>
      </dsp:txXfrm>
    </dsp:sp>
    <dsp:sp modelId="{3F666A75-5FCF-41B2-9FD2-A242CDD621A9}">
      <dsp:nvSpPr>
        <dsp:cNvPr id="0" name=""/>
        <dsp:cNvSpPr/>
      </dsp:nvSpPr>
      <dsp:spPr>
        <a:xfrm>
          <a:off x="0" y="2752926"/>
          <a:ext cx="9618133" cy="1274130"/>
        </a:xfrm>
        <a:prstGeom prst="roundRect">
          <a:avLst/>
        </a:prstGeom>
        <a:gradFill rotWithShape="0">
          <a:gsLst>
            <a:gs pos="0">
              <a:schemeClr val="accent5">
                <a:hueOff val="2495256"/>
                <a:satOff val="-50489"/>
                <a:lumOff val="1569"/>
                <a:alphaOff val="0"/>
                <a:tint val="96000"/>
                <a:lumMod val="100000"/>
              </a:schemeClr>
            </a:gs>
            <a:gs pos="78000">
              <a:schemeClr val="accent5">
                <a:hueOff val="2495256"/>
                <a:satOff val="-50489"/>
                <a:lumOff val="1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Management should take into account the frustration/regression principle and its impact on the motivation, work environment, and work itself. </a:t>
          </a:r>
        </a:p>
      </dsp:txBody>
      <dsp:txXfrm>
        <a:off x="62198" y="2815124"/>
        <a:ext cx="9493737" cy="1149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A277E-1804-4738-8388-1F22FCBEF0A7}">
      <dsp:nvSpPr>
        <dsp:cNvPr id="0" name=""/>
        <dsp:cNvSpPr/>
      </dsp:nvSpPr>
      <dsp:spPr>
        <a:xfrm>
          <a:off x="0" y="40867"/>
          <a:ext cx="6656769" cy="9126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Based on the general company strategy</a:t>
          </a:r>
        </a:p>
      </dsp:txBody>
      <dsp:txXfrm>
        <a:off x="44549" y="85416"/>
        <a:ext cx="6567671" cy="823502"/>
      </dsp:txXfrm>
    </dsp:sp>
    <dsp:sp modelId="{F2222A66-9FB9-4A70-ABE4-CFD58126C43E}">
      <dsp:nvSpPr>
        <dsp:cNvPr id="0" name=""/>
        <dsp:cNvSpPr/>
      </dsp:nvSpPr>
      <dsp:spPr>
        <a:xfrm>
          <a:off x="0" y="1022587"/>
          <a:ext cx="6656769" cy="9126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Designed to enhance motivation, job satisfaction and productivity</a:t>
          </a:r>
        </a:p>
      </dsp:txBody>
      <dsp:txXfrm>
        <a:off x="44549" y="1067136"/>
        <a:ext cx="6567671" cy="823502"/>
      </dsp:txXfrm>
    </dsp:sp>
    <dsp:sp modelId="{9FAAA6A8-3057-4A2D-9420-E2B8AF1A5EBC}">
      <dsp:nvSpPr>
        <dsp:cNvPr id="0" name=""/>
        <dsp:cNvSpPr/>
      </dsp:nvSpPr>
      <dsp:spPr>
        <a:xfrm>
          <a:off x="0" y="2004307"/>
          <a:ext cx="6656769" cy="9126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different combinations of benefits </a:t>
          </a:r>
        </a:p>
      </dsp:txBody>
      <dsp:txXfrm>
        <a:off x="44549" y="2048856"/>
        <a:ext cx="6567671" cy="823502"/>
      </dsp:txXfrm>
    </dsp:sp>
    <dsp:sp modelId="{6CBD3A74-325A-49E1-938C-C81A8D026A01}">
      <dsp:nvSpPr>
        <dsp:cNvPr id="0" name=""/>
        <dsp:cNvSpPr/>
      </dsp:nvSpPr>
      <dsp:spPr>
        <a:xfrm>
          <a:off x="0" y="2986027"/>
          <a:ext cx="6656769" cy="9126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Good strategy aims to address the needs from Maslow’s pyramid</a:t>
          </a:r>
          <a:r>
            <a:rPr lang="en-GB" sz="2400" kern="1200"/>
            <a:t>(Gardner, 2021).</a:t>
          </a:r>
          <a:endParaRPr lang="en-US" sz="2400" kern="1200"/>
        </a:p>
      </dsp:txBody>
      <dsp:txXfrm>
        <a:off x="44549" y="3030576"/>
        <a:ext cx="6567671" cy="823502"/>
      </dsp:txXfrm>
    </dsp:sp>
    <dsp:sp modelId="{1621233D-9577-444B-B1B1-1DA806B16D1A}">
      <dsp:nvSpPr>
        <dsp:cNvPr id="0" name=""/>
        <dsp:cNvSpPr/>
      </dsp:nvSpPr>
      <dsp:spPr>
        <a:xfrm>
          <a:off x="0" y="3967747"/>
          <a:ext cx="6656769" cy="9126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Has five major components</a:t>
          </a:r>
          <a:endParaRPr lang="en-US" sz="2400" kern="1200" dirty="0"/>
        </a:p>
      </dsp:txBody>
      <dsp:txXfrm>
        <a:off x="44549" y="4012296"/>
        <a:ext cx="6567671" cy="823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011BF-6C31-48ED-B153-69F6294F1353}">
      <dsp:nvSpPr>
        <dsp:cNvPr id="0" name=""/>
        <dsp:cNvSpPr/>
      </dsp:nvSpPr>
      <dsp:spPr>
        <a:xfrm>
          <a:off x="0" y="79927"/>
          <a:ext cx="6656769" cy="11536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Creating a Total Rewards Strategy involves the collective efforts of managers from different department and is a complex operation requiring investments of human and financial resources.</a:t>
          </a:r>
        </a:p>
      </dsp:txBody>
      <dsp:txXfrm>
        <a:off x="56315" y="136242"/>
        <a:ext cx="6544139" cy="1040990"/>
      </dsp:txXfrm>
    </dsp:sp>
    <dsp:sp modelId="{48980FD4-B567-40A1-870F-9EAB4716380A}">
      <dsp:nvSpPr>
        <dsp:cNvPr id="0" name=""/>
        <dsp:cNvSpPr/>
      </dsp:nvSpPr>
      <dsp:spPr>
        <a:xfrm>
          <a:off x="0" y="1282507"/>
          <a:ext cx="6656769" cy="115362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Total Rewards Strategy addresses the needs identified by Maslow by dividing a strategy to five components corresponding to those needs.</a:t>
          </a:r>
        </a:p>
      </dsp:txBody>
      <dsp:txXfrm>
        <a:off x="56315" y="1338822"/>
        <a:ext cx="6544139" cy="1040990"/>
      </dsp:txXfrm>
    </dsp:sp>
    <dsp:sp modelId="{230BCABF-E9CA-4D16-B3A8-A4A3A0162B91}">
      <dsp:nvSpPr>
        <dsp:cNvPr id="0" name=""/>
        <dsp:cNvSpPr/>
      </dsp:nvSpPr>
      <dsp:spPr>
        <a:xfrm>
          <a:off x="0" y="2485087"/>
          <a:ext cx="6656769" cy="115362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Total Rewards Strategy must be coherent and based on feedback and updated from time to time to meet the needs of the employees.</a:t>
          </a:r>
        </a:p>
      </dsp:txBody>
      <dsp:txXfrm>
        <a:off x="56315" y="2541402"/>
        <a:ext cx="6544139" cy="1040990"/>
      </dsp:txXfrm>
    </dsp:sp>
    <dsp:sp modelId="{5CDCCD2A-B191-4893-8731-8A04593EC4BB}">
      <dsp:nvSpPr>
        <dsp:cNvPr id="0" name=""/>
        <dsp:cNvSpPr/>
      </dsp:nvSpPr>
      <dsp:spPr>
        <a:xfrm>
          <a:off x="0" y="3687667"/>
          <a:ext cx="6656769" cy="11536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benefits of implementing a Total Rewards Strategy for the employees and the company are affecting in a positive way the employee satisfaction, retention, productivity and ultimately the company’s performance and competitiveness.</a:t>
          </a:r>
          <a:endParaRPr lang="en-US" sz="1700" kern="1200"/>
        </a:p>
      </dsp:txBody>
      <dsp:txXfrm>
        <a:off x="56315" y="3743982"/>
        <a:ext cx="6544139" cy="10409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4A9277-83E7-4D28-899C-FE9B0110A7DD}" type="datetimeFigureOut">
              <a:rPr lang="en-GB" smtClean="0"/>
              <a:t>22/11/2022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8ABA7-491A-433C-9817-9B23E61F4028}" type="slidenum">
              <a:rPr lang="en-GB" smtClean="0"/>
              <a:t>‹#›</a:t>
            </a:fld>
            <a:endParaRPr lang="en-GB"/>
          </a:p>
        </p:txBody>
      </p:sp>
    </p:spTree>
    <p:extLst>
      <p:ext uri="{BB962C8B-B14F-4D97-AF65-F5344CB8AC3E}">
        <p14:creationId xmlns:p14="http://schemas.microsoft.com/office/powerpoint/2010/main" val="2514604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A holistic HR approach is considered one that focuses on the employee and aligns company’s priorities with employees needs. A holistic approach combines different components and utilises the policies and practices already in place in order to improve to company culture, work environment, and mostly employee satisfaction in a way that will ultimately result in benefits for the company by increasing its competitiveness.</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4</a:t>
            </a:fld>
            <a:endParaRPr lang="en-GB"/>
          </a:p>
        </p:txBody>
      </p:sp>
    </p:spTree>
    <p:extLst>
      <p:ext uri="{BB962C8B-B14F-4D97-AF65-F5344CB8AC3E}">
        <p14:creationId xmlns:p14="http://schemas.microsoft.com/office/powerpoint/2010/main" val="99917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topics reviewed in this presentation are Motivation, from the perspective of the ERG Theory. Then we will look into the Total Rewards strategy and finally the Employee wellbeing, from the perspective of the Healthy Organisation Theory. What is worth mentioning is that there is an obvious connection and overlapping between the topics, as each of them is focused on the employee satisfaction and subsequent the benefits for the company.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5</a:t>
            </a:fld>
            <a:endParaRPr lang="en-GB"/>
          </a:p>
        </p:txBody>
      </p:sp>
    </p:spTree>
    <p:extLst>
      <p:ext uri="{BB962C8B-B14F-4D97-AF65-F5344CB8AC3E}">
        <p14:creationId xmlns:p14="http://schemas.microsoft.com/office/powerpoint/2010/main" val="1538947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ERG Theory was developed by Alderfer in the 60’s and 70’s as an extension of Maslow’s Hierarchy of Needs theory. It unifies the five levels of needs into three groups – Existence needs, Relatedness needs and Growth needs, which is where the name of the theory ERG comes from. By regrouping the needs </a:t>
            </a:r>
            <a:r>
              <a:rPr lang="en-US" dirty="0" err="1"/>
              <a:t>Adlerfer</a:t>
            </a:r>
            <a:r>
              <a:rPr lang="en-US" dirty="0"/>
              <a:t> doesn’t necessary reduce the approaches to satisfy them, but he rather suggests that those needs could be coexisting and do not follow a strict hierarchy. In fact his thesis is this flexible approach allows managers more freedom when addressing those needs.</a:t>
            </a:r>
          </a:p>
          <a:p>
            <a:r>
              <a:rPr lang="en-US" dirty="0"/>
              <a:t>The Existence needs combine the physiological and safety needs of an employee, pointed out by Maslow. They include the basic material necessities for survival.</a:t>
            </a:r>
            <a:br>
              <a:rPr lang="en-US" dirty="0"/>
            </a:br>
            <a:r>
              <a:rPr lang="en-US" dirty="0"/>
              <a:t>The Relatedness needs refer to natural need of communication, connection, relationships and belonging, even recognition.</a:t>
            </a:r>
            <a:br>
              <a:rPr lang="en-US" dirty="0"/>
            </a:br>
            <a:r>
              <a:rPr lang="en-US" dirty="0"/>
              <a:t>The Growth signifies the need for self-development, creativity, reaching the potential and meaningful work.</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6</a:t>
            </a:fld>
            <a:endParaRPr lang="en-GB"/>
          </a:p>
        </p:txBody>
      </p:sp>
    </p:spTree>
    <p:extLst>
      <p:ext uri="{BB962C8B-B14F-4D97-AF65-F5344CB8AC3E}">
        <p14:creationId xmlns:p14="http://schemas.microsoft.com/office/powerpoint/2010/main" val="5854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ERG theory upgrades on Maslow’s by introducing the Frustration-Regression Principle. This principle refers to situations where a higher-level need is not addressed and employee may regress to satisfy a lower-level need. Basically the frustration-regression principle suggests that there is an increased desire for addressing lower-level needs, if there is no opportunity to address the higher-level one. This is an important aspect of the theory as it provides insides on employees’ </a:t>
            </a:r>
            <a:r>
              <a:rPr lang="en-GB" noProof="0" dirty="0"/>
              <a:t>behaviours</a:t>
            </a:r>
            <a:r>
              <a:rPr lang="en-US" dirty="0"/>
              <a:t> when the work conditions are less than ideal.</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7</a:t>
            </a:fld>
            <a:endParaRPr lang="en-GB"/>
          </a:p>
        </p:txBody>
      </p:sp>
    </p:spTree>
    <p:extLst>
      <p:ext uri="{BB962C8B-B14F-4D97-AF65-F5344CB8AC3E}">
        <p14:creationId xmlns:p14="http://schemas.microsoft.com/office/powerpoint/2010/main" val="3861640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ERG Theory suggests that at any given moment there could be more that one need that has to be addressed. The Frustration-regression principle implies that employees might compensate lack of one need with fulfilment of another, even if it is lower-leveled.</a:t>
            </a:r>
            <a:br>
              <a:rPr lang="en-US" dirty="0"/>
            </a:br>
            <a:r>
              <a:rPr lang="en-US" dirty="0"/>
              <a:t>In contrast, Maslow’s theory indicates that an upper –level need could only be addressed when the lower-levels are satisfied. This is why the ERG Theory is considered more flexible as it looks at the needs as a specter, rather than a strict hierarchy.</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8</a:t>
            </a:fld>
            <a:endParaRPr lang="en-GB"/>
          </a:p>
        </p:txBody>
      </p:sp>
    </p:spTree>
    <p:extLst>
      <p:ext uri="{BB962C8B-B14F-4D97-AF65-F5344CB8AC3E}">
        <p14:creationId xmlns:p14="http://schemas.microsoft.com/office/powerpoint/2010/main" val="3557272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A total reward strategy is consistent actions guided by the general strategy of a company, designed to create workforce orientated towards professional growth and development, by diverse benefits programme (Gardner, 2021). The programmes could include combination of benefits aiming to motivate the employees to seek achievements (Gardner, 2021). An efficient total rewards strategy contributes to the productivity, the job satisfaction, and the low levels of turnover of the employees, as well as it attracts talented and motivated people (Gardner, 2021).</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There is a corelation between the Total Reward Strategy theory and Maslow’s pyramid, discussed previously.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10</a:t>
            </a:fld>
            <a:endParaRPr lang="en-GB"/>
          </a:p>
        </p:txBody>
      </p:sp>
    </p:spTree>
    <p:extLst>
      <p:ext uri="{BB962C8B-B14F-4D97-AF65-F5344CB8AC3E}">
        <p14:creationId xmlns:p14="http://schemas.microsoft.com/office/powerpoint/2010/main" val="1994389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Strategy outlines five components each responding to a level of the pyramid.</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first component is Compensation. It refers to all the monetary and monetary equivalent rewards such as salary, stocks, and bonuses an employee receives for their work, experience, achievements, and contributions towards company’s strategy (Gardner, 2021). The compensations allow the employee to attend their physiological needs.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-Benefits are all the additional services and goods designed to enhance employees’ physical and emotional safety, such as health or dental care, different types of insurances or loan assistance, and retirement plans.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The third component is Wellbeing, corresponding to Social floor of the pyramid. This aspect is becoming more and more important for employers as more people feel the need for positive organisational cultures, which promotes complex wellbeing. That may include assistance programs for mental health, resource groups, which connect people with similar interest or backgrounds to promote informal communication and even friendships, company events that include employees’ families, team building, involvement in different social causes, or even remote/ flexible work arrangements.</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 Recognition is the forth component referring to mostly non-monetary awards for outstanding achievements, promotions, or even form of  official recognition (employee of the month). Recognitions address the Esteem needs.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Development is the last component and it refers to personal and professional development programs provided by the company. They could be training, educational, or mentorship programs or other initiatives aiming to enable the workforce to progress within the company and reach their potential while achieving an emotional fulfilment from the self-actualization.</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11</a:t>
            </a:fld>
            <a:endParaRPr lang="en-GB"/>
          </a:p>
        </p:txBody>
      </p:sp>
    </p:spTree>
    <p:extLst>
      <p:ext uri="{BB962C8B-B14F-4D97-AF65-F5344CB8AC3E}">
        <p14:creationId xmlns:p14="http://schemas.microsoft.com/office/powerpoint/2010/main" val="4188173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Total Rewards Strategy has nine step plan for achieving the best results within an organisation.</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one – Assessment and evaluation of the current reward packages and practices.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two – Gathering feedback from the employees. When the rewards system is based on the actual needs and expectations of the employees, their satisfaction and engagement would be higher.</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three – Including the leadership. Discussing the outcomes from the feedbacks with the leadership is essential to develop the right total rewards strategy as it is a collective work that involves not only the HRM, but managers from different levels and departments. Also the leadership is the body that will allocate a budget, so the whole process has to be well communicated and coherent.</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four – Identifying goals and priorities. That could also mean identifying the underlying issues experienced by the employees and addressing them with a tailored approach.</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five – Aligning strategies with company’s values and culture. The total rewards strategy should be reflecting the culture and the values of the company. For instance, if one of the core values of an organisation is the thirst for growth, the total rewards strategy in place should be providing paths and tools for personal and professional development.</a:t>
            </a:r>
          </a:p>
          <a:p>
            <a:pPr marL="22860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rPr>
              <a:t>Step six – Keeping the system up to date. A good total rewards strategy should be updated periodically according to employees’ needs and the current trends. A particular practice from one sector could easily transfer to others, so being aware with the trends is important part of having successful total rewards strategy in place.</a:t>
            </a:r>
          </a:p>
          <a:p>
            <a:pPr marL="22860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rPr>
              <a:t>Step seven –Balanced, flexible, inclusive, and fair total rewards system. </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Using the feedback gathered from employees is always a good start to put the right strategy in place, because that will also illuminate to what extend the rewards could or should be personalised and balanced. For example a company might be great in giving recognition to the employees for their achievements, but not providing enough financial stimulus for exceeding target. Or one employee might benefit from gym membership, while another might value more food vouchers. </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eight – Communication with employees. This is a key phase as over time employees might need a reminder or additional information of the services and benefits on their disposal. The more they understand the reward system, the more advantage they will take of it and the more satisfied they will be. Having frequent Q&amp;A sessions or emails with reminders and support will encourage the employees to use the system.</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nine – Tracking cost and impact. Besides its humanitarian and holistic benefits, the total rewards strategy also aims to add value to the company and company’s products and services. In this sense it is important to keep track of the expenses and regularly check the progress and the impact of the strategy and make adjustments accordingly. </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12</a:t>
            </a:fld>
            <a:endParaRPr lang="en-GB"/>
          </a:p>
        </p:txBody>
      </p:sp>
    </p:spTree>
    <p:extLst>
      <p:ext uri="{BB962C8B-B14F-4D97-AF65-F5344CB8AC3E}">
        <p14:creationId xmlns:p14="http://schemas.microsoft.com/office/powerpoint/2010/main" val="1179841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Competitiveness – With a good total rewards strategy, employees generally put more efforts, and therefore an organisation is more competitive in its sector. And with higher competitiveness an organisation is more likely to attract strong and talented candidates to help it achieve its goals.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As just mentioned, strong candidates contribute to better company performance, which ultimately leads to increased profits</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13</a:t>
            </a:fld>
            <a:endParaRPr lang="en-GB"/>
          </a:p>
        </p:txBody>
      </p:sp>
    </p:spTree>
    <p:extLst>
      <p:ext uri="{BB962C8B-B14F-4D97-AF65-F5344CB8AC3E}">
        <p14:creationId xmlns:p14="http://schemas.microsoft.com/office/powerpoint/2010/main" val="792013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Josh Bersin and his company conducted a research among hundreds of organisations on the topic of employee wellbeing and its impact on the company operations. After reviewing the data they came up with the Healthy Organisation Theory, which is a collective model that evaluates the maturity of an organisation on a scale of four levels and provides a guideline towards implementing a systematics framework that is concerned with the general health of an organisation.</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15</a:t>
            </a:fld>
            <a:endParaRPr lang="en-GB"/>
          </a:p>
        </p:txBody>
      </p:sp>
    </p:spTree>
    <p:extLst>
      <p:ext uri="{BB962C8B-B14F-4D97-AF65-F5344CB8AC3E}">
        <p14:creationId xmlns:p14="http://schemas.microsoft.com/office/powerpoint/2010/main" val="1948145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levels of </a:t>
            </a:r>
            <a:r>
              <a:rPr lang="en-GB" noProof="0" dirty="0"/>
              <a:t>organisational</a:t>
            </a:r>
            <a:r>
              <a:rPr lang="en-US" dirty="0"/>
              <a:t> maturity are as follows. Level one is Employee safety addressing the bottom of Maslow’s pyramid and referring to the safety environment as an existence minimum. Every organisation must have policies that guarantee the safety of the employees.</a:t>
            </a:r>
          </a:p>
          <a:p>
            <a:r>
              <a:rPr lang="en-US" dirty="0"/>
              <a:t>The second level is addressing the employee’s wellbeing. That includes wellbeing programs, ambassadors and specialists, but also benefits and healthcare. The third level Healthy Work refers to all the barriers of the work process, along with the environment, the social aspect of the work and the reward systems in place. The last level – The Healthy organisation includes all of the above and beyond, meaning that the whole management strategies, </a:t>
            </a:r>
            <a:r>
              <a:rPr lang="en-GB" noProof="0" dirty="0"/>
              <a:t>organisational</a:t>
            </a:r>
            <a:r>
              <a:rPr lang="en-US" dirty="0"/>
              <a:t> culture, goals, and values are aligned in a way that satisfies all employees’ needs. Companies in this level of maturity apply a holistic approach towards the HRM and rely not only on benefits and wellbeing programs, which might be good for attracting and retaining employees, but also the general atmosphere in the company, from its every aspect.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16</a:t>
            </a:fld>
            <a:endParaRPr lang="en-GB"/>
          </a:p>
        </p:txBody>
      </p:sp>
    </p:spTree>
    <p:extLst>
      <p:ext uri="{BB962C8B-B14F-4D97-AF65-F5344CB8AC3E}">
        <p14:creationId xmlns:p14="http://schemas.microsoft.com/office/powerpoint/2010/main" val="2093686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a healthy organisation there are six dimensions to be addressed individually. Those are the Physical Health, The Mental Wellbeing, The financial Fitness, the Social Health &amp; Community Service, The Safe Workplace and the Healthy Culture.</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17</a:t>
            </a:fld>
            <a:endParaRPr lang="en-GB"/>
          </a:p>
        </p:txBody>
      </p:sp>
    </p:spTree>
    <p:extLst>
      <p:ext uri="{BB962C8B-B14F-4D97-AF65-F5344CB8AC3E}">
        <p14:creationId xmlns:p14="http://schemas.microsoft.com/office/powerpoint/2010/main" val="802965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To address the six pillars of the framework Bersin and co point out specific summarised steps: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personal physical and mental health, fitness, and preventative care.</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Personalising the benefits programs, so they address contemporary needs of the employees.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Coaching, mentoring and communication.</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Balanced work-life.</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Recognition.</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Fair and adequate compensation practices, financial counselling and support, meaningful rewards.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Encouraging workplace connections, support for caregivers and positive employee life experience, giving back to communities.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wellbeing programs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Human – centred leadership</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Environmental responsibility</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18</a:t>
            </a:fld>
            <a:endParaRPr lang="en-GB"/>
          </a:p>
        </p:txBody>
      </p:sp>
    </p:spTree>
    <p:extLst>
      <p:ext uri="{BB962C8B-B14F-4D97-AF65-F5344CB8AC3E}">
        <p14:creationId xmlns:p14="http://schemas.microsoft.com/office/powerpoint/2010/main" val="1459024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20</a:t>
            </a:fld>
            <a:endParaRPr lang="en-GB"/>
          </a:p>
        </p:txBody>
      </p:sp>
    </p:spTree>
    <p:extLst>
      <p:ext uri="{BB962C8B-B14F-4D97-AF65-F5344CB8AC3E}">
        <p14:creationId xmlns:p14="http://schemas.microsoft.com/office/powerpoint/2010/main" val="1134872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3543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0556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9469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65472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1848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904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2998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828192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160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818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13731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080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1771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5066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457133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164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6509203"/>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aihr.com,/" TargetMode="External"/><Relationship Id="rId3" Type="http://schemas.openxmlformats.org/officeDocument/2006/relationships/hyperlink" Target="https://joshbersin.com/2021/10/the-healthy-organization-the-next-big-thing-in-employee-wellbeing/" TargetMode="External"/><Relationship Id="rId7" Type="http://schemas.openxmlformats.org/officeDocument/2006/relationships/hyperlink" Target="https://www.managementstudyguide.com/erg-theory-motivation.ht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aihr.com/blog/total-rewards-strategy/" TargetMode="External"/><Relationship Id="rId5" Type="http://schemas.openxmlformats.org/officeDocument/2006/relationships/hyperlink" Target="https://expertprogrammanagement.com/2018/10/erg-theory-of-motivation/" TargetMode="External"/><Relationship Id="rId4" Type="http://schemas.openxmlformats.org/officeDocument/2006/relationships/hyperlink" Target="https://doi.org/10.1177/0886368714549303." TargetMode="External"/><Relationship Id="rId9" Type="http://schemas.openxmlformats.org/officeDocument/2006/relationships/hyperlink" Target="https://www.aihr.com/blog/human-resources-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982B-7CD3-C213-57A0-5E638FE1F8A2}"/>
              </a:ext>
            </a:extLst>
          </p:cNvPr>
          <p:cNvSpPr>
            <a:spLocks noGrp="1"/>
          </p:cNvSpPr>
          <p:nvPr>
            <p:ph type="ctrTitle"/>
          </p:nvPr>
        </p:nvSpPr>
        <p:spPr>
          <a:xfrm>
            <a:off x="-578556" y="333023"/>
            <a:ext cx="9672085" cy="1365957"/>
          </a:xfrm>
        </p:spPr>
        <p:txBody>
          <a:bodyPr/>
          <a:lstStyle/>
          <a:p>
            <a:r>
              <a:rPr lang="en-GB" sz="4300" b="1">
                <a:ln w="19050">
                  <a:solidFill>
                    <a:schemeClr val="accent2">
                      <a:lumMod val="75000"/>
                    </a:schemeClr>
                  </a:solidFill>
                </a:ln>
                <a:effectLst>
                  <a:outerShdw blurRad="38100" dist="38100" dir="2700000" algn="tl">
                    <a:srgbClr val="000000">
                      <a:alpha val="43137"/>
                    </a:srgbClr>
                  </a:outerShdw>
                </a:effectLst>
              </a:rPr>
              <a:t>Human Resource Management</a:t>
            </a:r>
            <a:endParaRPr lang="en-US" sz="4300" b="1" dirty="0">
              <a:ln w="19050">
                <a:solidFill>
                  <a:schemeClr val="accent2">
                    <a:lumMod val="75000"/>
                  </a:schemeClr>
                </a:solidFill>
              </a:ln>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64156F72-EDE6-80D5-D3BC-53139D4EE3B8}"/>
              </a:ext>
            </a:extLst>
          </p:cNvPr>
          <p:cNvSpPr>
            <a:spLocks noGrp="1"/>
          </p:cNvSpPr>
          <p:nvPr>
            <p:ph type="subTitle" idx="1"/>
          </p:nvPr>
        </p:nvSpPr>
        <p:spPr>
          <a:xfrm>
            <a:off x="3091543" y="4350229"/>
            <a:ext cx="4544310" cy="1096899"/>
          </a:xfrm>
        </p:spPr>
        <p:txBody>
          <a:bodyPr/>
          <a:lstStyle/>
          <a:p>
            <a:pPr algn="ctr"/>
            <a:r>
              <a:rPr lang="en-GB" dirty="0"/>
              <a:t>By Slavena Panayotova 1906636</a:t>
            </a:r>
          </a:p>
          <a:p>
            <a:pPr algn="ctr"/>
            <a:r>
              <a:rPr lang="en-GB" dirty="0"/>
              <a:t>Lecturer: Vasilios Tavlaridis</a:t>
            </a:r>
          </a:p>
          <a:p>
            <a:endParaRPr lang="en-US" dirty="0"/>
          </a:p>
        </p:txBody>
      </p:sp>
      <p:sp>
        <p:nvSpPr>
          <p:cNvPr id="6" name="Title 1">
            <a:extLst>
              <a:ext uri="{FF2B5EF4-FFF2-40B4-BE49-F238E27FC236}">
                <a16:creationId xmlns:a16="http://schemas.microsoft.com/office/drawing/2014/main" id="{008A991B-7900-639F-741E-7FD7E00C71A6}"/>
              </a:ext>
            </a:extLst>
          </p:cNvPr>
          <p:cNvSpPr>
            <a:spLocks noGrp="1"/>
          </p:cNvSpPr>
          <p:nvPr/>
        </p:nvSpPr>
        <p:spPr>
          <a:xfrm>
            <a:off x="702356" y="2393005"/>
            <a:ext cx="9672085" cy="1752944"/>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solidFill>
                  <a:schemeClr val="accent2"/>
                </a:solidFill>
                <a:latin typeface="Arial" panose="020B0604020202020204" pitchFamily="34" charset="0"/>
                <a:cs typeface="Arial" panose="020B0604020202020204" pitchFamily="34" charset="0"/>
              </a:rPr>
              <a:t> Motivation, Rewards, and Organisational Health Theories-</a:t>
            </a:r>
            <a:br>
              <a:rPr lang="en-GB" sz="3200">
                <a:solidFill>
                  <a:schemeClr val="accent2"/>
                </a:solidFill>
                <a:latin typeface="Arial" panose="020B0604020202020204" pitchFamily="34" charset="0"/>
                <a:cs typeface="Arial" panose="020B0604020202020204" pitchFamily="34" charset="0"/>
              </a:rPr>
            </a:br>
            <a:r>
              <a:rPr lang="en-GB" sz="3200">
                <a:solidFill>
                  <a:schemeClr val="accent2"/>
                </a:solidFill>
                <a:latin typeface="Arial" panose="020B0604020202020204" pitchFamily="34" charset="0"/>
                <a:cs typeface="Arial" panose="020B0604020202020204" pitchFamily="34" charset="0"/>
              </a:rPr>
              <a:t>A Holistic Approach to HRM</a:t>
            </a:r>
            <a:endParaRPr lang="en-US" sz="3200" dirty="0">
              <a:solidFill>
                <a:schemeClr val="accent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454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8B03-99B5-A98A-3986-B64BE4B44FFE}"/>
              </a:ext>
            </a:extLst>
          </p:cNvPr>
          <p:cNvSpPr>
            <a:spLocks noGrp="1"/>
          </p:cNvSpPr>
          <p:nvPr>
            <p:ph type="ctrTitle"/>
          </p:nvPr>
        </p:nvSpPr>
        <p:spPr>
          <a:xfrm>
            <a:off x="544029" y="-688862"/>
            <a:ext cx="7766936" cy="1646302"/>
          </a:xfrm>
        </p:spPr>
        <p:txBody>
          <a:bodyPr/>
          <a:lstStyle/>
          <a:p>
            <a:r>
              <a:rPr lang="en-US" dirty="0">
                <a:latin typeface="Arial" panose="020B0604020202020204" pitchFamily="34" charset="0"/>
                <a:cs typeface="Arial" panose="020B0604020202020204" pitchFamily="34" charset="0"/>
              </a:rPr>
              <a:t>Table of Content</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BC2AA20-355F-4F79-B5CB-DF3D10D28B1D}"/>
              </a:ext>
            </a:extLst>
          </p:cNvPr>
          <p:cNvSpPr>
            <a:spLocks noGrp="1"/>
          </p:cNvSpPr>
          <p:nvPr>
            <p:ph type="subTitle" idx="1"/>
          </p:nvPr>
        </p:nvSpPr>
        <p:spPr>
          <a:xfrm>
            <a:off x="1245809" y="1822315"/>
            <a:ext cx="7766936" cy="2814999"/>
          </a:xfrm>
        </p:spPr>
        <p:txBody>
          <a:bodyPr>
            <a:normAutofit fontScale="85000" lnSpcReduction="20000"/>
          </a:bodyPr>
          <a:lstStyle/>
          <a:p>
            <a:pPr algn="l"/>
            <a:r>
              <a:rPr lang="en-US" dirty="0"/>
              <a:t>1. Introduction</a:t>
            </a:r>
          </a:p>
          <a:p>
            <a:pPr algn="l"/>
            <a:r>
              <a:rPr lang="en-US" dirty="0"/>
              <a:t>2. ERG Theory of Motivation</a:t>
            </a:r>
            <a:br>
              <a:rPr lang="en-US" dirty="0"/>
            </a:br>
            <a:br>
              <a:rPr lang="en-US" dirty="0"/>
            </a:br>
            <a:r>
              <a:rPr lang="en-US" dirty="0"/>
              <a:t>   2.1 The Frustration/Regression principle</a:t>
            </a:r>
          </a:p>
          <a:p>
            <a:pPr algn="l"/>
            <a:r>
              <a:rPr lang="en-US" dirty="0"/>
              <a:t>    2.2 Differences </a:t>
            </a:r>
            <a:r>
              <a:rPr kumimoji="0" lang="en-US" sz="18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between ERG Theory and Maslow’s Theory</a:t>
            </a:r>
          </a:p>
          <a:p>
            <a:pPr algn="l"/>
            <a:r>
              <a:rPr lang="en-US" dirty="0"/>
              <a:t>    2.3 Implications of ERG Theory</a:t>
            </a:r>
          </a:p>
          <a:p>
            <a:pPr algn="l"/>
            <a:r>
              <a:rPr lang="en-US" dirty="0"/>
              <a:t>3. Reward Management: Total rewards Strategy</a:t>
            </a:r>
          </a:p>
          <a:p>
            <a:pPr algn="l"/>
            <a:r>
              <a:rPr lang="en-US" dirty="0"/>
              <a:t>4. Employees’ Wellbeing -</a:t>
            </a:r>
            <a:r>
              <a:rPr lang="en-GB" dirty="0"/>
              <a:t> The Healthy Organisation Theory</a:t>
            </a:r>
          </a:p>
          <a:p>
            <a:pPr algn="l"/>
            <a:r>
              <a:rPr lang="en-GB" dirty="0"/>
              <a:t>5. Conclusion</a:t>
            </a:r>
          </a:p>
          <a:p>
            <a:pPr algn="l"/>
            <a:r>
              <a:rPr lang="en-GB" dirty="0"/>
              <a:t>6. References</a:t>
            </a:r>
            <a:r>
              <a:rPr lang="en-US" dirty="0"/>
              <a:t> </a:t>
            </a:r>
          </a:p>
          <a:p>
            <a:pPr marL="342900" indent="-342900" algn="l">
              <a:buAutoNum type="arabicPeriod"/>
            </a:pPr>
            <a:endParaRPr lang="en-US" dirty="0"/>
          </a:p>
          <a:p>
            <a:pPr algn="l"/>
            <a:endParaRPr lang="en-US" dirty="0"/>
          </a:p>
          <a:p>
            <a:pPr algn="l"/>
            <a:endParaRPr lang="en-GB" dirty="0"/>
          </a:p>
        </p:txBody>
      </p:sp>
    </p:spTree>
    <p:extLst>
      <p:ext uri="{BB962C8B-B14F-4D97-AF65-F5344CB8AC3E}">
        <p14:creationId xmlns:p14="http://schemas.microsoft.com/office/powerpoint/2010/main" val="3343317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3AD8-DA1E-AC48-73EE-4DED8DA8FE77}"/>
              </a:ext>
            </a:extLst>
          </p:cNvPr>
          <p:cNvSpPr>
            <a:spLocks noGrp="1"/>
          </p:cNvSpPr>
          <p:nvPr>
            <p:ph type="title"/>
          </p:nvPr>
        </p:nvSpPr>
        <p:spPr/>
        <p:txBody>
          <a:bodyPr anchor="t">
            <a:normAutofit/>
          </a:bodyPr>
          <a:lstStyle/>
          <a:p>
            <a:r>
              <a:rPr lang="en-US" dirty="0"/>
              <a:t>Introduction</a:t>
            </a:r>
          </a:p>
        </p:txBody>
      </p:sp>
      <p:sp>
        <p:nvSpPr>
          <p:cNvPr id="5" name="Content Placeholder 4">
            <a:extLst>
              <a:ext uri="{FF2B5EF4-FFF2-40B4-BE49-F238E27FC236}">
                <a16:creationId xmlns:a16="http://schemas.microsoft.com/office/drawing/2014/main" id="{36D72078-FAFB-B7D4-1140-F42CE4E6170A}"/>
              </a:ext>
            </a:extLst>
          </p:cNvPr>
          <p:cNvSpPr>
            <a:spLocks noGrp="1"/>
          </p:cNvSpPr>
          <p:nvPr>
            <p:ph idx="1"/>
          </p:nvPr>
        </p:nvSpPr>
        <p:spPr>
          <a:xfrm>
            <a:off x="677334" y="2160589"/>
            <a:ext cx="5220430" cy="3880773"/>
          </a:xfrm>
        </p:spPr>
        <p:txBody>
          <a:bodyPr>
            <a:normAutofit/>
          </a:bodyPr>
          <a:lstStyle/>
          <a:p>
            <a:pPr marL="0" indent="0">
              <a:buNone/>
            </a:pPr>
            <a:r>
              <a:rPr lang="en-US" dirty="0">
                <a:latin typeface="Arial" panose="020B0604020202020204" pitchFamily="34" charset="0"/>
                <a:cs typeface="Arial" panose="020B0604020202020204" pitchFamily="34" charset="0"/>
              </a:rPr>
              <a:t>Today’s Human Resource Management (HRM) is composed by many different aspects. In order to be successful in the new dynamic environment, especially after the Pandemic, the HRM needs a holistic approach to not only align company strategy with employees needs and expectations, but to look at the organisation as a whole organism, which health depends on sum of factors with a common denominator – the employee.</a:t>
            </a:r>
          </a:p>
          <a:p>
            <a:endParaRPr lang="en-GB" dirty="0"/>
          </a:p>
        </p:txBody>
      </p:sp>
      <p:pic>
        <p:nvPicPr>
          <p:cNvPr id="7" name="Picture 6" descr="Colourful carved figures of humans">
            <a:extLst>
              <a:ext uri="{FF2B5EF4-FFF2-40B4-BE49-F238E27FC236}">
                <a16:creationId xmlns:a16="http://schemas.microsoft.com/office/drawing/2014/main" id="{FAF5C618-2713-46BD-AD96-7A05FF18EC6F}"/>
              </a:ext>
            </a:extLst>
          </p:cNvPr>
          <p:cNvPicPr>
            <a:picLocks noChangeAspect="1"/>
          </p:cNvPicPr>
          <p:nvPr/>
        </p:nvPicPr>
        <p:blipFill rotWithShape="1">
          <a:blip r:embed="rId2"/>
          <a:srcRect l="21382" r="20889" b="-2"/>
          <a:stretch/>
        </p:blipFill>
        <p:spPr>
          <a:xfrm>
            <a:off x="6127951" y="2159000"/>
            <a:ext cx="3145536" cy="3882362"/>
          </a:xfrm>
          <a:prstGeom prst="rect">
            <a:avLst/>
          </a:prstGeom>
        </p:spPr>
      </p:pic>
    </p:spTree>
    <p:extLst>
      <p:ext uri="{BB962C8B-B14F-4D97-AF65-F5344CB8AC3E}">
        <p14:creationId xmlns:p14="http://schemas.microsoft.com/office/powerpoint/2010/main" val="2690561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FE67-2650-A362-8925-D526C7E4178E}"/>
              </a:ext>
            </a:extLst>
          </p:cNvPr>
          <p:cNvSpPr>
            <a:spLocks noGrp="1"/>
          </p:cNvSpPr>
          <p:nvPr>
            <p:ph type="title"/>
          </p:nvPr>
        </p:nvSpPr>
        <p:spPr>
          <a:xfrm>
            <a:off x="3476993" y="480060"/>
            <a:ext cx="7896548" cy="1222869"/>
          </a:xfrm>
        </p:spPr>
        <p:txBody>
          <a:bodyPr/>
          <a:lstStyle/>
          <a:p>
            <a:r>
              <a:rPr lang="en-US" dirty="0"/>
              <a:t>Holistic HRM Approach</a:t>
            </a:r>
            <a:endParaRPr lang="en-GB" dirty="0"/>
          </a:p>
        </p:txBody>
      </p:sp>
      <p:pic>
        <p:nvPicPr>
          <p:cNvPr id="3" name="Content Placeholder 4" descr="A picture containing diagram">
            <a:extLst>
              <a:ext uri="{FF2B5EF4-FFF2-40B4-BE49-F238E27FC236}">
                <a16:creationId xmlns:a16="http://schemas.microsoft.com/office/drawing/2014/main" id="{E47C2047-D256-6E24-6BB1-9939A9C7FDDC}"/>
              </a:ext>
            </a:extLst>
          </p:cNvPr>
          <p:cNvPicPr>
            <a:picLocks noGrp="1" noChangeAspect="1"/>
          </p:cNvPicPr>
          <p:nvPr>
            <p:ph idx="1"/>
          </p:nvPr>
        </p:nvPicPr>
        <p:blipFill>
          <a:blip r:embed="rId3"/>
          <a:stretch>
            <a:fillRect/>
          </a:stretch>
        </p:blipFill>
        <p:spPr>
          <a:xfrm>
            <a:off x="1820788" y="1498600"/>
            <a:ext cx="8063942" cy="4879340"/>
          </a:xfrm>
        </p:spPr>
      </p:pic>
    </p:spTree>
    <p:extLst>
      <p:ext uri="{BB962C8B-B14F-4D97-AF65-F5344CB8AC3E}">
        <p14:creationId xmlns:p14="http://schemas.microsoft.com/office/powerpoint/2010/main" val="409605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Curved Left 8">
            <a:extLst>
              <a:ext uri="{FF2B5EF4-FFF2-40B4-BE49-F238E27FC236}">
                <a16:creationId xmlns:a16="http://schemas.microsoft.com/office/drawing/2014/main" id="{308E40BC-2153-6096-37DF-1275AD727915}"/>
              </a:ext>
            </a:extLst>
          </p:cNvPr>
          <p:cNvSpPr/>
          <p:nvPr/>
        </p:nvSpPr>
        <p:spPr>
          <a:xfrm flipH="1" flipV="1">
            <a:off x="38237" y="1489588"/>
            <a:ext cx="1612491" cy="374284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urved Left 7">
            <a:extLst>
              <a:ext uri="{FF2B5EF4-FFF2-40B4-BE49-F238E27FC236}">
                <a16:creationId xmlns:a16="http://schemas.microsoft.com/office/drawing/2014/main" id="{D1752FE5-97E3-47C4-6A04-C96DDE0C13AC}"/>
              </a:ext>
            </a:extLst>
          </p:cNvPr>
          <p:cNvSpPr/>
          <p:nvPr/>
        </p:nvSpPr>
        <p:spPr>
          <a:xfrm>
            <a:off x="8622889" y="1625569"/>
            <a:ext cx="1612491" cy="374284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itle 1">
            <a:extLst>
              <a:ext uri="{FF2B5EF4-FFF2-40B4-BE49-F238E27FC236}">
                <a16:creationId xmlns:a16="http://schemas.microsoft.com/office/drawing/2014/main" id="{5D75491C-210D-9A78-B1F3-A2D61213C66C}"/>
              </a:ext>
            </a:extLst>
          </p:cNvPr>
          <p:cNvSpPr>
            <a:spLocks noGrp="1"/>
          </p:cNvSpPr>
          <p:nvPr>
            <p:ph type="title"/>
          </p:nvPr>
        </p:nvSpPr>
        <p:spPr/>
        <p:txBody>
          <a:bodyPr/>
          <a:lstStyle/>
          <a:p>
            <a:r>
              <a:rPr lang="en-US" dirty="0"/>
              <a:t>Topics</a:t>
            </a:r>
            <a:endParaRPr lang="en-GB" dirty="0"/>
          </a:p>
        </p:txBody>
      </p:sp>
      <p:sp>
        <p:nvSpPr>
          <p:cNvPr id="3" name="Content Placeholder 2">
            <a:extLst>
              <a:ext uri="{FF2B5EF4-FFF2-40B4-BE49-F238E27FC236}">
                <a16:creationId xmlns:a16="http://schemas.microsoft.com/office/drawing/2014/main" id="{6FE6C201-BF2E-8639-1A4E-4D019F8307AC}"/>
              </a:ext>
            </a:extLst>
          </p:cNvPr>
          <p:cNvSpPr>
            <a:spLocks noGrp="1"/>
          </p:cNvSpPr>
          <p:nvPr>
            <p:ph idx="1"/>
          </p:nvPr>
        </p:nvSpPr>
        <p:spPr>
          <a:xfrm>
            <a:off x="717969" y="1646477"/>
            <a:ext cx="8596668" cy="606355"/>
          </a:xfrm>
        </p:spPr>
        <p:txBody>
          <a:bodyPr>
            <a:noAutofit/>
          </a:bodyPr>
          <a:lstStyle/>
          <a:p>
            <a:pPr marL="0" indent="0" algn="ctr">
              <a:buNone/>
            </a:pPr>
            <a:r>
              <a:rPr lang="en-US" dirty="0">
                <a:latin typeface="Arial" panose="020B0604020202020204" pitchFamily="34" charset="0"/>
                <a:cs typeface="Arial" panose="020B0604020202020204" pitchFamily="34" charset="0"/>
              </a:rPr>
              <a:t>        1. Motivation- ERG Theory, a new look into Maslow’s hierarchy of needs</a:t>
            </a:r>
          </a:p>
          <a:p>
            <a:pPr marL="0" indent="0" algn="ctr">
              <a:buNone/>
            </a:pPr>
            <a:endParaRPr lang="en-US" dirty="0">
              <a:latin typeface="Arial" panose="020B0604020202020204" pitchFamily="34" charset="0"/>
              <a:cs typeface="Arial" panose="020B0604020202020204" pitchFamily="34" charset="0"/>
            </a:endParaRPr>
          </a:p>
          <a:p>
            <a:pPr marL="0" indent="0" algn="ctr">
              <a:buNone/>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Arrow: Down 4">
            <a:extLst>
              <a:ext uri="{FF2B5EF4-FFF2-40B4-BE49-F238E27FC236}">
                <a16:creationId xmlns:a16="http://schemas.microsoft.com/office/drawing/2014/main" id="{BB6470FE-B56F-0750-3D43-BACF583B7198}"/>
              </a:ext>
            </a:extLst>
          </p:cNvPr>
          <p:cNvSpPr/>
          <p:nvPr/>
        </p:nvSpPr>
        <p:spPr>
          <a:xfrm>
            <a:off x="4733352" y="208594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4C30F124-C019-F51A-B8A4-9A8AFDC3E69C}"/>
              </a:ext>
            </a:extLst>
          </p:cNvPr>
          <p:cNvSpPr/>
          <p:nvPr/>
        </p:nvSpPr>
        <p:spPr>
          <a:xfrm>
            <a:off x="4733352" y="366732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a:extLst>
              <a:ext uri="{FF2B5EF4-FFF2-40B4-BE49-F238E27FC236}">
                <a16:creationId xmlns:a16="http://schemas.microsoft.com/office/drawing/2014/main" id="{276DB428-82D8-9BC3-9258-F4DAFBCC2BD5}"/>
              </a:ext>
            </a:extLst>
          </p:cNvPr>
          <p:cNvSpPr txBox="1">
            <a:spLocks/>
          </p:cNvSpPr>
          <p:nvPr/>
        </p:nvSpPr>
        <p:spPr>
          <a:xfrm>
            <a:off x="657668" y="3181620"/>
            <a:ext cx="8596668" cy="62592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dirty="0"/>
              <a:t>2. Rewards – Total Reward Strategy</a:t>
            </a:r>
          </a:p>
          <a:p>
            <a:pPr marL="0" indent="0" algn="ctr">
              <a:buFont typeface="Wingdings 3" charset="2"/>
              <a:buNone/>
            </a:pPr>
            <a:endParaRPr lang="en-US" dirty="0"/>
          </a:p>
          <a:p>
            <a:pPr marL="0" indent="0" algn="ctr">
              <a:buFont typeface="Wingdings 3" charset="2"/>
              <a:buNone/>
            </a:pPr>
            <a:endParaRPr lang="en-US" dirty="0"/>
          </a:p>
          <a:p>
            <a:pPr marL="0" indent="0" algn="ctr">
              <a:buFont typeface="Wingdings 3" charset="2"/>
              <a:buNone/>
            </a:pPr>
            <a:endParaRPr lang="en-US" dirty="0"/>
          </a:p>
        </p:txBody>
      </p:sp>
      <p:sp>
        <p:nvSpPr>
          <p:cNvPr id="11" name="Content Placeholder 2">
            <a:extLst>
              <a:ext uri="{FF2B5EF4-FFF2-40B4-BE49-F238E27FC236}">
                <a16:creationId xmlns:a16="http://schemas.microsoft.com/office/drawing/2014/main" id="{5187EAC4-4178-72B4-6DB7-F187996E83B3}"/>
              </a:ext>
            </a:extLst>
          </p:cNvPr>
          <p:cNvSpPr txBox="1">
            <a:spLocks/>
          </p:cNvSpPr>
          <p:nvPr/>
        </p:nvSpPr>
        <p:spPr>
          <a:xfrm>
            <a:off x="919650" y="4342828"/>
            <a:ext cx="8596668" cy="10842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endParaRPr lang="en-US" dirty="0"/>
          </a:p>
          <a:p>
            <a:pPr marL="0" indent="0" algn="ctr">
              <a:buFont typeface="Wingdings 3" charset="2"/>
              <a:buNone/>
            </a:pPr>
            <a:r>
              <a:rPr lang="en-GB" dirty="0"/>
              <a:t>3. Employee Wellbeing – The Healthy Organisation Theory</a:t>
            </a:r>
            <a:endParaRPr lang="en-US" dirty="0"/>
          </a:p>
        </p:txBody>
      </p:sp>
    </p:spTree>
    <p:extLst>
      <p:ext uri="{BB962C8B-B14F-4D97-AF65-F5344CB8AC3E}">
        <p14:creationId xmlns:p14="http://schemas.microsoft.com/office/powerpoint/2010/main" val="220595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A521-5671-2D5B-CED8-20A75A0159C9}"/>
              </a:ext>
            </a:extLst>
          </p:cNvPr>
          <p:cNvSpPr>
            <a:spLocks noGrp="1"/>
          </p:cNvSpPr>
          <p:nvPr>
            <p:ph type="title"/>
          </p:nvPr>
        </p:nvSpPr>
        <p:spPr>
          <a:xfrm>
            <a:off x="677334" y="609600"/>
            <a:ext cx="8596668" cy="1320800"/>
          </a:xfrm>
        </p:spPr>
        <p:txBody>
          <a:bodyPr anchor="t">
            <a:normAutofit/>
          </a:bodyPr>
          <a:lstStyle/>
          <a:p>
            <a:r>
              <a:rPr lang="en-GB" b="1"/>
              <a:t>ERG Theory of Motivation</a:t>
            </a:r>
            <a:endParaRPr lang="en-GB" b="1" dirty="0"/>
          </a:p>
        </p:txBody>
      </p:sp>
      <p:sp>
        <p:nvSpPr>
          <p:cNvPr id="3" name="Content Placeholder 2">
            <a:extLst>
              <a:ext uri="{FF2B5EF4-FFF2-40B4-BE49-F238E27FC236}">
                <a16:creationId xmlns:a16="http://schemas.microsoft.com/office/drawing/2014/main" id="{C656372E-A4D8-EB8E-2068-FB6537E20AAE}"/>
              </a:ext>
            </a:extLst>
          </p:cNvPr>
          <p:cNvSpPr>
            <a:spLocks noGrp="1"/>
          </p:cNvSpPr>
          <p:nvPr>
            <p:ph idx="1"/>
          </p:nvPr>
        </p:nvSpPr>
        <p:spPr>
          <a:xfrm>
            <a:off x="6336287" y="2160589"/>
            <a:ext cx="2934714" cy="3880773"/>
          </a:xfrm>
        </p:spPr>
        <p:txBody>
          <a:bodyPr>
            <a:normAutofit/>
          </a:bodyPr>
          <a:lstStyle/>
          <a:p>
            <a:r>
              <a:rPr lang="en-US" dirty="0"/>
              <a:t>Developed by Clayton Paul Alderfer between 1961 and 1978</a:t>
            </a:r>
          </a:p>
          <a:p>
            <a:r>
              <a:rPr lang="en-US" dirty="0"/>
              <a:t>Based on Maslow’s Hierarchy of Needs</a:t>
            </a:r>
          </a:p>
          <a:p>
            <a:r>
              <a:rPr lang="en-GB" dirty="0"/>
              <a:t>Recategorizes</a:t>
            </a:r>
            <a:r>
              <a:rPr lang="en-US" dirty="0"/>
              <a:t> the needs in three groups: Existence, Relatedness and Growth needs.</a:t>
            </a:r>
          </a:p>
        </p:txBody>
      </p:sp>
      <p:pic>
        <p:nvPicPr>
          <p:cNvPr id="4" name="Picture 3">
            <a:extLst>
              <a:ext uri="{FF2B5EF4-FFF2-40B4-BE49-F238E27FC236}">
                <a16:creationId xmlns:a16="http://schemas.microsoft.com/office/drawing/2014/main" id="{69FB9A4A-7847-BD41-6324-E3EF88D666DB}"/>
              </a:ext>
            </a:extLst>
          </p:cNvPr>
          <p:cNvPicPr>
            <a:picLocks noChangeAspect="1"/>
          </p:cNvPicPr>
          <p:nvPr/>
        </p:nvPicPr>
        <p:blipFill rotWithShape="1">
          <a:blip r:embed="rId3"/>
          <a:srcRect l="2" t="11262" r="2" b="3562"/>
          <a:stretch/>
        </p:blipFill>
        <p:spPr>
          <a:xfrm>
            <a:off x="672571" y="1763485"/>
            <a:ext cx="5423429" cy="3603293"/>
          </a:xfrm>
          <a:prstGeom prst="rect">
            <a:avLst/>
          </a:prstGeom>
        </p:spPr>
      </p:pic>
      <p:sp>
        <p:nvSpPr>
          <p:cNvPr id="5" name="Arrow: Right 4">
            <a:extLst>
              <a:ext uri="{FF2B5EF4-FFF2-40B4-BE49-F238E27FC236}">
                <a16:creationId xmlns:a16="http://schemas.microsoft.com/office/drawing/2014/main" id="{2FCCF2FC-CA43-5634-5BD8-AC5AA5E18FBA}"/>
              </a:ext>
            </a:extLst>
          </p:cNvPr>
          <p:cNvSpPr/>
          <p:nvPr/>
        </p:nvSpPr>
        <p:spPr>
          <a:xfrm>
            <a:off x="3694174" y="446595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AAADB22-39D4-D1B4-B42C-E61A6DF69191}"/>
              </a:ext>
            </a:extLst>
          </p:cNvPr>
          <p:cNvSpPr/>
          <p:nvPr/>
        </p:nvSpPr>
        <p:spPr>
          <a:xfrm>
            <a:off x="3694174" y="356513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F9E6FD70-869F-8C8F-C711-86146D5EAA2F}"/>
              </a:ext>
            </a:extLst>
          </p:cNvPr>
          <p:cNvSpPr/>
          <p:nvPr/>
        </p:nvSpPr>
        <p:spPr>
          <a:xfrm>
            <a:off x="3694174" y="247969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76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ADB4B0-3154-24B3-6619-AB71F221BADF}"/>
              </a:ext>
            </a:extLst>
          </p:cNvPr>
          <p:cNvPicPr>
            <a:picLocks noChangeAspect="1"/>
          </p:cNvPicPr>
          <p:nvPr/>
        </p:nvPicPr>
        <p:blipFill>
          <a:blip r:embed="rId3"/>
          <a:stretch>
            <a:fillRect/>
          </a:stretch>
        </p:blipFill>
        <p:spPr>
          <a:xfrm>
            <a:off x="1029452" y="642386"/>
            <a:ext cx="8833005" cy="5865512"/>
          </a:xfrm>
          <a:prstGeom prst="rect">
            <a:avLst/>
          </a:prstGeom>
        </p:spPr>
      </p:pic>
      <p:sp>
        <p:nvSpPr>
          <p:cNvPr id="33" name="TextBox 32">
            <a:extLst>
              <a:ext uri="{FF2B5EF4-FFF2-40B4-BE49-F238E27FC236}">
                <a16:creationId xmlns:a16="http://schemas.microsoft.com/office/drawing/2014/main" id="{1F46927C-D5BD-694C-91D7-F8CFB53D7CF6}"/>
              </a:ext>
            </a:extLst>
          </p:cNvPr>
          <p:cNvSpPr txBox="1"/>
          <p:nvPr/>
        </p:nvSpPr>
        <p:spPr>
          <a:xfrm>
            <a:off x="3448361" y="166691"/>
            <a:ext cx="6101442" cy="774571"/>
          </a:xfrm>
          <a:prstGeom prst="rect">
            <a:avLst/>
          </a:prstGeom>
          <a:noFill/>
        </p:spPr>
        <p:txBody>
          <a:bodyPr wrap="square">
            <a:spAutoFit/>
          </a:bodyPr>
          <a:lstStyle/>
          <a:p>
            <a:pPr>
              <a:spcBef>
                <a:spcPts val="1000"/>
              </a:spcBef>
              <a:buClr>
                <a:srgbClr val="90C226"/>
              </a:buClr>
              <a:buSzPct val="80000"/>
              <a:defRPr/>
            </a:pPr>
            <a:r>
              <a:rPr lang="en-US" dirty="0">
                <a:solidFill>
                  <a:prstClr val="white">
                    <a:lumMod val="75000"/>
                    <a:lumOff val="25000"/>
                  </a:prstClr>
                </a:solidFill>
                <a:latin typeface="Trebuchet MS" panose="020B0603020202020204"/>
              </a:rPr>
              <a:t>T</a:t>
            </a:r>
            <a:r>
              <a:rPr kumimoji="0" lang="en-US" sz="18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he </a:t>
            </a:r>
            <a:r>
              <a:rPr lang="en-GB" sz="1800" b="1" dirty="0">
                <a:effectLst/>
                <a:latin typeface="Arial" panose="020B0604020202020204" pitchFamily="34" charset="0"/>
                <a:ea typeface="Calibri" panose="020F0502020204030204" pitchFamily="34" charset="0"/>
              </a:rPr>
              <a:t>Frustration-Regression Principle</a:t>
            </a:r>
            <a:endParaRPr lang="en-GB" sz="1800" dirty="0">
              <a:effectLst/>
              <a:latin typeface="Arial" panose="020B0604020202020204" pitchFamily="34" charset="0"/>
              <a:ea typeface="Calibri" panose="020F0502020204030204" pitchFamily="34" charset="0"/>
            </a:endParaRPr>
          </a:p>
          <a:p>
            <a:pPr marR="0" lvl="0" algn="l" defTabSz="457200" rtl="0" eaLnBrk="1" fontAlgn="auto" latinLnBrk="0" hangingPunct="1">
              <a:lnSpc>
                <a:spcPct val="100000"/>
              </a:lnSpc>
              <a:spcBef>
                <a:spcPts val="1000"/>
              </a:spcBef>
              <a:spcAft>
                <a:spcPts val="0"/>
              </a:spcAft>
              <a:buClr>
                <a:srgbClr val="90C226"/>
              </a:buClr>
              <a:buSzPct val="80000"/>
              <a:tabLst/>
              <a:defRPr/>
            </a:pPr>
            <a:endParaRPr kumimoji="0" lang="en-US" sz="18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endParaRPr>
          </a:p>
        </p:txBody>
      </p:sp>
      <p:sp>
        <p:nvSpPr>
          <p:cNvPr id="37" name="Arrow: Curved Left 36">
            <a:extLst>
              <a:ext uri="{FF2B5EF4-FFF2-40B4-BE49-F238E27FC236}">
                <a16:creationId xmlns:a16="http://schemas.microsoft.com/office/drawing/2014/main" id="{D5540CA6-38DB-6FD9-3ADF-17C946ED30D8}"/>
              </a:ext>
            </a:extLst>
          </p:cNvPr>
          <p:cNvSpPr/>
          <p:nvPr/>
        </p:nvSpPr>
        <p:spPr>
          <a:xfrm>
            <a:off x="7685314" y="2522276"/>
            <a:ext cx="731520" cy="121615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8" name="Arrow: Curved Left 37">
            <a:extLst>
              <a:ext uri="{FF2B5EF4-FFF2-40B4-BE49-F238E27FC236}">
                <a16:creationId xmlns:a16="http://schemas.microsoft.com/office/drawing/2014/main" id="{1CA502CA-53B2-120E-91BB-07388A6838F2}"/>
              </a:ext>
            </a:extLst>
          </p:cNvPr>
          <p:cNvSpPr/>
          <p:nvPr/>
        </p:nvSpPr>
        <p:spPr>
          <a:xfrm>
            <a:off x="7881257" y="4103290"/>
            <a:ext cx="731520" cy="121615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Arrow: Curved Left 38">
            <a:extLst>
              <a:ext uri="{FF2B5EF4-FFF2-40B4-BE49-F238E27FC236}">
                <a16:creationId xmlns:a16="http://schemas.microsoft.com/office/drawing/2014/main" id="{987CC2F4-6F66-5B87-9CE2-A3D9B9EA7825}"/>
              </a:ext>
            </a:extLst>
          </p:cNvPr>
          <p:cNvSpPr/>
          <p:nvPr/>
        </p:nvSpPr>
        <p:spPr>
          <a:xfrm flipH="1" flipV="1">
            <a:off x="5910943" y="2166257"/>
            <a:ext cx="953899" cy="304958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978391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59DE36-2889-0F36-6019-6E99FA5DBCEA}"/>
              </a:ext>
            </a:extLst>
          </p:cNvPr>
          <p:cNvPicPr>
            <a:picLocks noChangeAspect="1"/>
          </p:cNvPicPr>
          <p:nvPr/>
        </p:nvPicPr>
        <p:blipFill>
          <a:blip r:embed="rId3"/>
          <a:stretch>
            <a:fillRect/>
          </a:stretch>
        </p:blipFill>
        <p:spPr>
          <a:xfrm>
            <a:off x="563645" y="832818"/>
            <a:ext cx="5425910" cy="3603048"/>
          </a:xfrm>
          <a:prstGeom prst="rect">
            <a:avLst/>
          </a:prstGeom>
        </p:spPr>
      </p:pic>
      <p:sp>
        <p:nvSpPr>
          <p:cNvPr id="4" name="TextBox 3">
            <a:extLst>
              <a:ext uri="{FF2B5EF4-FFF2-40B4-BE49-F238E27FC236}">
                <a16:creationId xmlns:a16="http://schemas.microsoft.com/office/drawing/2014/main" id="{59334BC5-313C-CAE1-382C-3E7089240E3D}"/>
              </a:ext>
            </a:extLst>
          </p:cNvPr>
          <p:cNvSpPr txBox="1"/>
          <p:nvPr/>
        </p:nvSpPr>
        <p:spPr>
          <a:xfrm>
            <a:off x="5989555" y="928692"/>
            <a:ext cx="4493388" cy="5375831"/>
          </a:xfrm>
          <a:prstGeom prst="rect">
            <a:avLst/>
          </a:prstGeom>
          <a:noFill/>
        </p:spPr>
        <p:txBody>
          <a:bodyPr wrap="square">
            <a:spAutoFit/>
          </a:bodyPr>
          <a:lstStyle/>
          <a:p>
            <a:pPr marR="0" lvl="0" algn="l" defTabSz="457200" rtl="0" eaLnBrk="1" fontAlgn="auto" latinLnBrk="0" hangingPunct="1">
              <a:lnSpc>
                <a:spcPct val="100000"/>
              </a:lnSpc>
              <a:spcBef>
                <a:spcPts val="1000"/>
              </a:spcBef>
              <a:spcAft>
                <a:spcPts val="0"/>
              </a:spcAft>
              <a:buClr>
                <a:srgbClr val="90C226"/>
              </a:buClr>
              <a:buSzPct val="80000"/>
              <a:tabLst/>
              <a:defRPr/>
            </a:pPr>
            <a:r>
              <a:rPr kumimoji="0" lang="en-US" sz="20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Differences between ERG Theory and Maslow’s Theory:</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More than one need may be active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kumimoji="0" lang="en-US" sz="18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If a higher - level need is not satisfied, employee may turn to lower-level need – frustration-regression aspect.</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Maslow insists that employee cannot progress to satisfy a higher –level need before the lower-level ones are fulfilled.</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ERG is flexible and perceives the needs as a range or variety, rather than hierarchy. An individual in some cases could pursue growth before satisfying the existence needs, depending on the ambition and environment.</a:t>
            </a:r>
          </a:p>
        </p:txBody>
      </p:sp>
    </p:spTree>
    <p:extLst>
      <p:ext uri="{BB962C8B-B14F-4D97-AF65-F5344CB8AC3E}">
        <p14:creationId xmlns:p14="http://schemas.microsoft.com/office/powerpoint/2010/main" val="507152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02ECD-A0F8-3BA8-6344-99ED62A5A858}"/>
              </a:ext>
            </a:extLst>
          </p:cNvPr>
          <p:cNvSpPr>
            <a:spLocks noGrp="1"/>
          </p:cNvSpPr>
          <p:nvPr>
            <p:ph type="title"/>
          </p:nvPr>
        </p:nvSpPr>
        <p:spPr>
          <a:xfrm>
            <a:off x="1286933" y="609600"/>
            <a:ext cx="10197494" cy="1099457"/>
          </a:xfrm>
        </p:spPr>
        <p:txBody>
          <a:bodyPr>
            <a:normAutofit/>
          </a:bodyPr>
          <a:lstStyle/>
          <a:p>
            <a:r>
              <a:rPr lang="en-US"/>
              <a:t>Implications of ERG Theory</a:t>
            </a:r>
            <a:endParaRPr lang="en-GB"/>
          </a:p>
        </p:txBody>
      </p:sp>
      <p:sp>
        <p:nvSpPr>
          <p:cNvPr id="44" name="Isosceles Triangle 43">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7" name="Content Placeholder 2">
            <a:extLst>
              <a:ext uri="{FF2B5EF4-FFF2-40B4-BE49-F238E27FC236}">
                <a16:creationId xmlns:a16="http://schemas.microsoft.com/office/drawing/2014/main" id="{25204497-CDB3-A3DC-BFDA-519A65CF1651}"/>
              </a:ext>
            </a:extLst>
          </p:cNvPr>
          <p:cNvGraphicFramePr>
            <a:graphicFrameLocks noGrp="1"/>
          </p:cNvGraphicFramePr>
          <p:nvPr>
            <p:ph idx="1"/>
            <p:extLst>
              <p:ext uri="{D42A27DB-BD31-4B8C-83A1-F6EECF244321}">
                <p14:modId xmlns:p14="http://schemas.microsoft.com/office/powerpoint/2010/main" val="16553768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988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1B16-9D8C-5F67-EC2D-F53E5FB73DE7}"/>
              </a:ext>
            </a:extLst>
          </p:cNvPr>
          <p:cNvSpPr>
            <a:spLocks noGrp="1"/>
          </p:cNvSpPr>
          <p:nvPr>
            <p:ph type="title"/>
          </p:nvPr>
        </p:nvSpPr>
        <p:spPr>
          <a:xfrm>
            <a:off x="652481" y="1382486"/>
            <a:ext cx="3547581" cy="4093028"/>
          </a:xfrm>
        </p:spPr>
        <p:txBody>
          <a:bodyPr anchor="ctr">
            <a:normAutofit/>
          </a:bodyPr>
          <a:lstStyle/>
          <a:p>
            <a:r>
              <a:rPr lang="en-US" sz="4100"/>
              <a:t>Reward Management: Total Rewards Strategy</a:t>
            </a:r>
          </a:p>
        </p:txBody>
      </p:sp>
      <p:grpSp>
        <p:nvGrpSpPr>
          <p:cNvPr id="20" name="Group 19">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1" name="Straight Connector 20">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1" name="Rectangle 30">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725B28-D728-F16A-C09C-6AFCDD78B21B}"/>
              </a:ext>
            </a:extLst>
          </p:cNvPr>
          <p:cNvGraphicFramePr>
            <a:graphicFrameLocks noGrp="1"/>
          </p:cNvGraphicFramePr>
          <p:nvPr>
            <p:ph idx="1"/>
            <p:extLst>
              <p:ext uri="{D42A27DB-BD31-4B8C-83A1-F6EECF244321}">
                <p14:modId xmlns:p14="http://schemas.microsoft.com/office/powerpoint/2010/main" val="137254209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3592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Subtitle 2">
            <a:extLst>
              <a:ext uri="{FF2B5EF4-FFF2-40B4-BE49-F238E27FC236}">
                <a16:creationId xmlns:a16="http://schemas.microsoft.com/office/drawing/2014/main" id="{2278741A-E711-3FF6-F883-72C0754C8D91}"/>
              </a:ext>
            </a:extLst>
          </p:cNvPr>
          <p:cNvSpPr txBox="1">
            <a:spLocks/>
          </p:cNvSpPr>
          <p:nvPr/>
        </p:nvSpPr>
        <p:spPr>
          <a:xfrm>
            <a:off x="669965" y="4101247"/>
            <a:ext cx="2602311" cy="49698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solidFill>
                  <a:schemeClr val="bg2"/>
                </a:solidFill>
                <a:latin typeface="Arial" panose="020B0604020202020204" pitchFamily="34" charset="0"/>
                <a:cs typeface="Arial" panose="020B0604020202020204" pitchFamily="34" charset="0"/>
              </a:rPr>
              <a:t>1. Compensation</a:t>
            </a:r>
            <a:endParaRPr lang="en-GB" dirty="0">
              <a:solidFill>
                <a:schemeClr val="bg2"/>
              </a:solidFill>
              <a:latin typeface="Arial" panose="020B0604020202020204" pitchFamily="34" charset="0"/>
              <a:cs typeface="Arial" panose="020B0604020202020204" pitchFamily="34" charset="0"/>
            </a:endParaRPr>
          </a:p>
        </p:txBody>
      </p:sp>
      <p:pic>
        <p:nvPicPr>
          <p:cNvPr id="20" name="Content Placeholder 6" descr="Chart&#10;&#10;Description automatically generated">
            <a:extLst>
              <a:ext uri="{FF2B5EF4-FFF2-40B4-BE49-F238E27FC236}">
                <a16:creationId xmlns:a16="http://schemas.microsoft.com/office/drawing/2014/main" id="{D2FA8748-EA0E-4BEA-7105-6956DCCA38A6}"/>
              </a:ext>
            </a:extLst>
          </p:cNvPr>
          <p:cNvPicPr>
            <a:picLocks noChangeAspect="1"/>
          </p:cNvPicPr>
          <p:nvPr/>
        </p:nvPicPr>
        <p:blipFill rotWithShape="1">
          <a:blip r:embed="rId3"/>
          <a:srcRect t="11431"/>
          <a:stretch/>
        </p:blipFill>
        <p:spPr>
          <a:xfrm>
            <a:off x="3043675" y="478965"/>
            <a:ext cx="6418637" cy="4441372"/>
          </a:xfrm>
          <a:prstGeom prst="rect">
            <a:avLst/>
          </a:prstGeom>
        </p:spPr>
      </p:pic>
      <p:sp>
        <p:nvSpPr>
          <p:cNvPr id="22" name="Subtitle 2">
            <a:extLst>
              <a:ext uri="{FF2B5EF4-FFF2-40B4-BE49-F238E27FC236}">
                <a16:creationId xmlns:a16="http://schemas.microsoft.com/office/drawing/2014/main" id="{74F43970-CBDF-049B-7A81-FF82E8FB7A6D}"/>
              </a:ext>
            </a:extLst>
          </p:cNvPr>
          <p:cNvSpPr txBox="1">
            <a:spLocks/>
          </p:cNvSpPr>
          <p:nvPr/>
        </p:nvSpPr>
        <p:spPr>
          <a:xfrm>
            <a:off x="2145520" y="2855335"/>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3. Wellbeing</a:t>
            </a:r>
            <a:endParaRPr lang="en-GB" dirty="0">
              <a:solidFill>
                <a:schemeClr val="bg2"/>
              </a:solidFill>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A10B1B2B-EF5C-9E9E-A461-2059C6EB5616}"/>
              </a:ext>
            </a:extLst>
          </p:cNvPr>
          <p:cNvSpPr txBox="1"/>
          <p:nvPr/>
        </p:nvSpPr>
        <p:spPr>
          <a:xfrm>
            <a:off x="288964" y="4875699"/>
            <a:ext cx="9525800" cy="400110"/>
          </a:xfrm>
          <a:prstGeom prst="rect">
            <a:avLst/>
          </a:prstGeom>
          <a:noFill/>
        </p:spPr>
        <p:txBody>
          <a:bodyPr wrap="square" rtlCol="0">
            <a:spAutoFit/>
          </a:bodyPr>
          <a:lstStyle/>
          <a:p>
            <a:r>
              <a:rPr lang="en-US" sz="2000" b="1" dirty="0">
                <a:solidFill>
                  <a:schemeClr val="accent2">
                    <a:lumMod val="75000"/>
                  </a:schemeClr>
                </a:solidFill>
                <a:latin typeface="Arial" panose="020B0604020202020204" pitchFamily="34" charset="0"/>
                <a:cs typeface="Arial" panose="020B0604020202020204" pitchFamily="34" charset="0"/>
              </a:rPr>
              <a:t>Total Rewards Strategy            Maslow’s pyramid                          ERG Theory</a:t>
            </a:r>
            <a:endParaRPr lang="en-GB" sz="2000" b="1" dirty="0">
              <a:solidFill>
                <a:schemeClr val="accent2">
                  <a:lumMod val="75000"/>
                </a:schemeClr>
              </a:solidFill>
              <a:latin typeface="Arial" panose="020B0604020202020204" pitchFamily="34" charset="0"/>
              <a:cs typeface="Arial" panose="020B0604020202020204" pitchFamily="34" charset="0"/>
            </a:endParaRPr>
          </a:p>
        </p:txBody>
      </p:sp>
      <p:sp>
        <p:nvSpPr>
          <p:cNvPr id="35" name="Subtitle 2">
            <a:extLst>
              <a:ext uri="{FF2B5EF4-FFF2-40B4-BE49-F238E27FC236}">
                <a16:creationId xmlns:a16="http://schemas.microsoft.com/office/drawing/2014/main" id="{1FE9FF1D-AE43-9568-B2A6-EAD8EE876ADB}"/>
              </a:ext>
            </a:extLst>
          </p:cNvPr>
          <p:cNvSpPr txBox="1">
            <a:spLocks/>
          </p:cNvSpPr>
          <p:nvPr/>
        </p:nvSpPr>
        <p:spPr>
          <a:xfrm>
            <a:off x="1584363" y="3502176"/>
            <a:ext cx="2602311" cy="40011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2. Benefits</a:t>
            </a:r>
            <a:endParaRPr lang="en-GB" dirty="0">
              <a:solidFill>
                <a:schemeClr val="bg2"/>
              </a:solidFill>
              <a:latin typeface="Arial" panose="020B0604020202020204" pitchFamily="34" charset="0"/>
              <a:cs typeface="Arial" panose="020B0604020202020204" pitchFamily="34" charset="0"/>
            </a:endParaRPr>
          </a:p>
        </p:txBody>
      </p:sp>
      <p:sp>
        <p:nvSpPr>
          <p:cNvPr id="36" name="Subtitle 2">
            <a:extLst>
              <a:ext uri="{FF2B5EF4-FFF2-40B4-BE49-F238E27FC236}">
                <a16:creationId xmlns:a16="http://schemas.microsoft.com/office/drawing/2014/main" id="{C049E214-B6A3-A0AA-AA05-16655CF90454}"/>
              </a:ext>
            </a:extLst>
          </p:cNvPr>
          <p:cNvSpPr txBox="1">
            <a:spLocks/>
          </p:cNvSpPr>
          <p:nvPr/>
        </p:nvSpPr>
        <p:spPr>
          <a:xfrm>
            <a:off x="2538819" y="2205946"/>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4. Recognition</a:t>
            </a:r>
            <a:endParaRPr lang="en-GB" dirty="0">
              <a:solidFill>
                <a:schemeClr val="bg2"/>
              </a:solidFill>
              <a:latin typeface="Arial" panose="020B0604020202020204" pitchFamily="34" charset="0"/>
              <a:cs typeface="Arial" panose="020B0604020202020204" pitchFamily="34" charset="0"/>
            </a:endParaRPr>
          </a:p>
        </p:txBody>
      </p:sp>
      <p:sp>
        <p:nvSpPr>
          <p:cNvPr id="37" name="Subtitle 2">
            <a:extLst>
              <a:ext uri="{FF2B5EF4-FFF2-40B4-BE49-F238E27FC236}">
                <a16:creationId xmlns:a16="http://schemas.microsoft.com/office/drawing/2014/main" id="{80DA61E3-2A6C-415A-F6EC-E0C04C565728}"/>
              </a:ext>
            </a:extLst>
          </p:cNvPr>
          <p:cNvSpPr txBox="1">
            <a:spLocks/>
          </p:cNvSpPr>
          <p:nvPr/>
        </p:nvSpPr>
        <p:spPr>
          <a:xfrm>
            <a:off x="2995709" y="1556557"/>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5. Development</a:t>
            </a:r>
            <a:endParaRPr lang="en-GB"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3317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radar chart&#10;&#10;Description automatically generated">
            <a:extLst>
              <a:ext uri="{FF2B5EF4-FFF2-40B4-BE49-F238E27FC236}">
                <a16:creationId xmlns:a16="http://schemas.microsoft.com/office/drawing/2014/main" id="{FAF55EAE-55CA-4CDB-1EC7-482C28D1C385}"/>
              </a:ext>
            </a:extLst>
          </p:cNvPr>
          <p:cNvPicPr>
            <a:picLocks noGrp="1" noChangeAspect="1"/>
          </p:cNvPicPr>
          <p:nvPr>
            <p:ph idx="1"/>
          </p:nvPr>
        </p:nvPicPr>
        <p:blipFill rotWithShape="1">
          <a:blip r:embed="rId3"/>
          <a:srcRect b="8889"/>
          <a:stretch/>
        </p:blipFill>
        <p:spPr>
          <a:xfrm>
            <a:off x="2308792" y="1131994"/>
            <a:ext cx="7576293" cy="4590386"/>
          </a:xfrm>
          <a:prstGeom prst="rect">
            <a:avLst/>
          </a:prstGeom>
        </p:spPr>
      </p:pic>
      <p:sp>
        <p:nvSpPr>
          <p:cNvPr id="7" name="Arrow: Right 6">
            <a:extLst>
              <a:ext uri="{FF2B5EF4-FFF2-40B4-BE49-F238E27FC236}">
                <a16:creationId xmlns:a16="http://schemas.microsoft.com/office/drawing/2014/main" id="{C73B991C-3CA9-8810-6E48-5707AE5EC17D}"/>
              </a:ext>
            </a:extLst>
          </p:cNvPr>
          <p:cNvSpPr/>
          <p:nvPr/>
        </p:nvSpPr>
        <p:spPr>
          <a:xfrm flipH="1">
            <a:off x="8335958" y="167975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Arrow: Right 36">
            <a:extLst>
              <a:ext uri="{FF2B5EF4-FFF2-40B4-BE49-F238E27FC236}">
                <a16:creationId xmlns:a16="http://schemas.microsoft.com/office/drawing/2014/main" id="{A713521A-775E-63DB-3EA1-EAD1E2711111}"/>
              </a:ext>
            </a:extLst>
          </p:cNvPr>
          <p:cNvSpPr/>
          <p:nvPr/>
        </p:nvSpPr>
        <p:spPr>
          <a:xfrm flipH="1">
            <a:off x="8825486" y="26073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Right 37">
            <a:extLst>
              <a:ext uri="{FF2B5EF4-FFF2-40B4-BE49-F238E27FC236}">
                <a16:creationId xmlns:a16="http://schemas.microsoft.com/office/drawing/2014/main" id="{2CB701A7-E1FD-414C-940F-3E4EDC9E57E9}"/>
              </a:ext>
            </a:extLst>
          </p:cNvPr>
          <p:cNvSpPr/>
          <p:nvPr/>
        </p:nvSpPr>
        <p:spPr>
          <a:xfrm flipH="1">
            <a:off x="9084740" y="363886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Right 38">
            <a:extLst>
              <a:ext uri="{FF2B5EF4-FFF2-40B4-BE49-F238E27FC236}">
                <a16:creationId xmlns:a16="http://schemas.microsoft.com/office/drawing/2014/main" id="{D881F864-4EEB-93F5-020B-B00A6332403A}"/>
              </a:ext>
            </a:extLst>
          </p:cNvPr>
          <p:cNvSpPr/>
          <p:nvPr/>
        </p:nvSpPr>
        <p:spPr>
          <a:xfrm flipH="1">
            <a:off x="8987021" y="452339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Right 39">
            <a:extLst>
              <a:ext uri="{FF2B5EF4-FFF2-40B4-BE49-F238E27FC236}">
                <a16:creationId xmlns:a16="http://schemas.microsoft.com/office/drawing/2014/main" id="{0A7C94F3-9968-1269-B3E9-C2742311B574}"/>
              </a:ext>
            </a:extLst>
          </p:cNvPr>
          <p:cNvSpPr/>
          <p:nvPr/>
        </p:nvSpPr>
        <p:spPr>
          <a:xfrm flipH="1">
            <a:off x="7519288" y="527100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1FFFA6CF-8D8B-E036-DCE6-618841330A23}"/>
              </a:ext>
            </a:extLst>
          </p:cNvPr>
          <p:cNvSpPr/>
          <p:nvPr/>
        </p:nvSpPr>
        <p:spPr>
          <a:xfrm>
            <a:off x="2583831" y="459959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Right 41">
            <a:extLst>
              <a:ext uri="{FF2B5EF4-FFF2-40B4-BE49-F238E27FC236}">
                <a16:creationId xmlns:a16="http://schemas.microsoft.com/office/drawing/2014/main" id="{86837BBB-3C03-A3E5-B1AC-AF688B464DA0}"/>
              </a:ext>
            </a:extLst>
          </p:cNvPr>
          <p:cNvSpPr/>
          <p:nvPr/>
        </p:nvSpPr>
        <p:spPr>
          <a:xfrm>
            <a:off x="1955799" y="371911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Right 42">
            <a:extLst>
              <a:ext uri="{FF2B5EF4-FFF2-40B4-BE49-F238E27FC236}">
                <a16:creationId xmlns:a16="http://schemas.microsoft.com/office/drawing/2014/main" id="{77FCD10D-284C-1DE5-51CD-23DA3232D9BA}"/>
              </a:ext>
            </a:extLst>
          </p:cNvPr>
          <p:cNvSpPr/>
          <p:nvPr/>
        </p:nvSpPr>
        <p:spPr>
          <a:xfrm>
            <a:off x="1898902" y="266620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Arrow: Right 43">
            <a:extLst>
              <a:ext uri="{FF2B5EF4-FFF2-40B4-BE49-F238E27FC236}">
                <a16:creationId xmlns:a16="http://schemas.microsoft.com/office/drawing/2014/main" id="{9FBC57D8-5059-E68A-9EA8-511A3FF07952}"/>
              </a:ext>
            </a:extLst>
          </p:cNvPr>
          <p:cNvSpPr/>
          <p:nvPr/>
        </p:nvSpPr>
        <p:spPr>
          <a:xfrm>
            <a:off x="3361632" y="178297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365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3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3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4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41"/>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42"/>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1" nodeType="clickEffect">
                                  <p:stCondLst>
                                    <p:cond delay="0"/>
                                  </p:stCondLst>
                                  <p:childTnLst>
                                    <p:set>
                                      <p:cBhvr>
                                        <p:cTn id="66" dur="1" fill="hold">
                                          <p:stCondLst>
                                            <p:cond delay="0"/>
                                          </p:stCondLst>
                                        </p:cTn>
                                        <p:tgtEl>
                                          <p:spTgt spid="43"/>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1" nodeType="clickEffect">
                                  <p:stCondLst>
                                    <p:cond delay="0"/>
                                  </p:stCondLst>
                                  <p:childTnLst>
                                    <p:set>
                                      <p:cBhvr>
                                        <p:cTn id="74" dur="1" fill="hold">
                                          <p:stCondLst>
                                            <p:cond delay="0"/>
                                          </p:stCondLst>
                                        </p:cTn>
                                        <p:tgtEl>
                                          <p:spTgt spid="4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2" grpId="0" animBg="1"/>
      <p:bldP spid="42" grpId="1" animBg="1"/>
      <p:bldP spid="43" grpId="0" animBg="1"/>
      <p:bldP spid="43" grpId="1" animBg="1"/>
      <p:bldP spid="44" grpId="0" animBg="1"/>
      <p:bldP spid="44"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F9FDDBD3-1A6B-006C-771D-B8EC737115FC}"/>
              </a:ext>
            </a:extLst>
          </p:cNvPr>
          <p:cNvPicPr>
            <a:picLocks noChangeAspect="1"/>
          </p:cNvPicPr>
          <p:nvPr/>
        </p:nvPicPr>
        <p:blipFill rotWithShape="1">
          <a:blip r:embed="rId3"/>
          <a:srcRect l="10776" r="258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7A3832B-1219-317C-2848-CA9DCEC75D7E}"/>
              </a:ext>
            </a:extLst>
          </p:cNvPr>
          <p:cNvSpPr>
            <a:spLocks noGrp="1"/>
          </p:cNvSpPr>
          <p:nvPr>
            <p:ph type="title"/>
          </p:nvPr>
        </p:nvSpPr>
        <p:spPr>
          <a:xfrm>
            <a:off x="677333" y="609600"/>
            <a:ext cx="3851123" cy="1320800"/>
          </a:xfrm>
        </p:spPr>
        <p:txBody>
          <a:bodyPr>
            <a:normAutofit/>
          </a:bodyPr>
          <a:lstStyle/>
          <a:p>
            <a:pPr>
              <a:lnSpc>
                <a:spcPct val="90000"/>
              </a:lnSpc>
            </a:pPr>
            <a:r>
              <a:rPr lang="en-US" sz="3100"/>
              <a:t>Benefits of the Total Rewards Strategy</a:t>
            </a:r>
            <a:endParaRPr lang="en-GB" sz="3100"/>
          </a:p>
        </p:txBody>
      </p:sp>
      <p:sp>
        <p:nvSpPr>
          <p:cNvPr id="3" name="Content Placeholder 2">
            <a:extLst>
              <a:ext uri="{FF2B5EF4-FFF2-40B4-BE49-F238E27FC236}">
                <a16:creationId xmlns:a16="http://schemas.microsoft.com/office/drawing/2014/main" id="{D13C5CE8-41FB-9C19-F500-786698CF8655}"/>
              </a:ext>
            </a:extLst>
          </p:cNvPr>
          <p:cNvSpPr>
            <a:spLocks noGrp="1"/>
          </p:cNvSpPr>
          <p:nvPr>
            <p:ph idx="1"/>
          </p:nvPr>
        </p:nvSpPr>
        <p:spPr>
          <a:xfrm>
            <a:off x="677334" y="2160589"/>
            <a:ext cx="3851122" cy="3880773"/>
          </a:xfrm>
        </p:spPr>
        <p:txBody>
          <a:bodyPr>
            <a:normAutofit/>
          </a:bodyPr>
          <a:lstStyle/>
          <a:p>
            <a:r>
              <a:rPr lang="en-US" dirty="0"/>
              <a:t>Attracting the best talents</a:t>
            </a:r>
          </a:p>
          <a:p>
            <a:r>
              <a:rPr lang="en-US" dirty="0"/>
              <a:t>Improving employees’ satisfaction and engagement</a:t>
            </a:r>
          </a:p>
          <a:p>
            <a:r>
              <a:rPr lang="en-US" dirty="0"/>
              <a:t>Improving employees’ retention</a:t>
            </a:r>
          </a:p>
          <a:p>
            <a:r>
              <a:rPr lang="en-US" dirty="0"/>
              <a:t>Improving company’s competitiveness</a:t>
            </a:r>
          </a:p>
          <a:p>
            <a:r>
              <a:rPr lang="en-US" dirty="0"/>
              <a:t>Improved company’s performance</a:t>
            </a: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69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70841-E69D-F9AD-4D8B-E47E81D1D25F}"/>
              </a:ext>
            </a:extLst>
          </p:cNvPr>
          <p:cNvSpPr>
            <a:spLocks noGrp="1"/>
          </p:cNvSpPr>
          <p:nvPr>
            <p:ph type="title"/>
          </p:nvPr>
        </p:nvSpPr>
        <p:spPr>
          <a:xfrm>
            <a:off x="652481" y="1382486"/>
            <a:ext cx="3547581" cy="4093028"/>
          </a:xfrm>
        </p:spPr>
        <p:txBody>
          <a:bodyPr anchor="ctr">
            <a:normAutofit/>
          </a:bodyPr>
          <a:lstStyle/>
          <a:p>
            <a:r>
              <a:rPr lang="en-US" sz="4400"/>
              <a:t>Summary</a:t>
            </a:r>
          </a:p>
        </p:txBody>
      </p:sp>
      <p:grpSp>
        <p:nvGrpSpPr>
          <p:cNvPr id="34" name="Group 11">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5" name="Straight Connector 13">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22">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 name="Content Placeholder 3">
            <a:extLst>
              <a:ext uri="{FF2B5EF4-FFF2-40B4-BE49-F238E27FC236}">
                <a16:creationId xmlns:a16="http://schemas.microsoft.com/office/drawing/2014/main" id="{CB6F1C3A-DC73-E5DA-A4BA-BA4CCB70BB80}"/>
              </a:ext>
            </a:extLst>
          </p:cNvPr>
          <p:cNvGraphicFramePr>
            <a:graphicFrameLocks noGrp="1"/>
          </p:cNvGraphicFramePr>
          <p:nvPr>
            <p:ph idx="1"/>
            <p:extLst>
              <p:ext uri="{D42A27DB-BD31-4B8C-83A1-F6EECF244321}">
                <p14:modId xmlns:p14="http://schemas.microsoft.com/office/powerpoint/2010/main" val="83603398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520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F98A-4F98-B635-F677-B66F2B0711F2}"/>
              </a:ext>
            </a:extLst>
          </p:cNvPr>
          <p:cNvSpPr>
            <a:spLocks noGrp="1"/>
          </p:cNvSpPr>
          <p:nvPr>
            <p:ph type="title"/>
          </p:nvPr>
        </p:nvSpPr>
        <p:spPr/>
        <p:txBody>
          <a:bodyPr/>
          <a:lstStyle/>
          <a:p>
            <a:r>
              <a:rPr lang="en-GB" dirty="0"/>
              <a:t>Employee Wellbeing – The Healthy Organisation Model </a:t>
            </a:r>
            <a:endParaRPr lang="en-US" dirty="0"/>
          </a:p>
        </p:txBody>
      </p:sp>
      <p:sp>
        <p:nvSpPr>
          <p:cNvPr id="3" name="Content Placeholder 2">
            <a:extLst>
              <a:ext uri="{FF2B5EF4-FFF2-40B4-BE49-F238E27FC236}">
                <a16:creationId xmlns:a16="http://schemas.microsoft.com/office/drawing/2014/main" id="{C616FFCF-B425-A4D5-5DCB-F8A641325E2A}"/>
              </a:ext>
            </a:extLst>
          </p:cNvPr>
          <p:cNvSpPr>
            <a:spLocks noGrp="1"/>
          </p:cNvSpPr>
          <p:nvPr>
            <p:ph idx="1"/>
          </p:nvPr>
        </p:nvSpPr>
        <p:spPr/>
        <p:txBody>
          <a:bodyPr/>
          <a:lstStyle/>
          <a:p>
            <a:r>
              <a:rPr lang="en-US" dirty="0"/>
              <a:t>Developed by Josh Bersin and co in 2021 after solid research among hundreds of companies.</a:t>
            </a:r>
          </a:p>
          <a:p>
            <a:r>
              <a:rPr lang="en-US" dirty="0"/>
              <a:t>Introduces a Healthy Organisation Maturity Four Levels Model drawn from the research used to evaluate a company’s state of Health.</a:t>
            </a:r>
          </a:p>
          <a:p>
            <a:r>
              <a:rPr lang="en-US" dirty="0"/>
              <a:t>Proposes a framework for organisations which aim to reach Level Four with concrete pillars to be addressed.</a:t>
            </a:r>
          </a:p>
          <a:p>
            <a:r>
              <a:rPr lang="en-US" dirty="0"/>
              <a:t>Diverts the focus from creating wellbeing programs, that might not be useful towards establishment of general </a:t>
            </a:r>
            <a:r>
              <a:rPr lang="en-GB" dirty="0"/>
              <a:t>organisational</a:t>
            </a:r>
            <a:r>
              <a:rPr lang="en-US" dirty="0"/>
              <a:t> health, including workplace culture, safe and supportive environment.</a:t>
            </a:r>
          </a:p>
        </p:txBody>
      </p:sp>
    </p:spTree>
    <p:extLst>
      <p:ext uri="{BB962C8B-B14F-4D97-AF65-F5344CB8AC3E}">
        <p14:creationId xmlns:p14="http://schemas.microsoft.com/office/powerpoint/2010/main" val="3846414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7446557-CCDB-F44B-1CD6-F92D925BD7C6}"/>
              </a:ext>
            </a:extLst>
          </p:cNvPr>
          <p:cNvPicPr>
            <a:picLocks noGrp="1" noChangeAspect="1"/>
          </p:cNvPicPr>
          <p:nvPr>
            <p:ph idx="1"/>
          </p:nvPr>
        </p:nvPicPr>
        <p:blipFill>
          <a:blip r:embed="rId3"/>
          <a:stretch>
            <a:fillRect/>
          </a:stretch>
        </p:blipFill>
        <p:spPr>
          <a:xfrm>
            <a:off x="2875615" y="1131994"/>
            <a:ext cx="6442647" cy="4590386"/>
          </a:xfrm>
          <a:prstGeom prst="rect">
            <a:avLst/>
          </a:prstGeom>
        </p:spPr>
      </p:pic>
    </p:spTree>
    <p:extLst>
      <p:ext uri="{BB962C8B-B14F-4D97-AF65-F5344CB8AC3E}">
        <p14:creationId xmlns:p14="http://schemas.microsoft.com/office/powerpoint/2010/main" val="1722078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3E6F8-0578-2FAE-9161-DB0C3958EE0B}"/>
              </a:ext>
            </a:extLst>
          </p:cNvPr>
          <p:cNvSpPr>
            <a:spLocks noGrp="1"/>
          </p:cNvSpPr>
          <p:nvPr>
            <p:ph type="title"/>
          </p:nvPr>
        </p:nvSpPr>
        <p:spPr/>
        <p:txBody>
          <a:bodyPr/>
          <a:lstStyle/>
          <a:p>
            <a:r>
              <a:rPr lang="en-US" dirty="0"/>
              <a:t>The Healthy Organisation Framework</a:t>
            </a:r>
            <a:endParaRPr lang="en-GB" dirty="0"/>
          </a:p>
        </p:txBody>
      </p:sp>
      <p:pic>
        <p:nvPicPr>
          <p:cNvPr id="5" name="Content Placeholder 4" descr="Logo&#10;&#10;Description automatically generated">
            <a:extLst>
              <a:ext uri="{FF2B5EF4-FFF2-40B4-BE49-F238E27FC236}">
                <a16:creationId xmlns:a16="http://schemas.microsoft.com/office/drawing/2014/main" id="{B2EB20E3-A909-7FEF-EDC8-430A766A29CF}"/>
              </a:ext>
            </a:extLst>
          </p:cNvPr>
          <p:cNvPicPr>
            <a:picLocks noGrp="1" noChangeAspect="1"/>
          </p:cNvPicPr>
          <p:nvPr>
            <p:ph idx="1"/>
          </p:nvPr>
        </p:nvPicPr>
        <p:blipFill>
          <a:blip r:embed="rId3"/>
          <a:stretch>
            <a:fillRect/>
          </a:stretch>
        </p:blipFill>
        <p:spPr>
          <a:xfrm>
            <a:off x="1740209" y="2145844"/>
            <a:ext cx="6470917" cy="844298"/>
          </a:xfrm>
        </p:spPr>
      </p:pic>
      <p:sp>
        <p:nvSpPr>
          <p:cNvPr id="6" name="TextBox 5">
            <a:extLst>
              <a:ext uri="{FF2B5EF4-FFF2-40B4-BE49-F238E27FC236}">
                <a16:creationId xmlns:a16="http://schemas.microsoft.com/office/drawing/2014/main" id="{E1B966B0-0514-DE48-B5B7-396D993E7EDF}"/>
              </a:ext>
            </a:extLst>
          </p:cNvPr>
          <p:cNvSpPr txBox="1"/>
          <p:nvPr/>
        </p:nvSpPr>
        <p:spPr>
          <a:xfrm>
            <a:off x="1687310" y="1371600"/>
            <a:ext cx="917239" cy="523220"/>
          </a:xfrm>
          <a:prstGeom prst="rect">
            <a:avLst/>
          </a:prstGeom>
          <a:noFill/>
        </p:spPr>
        <p:txBody>
          <a:bodyPr wrap="none" rtlCol="0">
            <a:spAutoFit/>
          </a:bodyPr>
          <a:lstStyle/>
          <a:p>
            <a:pPr algn="ctr"/>
            <a:r>
              <a:rPr lang="en-US" sz="1400" b="1" dirty="0"/>
              <a:t>Physical </a:t>
            </a:r>
            <a:br>
              <a:rPr lang="en-US" sz="1400" b="1" dirty="0"/>
            </a:br>
            <a:r>
              <a:rPr lang="en-US" sz="1400" b="1" dirty="0"/>
              <a:t>Health</a:t>
            </a:r>
            <a:endParaRPr lang="en-GB" sz="1400" b="1" dirty="0"/>
          </a:p>
        </p:txBody>
      </p:sp>
      <p:sp>
        <p:nvSpPr>
          <p:cNvPr id="8" name="TextBox 7">
            <a:extLst>
              <a:ext uri="{FF2B5EF4-FFF2-40B4-BE49-F238E27FC236}">
                <a16:creationId xmlns:a16="http://schemas.microsoft.com/office/drawing/2014/main" id="{FF529224-AA23-1969-2AE2-18AC3A3AB3DC}"/>
              </a:ext>
            </a:extLst>
          </p:cNvPr>
          <p:cNvSpPr txBox="1"/>
          <p:nvPr/>
        </p:nvSpPr>
        <p:spPr>
          <a:xfrm>
            <a:off x="177282" y="1371600"/>
            <a:ext cx="6102220" cy="523220"/>
          </a:xfrm>
          <a:prstGeom prst="rect">
            <a:avLst/>
          </a:prstGeom>
          <a:noFill/>
        </p:spPr>
        <p:txBody>
          <a:bodyPr wrap="square">
            <a:spAutoFit/>
          </a:bodyPr>
          <a:lstStyle/>
          <a:p>
            <a:pPr algn="ctr"/>
            <a:r>
              <a:rPr lang="en-US" sz="1400" b="1"/>
              <a:t>Mental</a:t>
            </a:r>
            <a:br>
              <a:rPr lang="en-US" sz="1400" b="1"/>
            </a:br>
            <a:r>
              <a:rPr lang="en-US" sz="1400" b="1"/>
              <a:t>Wellbeing</a:t>
            </a:r>
            <a:endParaRPr lang="en-GB" sz="1400" b="1" dirty="0"/>
          </a:p>
        </p:txBody>
      </p:sp>
      <p:sp>
        <p:nvSpPr>
          <p:cNvPr id="10" name="TextBox 9">
            <a:extLst>
              <a:ext uri="{FF2B5EF4-FFF2-40B4-BE49-F238E27FC236}">
                <a16:creationId xmlns:a16="http://schemas.microsoft.com/office/drawing/2014/main" id="{639A376F-640B-F04C-E5C5-74FBB10DB26F}"/>
              </a:ext>
            </a:extLst>
          </p:cNvPr>
          <p:cNvSpPr txBox="1"/>
          <p:nvPr/>
        </p:nvSpPr>
        <p:spPr>
          <a:xfrm>
            <a:off x="1399592" y="1371600"/>
            <a:ext cx="6102220" cy="523220"/>
          </a:xfrm>
          <a:prstGeom prst="rect">
            <a:avLst/>
          </a:prstGeom>
          <a:noFill/>
        </p:spPr>
        <p:txBody>
          <a:bodyPr wrap="square">
            <a:spAutoFit/>
          </a:bodyPr>
          <a:lstStyle/>
          <a:p>
            <a:pPr algn="ctr"/>
            <a:r>
              <a:rPr lang="en-US" sz="1400" b="1" dirty="0"/>
              <a:t>Financial</a:t>
            </a:r>
            <a:br>
              <a:rPr lang="en-US" sz="1400" b="1" dirty="0"/>
            </a:br>
            <a:r>
              <a:rPr lang="en-US" sz="1400" b="1" dirty="0"/>
              <a:t>Fitness</a:t>
            </a:r>
            <a:endParaRPr lang="en-GB" sz="1400" b="1" dirty="0"/>
          </a:p>
        </p:txBody>
      </p:sp>
      <p:sp>
        <p:nvSpPr>
          <p:cNvPr id="12" name="TextBox 11">
            <a:extLst>
              <a:ext uri="{FF2B5EF4-FFF2-40B4-BE49-F238E27FC236}">
                <a16:creationId xmlns:a16="http://schemas.microsoft.com/office/drawing/2014/main" id="{2784026A-56F6-86B1-622E-F928FF970325}"/>
              </a:ext>
            </a:extLst>
          </p:cNvPr>
          <p:cNvSpPr txBox="1"/>
          <p:nvPr/>
        </p:nvSpPr>
        <p:spPr>
          <a:xfrm>
            <a:off x="2445928" y="1156156"/>
            <a:ext cx="6102220" cy="954107"/>
          </a:xfrm>
          <a:prstGeom prst="rect">
            <a:avLst/>
          </a:prstGeom>
          <a:noFill/>
        </p:spPr>
        <p:txBody>
          <a:bodyPr wrap="square">
            <a:spAutoFit/>
          </a:bodyPr>
          <a:lstStyle/>
          <a:p>
            <a:pPr algn="ctr"/>
            <a:r>
              <a:rPr lang="en-US" sz="1400" b="1" dirty="0"/>
              <a:t>Social </a:t>
            </a:r>
            <a:br>
              <a:rPr lang="en-US" sz="1400" b="1" dirty="0"/>
            </a:br>
            <a:r>
              <a:rPr lang="en-US" sz="1400" b="1" dirty="0"/>
              <a:t>Health &amp;</a:t>
            </a:r>
            <a:br>
              <a:rPr lang="en-US" sz="1400" b="1" dirty="0"/>
            </a:br>
            <a:r>
              <a:rPr lang="en-US" sz="1400" b="1" dirty="0"/>
              <a:t>Community </a:t>
            </a:r>
            <a:br>
              <a:rPr lang="en-US" sz="1400" b="1" dirty="0"/>
            </a:br>
            <a:r>
              <a:rPr lang="en-US" sz="1400" b="1" dirty="0"/>
              <a:t>Service</a:t>
            </a:r>
            <a:endParaRPr lang="en-GB" sz="1400" b="1" dirty="0"/>
          </a:p>
        </p:txBody>
      </p:sp>
      <p:sp>
        <p:nvSpPr>
          <p:cNvPr id="14" name="TextBox 13">
            <a:extLst>
              <a:ext uri="{FF2B5EF4-FFF2-40B4-BE49-F238E27FC236}">
                <a16:creationId xmlns:a16="http://schemas.microsoft.com/office/drawing/2014/main" id="{C2878FC0-CA5D-1DD8-DD57-6DCE9920F39C}"/>
              </a:ext>
            </a:extLst>
          </p:cNvPr>
          <p:cNvSpPr txBox="1"/>
          <p:nvPr/>
        </p:nvSpPr>
        <p:spPr>
          <a:xfrm>
            <a:off x="3534709" y="1390198"/>
            <a:ext cx="6102220" cy="523220"/>
          </a:xfrm>
          <a:prstGeom prst="rect">
            <a:avLst/>
          </a:prstGeom>
          <a:noFill/>
        </p:spPr>
        <p:txBody>
          <a:bodyPr wrap="square">
            <a:spAutoFit/>
          </a:bodyPr>
          <a:lstStyle/>
          <a:p>
            <a:pPr algn="ctr"/>
            <a:r>
              <a:rPr lang="en-US" sz="1400" b="1" dirty="0"/>
              <a:t>Safe</a:t>
            </a:r>
            <a:br>
              <a:rPr lang="en-US" sz="1400" b="1" dirty="0"/>
            </a:br>
            <a:r>
              <a:rPr lang="en-US" sz="1400" b="1" dirty="0"/>
              <a:t>Workplace</a:t>
            </a:r>
            <a:endParaRPr lang="en-GB" sz="1400" b="1" dirty="0"/>
          </a:p>
        </p:txBody>
      </p:sp>
      <p:sp>
        <p:nvSpPr>
          <p:cNvPr id="16" name="TextBox 15">
            <a:extLst>
              <a:ext uri="{FF2B5EF4-FFF2-40B4-BE49-F238E27FC236}">
                <a16:creationId xmlns:a16="http://schemas.microsoft.com/office/drawing/2014/main" id="{75B519DD-18AF-9BDE-8E30-36B3CE1AEF4A}"/>
              </a:ext>
            </a:extLst>
          </p:cNvPr>
          <p:cNvSpPr txBox="1"/>
          <p:nvPr/>
        </p:nvSpPr>
        <p:spPr>
          <a:xfrm>
            <a:off x="4738420" y="1401294"/>
            <a:ext cx="6102220" cy="523220"/>
          </a:xfrm>
          <a:prstGeom prst="rect">
            <a:avLst/>
          </a:prstGeom>
          <a:noFill/>
        </p:spPr>
        <p:txBody>
          <a:bodyPr wrap="square">
            <a:spAutoFit/>
          </a:bodyPr>
          <a:lstStyle/>
          <a:p>
            <a:pPr algn="ctr"/>
            <a:r>
              <a:rPr lang="en-US" sz="1400" b="1" dirty="0"/>
              <a:t>Healthy</a:t>
            </a:r>
            <a:br>
              <a:rPr lang="en-US" sz="1400" b="1" dirty="0"/>
            </a:br>
            <a:r>
              <a:rPr lang="en-US" sz="1400" b="1" dirty="0"/>
              <a:t>Culture</a:t>
            </a:r>
            <a:endParaRPr lang="en-GB" sz="1400" b="1" dirty="0"/>
          </a:p>
        </p:txBody>
      </p:sp>
      <p:sp>
        <p:nvSpPr>
          <p:cNvPr id="18" name="TextBox 17">
            <a:extLst>
              <a:ext uri="{FF2B5EF4-FFF2-40B4-BE49-F238E27FC236}">
                <a16:creationId xmlns:a16="http://schemas.microsoft.com/office/drawing/2014/main" id="{4D6B446F-8895-F743-4686-4D7EA6AC3D3B}"/>
              </a:ext>
            </a:extLst>
          </p:cNvPr>
          <p:cNvSpPr txBox="1"/>
          <p:nvPr/>
        </p:nvSpPr>
        <p:spPr>
          <a:xfrm>
            <a:off x="1548714" y="3180199"/>
            <a:ext cx="1429060" cy="2862322"/>
          </a:xfrm>
          <a:prstGeom prst="rect">
            <a:avLst/>
          </a:prstGeom>
          <a:noFill/>
        </p:spPr>
        <p:txBody>
          <a:bodyPr wrap="square">
            <a:spAutoFit/>
          </a:bodyPr>
          <a:lstStyle/>
          <a:p>
            <a:r>
              <a:rPr lang="en-US" sz="1200" b="1" dirty="0"/>
              <a:t>Access to</a:t>
            </a:r>
            <a:br>
              <a:rPr lang="en-US" sz="1200" b="1" dirty="0"/>
            </a:br>
            <a:r>
              <a:rPr lang="en-US" sz="1200" b="1" dirty="0"/>
              <a:t>personal health</a:t>
            </a:r>
            <a:br>
              <a:rPr lang="en-US" sz="1200" b="1" dirty="0"/>
            </a:br>
            <a:r>
              <a:rPr lang="en-US" sz="1200" b="1" dirty="0"/>
              <a:t>&amp;fitness</a:t>
            </a:r>
            <a:br>
              <a:rPr lang="en-US" sz="1200" b="1" dirty="0"/>
            </a:br>
            <a:r>
              <a:rPr lang="en-US" sz="1200" b="1" dirty="0"/>
              <a:t>Programs</a:t>
            </a:r>
            <a:br>
              <a:rPr lang="en-US" sz="1200" b="1" dirty="0"/>
            </a:br>
            <a:br>
              <a:rPr lang="en-US" sz="1200" b="1" dirty="0"/>
            </a:br>
            <a:r>
              <a:rPr lang="en-US" sz="1200" b="1" dirty="0"/>
              <a:t>Focus on </a:t>
            </a:r>
            <a:br>
              <a:rPr lang="en-US" sz="1200" b="1" dirty="0"/>
            </a:br>
            <a:r>
              <a:rPr lang="en-US" sz="1200" b="1" dirty="0"/>
              <a:t>preventative care</a:t>
            </a:r>
            <a:br>
              <a:rPr lang="en-US" sz="1200" b="1" dirty="0"/>
            </a:br>
            <a:br>
              <a:rPr lang="en-US" sz="1200" b="1" dirty="0"/>
            </a:br>
            <a:r>
              <a:rPr lang="en-US" sz="1200" b="1" dirty="0"/>
              <a:t>Critical</a:t>
            </a:r>
            <a:br>
              <a:rPr lang="en-US" sz="1200" b="1" dirty="0"/>
            </a:br>
            <a:r>
              <a:rPr lang="en-US" sz="1200" b="1" dirty="0"/>
              <a:t>Healthcare</a:t>
            </a:r>
            <a:br>
              <a:rPr lang="en-US" sz="1200" b="1" dirty="0"/>
            </a:br>
            <a:r>
              <a:rPr lang="en-US" sz="1200" b="1" dirty="0"/>
              <a:t>support</a:t>
            </a:r>
            <a:br>
              <a:rPr lang="en-US" sz="1200" b="1" dirty="0"/>
            </a:br>
            <a:br>
              <a:rPr lang="en-US" sz="1200" b="1" dirty="0"/>
            </a:br>
            <a:r>
              <a:rPr lang="en-GB" sz="1200" b="1" dirty="0"/>
              <a:t>Personalised</a:t>
            </a:r>
            <a:br>
              <a:rPr lang="en-US" sz="1200" b="1" dirty="0"/>
            </a:br>
            <a:r>
              <a:rPr lang="en-US" sz="1200" b="1" dirty="0"/>
              <a:t>benefits</a:t>
            </a:r>
            <a:endParaRPr lang="en-GB" sz="1200" b="1" dirty="0"/>
          </a:p>
        </p:txBody>
      </p:sp>
      <p:sp>
        <p:nvSpPr>
          <p:cNvPr id="19" name="TextBox 18">
            <a:extLst>
              <a:ext uri="{FF2B5EF4-FFF2-40B4-BE49-F238E27FC236}">
                <a16:creationId xmlns:a16="http://schemas.microsoft.com/office/drawing/2014/main" id="{0867D4D7-A514-6946-4191-9E88DA41ADFF}"/>
              </a:ext>
            </a:extLst>
          </p:cNvPr>
          <p:cNvSpPr txBox="1"/>
          <p:nvPr/>
        </p:nvSpPr>
        <p:spPr>
          <a:xfrm>
            <a:off x="2744315" y="3180199"/>
            <a:ext cx="1429060" cy="2677656"/>
          </a:xfrm>
          <a:prstGeom prst="rect">
            <a:avLst/>
          </a:prstGeom>
          <a:noFill/>
        </p:spPr>
        <p:txBody>
          <a:bodyPr wrap="square">
            <a:spAutoFit/>
          </a:bodyPr>
          <a:lstStyle/>
          <a:p>
            <a:r>
              <a:rPr lang="en-US" sz="1200" b="1" dirty="0"/>
              <a:t>Focus on</a:t>
            </a:r>
            <a:br>
              <a:rPr lang="en-US" sz="1200" b="1" dirty="0"/>
            </a:br>
            <a:r>
              <a:rPr lang="en-US" sz="1200" b="1" dirty="0"/>
              <a:t>positive mental</a:t>
            </a:r>
            <a:br>
              <a:rPr lang="en-US" sz="1200" b="1" dirty="0"/>
            </a:br>
            <a:r>
              <a:rPr lang="en-US" sz="1200" b="1" dirty="0"/>
              <a:t>health</a:t>
            </a:r>
            <a:br>
              <a:rPr lang="en-US" sz="1200" b="1" dirty="0"/>
            </a:br>
            <a:br>
              <a:rPr lang="en-US" sz="1200" b="1" dirty="0"/>
            </a:br>
            <a:br>
              <a:rPr lang="en-US" sz="1200" b="1" dirty="0"/>
            </a:br>
            <a:r>
              <a:rPr lang="en-US" sz="1200" b="1" dirty="0"/>
              <a:t>Coaching and</a:t>
            </a:r>
            <a:br>
              <a:rPr lang="en-US" sz="1200" b="1" dirty="0"/>
            </a:br>
            <a:r>
              <a:rPr lang="en-US" sz="1200" b="1" dirty="0"/>
              <a:t>communication</a:t>
            </a:r>
            <a:br>
              <a:rPr lang="en-US" sz="1200" b="1" dirty="0"/>
            </a:br>
            <a:br>
              <a:rPr lang="en-US" sz="1200" b="1" dirty="0"/>
            </a:br>
            <a:r>
              <a:rPr lang="en-US" sz="1200" b="1" dirty="0"/>
              <a:t>Balanced</a:t>
            </a:r>
            <a:br>
              <a:rPr lang="en-US" sz="1200" b="1" dirty="0"/>
            </a:br>
            <a:r>
              <a:rPr lang="en-US" sz="1200" b="1" dirty="0"/>
              <a:t>work-life</a:t>
            </a:r>
            <a:br>
              <a:rPr lang="en-US" sz="1200" b="1" dirty="0"/>
            </a:br>
            <a:r>
              <a:rPr lang="en-US" sz="1200" b="1" dirty="0"/>
              <a:t>integration</a:t>
            </a:r>
            <a:br>
              <a:rPr lang="en-US" sz="1200" b="1" dirty="0"/>
            </a:br>
            <a:br>
              <a:rPr lang="en-US" sz="1200" b="1" dirty="0"/>
            </a:br>
            <a:r>
              <a:rPr lang="en-GB" sz="1200" b="1" dirty="0"/>
              <a:t>Praise and</a:t>
            </a:r>
            <a:br>
              <a:rPr lang="en-GB" sz="1200" b="1" dirty="0"/>
            </a:br>
            <a:r>
              <a:rPr lang="en-GB" sz="1200" b="1" dirty="0"/>
              <a:t>appreciation</a:t>
            </a:r>
          </a:p>
        </p:txBody>
      </p:sp>
      <p:sp>
        <p:nvSpPr>
          <p:cNvPr id="20" name="TextBox 19">
            <a:extLst>
              <a:ext uri="{FF2B5EF4-FFF2-40B4-BE49-F238E27FC236}">
                <a16:creationId xmlns:a16="http://schemas.microsoft.com/office/drawing/2014/main" id="{40DD5235-C8D0-F7FC-53CA-586AEFB52508}"/>
              </a:ext>
            </a:extLst>
          </p:cNvPr>
          <p:cNvSpPr txBox="1"/>
          <p:nvPr/>
        </p:nvSpPr>
        <p:spPr>
          <a:xfrm>
            <a:off x="3939915" y="3180199"/>
            <a:ext cx="1429060" cy="2862322"/>
          </a:xfrm>
          <a:prstGeom prst="rect">
            <a:avLst/>
          </a:prstGeom>
          <a:noFill/>
        </p:spPr>
        <p:txBody>
          <a:bodyPr wrap="square">
            <a:spAutoFit/>
          </a:bodyPr>
          <a:lstStyle/>
          <a:p>
            <a:r>
              <a:rPr lang="en-US" sz="1200" b="1" dirty="0"/>
              <a:t>Fair and </a:t>
            </a:r>
            <a:br>
              <a:rPr lang="en-US" sz="1200" b="1" dirty="0"/>
            </a:br>
            <a:r>
              <a:rPr lang="en-US" sz="1200" b="1" dirty="0"/>
              <a:t>equitable</a:t>
            </a:r>
            <a:br>
              <a:rPr lang="en-US" sz="1200" b="1" dirty="0"/>
            </a:br>
            <a:r>
              <a:rPr lang="en-US" sz="1200" b="1" dirty="0"/>
              <a:t>compensation</a:t>
            </a:r>
            <a:br>
              <a:rPr lang="en-US" sz="1200" b="1" dirty="0"/>
            </a:br>
            <a:r>
              <a:rPr lang="en-US" sz="1200" b="1" dirty="0"/>
              <a:t>practices</a:t>
            </a:r>
            <a:br>
              <a:rPr lang="en-US" sz="1200" b="1" dirty="0"/>
            </a:br>
            <a:br>
              <a:rPr lang="en-US" sz="1200" b="1" dirty="0"/>
            </a:br>
            <a:r>
              <a:rPr lang="en-US" sz="1200" b="1" dirty="0"/>
              <a:t>Financial</a:t>
            </a:r>
            <a:br>
              <a:rPr lang="en-US" sz="1200" b="1" dirty="0"/>
            </a:br>
            <a:r>
              <a:rPr lang="en-US" sz="1200" b="1" dirty="0"/>
              <a:t>counseling &amp;</a:t>
            </a:r>
            <a:br>
              <a:rPr lang="en-US" sz="1200" b="1" dirty="0"/>
            </a:br>
            <a:r>
              <a:rPr lang="en-US" sz="1200" b="1" dirty="0"/>
              <a:t>support</a:t>
            </a:r>
            <a:br>
              <a:rPr lang="en-US" sz="1200" b="1" dirty="0"/>
            </a:br>
            <a:br>
              <a:rPr lang="en-US" sz="1200" b="1" dirty="0"/>
            </a:br>
            <a:r>
              <a:rPr lang="en-US" sz="1200" b="1" dirty="0"/>
              <a:t>Meaningful</a:t>
            </a:r>
            <a:br>
              <a:rPr lang="en-US" sz="1200" b="1" dirty="0"/>
            </a:br>
            <a:r>
              <a:rPr lang="en-US" sz="1200" b="1" dirty="0"/>
              <a:t>rewards</a:t>
            </a:r>
            <a:br>
              <a:rPr lang="en-US" sz="1200" b="1" dirty="0"/>
            </a:br>
            <a:br>
              <a:rPr lang="en-US" sz="1200" b="1" dirty="0"/>
            </a:br>
            <a:r>
              <a:rPr lang="en-US" sz="1200" b="1" dirty="0"/>
              <a:t>Opportunities </a:t>
            </a:r>
            <a:br>
              <a:rPr lang="en-US" sz="1200" b="1" dirty="0"/>
            </a:br>
            <a:r>
              <a:rPr lang="en-US" sz="1200" b="1" dirty="0"/>
              <a:t>for growth &amp;</a:t>
            </a:r>
            <a:br>
              <a:rPr lang="en-US" sz="1200" b="1" dirty="0"/>
            </a:br>
            <a:r>
              <a:rPr lang="en-US" sz="1200" b="1" dirty="0"/>
              <a:t>progression</a:t>
            </a:r>
            <a:endParaRPr lang="en-GB" sz="1200" b="1" dirty="0"/>
          </a:p>
        </p:txBody>
      </p:sp>
      <p:sp>
        <p:nvSpPr>
          <p:cNvPr id="21" name="TextBox 20">
            <a:extLst>
              <a:ext uri="{FF2B5EF4-FFF2-40B4-BE49-F238E27FC236}">
                <a16:creationId xmlns:a16="http://schemas.microsoft.com/office/drawing/2014/main" id="{F2F4CDC5-F9E6-321E-1C99-7E45BA698E2D}"/>
              </a:ext>
            </a:extLst>
          </p:cNvPr>
          <p:cNvSpPr txBox="1"/>
          <p:nvPr/>
        </p:nvSpPr>
        <p:spPr>
          <a:xfrm>
            <a:off x="5069465" y="3180199"/>
            <a:ext cx="1429060" cy="3046988"/>
          </a:xfrm>
          <a:prstGeom prst="rect">
            <a:avLst/>
          </a:prstGeom>
          <a:noFill/>
        </p:spPr>
        <p:txBody>
          <a:bodyPr wrap="square">
            <a:spAutoFit/>
          </a:bodyPr>
          <a:lstStyle/>
          <a:p>
            <a:r>
              <a:rPr lang="en-US" sz="1200" b="1" dirty="0"/>
              <a:t>Opportunities</a:t>
            </a:r>
            <a:br>
              <a:rPr lang="en-US" sz="1200" b="1" dirty="0"/>
            </a:br>
            <a:r>
              <a:rPr lang="en-US" sz="1200" b="1" dirty="0"/>
              <a:t>for workplace</a:t>
            </a:r>
            <a:br>
              <a:rPr lang="en-US" sz="1200" b="1" dirty="0"/>
            </a:br>
            <a:r>
              <a:rPr lang="en-US" sz="1200" b="1" dirty="0"/>
              <a:t>connections</a:t>
            </a:r>
            <a:br>
              <a:rPr lang="en-US" sz="1200" b="1" dirty="0"/>
            </a:br>
            <a:br>
              <a:rPr lang="en-US" sz="1200" b="1" dirty="0"/>
            </a:br>
            <a:endParaRPr lang="en-US" sz="1200" b="1" dirty="0"/>
          </a:p>
          <a:p>
            <a:r>
              <a:rPr lang="en-US" sz="1200" b="1" dirty="0"/>
              <a:t>Positive </a:t>
            </a:r>
            <a:br>
              <a:rPr lang="en-US" sz="1200" b="1" dirty="0"/>
            </a:br>
            <a:r>
              <a:rPr lang="en-US" sz="1200" b="1" dirty="0"/>
              <a:t>employee life</a:t>
            </a:r>
            <a:br>
              <a:rPr lang="en-US" sz="1200" b="1" dirty="0"/>
            </a:br>
            <a:r>
              <a:rPr lang="en-US" sz="1200" b="1" dirty="0"/>
              <a:t>experience</a:t>
            </a:r>
          </a:p>
          <a:p>
            <a:endParaRPr lang="en-US" sz="1200" b="1" dirty="0"/>
          </a:p>
          <a:p>
            <a:r>
              <a:rPr lang="en-US" sz="1200" b="1" dirty="0"/>
              <a:t>Empathy &amp;</a:t>
            </a:r>
            <a:br>
              <a:rPr lang="en-US" sz="1200" b="1" dirty="0"/>
            </a:br>
            <a:r>
              <a:rPr lang="en-US" sz="1200" b="1" dirty="0"/>
              <a:t>support for</a:t>
            </a:r>
            <a:br>
              <a:rPr lang="en-US" sz="1200" b="1" dirty="0"/>
            </a:br>
            <a:r>
              <a:rPr lang="en-US" sz="1200" b="1" dirty="0"/>
              <a:t>caregivers</a:t>
            </a:r>
            <a:br>
              <a:rPr lang="en-US" sz="1200" b="1" dirty="0"/>
            </a:br>
            <a:br>
              <a:rPr lang="en-US" sz="1200" b="1" dirty="0"/>
            </a:br>
            <a:r>
              <a:rPr lang="en-US" sz="1200" b="1" dirty="0"/>
              <a:t>Community</a:t>
            </a:r>
            <a:br>
              <a:rPr lang="en-US" sz="1200" b="1" dirty="0"/>
            </a:br>
            <a:r>
              <a:rPr lang="en-US" sz="1200" b="1" dirty="0"/>
              <a:t>giveback and </a:t>
            </a:r>
            <a:br>
              <a:rPr lang="en-US" sz="1200" b="1" dirty="0"/>
            </a:br>
            <a:r>
              <a:rPr lang="en-US" sz="1200" b="1" dirty="0"/>
              <a:t>partnerships</a:t>
            </a:r>
            <a:endParaRPr lang="en-GB" sz="1200" b="1" dirty="0"/>
          </a:p>
        </p:txBody>
      </p:sp>
      <p:sp>
        <p:nvSpPr>
          <p:cNvPr id="22" name="TextBox 21">
            <a:extLst>
              <a:ext uri="{FF2B5EF4-FFF2-40B4-BE49-F238E27FC236}">
                <a16:creationId xmlns:a16="http://schemas.microsoft.com/office/drawing/2014/main" id="{3C1EDCAD-92CE-9300-4AC0-3888F75CDFF6}"/>
              </a:ext>
            </a:extLst>
          </p:cNvPr>
          <p:cNvSpPr txBox="1"/>
          <p:nvPr/>
        </p:nvSpPr>
        <p:spPr>
          <a:xfrm>
            <a:off x="6205163" y="3180199"/>
            <a:ext cx="1429060" cy="3046988"/>
          </a:xfrm>
          <a:prstGeom prst="rect">
            <a:avLst/>
          </a:prstGeom>
          <a:noFill/>
        </p:spPr>
        <p:txBody>
          <a:bodyPr wrap="square">
            <a:spAutoFit/>
          </a:bodyPr>
          <a:lstStyle/>
          <a:p>
            <a:r>
              <a:rPr lang="en-US" sz="1200" b="1" dirty="0"/>
              <a:t>Safety</a:t>
            </a:r>
            <a:br>
              <a:rPr lang="en-US" sz="1200" b="1" dirty="0"/>
            </a:br>
            <a:r>
              <a:rPr lang="en-US" sz="1200" b="1" dirty="0"/>
              <a:t>prioritized in</a:t>
            </a:r>
            <a:br>
              <a:rPr lang="en-US" sz="1200" b="1" dirty="0"/>
            </a:br>
            <a:r>
              <a:rPr lang="en-US" sz="1200" b="1" dirty="0"/>
              <a:t>all roles &amp; </a:t>
            </a:r>
            <a:br>
              <a:rPr lang="en-US" sz="1200" b="1" dirty="0"/>
            </a:br>
            <a:r>
              <a:rPr lang="en-US" sz="1200" b="1" dirty="0"/>
              <a:t>jobs</a:t>
            </a:r>
          </a:p>
          <a:p>
            <a:endParaRPr lang="en-US" sz="1200" b="1" dirty="0"/>
          </a:p>
          <a:p>
            <a:r>
              <a:rPr lang="en-US" sz="1200" b="1" dirty="0"/>
              <a:t>Inclusion,</a:t>
            </a:r>
            <a:br>
              <a:rPr lang="en-US" sz="1200" b="1" dirty="0"/>
            </a:br>
            <a:r>
              <a:rPr lang="en-US" sz="1200" b="1" dirty="0"/>
              <a:t>diversity, &amp;</a:t>
            </a:r>
            <a:br>
              <a:rPr lang="en-US" sz="1200" b="1" dirty="0"/>
            </a:br>
            <a:r>
              <a:rPr lang="en-US" sz="1200" b="1" dirty="0"/>
              <a:t>psychological</a:t>
            </a:r>
            <a:br>
              <a:rPr lang="en-US" sz="1200" b="1" dirty="0"/>
            </a:br>
            <a:r>
              <a:rPr lang="en-US" sz="1200" b="1" dirty="0"/>
              <a:t>safety</a:t>
            </a:r>
          </a:p>
          <a:p>
            <a:br>
              <a:rPr lang="en-US" sz="1200" b="1" dirty="0"/>
            </a:br>
            <a:r>
              <a:rPr lang="en-US" sz="1200" b="1" dirty="0"/>
              <a:t>Safe facilities</a:t>
            </a:r>
            <a:br>
              <a:rPr lang="en-US" sz="1200" b="1" dirty="0"/>
            </a:br>
            <a:r>
              <a:rPr lang="en-US" sz="1200" b="1" dirty="0"/>
              <a:t>&amp; work sites</a:t>
            </a:r>
            <a:br>
              <a:rPr lang="en-US" sz="1200" b="1" dirty="0"/>
            </a:br>
            <a:br>
              <a:rPr lang="en-US" sz="1200" b="1" dirty="0"/>
            </a:br>
            <a:r>
              <a:rPr lang="en-US" sz="1200" b="1" dirty="0"/>
              <a:t>Equity &amp;</a:t>
            </a:r>
            <a:br>
              <a:rPr lang="en-US" sz="1200" b="1" dirty="0"/>
            </a:br>
            <a:r>
              <a:rPr lang="en-US" sz="1200" b="1" dirty="0"/>
              <a:t>accessibility for</a:t>
            </a:r>
            <a:br>
              <a:rPr lang="en-US" sz="1200" b="1" dirty="0"/>
            </a:br>
            <a:r>
              <a:rPr lang="en-US" sz="1200" b="1" dirty="0"/>
              <a:t>all employees</a:t>
            </a:r>
            <a:endParaRPr lang="en-GB" sz="1200" b="1" dirty="0"/>
          </a:p>
        </p:txBody>
      </p:sp>
      <p:sp>
        <p:nvSpPr>
          <p:cNvPr id="23" name="TextBox 22">
            <a:extLst>
              <a:ext uri="{FF2B5EF4-FFF2-40B4-BE49-F238E27FC236}">
                <a16:creationId xmlns:a16="http://schemas.microsoft.com/office/drawing/2014/main" id="{13E76D47-3E42-5540-C357-47052A3081D1}"/>
              </a:ext>
            </a:extLst>
          </p:cNvPr>
          <p:cNvSpPr txBox="1"/>
          <p:nvPr/>
        </p:nvSpPr>
        <p:spPr>
          <a:xfrm>
            <a:off x="7447688" y="3180199"/>
            <a:ext cx="1429060" cy="3046988"/>
          </a:xfrm>
          <a:prstGeom prst="rect">
            <a:avLst/>
          </a:prstGeom>
          <a:noFill/>
        </p:spPr>
        <p:txBody>
          <a:bodyPr wrap="square">
            <a:spAutoFit/>
          </a:bodyPr>
          <a:lstStyle/>
          <a:p>
            <a:r>
              <a:rPr lang="en-US" sz="1200" b="1" dirty="0"/>
              <a:t>Wellbeing</a:t>
            </a:r>
            <a:br>
              <a:rPr lang="en-US" sz="1200" b="1" dirty="0"/>
            </a:br>
            <a:r>
              <a:rPr lang="en-US" sz="1200" b="1" dirty="0"/>
              <a:t>across the</a:t>
            </a:r>
            <a:br>
              <a:rPr lang="en-US" sz="1200" b="1" dirty="0"/>
            </a:br>
            <a:r>
              <a:rPr lang="en-US" sz="1200" b="1" dirty="0"/>
              <a:t>company</a:t>
            </a:r>
          </a:p>
          <a:p>
            <a:endParaRPr lang="en-US" sz="1200" b="1" dirty="0"/>
          </a:p>
          <a:p>
            <a:endParaRPr lang="en-US" sz="1200" b="1" dirty="0"/>
          </a:p>
          <a:p>
            <a:r>
              <a:rPr lang="en-US" sz="1200" b="1" dirty="0"/>
              <a:t>Human-centered</a:t>
            </a:r>
            <a:br>
              <a:rPr lang="en-US" sz="1200" b="1" dirty="0"/>
            </a:br>
            <a:r>
              <a:rPr lang="en-US" sz="1200" b="1" dirty="0"/>
              <a:t>leaders &amp; managers</a:t>
            </a:r>
          </a:p>
          <a:p>
            <a:endParaRPr lang="en-US" sz="1200" b="1" dirty="0"/>
          </a:p>
          <a:p>
            <a:r>
              <a:rPr lang="en-US" sz="1200" b="1" dirty="0"/>
              <a:t>Healthy ways of working</a:t>
            </a:r>
          </a:p>
          <a:p>
            <a:endParaRPr lang="en-US" sz="1200" b="1" dirty="0"/>
          </a:p>
          <a:p>
            <a:endParaRPr lang="en-GB" sz="1200" b="1" dirty="0"/>
          </a:p>
          <a:p>
            <a:r>
              <a:rPr lang="en-GB" sz="1200" b="1" dirty="0"/>
              <a:t>Commitment to the environment</a:t>
            </a:r>
          </a:p>
          <a:p>
            <a:endParaRPr lang="en-GB" sz="1200" b="1" dirty="0"/>
          </a:p>
        </p:txBody>
      </p:sp>
    </p:spTree>
    <p:extLst>
      <p:ext uri="{BB962C8B-B14F-4D97-AF65-F5344CB8AC3E}">
        <p14:creationId xmlns:p14="http://schemas.microsoft.com/office/powerpoint/2010/main" val="2431519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B815AA-0BA4-48A7-3209-6091C2A6088F}"/>
              </a:ext>
            </a:extLst>
          </p:cNvPr>
          <p:cNvSpPr>
            <a:spLocks noGrp="1"/>
          </p:cNvSpPr>
          <p:nvPr>
            <p:ph idx="1"/>
          </p:nvPr>
        </p:nvSpPr>
        <p:spPr>
          <a:xfrm>
            <a:off x="895049" y="359228"/>
            <a:ext cx="8596668" cy="6215743"/>
          </a:xfrm>
        </p:spPr>
        <p:txBody>
          <a:bodyPr/>
          <a:lstStyle/>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personal physical and mental health, fitness, and preventative care.</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Personalising the benefits programs, so they address contemporary needs of the employees</a:t>
            </a:r>
            <a:r>
              <a:rPr lang="en-GB" dirty="0">
                <a:latin typeface="Arial" panose="020B0604020202020204" pitchFamily="34" charset="0"/>
                <a:ea typeface="Calibri" panose="020F0502020204030204" pitchFamily="34" charset="0"/>
              </a:rPr>
              <a:t>.</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Coaching, mentoring and communication.</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Balanced work-life.</a:t>
            </a:r>
          </a:p>
          <a:p>
            <a:pPr marL="342900" marR="0" lvl="0" indent="-342900">
              <a:lnSpc>
                <a:spcPct val="107000"/>
              </a:lnSpc>
              <a:spcBef>
                <a:spcPts val="0"/>
              </a:spcBef>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rPr>
              <a:t>Recognition.</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Fair and adequate compensation practices, financial counselling and support, meaningful rewards, access to wellbeing programs.</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Encouraging workplace connections, support for caregivers and positive employee life experience, giving back to communities</a:t>
            </a:r>
            <a:r>
              <a:rPr lang="en-GB" dirty="0">
                <a:latin typeface="Arial" panose="020B0604020202020204" pitchFamily="34" charset="0"/>
                <a:ea typeface="Calibri" panose="020F0502020204030204" pitchFamily="34" charset="0"/>
              </a:rPr>
              <a:t>.</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 and equality.</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a:t>
            </a:r>
          </a:p>
          <a:p>
            <a:pPr>
              <a:lnSpc>
                <a:spcPct val="107000"/>
              </a:lnSpc>
              <a:spcBef>
                <a:spcPts val="0"/>
              </a:spcBef>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rPr>
              <a:t>Environmental responsibility.</a:t>
            </a:r>
            <a:endParaRPr lang="en-GB" sz="1800" dirty="0">
              <a:effectLst/>
              <a:latin typeface="Arial" panose="020B0604020202020204" pitchFamily="34" charset="0"/>
              <a:ea typeface="Calibri" panose="020F0502020204030204" pitchFamily="34" charset="0"/>
            </a:endParaRPr>
          </a:p>
          <a:p>
            <a:pPr>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342900" marR="0" lvl="0" indent="-342900">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p:txBody>
      </p:sp>
      <p:sp>
        <p:nvSpPr>
          <p:cNvPr id="5" name="Arrow: Right 4">
            <a:extLst>
              <a:ext uri="{FF2B5EF4-FFF2-40B4-BE49-F238E27FC236}">
                <a16:creationId xmlns:a16="http://schemas.microsoft.com/office/drawing/2014/main" id="{B79489E6-5385-4F96-0DA3-93D1E6330535}"/>
              </a:ext>
            </a:extLst>
          </p:cNvPr>
          <p:cNvSpPr/>
          <p:nvPr/>
        </p:nvSpPr>
        <p:spPr>
          <a:xfrm>
            <a:off x="185057" y="283029"/>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A97C2B85-4EF7-0D28-88F8-1432AC47F91D}"/>
              </a:ext>
            </a:extLst>
          </p:cNvPr>
          <p:cNvSpPr/>
          <p:nvPr/>
        </p:nvSpPr>
        <p:spPr>
          <a:xfrm>
            <a:off x="185057" y="757918"/>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48033008-E371-5259-DBCC-915E506D430D}"/>
              </a:ext>
            </a:extLst>
          </p:cNvPr>
          <p:cNvSpPr/>
          <p:nvPr/>
        </p:nvSpPr>
        <p:spPr>
          <a:xfrm>
            <a:off x="185057" y="275272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87D45251-D17E-9F96-7D23-ECC75064678A}"/>
              </a:ext>
            </a:extLst>
          </p:cNvPr>
          <p:cNvSpPr/>
          <p:nvPr/>
        </p:nvSpPr>
        <p:spPr>
          <a:xfrm>
            <a:off x="185057" y="1356630"/>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49A2EA6A-C65F-E3D7-8E96-701ABDAA2E11}"/>
              </a:ext>
            </a:extLst>
          </p:cNvPr>
          <p:cNvSpPr/>
          <p:nvPr/>
        </p:nvSpPr>
        <p:spPr>
          <a:xfrm>
            <a:off x="185057" y="2260826"/>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9983A73B-BB48-A247-5960-6C908BB83ADB}"/>
              </a:ext>
            </a:extLst>
          </p:cNvPr>
          <p:cNvSpPr/>
          <p:nvPr/>
        </p:nvSpPr>
        <p:spPr>
          <a:xfrm>
            <a:off x="185057" y="181927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79D7FD1-9122-0874-9FAD-FB30D50AED42}"/>
              </a:ext>
            </a:extLst>
          </p:cNvPr>
          <p:cNvSpPr/>
          <p:nvPr/>
        </p:nvSpPr>
        <p:spPr>
          <a:xfrm>
            <a:off x="185057" y="3407229"/>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1BD5B114-6C6F-EB82-B00F-DB0E1A5B486F}"/>
              </a:ext>
            </a:extLst>
          </p:cNvPr>
          <p:cNvSpPr/>
          <p:nvPr/>
        </p:nvSpPr>
        <p:spPr>
          <a:xfrm>
            <a:off x="185057" y="398417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52DF2626-0725-3082-8CF7-981BC1CA88A9}"/>
              </a:ext>
            </a:extLst>
          </p:cNvPr>
          <p:cNvSpPr/>
          <p:nvPr/>
        </p:nvSpPr>
        <p:spPr>
          <a:xfrm>
            <a:off x="185057" y="4652285"/>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9E622B3-5512-8985-AFE4-280D1C89BDE5}"/>
              </a:ext>
            </a:extLst>
          </p:cNvPr>
          <p:cNvSpPr/>
          <p:nvPr/>
        </p:nvSpPr>
        <p:spPr>
          <a:xfrm>
            <a:off x="185057" y="5153027"/>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021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8C9E44-0B07-75E7-59CA-13D4D31A88E7}"/>
              </a:ext>
            </a:extLst>
          </p:cNvPr>
          <p:cNvSpPr txBox="1"/>
          <p:nvPr/>
        </p:nvSpPr>
        <p:spPr>
          <a:xfrm>
            <a:off x="1208314" y="707571"/>
            <a:ext cx="2973891" cy="707886"/>
          </a:xfrm>
          <a:prstGeom prst="rect">
            <a:avLst/>
          </a:prstGeom>
          <a:noFill/>
        </p:spPr>
        <p:txBody>
          <a:bodyPr wrap="none" rtlCol="0">
            <a:spAutoFit/>
          </a:bodyPr>
          <a:lstStyle/>
          <a:p>
            <a:r>
              <a:rPr lang="en-US" sz="4000" b="1" dirty="0">
                <a:solidFill>
                  <a:schemeClr val="accent2"/>
                </a:solidFill>
                <a:latin typeface="Arial" panose="020B0604020202020204" pitchFamily="34" charset="0"/>
                <a:cs typeface="Arial" panose="020B0604020202020204" pitchFamily="34" charset="0"/>
              </a:rPr>
              <a:t>Conclusion</a:t>
            </a:r>
            <a:endParaRPr lang="en-GB" sz="4000" b="1" dirty="0">
              <a:solidFill>
                <a:schemeClr val="accent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43FA65B-7881-13E1-EA70-82405F19122B}"/>
              </a:ext>
            </a:extLst>
          </p:cNvPr>
          <p:cNvSpPr txBox="1"/>
          <p:nvPr/>
        </p:nvSpPr>
        <p:spPr>
          <a:xfrm>
            <a:off x="1338943" y="1809602"/>
            <a:ext cx="8186057" cy="1754326"/>
          </a:xfrm>
          <a:prstGeom prst="rect">
            <a:avLst/>
          </a:prstGeom>
          <a:noFill/>
        </p:spPr>
        <p:txBody>
          <a:bodyPr wrap="square" rtlCol="0">
            <a:spAutoFit/>
          </a:bodyPr>
          <a:lstStyle/>
          <a:p>
            <a:r>
              <a:rPr lang="en-US" dirty="0"/>
              <a:t>There is an undeniable link between the reviewed theories and models which outlines the holistic approach towards HRM. In the last fifty years the focus has shifted from employee motivation theories and creating meaningful rewards systems towards employee wellbeing and the general </a:t>
            </a:r>
            <a:r>
              <a:rPr lang="en-GB" dirty="0"/>
              <a:t>organisational</a:t>
            </a:r>
            <a:r>
              <a:rPr lang="en-US" dirty="0"/>
              <a:t> health, which includes all of those components and more.</a:t>
            </a:r>
            <a:br>
              <a:rPr lang="en-US" dirty="0"/>
            </a:br>
            <a:endParaRPr lang="en-GB" dirty="0"/>
          </a:p>
        </p:txBody>
      </p:sp>
      <p:sp>
        <p:nvSpPr>
          <p:cNvPr id="4" name="TextBox 3">
            <a:extLst>
              <a:ext uri="{FF2B5EF4-FFF2-40B4-BE49-F238E27FC236}">
                <a16:creationId xmlns:a16="http://schemas.microsoft.com/office/drawing/2014/main" id="{2A24EB2C-70BB-08CD-A4D4-CB5272983FEC}"/>
              </a:ext>
            </a:extLst>
          </p:cNvPr>
          <p:cNvSpPr txBox="1"/>
          <p:nvPr/>
        </p:nvSpPr>
        <p:spPr>
          <a:xfrm>
            <a:off x="1338943" y="3667585"/>
            <a:ext cx="6381940" cy="369332"/>
          </a:xfrm>
          <a:prstGeom prst="rect">
            <a:avLst/>
          </a:prstGeom>
          <a:noFill/>
        </p:spPr>
        <p:txBody>
          <a:bodyPr wrap="none" rtlCol="0">
            <a:spAutoFit/>
          </a:bodyPr>
          <a:lstStyle/>
          <a:p>
            <a:r>
              <a:rPr lang="en-US" dirty="0"/>
              <a:t>A healthy organisation means healthy and happy employees.</a:t>
            </a:r>
            <a:endParaRPr lang="en-GB" dirty="0"/>
          </a:p>
        </p:txBody>
      </p:sp>
      <p:sp>
        <p:nvSpPr>
          <p:cNvPr id="5" name="TextBox 4">
            <a:extLst>
              <a:ext uri="{FF2B5EF4-FFF2-40B4-BE49-F238E27FC236}">
                <a16:creationId xmlns:a16="http://schemas.microsoft.com/office/drawing/2014/main" id="{FEB284F2-0A0F-4948-0E48-591A8316C67B}"/>
              </a:ext>
            </a:extLst>
          </p:cNvPr>
          <p:cNvSpPr txBox="1"/>
          <p:nvPr/>
        </p:nvSpPr>
        <p:spPr>
          <a:xfrm>
            <a:off x="1338943" y="4509907"/>
            <a:ext cx="7915950" cy="369332"/>
          </a:xfrm>
          <a:prstGeom prst="rect">
            <a:avLst/>
          </a:prstGeom>
          <a:noFill/>
        </p:spPr>
        <p:txBody>
          <a:bodyPr wrap="none" rtlCol="0">
            <a:spAutoFit/>
          </a:bodyPr>
          <a:lstStyle/>
          <a:p>
            <a:r>
              <a:rPr lang="en-US" dirty="0"/>
              <a:t>Healthy and happy employees make a healthy and successful organisation.</a:t>
            </a:r>
            <a:endParaRPr lang="en-GB" dirty="0"/>
          </a:p>
        </p:txBody>
      </p:sp>
      <p:sp>
        <p:nvSpPr>
          <p:cNvPr id="6" name="Arrow: Right 5">
            <a:extLst>
              <a:ext uri="{FF2B5EF4-FFF2-40B4-BE49-F238E27FC236}">
                <a16:creationId xmlns:a16="http://schemas.microsoft.com/office/drawing/2014/main" id="{458F87D2-3F7B-3CB6-92FC-39AC96B591E0}"/>
              </a:ext>
            </a:extLst>
          </p:cNvPr>
          <p:cNvSpPr/>
          <p:nvPr/>
        </p:nvSpPr>
        <p:spPr>
          <a:xfrm>
            <a:off x="229906" y="17090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1C5C27CE-543E-A0BA-84EF-382B08D85C6F}"/>
              </a:ext>
            </a:extLst>
          </p:cNvPr>
          <p:cNvSpPr/>
          <p:nvPr/>
        </p:nvSpPr>
        <p:spPr>
          <a:xfrm>
            <a:off x="229906" y="360993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782C47-7361-B282-AFD7-AEE5917784AF}"/>
              </a:ext>
            </a:extLst>
          </p:cNvPr>
          <p:cNvSpPr/>
          <p:nvPr/>
        </p:nvSpPr>
        <p:spPr>
          <a:xfrm>
            <a:off x="229906" y="44522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AA194E0A-DB9E-A194-BE7E-5EAB2B4F4ED4}"/>
              </a:ext>
            </a:extLst>
          </p:cNvPr>
          <p:cNvSpPr txBox="1"/>
          <p:nvPr/>
        </p:nvSpPr>
        <p:spPr>
          <a:xfrm>
            <a:off x="3670511" y="5675300"/>
            <a:ext cx="3252814" cy="369332"/>
          </a:xfrm>
          <a:prstGeom prst="rect">
            <a:avLst/>
          </a:prstGeom>
          <a:noFill/>
        </p:spPr>
        <p:txBody>
          <a:bodyPr wrap="none" rtlCol="0">
            <a:spAutoFit/>
          </a:bodyPr>
          <a:lstStyle/>
          <a:p>
            <a:r>
              <a:rPr lang="en-US" dirty="0"/>
              <a:t>Thank you for your attention!</a:t>
            </a:r>
            <a:endParaRPr lang="en-GB" dirty="0"/>
          </a:p>
        </p:txBody>
      </p:sp>
    </p:spTree>
    <p:extLst>
      <p:ext uri="{BB962C8B-B14F-4D97-AF65-F5344CB8AC3E}">
        <p14:creationId xmlns:p14="http://schemas.microsoft.com/office/powerpoint/2010/main" val="245336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animBg="1"/>
      <p:bldP spid="7" grpId="0" animBg="1"/>
      <p:bldP spid="8" grpId="0" animBg="1"/>
      <p:bldP spid="2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8DF16-91C1-45CA-D6CD-7FEB99E8AFAE}"/>
              </a:ext>
            </a:extLst>
          </p:cNvPr>
          <p:cNvSpPr>
            <a:spLocks noGrp="1"/>
          </p:cNvSpPr>
          <p:nvPr>
            <p:ph type="title"/>
          </p:nvPr>
        </p:nvSpPr>
        <p:spPr>
          <a:xfrm>
            <a:off x="677334" y="609600"/>
            <a:ext cx="8596668" cy="707571"/>
          </a:xfrm>
        </p:spPr>
        <p:txBody>
          <a:bodyPr/>
          <a:lstStyle/>
          <a:p>
            <a:r>
              <a:rPr lang="en-US" dirty="0"/>
              <a:t>Reference list</a:t>
            </a:r>
            <a:endParaRPr lang="en-GB" dirty="0"/>
          </a:p>
        </p:txBody>
      </p:sp>
      <p:sp>
        <p:nvSpPr>
          <p:cNvPr id="7" name="TextBox 6">
            <a:extLst>
              <a:ext uri="{FF2B5EF4-FFF2-40B4-BE49-F238E27FC236}">
                <a16:creationId xmlns:a16="http://schemas.microsoft.com/office/drawing/2014/main" id="{8169DE41-0FD8-CC0B-7B16-A849D03EB4EA}"/>
              </a:ext>
            </a:extLst>
          </p:cNvPr>
          <p:cNvSpPr txBox="1"/>
          <p:nvPr/>
        </p:nvSpPr>
        <p:spPr>
          <a:xfrm>
            <a:off x="1273629" y="1179522"/>
            <a:ext cx="7903028" cy="5678478"/>
          </a:xfrm>
          <a:prstGeom prst="rect">
            <a:avLst/>
          </a:prstGeom>
          <a:noFill/>
        </p:spPr>
        <p:txBody>
          <a:bodyPr wrap="square" rtlCol="0">
            <a:spAutoFit/>
          </a:bodyPr>
          <a:lstStyle/>
          <a:p>
            <a:endParaRPr lang="en-GB" sz="1100" dirty="0">
              <a:effectLst/>
            </a:endParaRPr>
          </a:p>
          <a:p>
            <a:r>
              <a:rPr lang="en-GB" sz="1100" dirty="0">
                <a:effectLst/>
              </a:rPr>
              <a:t>Amin, F., Mokhtar, N., Ibrahim, F., </a:t>
            </a:r>
            <a:r>
              <a:rPr lang="en-GB" sz="1100" dirty="0" err="1">
                <a:effectLst/>
              </a:rPr>
              <a:t>Nishaalni</a:t>
            </a:r>
            <a:r>
              <a:rPr lang="en-GB" sz="1100" dirty="0">
                <a:effectLst/>
              </a:rPr>
              <a:t> and bin </a:t>
            </a:r>
            <a:r>
              <a:rPr lang="en-GB" sz="1100" dirty="0" err="1">
                <a:effectLst/>
              </a:rPr>
              <a:t>Nordin</a:t>
            </a:r>
            <a:r>
              <a:rPr lang="en-GB" sz="1100" dirty="0">
                <a:effectLst/>
              </a:rPr>
              <a:t>, M. (2021) 'A Review Of The Job Satisfaction Theory For Special Education Perspective', </a:t>
            </a:r>
            <a:r>
              <a:rPr lang="en-GB" sz="1100" i="1" dirty="0">
                <a:effectLst/>
              </a:rPr>
              <a:t>Turkish journal of computer and mathematics education, </a:t>
            </a:r>
            <a:r>
              <a:rPr lang="en-GB" sz="1100" dirty="0">
                <a:effectLst/>
              </a:rPr>
              <a:t>12(11), pp. 5224-5228.</a:t>
            </a:r>
          </a:p>
          <a:p>
            <a:r>
              <a:rPr lang="en-GB" sz="1100" dirty="0">
                <a:effectLst/>
              </a:rPr>
              <a:t>Bersin, J. (2021) </a:t>
            </a:r>
            <a:r>
              <a:rPr lang="en-GB" sz="1100" i="1" dirty="0">
                <a:effectLst/>
              </a:rPr>
              <a:t>The Healthy Organization: Next Big Thing In Employee Wellbeing. </a:t>
            </a:r>
            <a:r>
              <a:rPr lang="en-GB" sz="1100" dirty="0">
                <a:effectLst/>
              </a:rPr>
              <a:t>Available at: </a:t>
            </a:r>
            <a:r>
              <a:rPr lang="en-GB" sz="1100" dirty="0">
                <a:effectLst/>
                <a:hlinkClick r:id="rId3"/>
              </a:rPr>
              <a:t>https://joshbersin.com/2021/10/the-healthy-organization-the-next-big-thing-in-employee-wellbeing/</a:t>
            </a:r>
            <a:r>
              <a:rPr lang="en-GB" sz="1100" dirty="0">
                <a:effectLst/>
              </a:rPr>
              <a:t> (Accessed: .</a:t>
            </a:r>
          </a:p>
          <a:p>
            <a:r>
              <a:rPr lang="en-GB" sz="1100" dirty="0">
                <a:effectLst/>
              </a:rPr>
              <a:t>Brown, D. (2014) 'The Future of Reward Management: From Total Reward Strategies to Smart Reward', </a:t>
            </a:r>
            <a:r>
              <a:rPr lang="en-GB" sz="1100" i="1" dirty="0">
                <a:effectLst/>
              </a:rPr>
              <a:t>Compensation &amp; Benefits Review, </a:t>
            </a:r>
            <a:r>
              <a:rPr lang="en-GB" sz="1100" dirty="0">
                <a:effectLst/>
              </a:rPr>
              <a:t>46(3), pp. 135-187. </a:t>
            </a:r>
            <a:r>
              <a:rPr lang="en-GB" sz="1100" dirty="0" err="1">
                <a:effectLst/>
              </a:rPr>
              <a:t>doi</a:t>
            </a:r>
            <a:r>
              <a:rPr lang="en-GB" sz="1100" dirty="0">
                <a:effectLst/>
              </a:rPr>
              <a:t>: </a:t>
            </a:r>
            <a:r>
              <a:rPr lang="en-GB" sz="1100" dirty="0">
                <a:effectLst/>
                <a:hlinkClick r:id="rId4"/>
              </a:rPr>
              <a:t>https://doi.org/10.1177/0886368714549303.</a:t>
            </a:r>
            <a:endParaRPr lang="en-GB" sz="1100" dirty="0">
              <a:effectLst/>
            </a:endParaRPr>
          </a:p>
          <a:p>
            <a:r>
              <a:rPr lang="en-GB" sz="1100" dirty="0">
                <a:effectLst/>
              </a:rPr>
              <a:t>EPM Team (2018) </a:t>
            </a:r>
            <a:r>
              <a:rPr lang="en-GB" sz="1100" i="1" dirty="0">
                <a:effectLst/>
              </a:rPr>
              <a:t>ERG Theory of Motivation. </a:t>
            </a:r>
            <a:r>
              <a:rPr lang="en-GB" sz="1100" dirty="0">
                <a:effectLst/>
              </a:rPr>
              <a:t>Available at: </a:t>
            </a:r>
            <a:r>
              <a:rPr lang="en-GB" sz="1100" dirty="0">
                <a:effectLst/>
                <a:hlinkClick r:id="rId5"/>
              </a:rPr>
              <a:t>https://expertprogrammanagement.com/2018/10/erg-theory-of-motivation/</a:t>
            </a:r>
            <a:r>
              <a:rPr lang="en-GB" sz="1100" dirty="0">
                <a:effectLst/>
              </a:rPr>
              <a:t> (Accessed: November, 20, 2022).</a:t>
            </a:r>
          </a:p>
          <a:p>
            <a:r>
              <a:rPr lang="en-GB" sz="1100" dirty="0">
                <a:effectLst/>
              </a:rPr>
              <a:t>Gardner, R. (2021) 'What is a Total Rewards Strategy? A Practical Guide', . Available at: </a:t>
            </a:r>
            <a:r>
              <a:rPr lang="en-GB" sz="1100" dirty="0">
                <a:effectLst/>
                <a:hlinkClick r:id="rId6"/>
              </a:rPr>
              <a:t>https://www.aihr.com/blog/total-rewards-strategy/</a:t>
            </a:r>
            <a:r>
              <a:rPr lang="en-GB" sz="1100" dirty="0">
                <a:effectLst/>
              </a:rPr>
              <a:t> (Accessed: November 20, 2022) .</a:t>
            </a:r>
          </a:p>
          <a:p>
            <a:r>
              <a:rPr lang="en-GB" sz="1100" dirty="0">
                <a:effectLst/>
              </a:rPr>
              <a:t>Hasan, H. (a) </a:t>
            </a:r>
            <a:r>
              <a:rPr lang="en-GB" sz="1100" i="1" dirty="0">
                <a:effectLst/>
              </a:rPr>
              <a:t>Employee Motivation and Organizational Performance in Multinational Companies: A Study of Cadbury Nigeria Plc</a:t>
            </a:r>
            <a:r>
              <a:rPr lang="en-GB" sz="1100" dirty="0">
                <a:effectLst/>
              </a:rPr>
              <a:t>.</a:t>
            </a:r>
          </a:p>
          <a:p>
            <a:r>
              <a:rPr lang="en-GB" sz="1100" dirty="0">
                <a:effectLst/>
              </a:rPr>
              <a:t>Hasan, H. (b) </a:t>
            </a:r>
            <a:r>
              <a:rPr lang="en-GB" sz="1100" i="1" dirty="0">
                <a:effectLst/>
              </a:rPr>
              <a:t>Employee Motivation and Organizational Performance in Multinational Companies: A Study of Cadbury Nigeria Plc</a:t>
            </a:r>
            <a:r>
              <a:rPr lang="en-GB" sz="1100" dirty="0">
                <a:effectLst/>
              </a:rPr>
              <a:t>.</a:t>
            </a:r>
          </a:p>
          <a:p>
            <a:r>
              <a:rPr lang="en-GB" sz="1100" dirty="0">
                <a:effectLst/>
              </a:rPr>
              <a:t>Jones, S.E. and Perkins, S.J. (2020) </a:t>
            </a:r>
            <a:r>
              <a:rPr lang="en-GB" sz="1100" i="1" dirty="0">
                <a:effectLst/>
              </a:rPr>
              <a:t>Reward Management: Alternatives, Consequences and Contexts</a:t>
            </a:r>
            <a:r>
              <a:rPr lang="en-GB" sz="1100" dirty="0">
                <a:effectLst/>
              </a:rPr>
              <a:t>. 4th </a:t>
            </a:r>
            <a:r>
              <a:rPr lang="en-GB" sz="1100" dirty="0" err="1">
                <a:effectLst/>
              </a:rPr>
              <a:t>edn</a:t>
            </a:r>
            <a:r>
              <a:rPr lang="en-GB" sz="1100" dirty="0">
                <a:effectLst/>
              </a:rPr>
              <a:t>. Kogan Page Limited.</a:t>
            </a:r>
          </a:p>
          <a:p>
            <a:r>
              <a:rPr lang="en-GB" sz="1100" dirty="0" err="1">
                <a:effectLst/>
              </a:rPr>
              <a:t>Juneja</a:t>
            </a:r>
            <a:r>
              <a:rPr lang="en-GB" sz="1100" dirty="0">
                <a:effectLst/>
              </a:rPr>
              <a:t>, P. (2022) </a:t>
            </a:r>
            <a:r>
              <a:rPr lang="en-GB" sz="1100" i="1" dirty="0">
                <a:effectLst/>
              </a:rPr>
              <a:t>ERG Theory of Motivation. </a:t>
            </a:r>
            <a:r>
              <a:rPr lang="en-GB" sz="1100" dirty="0">
                <a:effectLst/>
              </a:rPr>
              <a:t>Available at: </a:t>
            </a:r>
            <a:r>
              <a:rPr lang="en-GB" sz="1100" dirty="0">
                <a:effectLst/>
                <a:hlinkClick r:id="rId7"/>
              </a:rPr>
              <a:t>https://www.managementstudyguide.com/erg-theory-motivation.htm</a:t>
            </a:r>
            <a:r>
              <a:rPr lang="en-GB" sz="1100" dirty="0">
                <a:effectLst/>
              </a:rPr>
              <a:t> (Accessed: November 20, 2022).</a:t>
            </a:r>
          </a:p>
          <a:p>
            <a:r>
              <a:rPr lang="en-GB" sz="1100" dirty="0">
                <a:effectLst/>
              </a:rPr>
              <a:t>Kowalski, T.H.P. and Loretto, W. (2017) 'Well-being and HRM in the changing workplace', </a:t>
            </a:r>
            <a:r>
              <a:rPr lang="en-GB" sz="1100" i="1" dirty="0">
                <a:effectLst/>
              </a:rPr>
              <a:t>The International Journal of Human Resource Management, </a:t>
            </a:r>
            <a:r>
              <a:rPr lang="en-GB" sz="1100" dirty="0">
                <a:effectLst/>
              </a:rPr>
              <a:t>28(16), pp. 2229-2255. </a:t>
            </a:r>
            <a:r>
              <a:rPr lang="en-GB" sz="1100" dirty="0" err="1">
                <a:effectLst/>
              </a:rPr>
              <a:t>doi</a:t>
            </a:r>
            <a:r>
              <a:rPr lang="en-GB" sz="1100" dirty="0">
                <a:effectLst/>
              </a:rPr>
              <a:t>: 10.1080/09585192.2017.1345205.</a:t>
            </a:r>
          </a:p>
          <a:p>
            <a:r>
              <a:rPr lang="en-GB" sz="1100" dirty="0">
                <a:effectLst/>
              </a:rPr>
              <a:t>Leroy, H., </a:t>
            </a:r>
            <a:r>
              <a:rPr lang="en-GB" sz="1100" dirty="0" err="1">
                <a:effectLst/>
              </a:rPr>
              <a:t>Segers</a:t>
            </a:r>
            <a:r>
              <a:rPr lang="en-GB" sz="1100" dirty="0">
                <a:effectLst/>
              </a:rPr>
              <a:t>, J., van </a:t>
            </a:r>
            <a:r>
              <a:rPr lang="en-GB" sz="1100" dirty="0" err="1">
                <a:effectLst/>
              </a:rPr>
              <a:t>Dierendonck</a:t>
            </a:r>
            <a:r>
              <a:rPr lang="en-GB" sz="1100" dirty="0">
                <a:effectLst/>
              </a:rPr>
              <a:t>, D. and den Hartog, D. (2018) 'Managing people in organizations: Integrating the study of HRM and leadership', </a:t>
            </a:r>
            <a:r>
              <a:rPr lang="en-GB" sz="1100" i="1" dirty="0">
                <a:effectLst/>
              </a:rPr>
              <a:t>Human resource management review, </a:t>
            </a:r>
            <a:r>
              <a:rPr lang="en-GB" sz="1100" dirty="0">
                <a:effectLst/>
              </a:rPr>
              <a:t>28(3), pp. 249-257. </a:t>
            </a:r>
            <a:r>
              <a:rPr lang="en-GB" sz="1100" dirty="0" err="1">
                <a:effectLst/>
              </a:rPr>
              <a:t>doi</a:t>
            </a:r>
            <a:r>
              <a:rPr lang="en-GB" sz="1100" dirty="0">
                <a:effectLst/>
              </a:rPr>
              <a:t>: 10.1016/j.hrmr.2018.02.002.</a:t>
            </a:r>
          </a:p>
          <a:p>
            <a:r>
              <a:rPr lang="en-GB" sz="1100" dirty="0">
                <a:effectLst/>
              </a:rPr>
              <a:t>Peccei, R.E. and van de </a:t>
            </a:r>
            <a:r>
              <a:rPr lang="en-GB" sz="1100" dirty="0" err="1">
                <a:effectLst/>
              </a:rPr>
              <a:t>Voorde</a:t>
            </a:r>
            <a:r>
              <a:rPr lang="en-GB" sz="1100" dirty="0">
                <a:effectLst/>
              </a:rPr>
              <a:t>, K. (2019) 'Human resource management–well‐being–performance research revisited: Past, present, and future', </a:t>
            </a:r>
            <a:r>
              <a:rPr lang="en-GB" sz="1100" i="1" dirty="0">
                <a:effectLst/>
              </a:rPr>
              <a:t>Human resource management journal, </a:t>
            </a:r>
            <a:r>
              <a:rPr lang="en-GB" sz="1100" dirty="0">
                <a:effectLst/>
              </a:rPr>
              <a:t>29(4), pp. 539-563. </a:t>
            </a:r>
            <a:r>
              <a:rPr lang="en-GB" sz="1100" dirty="0" err="1">
                <a:effectLst/>
              </a:rPr>
              <a:t>doi</a:t>
            </a:r>
            <a:r>
              <a:rPr lang="en-GB" sz="1100" dirty="0">
                <a:effectLst/>
              </a:rPr>
              <a:t>: 10.1111/1748-8583.12254.</a:t>
            </a:r>
          </a:p>
          <a:p>
            <a:r>
              <a:rPr lang="en-GB" sz="1100" dirty="0">
                <a:effectLst/>
              </a:rPr>
              <a:t>Petri, H.L. and Govern, J.M. (2013) </a:t>
            </a:r>
            <a:r>
              <a:rPr lang="en-GB" sz="1100" i="1" dirty="0">
                <a:effectLst/>
              </a:rPr>
              <a:t>Motivation: Theory, Research, and Application</a:t>
            </a:r>
            <a:r>
              <a:rPr lang="en-GB" sz="1100" dirty="0">
                <a:effectLst/>
              </a:rPr>
              <a:t>. 6th </a:t>
            </a:r>
            <a:r>
              <a:rPr lang="en-GB" sz="1100" dirty="0" err="1">
                <a:effectLst/>
              </a:rPr>
              <a:t>edn</a:t>
            </a:r>
            <a:r>
              <a:rPr lang="en-GB" sz="1100" dirty="0">
                <a:effectLst/>
              </a:rPr>
              <a:t>. Wadsworth, Centage Learning.</a:t>
            </a:r>
          </a:p>
          <a:p>
            <a:r>
              <a:rPr lang="en-GB" sz="1100" dirty="0" err="1">
                <a:effectLst/>
              </a:rPr>
              <a:t>Sudiardhita</a:t>
            </a:r>
            <a:r>
              <a:rPr lang="en-GB" sz="1100" dirty="0">
                <a:effectLst/>
              </a:rPr>
              <a:t>, K.I., Mukhtar, S., Hartono, B., </a:t>
            </a:r>
            <a:r>
              <a:rPr lang="en-GB" sz="1100" dirty="0" err="1">
                <a:effectLst/>
              </a:rPr>
              <a:t>Herlitah</a:t>
            </a:r>
            <a:r>
              <a:rPr lang="en-GB" sz="1100" dirty="0">
                <a:effectLst/>
              </a:rPr>
              <a:t>, </a:t>
            </a:r>
            <a:r>
              <a:rPr lang="en-GB" sz="1100" dirty="0" err="1">
                <a:effectLst/>
              </a:rPr>
              <a:t>Sariwulan</a:t>
            </a:r>
            <a:r>
              <a:rPr lang="en-GB" sz="1100" dirty="0">
                <a:effectLst/>
              </a:rPr>
              <a:t>, T. and </a:t>
            </a:r>
            <a:r>
              <a:rPr lang="en-GB" sz="1100" dirty="0" err="1">
                <a:effectLst/>
              </a:rPr>
              <a:t>Nikensari</a:t>
            </a:r>
            <a:r>
              <a:rPr lang="en-GB" sz="1100" dirty="0">
                <a:effectLst/>
              </a:rPr>
              <a:t>, S.I. (2018) 'THE EFFECT OF COMPENSATION, MOTIVATION OF EMPLOYEE AND WORK SATISFACTION TO EMPLOYEE PERFORMANCE PT. BANK XYZ (PERSERO) TBK', </a:t>
            </a:r>
            <a:r>
              <a:rPr lang="en-GB" sz="1100" i="1" dirty="0">
                <a:effectLst/>
              </a:rPr>
              <a:t>Academy of strategic management journal, </a:t>
            </a:r>
            <a:r>
              <a:rPr lang="en-GB" sz="1100" dirty="0">
                <a:effectLst/>
              </a:rPr>
              <a:t>17(4), pp. 1-14.</a:t>
            </a:r>
          </a:p>
          <a:p>
            <a:r>
              <a:rPr lang="en-GB" sz="1100" dirty="0">
                <a:effectLst/>
              </a:rPr>
              <a:t>van </a:t>
            </a:r>
            <a:r>
              <a:rPr lang="en-GB" sz="1100" dirty="0" err="1">
                <a:effectLst/>
              </a:rPr>
              <a:t>Vulpen</a:t>
            </a:r>
            <a:r>
              <a:rPr lang="en-GB" sz="1100" dirty="0">
                <a:effectLst/>
              </a:rPr>
              <a:t>, E. '5 Human Resources Models Every HR Practitioner Should Know ', </a:t>
            </a:r>
            <a:r>
              <a:rPr lang="en-GB" sz="1100" i="1" dirty="0">
                <a:effectLst/>
                <a:hlinkClick r:id="rId8"/>
              </a:rPr>
              <a:t>https://www.aihr.com,</a:t>
            </a:r>
            <a:r>
              <a:rPr lang="en-GB" sz="1100" i="1" dirty="0">
                <a:effectLst/>
              </a:rPr>
              <a:t> </a:t>
            </a:r>
            <a:r>
              <a:rPr lang="en-GB" sz="1100" dirty="0">
                <a:effectLst/>
              </a:rPr>
              <a:t>. Available at: </a:t>
            </a:r>
            <a:r>
              <a:rPr lang="en-GB" sz="1100" dirty="0">
                <a:effectLst/>
                <a:hlinkClick r:id="rId9"/>
              </a:rPr>
              <a:t>https://www.aihr.com/blog/human-resources-models/</a:t>
            </a:r>
            <a:r>
              <a:rPr lang="en-GB" sz="1100" dirty="0">
                <a:effectLst/>
              </a:rPr>
              <a:t> (Accessed: November 20, 2022) .</a:t>
            </a:r>
          </a:p>
          <a:p>
            <a:endParaRPr lang="en-GB" sz="1100" dirty="0"/>
          </a:p>
        </p:txBody>
      </p:sp>
    </p:spTree>
    <p:extLst>
      <p:ext uri="{BB962C8B-B14F-4D97-AF65-F5344CB8AC3E}">
        <p14:creationId xmlns:p14="http://schemas.microsoft.com/office/powerpoint/2010/main" val="16226166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3592</Words>
  <Application>Microsoft Office PowerPoint</Application>
  <PresentationFormat>Widescreen</PresentationFormat>
  <Paragraphs>181</Paragraphs>
  <Slides>20</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Human Resource Management</vt:lpstr>
      <vt:lpstr>Table of Content</vt:lpstr>
      <vt:lpstr>Introduction</vt:lpstr>
      <vt:lpstr>Holistic HRM Approach</vt:lpstr>
      <vt:lpstr>Topics</vt:lpstr>
      <vt:lpstr>ERG Theory of Motivation</vt:lpstr>
      <vt:lpstr>PowerPoint Presentation</vt:lpstr>
      <vt:lpstr>PowerPoint Presentation</vt:lpstr>
      <vt:lpstr>Implications of ERG Theory</vt:lpstr>
      <vt:lpstr>Reward Management: Total Rewards Strategy</vt:lpstr>
      <vt:lpstr>PowerPoint Presentation</vt:lpstr>
      <vt:lpstr>PowerPoint Presentation</vt:lpstr>
      <vt:lpstr>Benefits of the Total Rewards Strategy</vt:lpstr>
      <vt:lpstr>Summary</vt:lpstr>
      <vt:lpstr>Employee Wellbeing – The Healthy Organisation Model </vt:lpstr>
      <vt:lpstr>PowerPoint Presentation</vt:lpstr>
      <vt:lpstr>The Healthy Organisation Framework</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dc:title>
  <dc:creator>Slavena Panayotova (1906636)</dc:creator>
  <cp:lastModifiedBy>Slavena Panayotova (1906636)</cp:lastModifiedBy>
  <cp:revision>3</cp:revision>
  <dcterms:created xsi:type="dcterms:W3CDTF">2022-11-10T16:27:24Z</dcterms:created>
  <dcterms:modified xsi:type="dcterms:W3CDTF">2022-11-23T13:35:42Z</dcterms:modified>
</cp:coreProperties>
</file>