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8" r:id="rId1"/>
  </p:sldMasterIdLst>
  <p:notesMasterIdLst>
    <p:notesMasterId r:id="rId25"/>
  </p:notesMasterIdLst>
  <p:sldIdLst>
    <p:sldId id="256" r:id="rId2"/>
    <p:sldId id="257" r:id="rId3"/>
    <p:sldId id="296" r:id="rId4"/>
    <p:sldId id="379" r:id="rId5"/>
    <p:sldId id="309" r:id="rId6"/>
    <p:sldId id="382" r:id="rId7"/>
    <p:sldId id="352" r:id="rId8"/>
    <p:sldId id="363" r:id="rId9"/>
    <p:sldId id="364" r:id="rId10"/>
    <p:sldId id="365" r:id="rId11"/>
    <p:sldId id="366" r:id="rId12"/>
    <p:sldId id="367" r:id="rId13"/>
    <p:sldId id="368" r:id="rId14"/>
    <p:sldId id="369" r:id="rId15"/>
    <p:sldId id="370" r:id="rId16"/>
    <p:sldId id="371" r:id="rId17"/>
    <p:sldId id="372" r:id="rId18"/>
    <p:sldId id="391" r:id="rId19"/>
    <p:sldId id="385" r:id="rId20"/>
    <p:sldId id="291" r:id="rId21"/>
    <p:sldId id="389" r:id="rId22"/>
    <p:sldId id="390" r:id="rId23"/>
    <p:sldId id="388" r:id="rId24"/>
  </p:sldIdLst>
  <p:sldSz cx="12192000" cy="6858000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Century Gothic" panose="020B0502020202020204" pitchFamily="34" charset="0"/>
      <p:regular r:id="rId30"/>
      <p:bold r:id="rId31"/>
      <p:italic r:id="rId32"/>
      <p:boldItalic r:id="rId3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99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6EF12DC-5564-499A-B8E0-7FA7DC726026}">
  <a:tblStyle styleId="{F6EF12DC-5564-499A-B8E0-7FA7DC72602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482" autoAdjust="0"/>
  </p:normalViewPr>
  <p:slideViewPr>
    <p:cSldViewPr snapToGrid="0">
      <p:cViewPr varScale="1">
        <p:scale>
          <a:sx n="82" d="100"/>
          <a:sy n="82" d="100"/>
        </p:scale>
        <p:origin x="267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Shape 4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Shape 5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13561442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Shape 244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Shape 245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904418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Shape 249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Shape 250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09235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/>
              <a:t>Beth yw’r brawddegau? Myfyrwyr i ddatrys ble mae’r bylchau angen eu gosod.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lang="en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090428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/>
              <a:t>Adborth o’r dosbarth ac ymarfer ynganu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lang="en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12431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/>
              <a:t>Adolygu gwaith cynharach eto mewn paratoad ar gyfer y dasg lafar.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lang="en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817377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/>
              <a:t>Rhyw 10 eiliad i ganfod y </a:t>
            </a:r>
            <a:r>
              <a:rPr lang="cy-GB"/>
              <a:t>gair cywir ar y daflen, </a:t>
            </a:r>
            <a:r>
              <a:rPr lang="cy-GB" dirty="0"/>
              <a:t>ei sillafu’n </a:t>
            </a:r>
            <a:r>
              <a:rPr lang="cy-GB"/>
              <a:t>iawn ar y bwrdd gwyn bach a’i </a:t>
            </a:r>
            <a:r>
              <a:rPr lang="cy-GB" dirty="0"/>
              <a:t>ddal i fyny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lang="en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580079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Shape 506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y-GB" dirty="0"/>
              <a:t>Amser i baratoi – atgoffa am eu targedau personol. Os ydy ar gael, medru trafod y daflen adborth gyda nhw hefyd. </a:t>
            </a:r>
            <a:endParaRPr dirty="0"/>
          </a:p>
        </p:txBody>
      </p:sp>
      <p:sp>
        <p:nvSpPr>
          <p:cNvPr id="507" name="Shape 507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11114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Shape 17" descr="C2-HD-BTM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Shape 18"/>
          <p:cNvSpPr txBox="1"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entury Gothic"/>
              <a:buNone/>
              <a:defRPr sz="6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dt" idx="10"/>
          </p:nvPr>
        </p:nvSpPr>
        <p:spPr>
          <a:xfrm>
            <a:off x="7909561" y="4314328"/>
            <a:ext cx="2910840" cy="37464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ftr" idx="11"/>
          </p:nvPr>
        </p:nvSpPr>
        <p:spPr>
          <a:xfrm>
            <a:off x="1371600" y="4323845"/>
            <a:ext cx="64008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sldNum" idx="12"/>
          </p:nvPr>
        </p:nvSpPr>
        <p:spPr>
          <a:xfrm>
            <a:off x="8077200" y="1430866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 b="0" i="0" u="none" strike="noStrike" cap="none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>
  <p:cSld name="Vertical Title and Tex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Shape 24" descr="C2-HD-BTM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 rot="5400000">
            <a:off x="8525933" y="1667933"/>
            <a:ext cx="3903133" cy="2057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  <a:defRPr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 rot="5400000">
            <a:off x="3175000" y="-1405467"/>
            <a:ext cx="3903133" cy="8204201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368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dt" idx="10"/>
          </p:nvPr>
        </p:nvSpPr>
        <p:spPr>
          <a:xfrm>
            <a:off x="7814452" y="379941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ftr" idx="11"/>
          </p:nvPr>
        </p:nvSpPr>
        <p:spPr>
          <a:xfrm>
            <a:off x="685800" y="381000"/>
            <a:ext cx="6991492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sldNum" idx="12"/>
          </p:nvPr>
        </p:nvSpPr>
        <p:spPr>
          <a:xfrm>
            <a:off x="10862452" y="381000"/>
            <a:ext cx="643748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 b="0" i="0" u="none" strike="noStrike" cap="none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 txBox="1"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  <a:defRPr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368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>
  <p:cSld name="Section Header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Shape 41" descr="C2-HD-BTM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Shape 42"/>
          <p:cNvSpPr txBox="1"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  <a:defRPr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200"/>
              <a:buFont typeface="Arial"/>
              <a:buNone/>
              <a:defRPr sz="22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dt" idx="10"/>
          </p:nvPr>
        </p:nvSpPr>
        <p:spPr>
          <a:xfrm>
            <a:off x="7814452" y="38100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ftr" idx="11"/>
          </p:nvPr>
        </p:nvSpPr>
        <p:spPr>
          <a:xfrm>
            <a:off x="685800" y="381001"/>
            <a:ext cx="6991492" cy="36406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sldNum" idx="12"/>
          </p:nvPr>
        </p:nvSpPr>
        <p:spPr>
          <a:xfrm>
            <a:off x="10862452" y="381000"/>
            <a:ext cx="643748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  <a:defRPr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body" idx="2"/>
          </p:nvPr>
        </p:nvSpPr>
        <p:spPr>
          <a:xfrm>
            <a:off x="685800" y="3132666"/>
            <a:ext cx="5311775" cy="308601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368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body" idx="3"/>
          </p:nvPr>
        </p:nvSpPr>
        <p:spPr>
          <a:xfrm>
            <a:off x="6400800" y="2183802"/>
            <a:ext cx="5105400" cy="82391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body" idx="4"/>
          </p:nvPr>
        </p:nvSpPr>
        <p:spPr>
          <a:xfrm>
            <a:off x="6172200" y="3132666"/>
            <a:ext cx="5334000" cy="308601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368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62" name="Shape 62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 txBox="1"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  <a:defRPr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 sz="3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body" idx="1"/>
          </p:nvPr>
        </p:nvSpPr>
        <p:spPr>
          <a:xfrm>
            <a:off x="4995582" y="746759"/>
            <a:ext cx="6510618" cy="54719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457200" marR="0" lvl="0" indent="-368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body" idx="2"/>
          </p:nvPr>
        </p:nvSpPr>
        <p:spPr>
          <a:xfrm>
            <a:off x="685800" y="3124199"/>
            <a:ext cx="4114800" cy="309448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 txBox="1"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 sz="3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7" name="Shape 77"/>
          <p:cNvSpPr>
            <a:spLocks noGrp="1"/>
          </p:cNvSpPr>
          <p:nvPr>
            <p:ph type="pic" idx="2"/>
          </p:nvPr>
        </p:nvSpPr>
        <p:spPr>
          <a:xfrm>
            <a:off x="7861238" y="751241"/>
            <a:ext cx="3644962" cy="5467443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body" idx="1"/>
          </p:nvPr>
        </p:nvSpPr>
        <p:spPr>
          <a:xfrm>
            <a:off x="685800" y="3124199"/>
            <a:ext cx="6873240" cy="309448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anoramic Picture with Caption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 txBox="1"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 sz="3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idx="2"/>
          </p:nvPr>
        </p:nvSpPr>
        <p:spPr>
          <a:xfrm>
            <a:off x="681727" y="941439"/>
            <a:ext cx="10821840" cy="3478161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body" idx="1"/>
          </p:nvPr>
        </p:nvSpPr>
        <p:spPr>
          <a:xfrm>
            <a:off x="685800" y="5516715"/>
            <a:ext cx="10820400" cy="701969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86" name="Shape 86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88" name="Shape 88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and Caption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Shape 90" descr="C2-HD-BTM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Shape 91"/>
          <p:cNvSpPr txBox="1"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 sz="3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2" name="Shape 92"/>
          <p:cNvSpPr txBox="1">
            <a:spLocks noGrp="1"/>
          </p:cNvSpPr>
          <p:nvPr>
            <p:ph type="body" idx="1"/>
          </p:nvPr>
        </p:nvSpPr>
        <p:spPr>
          <a:xfrm>
            <a:off x="1024467" y="3649133"/>
            <a:ext cx="10130516" cy="999067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93" name="Shape 93"/>
          <p:cNvSpPr txBox="1">
            <a:spLocks noGrp="1"/>
          </p:cNvSpPr>
          <p:nvPr>
            <p:ph type="dt" idx="10"/>
          </p:nvPr>
        </p:nvSpPr>
        <p:spPr>
          <a:xfrm>
            <a:off x="7814452" y="38100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94" name="Shape 94"/>
          <p:cNvSpPr txBox="1">
            <a:spLocks noGrp="1"/>
          </p:cNvSpPr>
          <p:nvPr>
            <p:ph type="ftr" idx="11"/>
          </p:nvPr>
        </p:nvSpPr>
        <p:spPr>
          <a:xfrm>
            <a:off x="685800" y="379941"/>
            <a:ext cx="6991492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95" name="Shape 95"/>
          <p:cNvSpPr txBox="1">
            <a:spLocks noGrp="1"/>
          </p:cNvSpPr>
          <p:nvPr>
            <p:ph type="sldNum" idx="12"/>
          </p:nvPr>
        </p:nvSpPr>
        <p:spPr>
          <a:xfrm>
            <a:off x="10862452" y="381000"/>
            <a:ext cx="643748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Quote with Caption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Shape 97" descr="C2-HD-BTM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Shape 98"/>
          <p:cNvSpPr txBox="1"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 sz="3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9" name="Shape 99"/>
          <p:cNvSpPr txBox="1">
            <a:spLocks noGrp="1"/>
          </p:cNvSpPr>
          <p:nvPr>
            <p:ph type="body" idx="1"/>
          </p:nvPr>
        </p:nvSpPr>
        <p:spPr>
          <a:xfrm>
            <a:off x="1303865" y="3365556"/>
            <a:ext cx="9592736" cy="444443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00" name="Shape 100"/>
          <p:cNvSpPr txBox="1">
            <a:spLocks noGrp="1"/>
          </p:cNvSpPr>
          <p:nvPr>
            <p:ph type="body" idx="2"/>
          </p:nvPr>
        </p:nvSpPr>
        <p:spPr>
          <a:xfrm>
            <a:off x="1024467" y="3959862"/>
            <a:ext cx="10151533" cy="679871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01" name="Shape 101"/>
          <p:cNvSpPr txBox="1">
            <a:spLocks noGrp="1"/>
          </p:cNvSpPr>
          <p:nvPr>
            <p:ph type="dt" idx="10"/>
          </p:nvPr>
        </p:nvSpPr>
        <p:spPr>
          <a:xfrm>
            <a:off x="7814452" y="38100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02" name="Shape 102"/>
          <p:cNvSpPr txBox="1">
            <a:spLocks noGrp="1"/>
          </p:cNvSpPr>
          <p:nvPr>
            <p:ph type="ftr" idx="11"/>
          </p:nvPr>
        </p:nvSpPr>
        <p:spPr>
          <a:xfrm>
            <a:off x="685800" y="379941"/>
            <a:ext cx="6991492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03" name="Shape 103"/>
          <p:cNvSpPr txBox="1">
            <a:spLocks noGrp="1"/>
          </p:cNvSpPr>
          <p:nvPr>
            <p:ph type="sldNum" idx="12"/>
          </p:nvPr>
        </p:nvSpPr>
        <p:spPr>
          <a:xfrm>
            <a:off x="10862452" y="381000"/>
            <a:ext cx="643748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4" name="Shape 104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entury Gothic"/>
              <a:buNone/>
            </a:pPr>
            <a:r>
              <a:rPr lang="en-GB" sz="8000" b="0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</a:t>
            </a:r>
            <a:endParaRPr/>
          </a:p>
        </p:txBody>
      </p:sp>
      <p:sp>
        <p:nvSpPr>
          <p:cNvPr id="105" name="Shape 105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entury Gothic"/>
              <a:buNone/>
            </a:pPr>
            <a:r>
              <a:rPr lang="en-GB" sz="8000" b="0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Name Card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Shape 107" descr="C2-HD-BTM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Shape 108"/>
          <p:cNvSpPr txBox="1"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Gothic"/>
              <a:buNone/>
              <a:defRPr sz="3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9" name="Shape 109"/>
          <p:cNvSpPr txBox="1">
            <a:spLocks noGrp="1"/>
          </p:cNvSpPr>
          <p:nvPr>
            <p:ph type="body" idx="1"/>
          </p:nvPr>
        </p:nvSpPr>
        <p:spPr>
          <a:xfrm>
            <a:off x="1024467" y="3648315"/>
            <a:ext cx="10144654" cy="99988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10" name="Shape 110"/>
          <p:cNvSpPr txBox="1">
            <a:spLocks noGrp="1"/>
          </p:cNvSpPr>
          <p:nvPr>
            <p:ph type="dt" idx="10"/>
          </p:nvPr>
        </p:nvSpPr>
        <p:spPr>
          <a:xfrm>
            <a:off x="7814452" y="378883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11" name="Shape 111"/>
          <p:cNvSpPr txBox="1">
            <a:spLocks noGrp="1"/>
          </p:cNvSpPr>
          <p:nvPr>
            <p:ph type="ftr" idx="11"/>
          </p:nvPr>
        </p:nvSpPr>
        <p:spPr>
          <a:xfrm>
            <a:off x="685800" y="378883"/>
            <a:ext cx="6991492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12" name="Shape 112"/>
          <p:cNvSpPr txBox="1">
            <a:spLocks noGrp="1"/>
          </p:cNvSpPr>
          <p:nvPr>
            <p:ph type="sldNum" idx="12"/>
          </p:nvPr>
        </p:nvSpPr>
        <p:spPr>
          <a:xfrm>
            <a:off x="10862452" y="381000"/>
            <a:ext cx="643748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Column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 txBox="1"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  <a:defRPr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5" name="Shape 115"/>
          <p:cNvSpPr txBox="1"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16" name="Shape 116"/>
          <p:cNvSpPr txBox="1">
            <a:spLocks noGrp="1"/>
          </p:cNvSpPr>
          <p:nvPr>
            <p:ph type="body" idx="2"/>
          </p:nvPr>
        </p:nvSpPr>
        <p:spPr>
          <a:xfrm>
            <a:off x="685799" y="2904565"/>
            <a:ext cx="3456432" cy="331413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17" name="Shape 117"/>
          <p:cNvSpPr txBox="1">
            <a:spLocks noGrp="1"/>
          </p:cNvSpPr>
          <p:nvPr>
            <p:ph type="body" idx="3"/>
          </p:nvPr>
        </p:nvSpPr>
        <p:spPr>
          <a:xfrm>
            <a:off x="4368800" y="2201333"/>
            <a:ext cx="3456432" cy="62653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18" name="Shape 118"/>
          <p:cNvSpPr txBox="1">
            <a:spLocks noGrp="1"/>
          </p:cNvSpPr>
          <p:nvPr>
            <p:ph type="body" idx="4"/>
          </p:nvPr>
        </p:nvSpPr>
        <p:spPr>
          <a:xfrm>
            <a:off x="4366858" y="2904067"/>
            <a:ext cx="3456432" cy="331461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19" name="Shape 119"/>
          <p:cNvSpPr txBox="1">
            <a:spLocks noGrp="1"/>
          </p:cNvSpPr>
          <p:nvPr>
            <p:ph type="body" idx="5"/>
          </p:nvPr>
        </p:nvSpPr>
        <p:spPr>
          <a:xfrm>
            <a:off x="8051800" y="2192866"/>
            <a:ext cx="3456432" cy="626534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20" name="Shape 120"/>
          <p:cNvSpPr txBox="1">
            <a:spLocks noGrp="1"/>
          </p:cNvSpPr>
          <p:nvPr>
            <p:ph type="body" idx="6"/>
          </p:nvPr>
        </p:nvSpPr>
        <p:spPr>
          <a:xfrm>
            <a:off x="8051801" y="2904565"/>
            <a:ext cx="3456432" cy="3314132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21" name="Shape 121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22" name="Shape 122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23" name="Shape 123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Picture Column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  <a:defRPr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6" name="Shape 126"/>
          <p:cNvSpPr txBox="1"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27" name="Shape 127"/>
          <p:cNvSpPr>
            <a:spLocks noGrp="1"/>
          </p:cNvSpPr>
          <p:nvPr>
            <p:ph type="pic" idx="2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>
            <a:outerShdw blurRad="50800" dist="50800" dir="5400000" algn="tl" rotWithShape="0">
              <a:srgbClr val="000000">
                <a:alpha val="42745"/>
              </a:srgbClr>
            </a:outerShdw>
          </a:effectLst>
        </p:spPr>
        <p:txBody>
          <a:bodyPr wrap="square" lIns="91425" tIns="91425" rIns="91425" bIns="91425" anchor="t" anchorCtr="0"/>
          <a:lstStyle>
            <a:lvl1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28" name="Shape 128"/>
          <p:cNvSpPr txBox="1">
            <a:spLocks noGrp="1"/>
          </p:cNvSpPr>
          <p:nvPr>
            <p:ph type="body" idx="3"/>
          </p:nvPr>
        </p:nvSpPr>
        <p:spPr>
          <a:xfrm>
            <a:off x="688618" y="4873764"/>
            <a:ext cx="3451582" cy="1344921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29" name="Shape 129"/>
          <p:cNvSpPr txBox="1">
            <a:spLocks noGrp="1"/>
          </p:cNvSpPr>
          <p:nvPr>
            <p:ph type="body" idx="4"/>
          </p:nvPr>
        </p:nvSpPr>
        <p:spPr>
          <a:xfrm>
            <a:off x="4374263" y="4191000"/>
            <a:ext cx="3448935" cy="68276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0" name="Shape 130"/>
          <p:cNvSpPr>
            <a:spLocks noGrp="1"/>
          </p:cNvSpPr>
          <p:nvPr>
            <p:ph type="pic" idx="5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>
            <a:outerShdw blurRad="50800" dist="50800" dir="5400000" algn="tl" rotWithShape="0">
              <a:srgbClr val="000000">
                <a:alpha val="42745"/>
              </a:srgbClr>
            </a:outerShdw>
          </a:effectLst>
        </p:spPr>
        <p:txBody>
          <a:bodyPr wrap="square" lIns="91425" tIns="91425" rIns="91425" bIns="91425" anchor="t" anchorCtr="0"/>
          <a:lstStyle>
            <a:lvl1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1" name="Shape 131"/>
          <p:cNvSpPr txBox="1">
            <a:spLocks noGrp="1"/>
          </p:cNvSpPr>
          <p:nvPr>
            <p:ph type="body" idx="6"/>
          </p:nvPr>
        </p:nvSpPr>
        <p:spPr>
          <a:xfrm>
            <a:off x="4374264" y="4873763"/>
            <a:ext cx="3448935" cy="1344921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2" name="Shape 132"/>
          <p:cNvSpPr txBox="1">
            <a:spLocks noGrp="1"/>
          </p:cNvSpPr>
          <p:nvPr>
            <p:ph type="body" idx="7"/>
          </p:nvPr>
        </p:nvSpPr>
        <p:spPr>
          <a:xfrm>
            <a:off x="8049731" y="4191000"/>
            <a:ext cx="3456469" cy="68276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3" name="Shape 133"/>
          <p:cNvSpPr>
            <a:spLocks noGrp="1"/>
          </p:cNvSpPr>
          <p:nvPr>
            <p:ph type="pic" idx="8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>
            <a:outerShdw blurRad="50800" dist="50800" dir="5400000" algn="tl" rotWithShape="0">
              <a:srgbClr val="000000">
                <a:alpha val="42745"/>
              </a:srgbClr>
            </a:outerShdw>
          </a:effectLst>
        </p:spPr>
        <p:txBody>
          <a:bodyPr wrap="square" lIns="91425" tIns="91425" rIns="91425" bIns="91425" anchor="t" anchorCtr="0"/>
          <a:lstStyle>
            <a:lvl1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4" name="Shape 134"/>
          <p:cNvSpPr txBox="1">
            <a:spLocks noGrp="1"/>
          </p:cNvSpPr>
          <p:nvPr>
            <p:ph type="body" idx="9"/>
          </p:nvPr>
        </p:nvSpPr>
        <p:spPr>
          <a:xfrm>
            <a:off x="8049731" y="4873761"/>
            <a:ext cx="3452445" cy="1344921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5" name="Shape 135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6" name="Shape 136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7" name="Shape 137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 txBox="1"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  <a:defRPr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 rot="5400000">
            <a:off x="4083937" y="-1203579"/>
            <a:ext cx="4024125" cy="108204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368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41" name="Shape 141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42" name="Shape 142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43" name="Shape 143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Shape 10" descr="C2-HD-TOP.png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0" y="0"/>
            <a:ext cx="12192000" cy="144145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Shape 11"/>
          <p:cNvSpPr txBox="1"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entury Gothic"/>
              <a:buNone/>
              <a:defRPr sz="4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marL="457200" marR="0" lvl="0" indent="-368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dt" idx="10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ftr" idx="11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05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‹#›</a:t>
            </a:fld>
            <a:endParaRPr sz="1050" b="0" i="0" u="none" strike="noStrike" cap="none">
              <a:solidFill>
                <a:srgbClr val="88888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resource.download.wjec.co.uk.s3.amazonaws.com/vtc/2016-17/16-17_1-45/gwylio-a-deall-1/index.html" TargetMode="External"/><Relationship Id="rId2" Type="http://schemas.openxmlformats.org/officeDocument/2006/relationships/hyperlink" Target="https://uowtsd-my.sharepoint.com/personal/david_stacey_uwtsd_ac_uk/Documents/Text%20for%20moodle.docx?web=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jpeg"/><Relationship Id="rId4" Type="http://schemas.openxmlformats.org/officeDocument/2006/relationships/hyperlink" Target="https://www.google.co.uk/url?sa=i&amp;rct=j&amp;q=&amp;esrc=s&amp;source=images&amp;cd=&amp;cad=rja&amp;uact=8&amp;ved=0ahUKEwiWlezs0dLYAhWJKFAKHTcFB9cQjRwIBw&amp;url=http://charlesstone.com/7-keys-to-help-church-people-remember-your-sermon-better/&amp;psig=AOvVaw1dQ2mKKhMxai9cWxVocvLY&amp;ust=1515853852914295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" name="Shape 247"/>
          <p:cNvPicPr preferRelativeResize="0"/>
          <p:nvPr/>
        </p:nvPicPr>
        <p:blipFill rotWithShape="1">
          <a:blip r:embed="rId3">
            <a:alphaModFix/>
          </a:blip>
          <a:srcRect l="31726" t="12991" r="28185" b="13354"/>
          <a:stretch/>
        </p:blipFill>
        <p:spPr>
          <a:xfrm rot="-5400000">
            <a:off x="4532646" y="-1392948"/>
            <a:ext cx="3251200" cy="84531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Shape 252"/>
          <p:cNvSpPr txBox="1"/>
          <p:nvPr/>
        </p:nvSpPr>
        <p:spPr>
          <a:xfrm>
            <a:off x="2585695" y="2671196"/>
            <a:ext cx="6384471" cy="20313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r>
              <a:rPr lang="en-GB" sz="2400" b="0" i="0" u="none" strike="noStrike" cap="none" dirty="0" err="1" smtClean="0">
                <a:solidFill>
                  <a:schemeClr val="dk1"/>
                </a:solidFill>
                <a:latin typeface="Calibri" panose="020F0502020204030204" pitchFamily="34" charset="0"/>
                <a:ea typeface="Century Gothic"/>
                <a:cs typeface="Calibri" panose="020F0502020204030204" pitchFamily="34" charset="0"/>
                <a:sym typeface="Century Gothic"/>
              </a:rPr>
              <a:t>Adolygu</a:t>
            </a:r>
            <a:endParaRPr lang="en-GB" sz="2400" b="0" i="0" u="none" strike="noStrike" cap="none" dirty="0" smtClean="0">
              <a:solidFill>
                <a:schemeClr val="dk1"/>
              </a:solidFill>
              <a:latin typeface="Calibri" panose="020F0502020204030204" pitchFamily="34" charset="0"/>
              <a:ea typeface="Century Gothic"/>
              <a:cs typeface="Calibri" panose="020F0502020204030204" pitchFamily="34" charset="0"/>
              <a:sym typeface="Century Gothic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err="1" smtClean="0">
                <a:solidFill>
                  <a:schemeClr val="dk1"/>
                </a:solidFill>
                <a:latin typeface="Calibri" panose="020F0502020204030204" pitchFamily="34" charset="0"/>
                <a:ea typeface="Century Gothic"/>
                <a:cs typeface="Calibri" panose="020F0502020204030204" pitchFamily="34" charset="0"/>
                <a:sym typeface="Century Gothic"/>
              </a:rPr>
              <a:t>Bwrdd</a:t>
            </a:r>
            <a:r>
              <a:rPr lang="en-GB" sz="2400" dirty="0" smtClean="0">
                <a:solidFill>
                  <a:schemeClr val="dk1"/>
                </a:solidFill>
                <a:latin typeface="Calibri" panose="020F0502020204030204" pitchFamily="34" charset="0"/>
                <a:ea typeface="Century Gothic"/>
                <a:cs typeface="Calibri" panose="020F0502020204030204" pitchFamily="34" charset="0"/>
                <a:sym typeface="Century Gothic"/>
              </a:rPr>
              <a:t> </a:t>
            </a:r>
            <a:r>
              <a:rPr lang="en-GB" sz="2400" dirty="0" err="1" smtClean="0">
                <a:solidFill>
                  <a:schemeClr val="dk1"/>
                </a:solidFill>
                <a:latin typeface="Calibri" panose="020F0502020204030204" pitchFamily="34" charset="0"/>
                <a:ea typeface="Century Gothic"/>
                <a:cs typeface="Calibri" panose="020F0502020204030204" pitchFamily="34" charset="0"/>
                <a:sym typeface="Century Gothic"/>
              </a:rPr>
              <a:t>gwyn</a:t>
            </a:r>
            <a:r>
              <a:rPr lang="en-GB" sz="2400" dirty="0" smtClean="0">
                <a:solidFill>
                  <a:schemeClr val="dk1"/>
                </a:solidFill>
                <a:latin typeface="Calibri" panose="020F0502020204030204" pitchFamily="34" charset="0"/>
                <a:ea typeface="Century Gothic"/>
                <a:cs typeface="Calibri" panose="020F0502020204030204" pitchFamily="34" charset="0"/>
                <a:sym typeface="Century Gothic"/>
              </a:rPr>
              <a:t> </a:t>
            </a:r>
            <a:r>
              <a:rPr lang="en-GB" sz="2400" dirty="0" err="1" smtClean="0">
                <a:solidFill>
                  <a:schemeClr val="dk1"/>
                </a:solidFill>
                <a:latin typeface="Calibri" panose="020F0502020204030204" pitchFamily="34" charset="0"/>
                <a:ea typeface="Century Gothic"/>
                <a:cs typeface="Calibri" panose="020F0502020204030204" pitchFamily="34" charset="0"/>
                <a:sym typeface="Century Gothic"/>
              </a:rPr>
              <a:t>bach</a:t>
            </a:r>
            <a:r>
              <a:rPr lang="en-GB" sz="2400" dirty="0" smtClean="0">
                <a:solidFill>
                  <a:schemeClr val="dk1"/>
                </a:solidFill>
                <a:latin typeface="Calibri" panose="020F0502020204030204" pitchFamily="34" charset="0"/>
                <a:ea typeface="Century Gothic"/>
                <a:cs typeface="Calibri" panose="020F0502020204030204" pitchFamily="34" charset="0"/>
                <a:sym typeface="Century Gothic"/>
              </a:rPr>
              <a:t>				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0" i="0" u="none" strike="noStrike" cap="none" dirty="0" smtClean="0">
                <a:solidFill>
                  <a:schemeClr val="dk1"/>
                </a:solidFill>
                <a:latin typeface="Calibri" panose="020F0502020204030204" pitchFamily="34" charset="0"/>
                <a:ea typeface="Century Gothic"/>
                <a:cs typeface="Calibri" panose="020F0502020204030204" pitchFamily="34" charset="0"/>
                <a:sym typeface="Century Gothic"/>
              </a:rPr>
              <a:t>Quizlet</a:t>
            </a:r>
            <a:endParaRPr lang="en-GB" sz="2400" dirty="0">
              <a:solidFill>
                <a:schemeClr val="dk1"/>
              </a:solidFill>
              <a:latin typeface="Calibri" panose="020F0502020204030204" pitchFamily="34" charset="0"/>
              <a:ea typeface="Century Gothic"/>
              <a:cs typeface="Calibri" panose="020F0502020204030204" pitchFamily="34" charset="0"/>
              <a:sym typeface="Century Gothic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dk1"/>
              </a:solidFill>
              <a:latin typeface="Calibri" panose="020F0502020204030204" pitchFamily="34" charset="0"/>
              <a:ea typeface="Century Gothic"/>
              <a:cs typeface="Calibri" panose="020F0502020204030204" pitchFamily="34" charset="0"/>
              <a:sym typeface="Century Gothic"/>
            </a:endParaRPr>
          </a:p>
          <a:p>
            <a:r>
              <a:rPr lang="cy-GB" sz="2400" dirty="0" smtClean="0">
                <a:solidFill>
                  <a:schemeClr val="dk1"/>
                </a:solidFill>
                <a:latin typeface="Calibri" panose="020F0502020204030204" pitchFamily="34" charset="0"/>
                <a:ea typeface="Century Gothic"/>
                <a:cs typeface="Calibri" panose="020F0502020204030204" pitchFamily="34" charset="0"/>
                <a:sym typeface="Century Gothic"/>
              </a:rPr>
              <a:t>Tasg gwrando</a:t>
            </a:r>
            <a:endParaRPr lang="cy-GB" sz="2400" dirty="0">
              <a:solidFill>
                <a:schemeClr val="dk1"/>
              </a:solidFill>
              <a:latin typeface="Calibri" panose="020F0502020204030204" pitchFamily="34" charset="0"/>
              <a:ea typeface="Century Gothic"/>
              <a:cs typeface="Calibri" panose="020F0502020204030204" pitchFamily="34" charset="0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400" dirty="0">
              <a:solidFill>
                <a:schemeClr val="dk1"/>
              </a:solidFill>
              <a:latin typeface="Calibri" panose="020F0502020204030204" pitchFamily="34" charset="0"/>
              <a:ea typeface="Century Gothic"/>
              <a:cs typeface="Calibri" panose="020F0502020204030204" pitchFamily="34" charset="0"/>
              <a:sym typeface="Century Gothic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Calibri" panose="020F0502020204030204" pitchFamily="34" charset="0"/>
                <a:ea typeface="Century Gothic"/>
                <a:cs typeface="Calibri" panose="020F0502020204030204" pitchFamily="34" charset="0"/>
                <a:sym typeface="Century Gothic"/>
              </a:rPr>
              <a:t>Paratoi at y </a:t>
            </a:r>
            <a:r>
              <a:rPr lang="en-GB" sz="2400" dirty="0" err="1">
                <a:solidFill>
                  <a:schemeClr val="dk1"/>
                </a:solidFill>
                <a:latin typeface="Calibri" panose="020F0502020204030204" pitchFamily="34" charset="0"/>
                <a:ea typeface="Century Gothic"/>
                <a:cs typeface="Calibri" panose="020F0502020204030204" pitchFamily="34" charset="0"/>
                <a:sym typeface="Century Gothic"/>
              </a:rPr>
              <a:t>dasg</a:t>
            </a:r>
            <a:r>
              <a:rPr lang="en-GB" sz="2400" dirty="0">
                <a:solidFill>
                  <a:schemeClr val="dk1"/>
                </a:solidFill>
                <a:latin typeface="Calibri" panose="020F0502020204030204" pitchFamily="34" charset="0"/>
                <a:ea typeface="Century Gothic"/>
                <a:cs typeface="Calibri" panose="020F0502020204030204" pitchFamily="34" charset="0"/>
                <a:sym typeface="Century Gothic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Calibri" panose="020F0502020204030204" pitchFamily="34" charset="0"/>
                <a:ea typeface="Century Gothic"/>
                <a:cs typeface="Calibri" panose="020F0502020204030204" pitchFamily="34" charset="0"/>
                <a:sym typeface="Century Gothic"/>
              </a:rPr>
              <a:t>lafar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400" dirty="0">
              <a:solidFill>
                <a:schemeClr val="dk1"/>
              </a:solidFill>
              <a:latin typeface="Calibri" panose="020F0502020204030204" pitchFamily="34" charset="0"/>
              <a:ea typeface="Century Gothic"/>
              <a:cs typeface="Calibri" panose="020F0502020204030204" pitchFamily="34" charset="0"/>
              <a:sym typeface="Century Gothic"/>
            </a:endParaRPr>
          </a:p>
        </p:txBody>
      </p:sp>
      <p:sp>
        <p:nvSpPr>
          <p:cNvPr id="254" name="Shape 254"/>
          <p:cNvSpPr txBox="1"/>
          <p:nvPr/>
        </p:nvSpPr>
        <p:spPr>
          <a:xfrm>
            <a:off x="3601736" y="2671196"/>
            <a:ext cx="6384471" cy="2031325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 smtClean="0">
                <a:solidFill>
                  <a:schemeClr val="dk1"/>
                </a:solidFill>
                <a:latin typeface="Calibri" panose="020F0502020204030204" pitchFamily="34" charset="0"/>
                <a:ea typeface="Century Gothic"/>
                <a:cs typeface="Calibri" panose="020F0502020204030204" pitchFamily="34" charset="0"/>
                <a:sym typeface="Century Gothic"/>
              </a:rPr>
              <a:t>Revision</a:t>
            </a:r>
          </a:p>
          <a:p>
            <a:pPr marL="342900" marR="0" lvl="0" indent="-342900" algn="r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i="1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Century Gothic"/>
              </a:rPr>
              <a:t>Mini whiteboards</a:t>
            </a:r>
          </a:p>
          <a:p>
            <a:pPr marL="342900" marR="0" lvl="0" indent="-342900" algn="r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i="1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Century Gothic"/>
              </a:rPr>
              <a:t>Quizlet</a:t>
            </a:r>
            <a:endParaRPr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lang="cy-GB" sz="2400" dirty="0">
              <a:solidFill>
                <a:schemeClr val="dk1"/>
              </a:solidFill>
              <a:latin typeface="Calibri" panose="020F0502020204030204" pitchFamily="34" charset="0"/>
              <a:ea typeface="Century Gothic"/>
              <a:cs typeface="Calibri" panose="020F0502020204030204" pitchFamily="34" charset="0"/>
              <a:sym typeface="Century Gothic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Listening task</a:t>
            </a: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lang="cy-GB" sz="2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cy-GB" sz="2400" i="1" dirty="0">
                <a:latin typeface="Calibri" panose="020F0502020204030204" pitchFamily="34" charset="0"/>
                <a:cs typeface="Calibri" panose="020F0502020204030204" pitchFamily="34" charset="0"/>
              </a:rPr>
              <a:t>Preparing for the oral task</a:t>
            </a:r>
            <a:endParaRPr sz="2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1"/>
              </a:solidFill>
              <a:latin typeface="Calibri" panose="020F0502020204030204" pitchFamily="34" charset="0"/>
              <a:ea typeface="Century Gothic"/>
              <a:cs typeface="Calibri" panose="020F0502020204030204" pitchFamily="34" charset="0"/>
              <a:sym typeface="Century Gothic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BE5EC0E-58CE-4809-80B4-5BE7228D8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8213" y="219151"/>
            <a:ext cx="9975574" cy="1293028"/>
          </a:xfrm>
        </p:spPr>
        <p:txBody>
          <a:bodyPr/>
          <a:lstStyle/>
          <a:p>
            <a:pPr algn="ctr"/>
            <a:r>
              <a:rPr lang="cy-GB" sz="4500" b="1" dirty="0">
                <a:latin typeface="Calibri" panose="020F0502020204030204" pitchFamily="34" charset="0"/>
                <a:cs typeface="Calibri" panose="020F0502020204030204" pitchFamily="34" charset="0"/>
              </a:rPr>
              <a:t>Sesiwn wyth – </a:t>
            </a:r>
            <a:r>
              <a:rPr lang="cy-GB" sz="45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Chwefror 26ain</a:t>
            </a:r>
            <a:endParaRPr lang="en-GB" sz="45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Blwch Testun 1"/>
          <p:cNvSpPr txBox="1"/>
          <p:nvPr/>
        </p:nvSpPr>
        <p:spPr>
          <a:xfrm>
            <a:off x="7827730" y="1199786"/>
            <a:ext cx="2568474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i="1" dirty="0" smtClean="0"/>
              <a:t>“Sixth on twenty”</a:t>
            </a:r>
            <a:endParaRPr lang="cy-GB" sz="2400" i="1" dirty="0"/>
          </a:p>
        </p:txBody>
      </p:sp>
      <p:sp>
        <p:nvSpPr>
          <p:cNvPr id="6" name="Blwch Testun 5"/>
          <p:cNvSpPr txBox="1"/>
          <p:nvPr/>
        </p:nvSpPr>
        <p:spPr>
          <a:xfrm>
            <a:off x="7684549" y="1860855"/>
            <a:ext cx="3134398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400" i="1" dirty="0" smtClean="0"/>
              <a:t>“</a:t>
            </a:r>
            <a:r>
              <a:rPr lang="en-GB" sz="2400" i="1" dirty="0" err="1" smtClean="0"/>
              <a:t>chweched</a:t>
            </a:r>
            <a:r>
              <a:rPr lang="en-GB" sz="2400" i="1" dirty="0" smtClean="0"/>
              <a:t> </a:t>
            </a:r>
            <a:r>
              <a:rPr lang="en-GB" sz="2400" i="1" dirty="0" err="1" smtClean="0"/>
              <a:t>ar</a:t>
            </a:r>
            <a:r>
              <a:rPr lang="en-GB" sz="2400" i="1" dirty="0" smtClean="0"/>
              <a:t> </a:t>
            </a:r>
            <a:r>
              <a:rPr lang="en-GB" sz="2400" i="1" dirty="0" err="1" smtClean="0"/>
              <a:t>hugain</a:t>
            </a:r>
            <a:r>
              <a:rPr lang="en-GB" sz="2400" i="1" dirty="0" smtClean="0"/>
              <a:t>”</a:t>
            </a:r>
            <a:endParaRPr lang="cy-GB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 descr="Screen Clipping">
            <a:extLst>
              <a:ext uri="{FF2B5EF4-FFF2-40B4-BE49-F238E27FC236}">
                <a16:creationId xmlns:a16="http://schemas.microsoft.com/office/drawing/2014/main" id="{B6D49CD8-D422-4B08-9A12-52C4E13E1F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241" y="443833"/>
            <a:ext cx="9111517" cy="4204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266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hape 316">
            <a:extLst>
              <a:ext uri="{FF2B5EF4-FFF2-40B4-BE49-F238E27FC236}">
                <a16:creationId xmlns:a16="http://schemas.microsoft.com/office/drawing/2014/main" id="{C4A444C1-926B-42C8-847E-2564A28CFE1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692282"/>
            <a:ext cx="12192000" cy="117565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85F9870-68D4-4D57-986D-CFF7FBEE28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597006"/>
            <a:ext cx="8610600" cy="1293028"/>
          </a:xfrm>
        </p:spPr>
        <p:txBody>
          <a:bodyPr/>
          <a:lstStyle/>
          <a:p>
            <a:r>
              <a:rPr lang="cy-GB" sz="5000" b="1" dirty="0">
                <a:latin typeface="Calibri" panose="020F0502020204030204" pitchFamily="34" charset="0"/>
                <a:cs typeface="Calibri" panose="020F0502020204030204" pitchFamily="34" charset="0"/>
              </a:rPr>
              <a:t>Gwahanwch y geiriau – Separate the words</a:t>
            </a:r>
            <a:endParaRPr lang="en-GB" sz="5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22BC21-9FD6-4399-88D1-7A155D2B54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862779"/>
            <a:ext cx="10820400" cy="4024125"/>
          </a:xfrm>
        </p:spPr>
        <p:txBody>
          <a:bodyPr/>
          <a:lstStyle/>
          <a:p>
            <a:pPr marL="603250" indent="-514350">
              <a:buFont typeface="+mj-lt"/>
              <a:buAutoNum type="arabicPeriod"/>
            </a:pPr>
            <a:r>
              <a:rPr lang="cy-GB" sz="3000" dirty="0">
                <a:latin typeface="Calibri" panose="020F0502020204030204" pitchFamily="34" charset="0"/>
                <a:cs typeface="Calibri" panose="020F0502020204030204" pitchFamily="34" charset="0"/>
              </a:rPr>
              <a:t>boredablwyddynwyth</a:t>
            </a:r>
          </a:p>
          <a:p>
            <a:pPr marL="603250" indent="-514350">
              <a:buFont typeface="+mj-lt"/>
              <a:buAutoNum type="arabicPeriod"/>
            </a:pPr>
            <a:r>
              <a:rPr lang="cy-GB" sz="3000" dirty="0">
                <a:latin typeface="Calibri" panose="020F0502020204030204" pitchFamily="34" charset="0"/>
                <a:cs typeface="Calibri" panose="020F0502020204030204" pitchFamily="34" charset="0"/>
              </a:rPr>
              <a:t>edrychwcharybwrddgwyn</a:t>
            </a:r>
          </a:p>
          <a:p>
            <a:pPr marL="603250" indent="-514350">
              <a:buFont typeface="+mj-lt"/>
              <a:buAutoNum type="arabicPeriod"/>
            </a:pPr>
            <a:r>
              <a:rPr lang="cy-GB" sz="3000" dirty="0">
                <a:latin typeface="Calibri" panose="020F0502020204030204" pitchFamily="34" charset="0"/>
                <a:cs typeface="Calibri" panose="020F0502020204030204" pitchFamily="34" charset="0"/>
              </a:rPr>
              <a:t>ysgrifennwchydyddiad</a:t>
            </a:r>
          </a:p>
          <a:p>
            <a:pPr marL="603250" indent="-514350">
              <a:buFont typeface="+mj-lt"/>
              <a:buAutoNum type="arabicPeriod"/>
            </a:pPr>
            <a:r>
              <a:rPr lang="cy-GB" sz="3000" dirty="0">
                <a:latin typeface="Calibri" panose="020F0502020204030204" pitchFamily="34" charset="0"/>
                <a:cs typeface="Calibri" panose="020F0502020204030204" pitchFamily="34" charset="0"/>
              </a:rPr>
              <a:t>eisteddwchyndawel</a:t>
            </a:r>
          </a:p>
          <a:p>
            <a:pPr marL="603250" indent="-514350">
              <a:buFont typeface="+mj-lt"/>
              <a:buAutoNum type="arabicPeriod"/>
            </a:pPr>
            <a:r>
              <a:rPr lang="cy-GB" sz="3000" dirty="0">
                <a:latin typeface="Calibri" panose="020F0502020204030204" pitchFamily="34" charset="0"/>
                <a:cs typeface="Calibri" panose="020F0502020204030204" pitchFamily="34" charset="0"/>
              </a:rPr>
              <a:t>gorffennwcheichgwaith</a:t>
            </a:r>
          </a:p>
          <a:p>
            <a:pPr marL="603250" indent="-514350">
              <a:buFont typeface="+mj-lt"/>
              <a:buAutoNum type="arabicPeriod"/>
            </a:pPr>
            <a:r>
              <a:rPr lang="cy-GB" sz="3000" dirty="0">
                <a:latin typeface="Calibri" panose="020F0502020204030204" pitchFamily="34" charset="0"/>
                <a:cs typeface="Calibri" panose="020F0502020204030204" pitchFamily="34" charset="0"/>
              </a:rPr>
              <a:t>caewcheichllyfrau</a:t>
            </a:r>
          </a:p>
          <a:p>
            <a:pPr marL="603250" indent="-514350">
              <a:buFont typeface="+mj-lt"/>
              <a:buAutoNum type="arabicPeriod"/>
            </a:pPr>
            <a:r>
              <a:rPr lang="cy-GB" sz="3000" dirty="0">
                <a:latin typeface="Calibri" panose="020F0502020204030204" pitchFamily="34" charset="0"/>
                <a:cs typeface="Calibri" panose="020F0502020204030204" pitchFamily="34" charset="0"/>
              </a:rPr>
              <a:t>tacluswchyngyflym</a:t>
            </a:r>
          </a:p>
        </p:txBody>
      </p:sp>
      <p:pic>
        <p:nvPicPr>
          <p:cNvPr id="7" name="Picture 2" descr="http://www.smallworlddesign.co.uk/images/snake_jigsaw-590.jpg">
            <a:extLst>
              <a:ext uri="{FF2B5EF4-FFF2-40B4-BE49-F238E27FC236}">
                <a16:creationId xmlns:a16="http://schemas.microsoft.com/office/drawing/2014/main" id="{18E8B9DE-40CD-4829-937B-32B0D39916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219657"/>
            <a:ext cx="561975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347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hape 316">
            <a:extLst>
              <a:ext uri="{FF2B5EF4-FFF2-40B4-BE49-F238E27FC236}">
                <a16:creationId xmlns:a16="http://schemas.microsoft.com/office/drawing/2014/main" id="{C4A444C1-926B-42C8-847E-2564A28CFE1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692282"/>
            <a:ext cx="12192000" cy="117565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85F9870-68D4-4D57-986D-CFF7FBEE28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597006"/>
            <a:ext cx="8610600" cy="1293028"/>
          </a:xfrm>
        </p:spPr>
        <p:txBody>
          <a:bodyPr/>
          <a:lstStyle/>
          <a:p>
            <a:r>
              <a:rPr lang="cy-GB" sz="5000" b="1" dirty="0">
                <a:latin typeface="Calibri" panose="020F0502020204030204" pitchFamily="34" charset="0"/>
                <a:cs typeface="Calibri" panose="020F0502020204030204" pitchFamily="34" charset="0"/>
              </a:rPr>
              <a:t>Gwahanwch y geiriau – Separate the words</a:t>
            </a:r>
            <a:endParaRPr lang="en-GB" sz="5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22BC21-9FD6-4399-88D1-7A155D2B54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862779"/>
            <a:ext cx="10820400" cy="4024125"/>
          </a:xfrm>
        </p:spPr>
        <p:txBody>
          <a:bodyPr/>
          <a:lstStyle/>
          <a:p>
            <a:pPr marL="603250" indent="-514350">
              <a:buFont typeface="+mj-lt"/>
              <a:buAutoNum type="arabicPeriod"/>
            </a:pPr>
            <a:r>
              <a:rPr lang="cy-GB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boredablwyddynwyth</a:t>
            </a:r>
            <a:endParaRPr lang="cy-GB" sz="3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603250" indent="-514350">
              <a:buFont typeface="+mj-lt"/>
              <a:buAutoNum type="arabicPeriod"/>
            </a:pPr>
            <a:r>
              <a:rPr lang="cy-GB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edrychwcharybwrddgwyn</a:t>
            </a:r>
            <a:endParaRPr lang="cy-GB" sz="3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603250" indent="-514350">
              <a:buFont typeface="+mj-lt"/>
              <a:buAutoNum type="arabicPeriod"/>
            </a:pPr>
            <a:r>
              <a:rPr lang="cy-GB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ysgrifennwchydyddiad</a:t>
            </a:r>
            <a:endParaRPr lang="cy-GB" sz="3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603250" indent="-514350">
              <a:buFont typeface="+mj-lt"/>
              <a:buAutoNum type="arabicPeriod"/>
            </a:pPr>
            <a:r>
              <a:rPr lang="cy-GB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eisteddwchyndawel</a:t>
            </a:r>
            <a:endParaRPr lang="cy-GB" sz="3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603250" indent="-514350">
              <a:buFont typeface="+mj-lt"/>
              <a:buAutoNum type="arabicPeriod"/>
            </a:pPr>
            <a:r>
              <a:rPr lang="cy-GB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gorffennwcheichgwaith</a:t>
            </a:r>
            <a:endParaRPr lang="cy-GB" sz="3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603250" indent="-514350">
              <a:buFont typeface="+mj-lt"/>
              <a:buAutoNum type="arabicPeriod"/>
            </a:pPr>
            <a:r>
              <a:rPr lang="cy-GB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caewcheichllyfrau</a:t>
            </a:r>
            <a:endParaRPr lang="cy-GB" sz="3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603250" indent="-514350">
              <a:buFont typeface="+mj-lt"/>
              <a:buAutoNum type="arabicPeriod"/>
            </a:pPr>
            <a:r>
              <a:rPr lang="cy-GB" sz="30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tacluswchyngyflym</a:t>
            </a:r>
            <a:endParaRPr lang="cy-GB" sz="3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2" descr="http://www.smallworlddesign.co.uk/images/snake_jigsaw-590.jpg">
            <a:extLst>
              <a:ext uri="{FF2B5EF4-FFF2-40B4-BE49-F238E27FC236}">
                <a16:creationId xmlns:a16="http://schemas.microsoft.com/office/drawing/2014/main" id="{18E8B9DE-40CD-4829-937B-32B0D39916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219657"/>
            <a:ext cx="561975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E7A4282-CFFE-477D-8FEC-A979136B49DB}"/>
              </a:ext>
            </a:extLst>
          </p:cNvPr>
          <p:cNvSpPr txBox="1"/>
          <p:nvPr/>
        </p:nvSpPr>
        <p:spPr>
          <a:xfrm>
            <a:off x="1371309" y="1862779"/>
            <a:ext cx="4553338" cy="55399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y-GB" sz="3000" dirty="0">
                <a:latin typeface="Calibri" panose="020F0502020204030204" pitchFamily="34" charset="0"/>
                <a:cs typeface="Calibri" panose="020F0502020204030204" pitchFamily="34" charset="0"/>
              </a:rPr>
              <a:t>Bore da blwyddyn wyth</a:t>
            </a:r>
            <a:endParaRPr lang="en-GB" sz="3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C584089-0873-4B5A-910E-BEE393B86AE2}"/>
              </a:ext>
            </a:extLst>
          </p:cNvPr>
          <p:cNvSpPr txBox="1"/>
          <p:nvPr/>
        </p:nvSpPr>
        <p:spPr>
          <a:xfrm>
            <a:off x="1371308" y="2410705"/>
            <a:ext cx="4553338" cy="55399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y-GB" sz="3000" dirty="0">
                <a:latin typeface="Calibri" panose="020F0502020204030204" pitchFamily="34" charset="0"/>
                <a:cs typeface="Calibri" panose="020F0502020204030204" pitchFamily="34" charset="0"/>
              </a:rPr>
              <a:t>Edrychwch ar y bwrdd gwyn</a:t>
            </a:r>
            <a:endParaRPr lang="en-GB" sz="3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8E77BB-D154-4112-A03A-1753651855FD}"/>
              </a:ext>
            </a:extLst>
          </p:cNvPr>
          <p:cNvSpPr txBox="1"/>
          <p:nvPr/>
        </p:nvSpPr>
        <p:spPr>
          <a:xfrm>
            <a:off x="1359657" y="2958631"/>
            <a:ext cx="4223655" cy="55399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y-GB" sz="3000" dirty="0">
                <a:latin typeface="Calibri" panose="020F0502020204030204" pitchFamily="34" charset="0"/>
                <a:cs typeface="Calibri" panose="020F0502020204030204" pitchFamily="34" charset="0"/>
              </a:rPr>
              <a:t>Ysgrifennwch y dyddiad</a:t>
            </a:r>
            <a:endParaRPr lang="en-GB" sz="3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B48185-9556-4B2C-A7E9-7A77578AB52F}"/>
              </a:ext>
            </a:extLst>
          </p:cNvPr>
          <p:cNvSpPr txBox="1"/>
          <p:nvPr/>
        </p:nvSpPr>
        <p:spPr>
          <a:xfrm>
            <a:off x="1365478" y="3497495"/>
            <a:ext cx="4223656" cy="55399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y-GB" sz="3000" dirty="0">
                <a:latin typeface="Calibri" panose="020F0502020204030204" pitchFamily="34" charset="0"/>
                <a:cs typeface="Calibri" panose="020F0502020204030204" pitchFamily="34" charset="0"/>
              </a:rPr>
              <a:t>Eisteddwch yn dawel</a:t>
            </a:r>
            <a:endParaRPr lang="en-GB" sz="3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A1B98A-48CB-4548-AB0C-3DAC98008B69}"/>
              </a:ext>
            </a:extLst>
          </p:cNvPr>
          <p:cNvSpPr txBox="1"/>
          <p:nvPr/>
        </p:nvSpPr>
        <p:spPr>
          <a:xfrm>
            <a:off x="1377130" y="4045421"/>
            <a:ext cx="4223656" cy="55399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y-GB" sz="3000" dirty="0">
                <a:latin typeface="Calibri" panose="020F0502020204030204" pitchFamily="34" charset="0"/>
                <a:cs typeface="Calibri" panose="020F0502020204030204" pitchFamily="34" charset="0"/>
              </a:rPr>
              <a:t>Gorffennwch eich gwaith</a:t>
            </a:r>
            <a:endParaRPr lang="en-GB" sz="3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1303BCC-A1F1-4F11-A5C1-DADB1F5F9A52}"/>
              </a:ext>
            </a:extLst>
          </p:cNvPr>
          <p:cNvSpPr txBox="1"/>
          <p:nvPr/>
        </p:nvSpPr>
        <p:spPr>
          <a:xfrm>
            <a:off x="1388776" y="4586808"/>
            <a:ext cx="3519194" cy="55399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y-GB" sz="3000" dirty="0">
                <a:latin typeface="Calibri" panose="020F0502020204030204" pitchFamily="34" charset="0"/>
                <a:cs typeface="Calibri" panose="020F0502020204030204" pitchFamily="34" charset="0"/>
              </a:rPr>
              <a:t>Caewch eich llyfrau</a:t>
            </a:r>
            <a:endParaRPr lang="en-GB" sz="3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4C85DA5-6137-47A9-98AB-2876BA1E6E2D}"/>
              </a:ext>
            </a:extLst>
          </p:cNvPr>
          <p:cNvSpPr txBox="1"/>
          <p:nvPr/>
        </p:nvSpPr>
        <p:spPr>
          <a:xfrm>
            <a:off x="1384114" y="5132211"/>
            <a:ext cx="3523860" cy="55399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y-GB" sz="3000" dirty="0">
                <a:latin typeface="Calibri" panose="020F0502020204030204" pitchFamily="34" charset="0"/>
                <a:cs typeface="Calibri" panose="020F0502020204030204" pitchFamily="34" charset="0"/>
              </a:rPr>
              <a:t>Tacluswch yn gyflym</a:t>
            </a:r>
            <a:endParaRPr lang="en-GB" sz="3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55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Screen Clipping">
            <a:extLst>
              <a:ext uri="{FF2B5EF4-FFF2-40B4-BE49-F238E27FC236}">
                <a16:creationId xmlns:a16="http://schemas.microsoft.com/office/drawing/2014/main" id="{C42C3A6D-EEF3-47A5-9B8A-C5966EDB7DDC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03"/>
          <a:stretch/>
        </p:blipFill>
        <p:spPr>
          <a:xfrm>
            <a:off x="8218569" y="3192009"/>
            <a:ext cx="1425886" cy="1123295"/>
          </a:xfrm>
          <a:prstGeom prst="rect">
            <a:avLst/>
          </a:prstGeom>
        </p:spPr>
      </p:pic>
      <p:pic>
        <p:nvPicPr>
          <p:cNvPr id="14" name="Picture 13" descr="Screen Clipping">
            <a:extLst>
              <a:ext uri="{FF2B5EF4-FFF2-40B4-BE49-F238E27FC236}">
                <a16:creationId xmlns:a16="http://schemas.microsoft.com/office/drawing/2014/main" id="{0291E03B-57F0-4522-AF5E-E375BDEE3E68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13"/>
          <a:stretch/>
        </p:blipFill>
        <p:spPr>
          <a:xfrm>
            <a:off x="7956698" y="1293487"/>
            <a:ext cx="2409320" cy="1728319"/>
          </a:xfrm>
          <a:prstGeom prst="rect">
            <a:avLst/>
          </a:prstGeom>
        </p:spPr>
      </p:pic>
      <p:pic>
        <p:nvPicPr>
          <p:cNvPr id="13" name="Picture 12" descr="Screen Clipping">
            <a:extLst>
              <a:ext uri="{FF2B5EF4-FFF2-40B4-BE49-F238E27FC236}">
                <a16:creationId xmlns:a16="http://schemas.microsoft.com/office/drawing/2014/main" id="{CE2CE1C1-46A5-4A62-985C-0C2557A5DFCB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16"/>
          <a:stretch/>
        </p:blipFill>
        <p:spPr>
          <a:xfrm>
            <a:off x="7826351" y="4835429"/>
            <a:ext cx="1905097" cy="1264701"/>
          </a:xfrm>
          <a:prstGeom prst="rect">
            <a:avLst/>
          </a:prstGeom>
        </p:spPr>
      </p:pic>
      <p:pic>
        <p:nvPicPr>
          <p:cNvPr id="9" name="Picture 8" descr="Screen Clipping">
            <a:extLst>
              <a:ext uri="{FF2B5EF4-FFF2-40B4-BE49-F238E27FC236}">
                <a16:creationId xmlns:a16="http://schemas.microsoft.com/office/drawing/2014/main" id="{6736A347-E67D-44C7-B97C-1F4E8888E2BB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44"/>
          <a:stretch/>
        </p:blipFill>
        <p:spPr>
          <a:xfrm>
            <a:off x="2755591" y="5024789"/>
            <a:ext cx="1707687" cy="12647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C56D263-5154-4102-82DF-4966BA1434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2898" y="333454"/>
            <a:ext cx="8610600" cy="1293028"/>
          </a:xfrm>
        </p:spPr>
        <p:txBody>
          <a:bodyPr/>
          <a:lstStyle/>
          <a:p>
            <a:r>
              <a:rPr lang="cy-GB" sz="5000" b="1" dirty="0">
                <a:latin typeface="Calibri" panose="020F0502020204030204" pitchFamily="34" charset="0"/>
                <a:cs typeface="Calibri" panose="020F0502020204030204" pitchFamily="34" charset="0"/>
              </a:rPr>
              <a:t>Beth yw’r frawddeg?</a:t>
            </a:r>
            <a:endParaRPr lang="en-GB" sz="5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C8E9D5-502C-4E73-B101-793AC1BEAA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1825" y="1954122"/>
            <a:ext cx="10820400" cy="4024125"/>
          </a:xfrm>
        </p:spPr>
        <p:txBody>
          <a:bodyPr/>
          <a:lstStyle/>
          <a:p>
            <a:pPr marL="88900" indent="0">
              <a:buNone/>
            </a:pPr>
            <a:r>
              <a:rPr lang="cy-GB" dirty="0"/>
              <a:t>1.						4.  </a:t>
            </a:r>
          </a:p>
          <a:p>
            <a:pPr marL="88900" indent="0">
              <a:buNone/>
            </a:pPr>
            <a:endParaRPr lang="cy-GB" dirty="0"/>
          </a:p>
          <a:p>
            <a:pPr marL="88900" indent="0">
              <a:buNone/>
            </a:pPr>
            <a:endParaRPr lang="cy-GB" dirty="0"/>
          </a:p>
          <a:p>
            <a:pPr marL="88900" indent="0">
              <a:buNone/>
            </a:pPr>
            <a:endParaRPr lang="cy-GB" dirty="0"/>
          </a:p>
          <a:p>
            <a:pPr marL="88900" indent="0">
              <a:buNone/>
            </a:pPr>
            <a:r>
              <a:rPr lang="cy-GB" dirty="0"/>
              <a:t>2</a:t>
            </a:r>
            <a:r>
              <a:rPr lang="en-GB" dirty="0"/>
              <a:t>. 						5.</a:t>
            </a:r>
          </a:p>
          <a:p>
            <a:pPr marL="88900" indent="0">
              <a:buNone/>
            </a:pPr>
            <a:endParaRPr lang="cy-GB" dirty="0"/>
          </a:p>
          <a:p>
            <a:pPr marL="88900" indent="0">
              <a:buNone/>
            </a:pPr>
            <a:endParaRPr lang="cy-GB" dirty="0"/>
          </a:p>
          <a:p>
            <a:pPr marL="88900" indent="0">
              <a:buNone/>
            </a:pPr>
            <a:endParaRPr lang="cy-GB" dirty="0"/>
          </a:p>
          <a:p>
            <a:pPr marL="88900" indent="0">
              <a:buNone/>
            </a:pPr>
            <a:r>
              <a:rPr lang="cy-GB" dirty="0"/>
              <a:t>3. 						6.</a:t>
            </a:r>
          </a:p>
        </p:txBody>
      </p:sp>
      <p:sp>
        <p:nvSpPr>
          <p:cNvPr id="4" name="Speech Bubble: Rectangle 3">
            <a:extLst>
              <a:ext uri="{FF2B5EF4-FFF2-40B4-BE49-F238E27FC236}">
                <a16:creationId xmlns:a16="http://schemas.microsoft.com/office/drawing/2014/main" id="{14CCBF37-D580-48BF-BE0A-3F550430F852}"/>
              </a:ext>
            </a:extLst>
          </p:cNvPr>
          <p:cNvSpPr/>
          <p:nvPr/>
        </p:nvSpPr>
        <p:spPr>
          <a:xfrm>
            <a:off x="1469853" y="1886646"/>
            <a:ext cx="1061804" cy="619060"/>
          </a:xfrm>
          <a:prstGeom prst="wedgeRectCallout">
            <a:avLst>
              <a:gd name="adj1" fmla="val -78119"/>
              <a:gd name="adj2" fmla="val 1760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/>
              <a:t>No</a:t>
            </a:r>
            <a:endParaRPr lang="cy-GB" sz="1000" dirty="0"/>
          </a:p>
        </p:txBody>
      </p:sp>
      <p:sp>
        <p:nvSpPr>
          <p:cNvPr id="5" name="Speech Bubble: Rectangle 4">
            <a:extLst>
              <a:ext uri="{FF2B5EF4-FFF2-40B4-BE49-F238E27FC236}">
                <a16:creationId xmlns:a16="http://schemas.microsoft.com/office/drawing/2014/main" id="{AF190548-595B-43B0-B88A-1E9B72417FEB}"/>
              </a:ext>
            </a:extLst>
          </p:cNvPr>
          <p:cNvSpPr/>
          <p:nvPr/>
        </p:nvSpPr>
        <p:spPr>
          <a:xfrm>
            <a:off x="1478521" y="5284955"/>
            <a:ext cx="1061804" cy="619060"/>
          </a:xfrm>
          <a:prstGeom prst="wedgeRectCallout">
            <a:avLst>
              <a:gd name="adj1" fmla="val 92704"/>
              <a:gd name="adj2" fmla="val 10338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/>
              <a:t>Don’t</a:t>
            </a:r>
            <a:endParaRPr lang="cy-GB" sz="1000" dirty="0"/>
          </a:p>
        </p:txBody>
      </p:sp>
      <p:sp>
        <p:nvSpPr>
          <p:cNvPr id="6" name="Speech Bubble: Rectangle 5">
            <a:extLst>
              <a:ext uri="{FF2B5EF4-FFF2-40B4-BE49-F238E27FC236}">
                <a16:creationId xmlns:a16="http://schemas.microsoft.com/office/drawing/2014/main" id="{A428AF5A-0C4D-46E6-8710-02C4749219AB}"/>
              </a:ext>
            </a:extLst>
          </p:cNvPr>
          <p:cNvSpPr/>
          <p:nvPr/>
        </p:nvSpPr>
        <p:spPr>
          <a:xfrm>
            <a:off x="1478521" y="3538873"/>
            <a:ext cx="1277070" cy="755252"/>
          </a:xfrm>
          <a:prstGeom prst="wedgeRectCallout">
            <a:avLst>
              <a:gd name="adj1" fmla="val -78119"/>
              <a:gd name="adj2" fmla="val 17602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/>
              <a:t>You must</a:t>
            </a:r>
            <a:endParaRPr lang="cy-GB" sz="1000" dirty="0"/>
          </a:p>
        </p:txBody>
      </p:sp>
      <p:pic>
        <p:nvPicPr>
          <p:cNvPr id="7" name="Picture 16" descr="Related image">
            <a:extLst>
              <a:ext uri="{FF2B5EF4-FFF2-40B4-BE49-F238E27FC236}">
                <a16:creationId xmlns:a16="http://schemas.microsoft.com/office/drawing/2014/main" id="{D5746FE2-F439-409E-95BC-DF683765E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350" y="1507927"/>
            <a:ext cx="863781" cy="1104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istening">
            <a:extLst>
              <a:ext uri="{FF2B5EF4-FFF2-40B4-BE49-F238E27FC236}">
                <a16:creationId xmlns:a16="http://schemas.microsoft.com/office/drawing/2014/main" id="{D5E85606-CC0A-4E12-8E18-B533EBFD56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591" y="3403408"/>
            <a:ext cx="13208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peech Bubble: Rectangle 9">
            <a:extLst>
              <a:ext uri="{FF2B5EF4-FFF2-40B4-BE49-F238E27FC236}">
                <a16:creationId xmlns:a16="http://schemas.microsoft.com/office/drawing/2014/main" id="{0E674322-51A9-4157-9335-F14CEC068828}"/>
              </a:ext>
            </a:extLst>
          </p:cNvPr>
          <p:cNvSpPr/>
          <p:nvPr/>
        </p:nvSpPr>
        <p:spPr>
          <a:xfrm>
            <a:off x="6894894" y="1749487"/>
            <a:ext cx="1277070" cy="755252"/>
          </a:xfrm>
          <a:prstGeom prst="wedgeRectCallout">
            <a:avLst>
              <a:gd name="adj1" fmla="val -78119"/>
              <a:gd name="adj2" fmla="val 17602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/>
              <a:t>You must</a:t>
            </a:r>
            <a:endParaRPr lang="cy-GB" sz="1000" dirty="0"/>
          </a:p>
        </p:txBody>
      </p:sp>
      <p:sp>
        <p:nvSpPr>
          <p:cNvPr id="11" name="Speech Bubble: Rectangle 10">
            <a:extLst>
              <a:ext uri="{FF2B5EF4-FFF2-40B4-BE49-F238E27FC236}">
                <a16:creationId xmlns:a16="http://schemas.microsoft.com/office/drawing/2014/main" id="{3C6A91E2-52FC-47FB-BB4F-09FEF6DD7D7D}"/>
              </a:ext>
            </a:extLst>
          </p:cNvPr>
          <p:cNvSpPr/>
          <p:nvPr/>
        </p:nvSpPr>
        <p:spPr>
          <a:xfrm>
            <a:off x="6894894" y="3538873"/>
            <a:ext cx="1061804" cy="619060"/>
          </a:xfrm>
          <a:prstGeom prst="wedgeRectCallout">
            <a:avLst>
              <a:gd name="adj1" fmla="val 92704"/>
              <a:gd name="adj2" fmla="val 10338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/>
              <a:t>Don’t</a:t>
            </a:r>
            <a:endParaRPr lang="cy-GB" sz="1000" dirty="0"/>
          </a:p>
        </p:txBody>
      </p:sp>
      <p:sp>
        <p:nvSpPr>
          <p:cNvPr id="12" name="Speech Bubble: Rectangle 11">
            <a:extLst>
              <a:ext uri="{FF2B5EF4-FFF2-40B4-BE49-F238E27FC236}">
                <a16:creationId xmlns:a16="http://schemas.microsoft.com/office/drawing/2014/main" id="{230B0A5D-27A2-4AE5-BEA6-1FF1A502D616}"/>
              </a:ext>
            </a:extLst>
          </p:cNvPr>
          <p:cNvSpPr/>
          <p:nvPr/>
        </p:nvSpPr>
        <p:spPr>
          <a:xfrm>
            <a:off x="6894894" y="5284955"/>
            <a:ext cx="1061804" cy="619060"/>
          </a:xfrm>
          <a:prstGeom prst="wedgeRectCallout">
            <a:avLst>
              <a:gd name="adj1" fmla="val -78119"/>
              <a:gd name="adj2" fmla="val 1760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/>
              <a:t>No</a:t>
            </a:r>
            <a:endParaRPr lang="cy-GB" sz="10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0765172-51DC-4189-A6B9-E8D065A6C397}"/>
              </a:ext>
            </a:extLst>
          </p:cNvPr>
          <p:cNvSpPr txBox="1"/>
          <p:nvPr/>
        </p:nvSpPr>
        <p:spPr>
          <a:xfrm>
            <a:off x="1469853" y="2760044"/>
            <a:ext cx="1543935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y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Dim rhedeg!</a:t>
            </a:r>
            <a:endParaRPr lang="en-GB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99347C4-EBDD-408C-ADF0-54DC9565056F}"/>
              </a:ext>
            </a:extLst>
          </p:cNvPr>
          <p:cNvSpPr txBox="1"/>
          <p:nvPr/>
        </p:nvSpPr>
        <p:spPr>
          <a:xfrm>
            <a:off x="1478521" y="4509343"/>
            <a:ext cx="1905097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y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Rhaid gwrando!</a:t>
            </a:r>
            <a:endParaRPr lang="en-GB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341B3D0-A455-45C1-9DEF-53F023BE4914}"/>
              </a:ext>
            </a:extLst>
          </p:cNvPr>
          <p:cNvSpPr txBox="1"/>
          <p:nvPr/>
        </p:nvSpPr>
        <p:spPr>
          <a:xfrm>
            <a:off x="1469854" y="6004716"/>
            <a:ext cx="1707688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y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Paid gweiddi!</a:t>
            </a:r>
            <a:endParaRPr lang="en-GB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7582775-CBFD-4D3E-92F7-018B39F1F811}"/>
              </a:ext>
            </a:extLst>
          </p:cNvPr>
          <p:cNvSpPr txBox="1"/>
          <p:nvPr/>
        </p:nvSpPr>
        <p:spPr>
          <a:xfrm>
            <a:off x="6894894" y="2811056"/>
            <a:ext cx="175458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y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Rhaid tacluso!</a:t>
            </a:r>
            <a:endParaRPr lang="en-GB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67FA291-B85C-495D-93AF-946721CA8064}"/>
              </a:ext>
            </a:extLst>
          </p:cNvPr>
          <p:cNvSpPr txBox="1"/>
          <p:nvPr/>
        </p:nvSpPr>
        <p:spPr>
          <a:xfrm>
            <a:off x="6894894" y="4309288"/>
            <a:ext cx="1530649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y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Paid edrych!</a:t>
            </a:r>
            <a:endParaRPr lang="en-GB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F89DD27-2F55-4C68-A0BE-021027485DE2}"/>
              </a:ext>
            </a:extLst>
          </p:cNvPr>
          <p:cNvSpPr txBox="1"/>
          <p:nvPr/>
        </p:nvSpPr>
        <p:spPr>
          <a:xfrm>
            <a:off x="6894894" y="6052479"/>
            <a:ext cx="1437343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y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Dim bwyta!</a:t>
            </a:r>
            <a:endParaRPr lang="en-GB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4798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3162300" y="515939"/>
            <a:ext cx="9144000" cy="1323439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/>
            <a:r>
              <a:rPr lang="en-GB" sz="8000" b="1" dirty="0" err="1">
                <a:solidFill>
                  <a:schemeClr val="tx1"/>
                </a:solidFill>
                <a:latin typeface="Calibri" pitchFamily="34" charset="0"/>
                <a:cs typeface="Arial" charset="0"/>
              </a:rPr>
              <a:t>Curo’r</a:t>
            </a:r>
            <a:r>
              <a:rPr lang="en-GB" sz="8000" b="1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 </a:t>
            </a:r>
            <a:r>
              <a:rPr lang="en-GB" sz="8000" b="1" dirty="0" err="1">
                <a:solidFill>
                  <a:schemeClr val="tx1"/>
                </a:solidFill>
                <a:latin typeface="Calibri" pitchFamily="34" charset="0"/>
                <a:cs typeface="Arial" charset="0"/>
              </a:rPr>
              <a:t>llygoden</a:t>
            </a:r>
            <a:r>
              <a:rPr lang="en-GB" sz="8000" b="1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!</a:t>
            </a:r>
          </a:p>
        </p:txBody>
      </p:sp>
      <p:sp>
        <p:nvSpPr>
          <p:cNvPr id="2051" name="Freeform 3"/>
          <p:cNvSpPr>
            <a:spLocks/>
          </p:cNvSpPr>
          <p:nvPr/>
        </p:nvSpPr>
        <p:spPr bwMode="auto">
          <a:xfrm>
            <a:off x="1323975" y="4531788"/>
            <a:ext cx="1143000" cy="1323438"/>
          </a:xfrm>
          <a:custGeom>
            <a:avLst/>
            <a:gdLst>
              <a:gd name="T0" fmla="*/ 2147483647 w 229"/>
              <a:gd name="T1" fmla="*/ 2147483647 h 272"/>
              <a:gd name="T2" fmla="*/ 2147483647 w 229"/>
              <a:gd name="T3" fmla="*/ 2147483647 h 272"/>
              <a:gd name="T4" fmla="*/ 2147483647 w 229"/>
              <a:gd name="T5" fmla="*/ 2147483647 h 272"/>
              <a:gd name="T6" fmla="*/ 2147483647 w 229"/>
              <a:gd name="T7" fmla="*/ 2147483647 h 272"/>
              <a:gd name="T8" fmla="*/ 2147483647 w 229"/>
              <a:gd name="T9" fmla="*/ 2147483647 h 272"/>
              <a:gd name="T10" fmla="*/ 2147483647 w 229"/>
              <a:gd name="T11" fmla="*/ 2147483647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17427" name="Picture 19"/>
          <p:cNvPicPr>
            <a:picLocks noChangeAspect="1" noChangeArrowheads="1" noCrop="1"/>
          </p:cNvPicPr>
          <p:nvPr/>
        </p:nvPicPr>
        <p:blipFill>
          <a:blip r:embed="rId4"/>
          <a:stretch>
            <a:fillRect/>
          </a:stretch>
        </p:blipFill>
        <p:spPr bwMode="auto">
          <a:xfrm flipH="1">
            <a:off x="13268924" y="4759325"/>
            <a:ext cx="751876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Freeform 11"/>
          <p:cNvSpPr>
            <a:spLocks/>
          </p:cNvSpPr>
          <p:nvPr/>
        </p:nvSpPr>
        <p:spPr bwMode="auto">
          <a:xfrm>
            <a:off x="164307" y="4581524"/>
            <a:ext cx="1403350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054" name="Freeform 21"/>
          <p:cNvSpPr>
            <a:spLocks/>
          </p:cNvSpPr>
          <p:nvPr/>
        </p:nvSpPr>
        <p:spPr bwMode="auto">
          <a:xfrm>
            <a:off x="-389731" y="4581524"/>
            <a:ext cx="1957388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6729239" y="1839378"/>
            <a:ext cx="3600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Byrddau</a:t>
            </a:r>
            <a:r>
              <a:rPr lang="en-GB" dirty="0"/>
              <a:t> Gwyn Bach</a:t>
            </a:r>
          </a:p>
        </p:txBody>
      </p:sp>
    </p:spTree>
    <p:extLst>
      <p:ext uri="{BB962C8B-B14F-4D97-AF65-F5344CB8AC3E}">
        <p14:creationId xmlns:p14="http://schemas.microsoft.com/office/powerpoint/2010/main" val="2158993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23 -0.00023 L -1.07878 0.01644 " pathEditMode="relative" rAng="0" ptsTypes="AA">
                                      <p:cBhvr>
                                        <p:cTn id="6" dur="12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677" y="83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ebona f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Freeform 3"/>
          <p:cNvSpPr>
            <a:spLocks/>
          </p:cNvSpPr>
          <p:nvPr/>
        </p:nvSpPr>
        <p:spPr bwMode="auto">
          <a:xfrm>
            <a:off x="1323975" y="4531788"/>
            <a:ext cx="1143000" cy="1323438"/>
          </a:xfrm>
          <a:custGeom>
            <a:avLst/>
            <a:gdLst>
              <a:gd name="T0" fmla="*/ 2147483647 w 229"/>
              <a:gd name="T1" fmla="*/ 2147483647 h 272"/>
              <a:gd name="T2" fmla="*/ 2147483647 w 229"/>
              <a:gd name="T3" fmla="*/ 2147483647 h 272"/>
              <a:gd name="T4" fmla="*/ 2147483647 w 229"/>
              <a:gd name="T5" fmla="*/ 2147483647 h 272"/>
              <a:gd name="T6" fmla="*/ 2147483647 w 229"/>
              <a:gd name="T7" fmla="*/ 2147483647 h 272"/>
              <a:gd name="T8" fmla="*/ 2147483647 w 229"/>
              <a:gd name="T9" fmla="*/ 2147483647 h 272"/>
              <a:gd name="T10" fmla="*/ 2147483647 w 229"/>
              <a:gd name="T11" fmla="*/ 2147483647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17427" name="Picture 19"/>
          <p:cNvPicPr>
            <a:picLocks noChangeAspect="1" noChangeArrowheads="1" noCrop="1"/>
          </p:cNvPicPr>
          <p:nvPr/>
        </p:nvPicPr>
        <p:blipFill>
          <a:blip r:embed="rId3"/>
          <a:stretch>
            <a:fillRect/>
          </a:stretch>
        </p:blipFill>
        <p:spPr bwMode="auto">
          <a:xfrm flipH="1">
            <a:off x="13268924" y="4759325"/>
            <a:ext cx="751876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Freeform 11"/>
          <p:cNvSpPr>
            <a:spLocks/>
          </p:cNvSpPr>
          <p:nvPr/>
        </p:nvSpPr>
        <p:spPr bwMode="auto">
          <a:xfrm>
            <a:off x="164307" y="4581524"/>
            <a:ext cx="1403350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054" name="Freeform 21"/>
          <p:cNvSpPr>
            <a:spLocks/>
          </p:cNvSpPr>
          <p:nvPr/>
        </p:nvSpPr>
        <p:spPr bwMode="auto">
          <a:xfrm>
            <a:off x="-389731" y="4581524"/>
            <a:ext cx="1957388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8240896E-57FE-44A1-AFB3-5CC0D1DE5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7351" y="333375"/>
            <a:ext cx="6481763" cy="381635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chemeClr val="tx1">
                  <a:gamma/>
                  <a:tint val="90980"/>
                  <a:invGamma/>
                </a:schemeClr>
              </a:gs>
              <a:gs pos="100000">
                <a:schemeClr val="tx1"/>
              </a:gs>
            </a:gsLst>
            <a:lin ang="2700000" scaled="1"/>
          </a:gradFill>
          <a:ln w="38100" cap="sq">
            <a:solidFill>
              <a:schemeClr val="bg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" name="Rectangle 8" descr="Medium wood">
            <a:extLst>
              <a:ext uri="{FF2B5EF4-FFF2-40B4-BE49-F238E27FC236}">
                <a16:creationId xmlns:a16="http://schemas.microsoft.com/office/drawing/2014/main" id="{3D28BB50-4D10-48BA-B09A-19C352D36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5914" y="4149726"/>
            <a:ext cx="6624637" cy="144463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F79313E0-5F7A-49F2-8266-4ED1BD41A8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3564" y="4078289"/>
            <a:ext cx="433387" cy="71437"/>
          </a:xfrm>
          <a:prstGeom prst="rect">
            <a:avLst/>
          </a:prstGeom>
          <a:gradFill rotWithShape="1">
            <a:gsLst>
              <a:gs pos="0">
                <a:schemeClr val="bg1">
                  <a:gamma/>
                  <a:shade val="3137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3137"/>
                  <a:invGamma/>
                </a:schemeClr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87A6A021-3697-4326-8550-672315A34F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8" y="508270"/>
            <a:ext cx="3575868" cy="12303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 anchor="ctr" anchorCtr="1">
            <a:spAutoFit/>
          </a:bodyPr>
          <a:lstStyle/>
          <a:p>
            <a:pPr algn="ctr">
              <a:lnSpc>
                <a:spcPct val="135000"/>
              </a:lnSpc>
              <a:defRPr/>
            </a:pPr>
            <a:r>
              <a:rPr lang="en-GB" sz="60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Try again</a:t>
            </a:r>
          </a:p>
        </p:txBody>
      </p:sp>
      <p:sp>
        <p:nvSpPr>
          <p:cNvPr id="13" name="Text Box 11">
            <a:extLst>
              <a:ext uri="{FF2B5EF4-FFF2-40B4-BE49-F238E27FC236}">
                <a16:creationId xmlns:a16="http://schemas.microsoft.com/office/drawing/2014/main" id="{3D3736AD-53A7-4448-A21A-93D9C4958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9" y="1930118"/>
            <a:ext cx="6143625" cy="133882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>
              <a:lnSpc>
                <a:spcPct val="135000"/>
              </a:lnSpc>
              <a:defRPr/>
            </a:pPr>
            <a:r>
              <a:rPr lang="cy-GB" sz="6000" b="1" dirty="0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T</a:t>
            </a:r>
            <a:r>
              <a:rPr lang="en-GB" sz="6000" b="1" dirty="0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ria </a:t>
            </a:r>
            <a:r>
              <a:rPr lang="en-GB" sz="6000" b="1" dirty="0" err="1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eto</a:t>
            </a:r>
            <a:endParaRPr lang="en-GB" sz="6000" b="1" dirty="0">
              <a:solidFill>
                <a:srgbClr val="FFC00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F91E812-7B40-466C-9904-8BF37C82DBE1}"/>
              </a:ext>
            </a:extLst>
          </p:cNvPr>
          <p:cNvSpPr/>
          <p:nvPr/>
        </p:nvSpPr>
        <p:spPr>
          <a:xfrm>
            <a:off x="1738313" y="142875"/>
            <a:ext cx="1071562" cy="1143000"/>
          </a:xfrm>
          <a:prstGeom prst="ellips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7200" b="1" dirty="0">
                <a:solidFill>
                  <a:srgbClr val="FF0000"/>
                </a:solidFill>
                <a:latin typeface="Calibri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578028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23 -0.00023 L -1.07878 0.01644 " pathEditMode="relative" rAng="0" ptsTypes="AA">
                                      <p:cBhvr>
                                        <p:cTn id="6" dur="12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677" y="83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ebona f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Freeform 3"/>
          <p:cNvSpPr>
            <a:spLocks/>
          </p:cNvSpPr>
          <p:nvPr/>
        </p:nvSpPr>
        <p:spPr bwMode="auto">
          <a:xfrm>
            <a:off x="1323975" y="4531788"/>
            <a:ext cx="1143000" cy="1323438"/>
          </a:xfrm>
          <a:custGeom>
            <a:avLst/>
            <a:gdLst>
              <a:gd name="T0" fmla="*/ 2147483647 w 229"/>
              <a:gd name="T1" fmla="*/ 2147483647 h 272"/>
              <a:gd name="T2" fmla="*/ 2147483647 w 229"/>
              <a:gd name="T3" fmla="*/ 2147483647 h 272"/>
              <a:gd name="T4" fmla="*/ 2147483647 w 229"/>
              <a:gd name="T5" fmla="*/ 2147483647 h 272"/>
              <a:gd name="T6" fmla="*/ 2147483647 w 229"/>
              <a:gd name="T7" fmla="*/ 2147483647 h 272"/>
              <a:gd name="T8" fmla="*/ 2147483647 w 229"/>
              <a:gd name="T9" fmla="*/ 2147483647 h 272"/>
              <a:gd name="T10" fmla="*/ 2147483647 w 229"/>
              <a:gd name="T11" fmla="*/ 2147483647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17427" name="Picture 19"/>
          <p:cNvPicPr>
            <a:picLocks noChangeAspect="1" noChangeArrowheads="1" noCrop="1"/>
          </p:cNvPicPr>
          <p:nvPr/>
        </p:nvPicPr>
        <p:blipFill>
          <a:blip r:embed="rId3"/>
          <a:stretch>
            <a:fillRect/>
          </a:stretch>
        </p:blipFill>
        <p:spPr bwMode="auto">
          <a:xfrm flipH="1">
            <a:off x="13268924" y="4759325"/>
            <a:ext cx="751876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Freeform 11"/>
          <p:cNvSpPr>
            <a:spLocks/>
          </p:cNvSpPr>
          <p:nvPr/>
        </p:nvSpPr>
        <p:spPr bwMode="auto">
          <a:xfrm>
            <a:off x="164307" y="4581524"/>
            <a:ext cx="1403350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054" name="Freeform 21"/>
          <p:cNvSpPr>
            <a:spLocks/>
          </p:cNvSpPr>
          <p:nvPr/>
        </p:nvSpPr>
        <p:spPr bwMode="auto">
          <a:xfrm>
            <a:off x="-389731" y="4581524"/>
            <a:ext cx="1957388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8240896E-57FE-44A1-AFB3-5CC0D1DE5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7351" y="333375"/>
            <a:ext cx="6481763" cy="381635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chemeClr val="tx1">
                  <a:gamma/>
                  <a:tint val="90980"/>
                  <a:invGamma/>
                </a:schemeClr>
              </a:gs>
              <a:gs pos="100000">
                <a:schemeClr val="tx1"/>
              </a:gs>
            </a:gsLst>
            <a:lin ang="2700000" scaled="1"/>
          </a:gradFill>
          <a:ln w="38100" cap="sq">
            <a:solidFill>
              <a:schemeClr val="bg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" name="Rectangle 8" descr="Medium wood">
            <a:extLst>
              <a:ext uri="{FF2B5EF4-FFF2-40B4-BE49-F238E27FC236}">
                <a16:creationId xmlns:a16="http://schemas.microsoft.com/office/drawing/2014/main" id="{3D28BB50-4D10-48BA-B09A-19C352D36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5914" y="4149726"/>
            <a:ext cx="6624637" cy="144463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F79313E0-5F7A-49F2-8266-4ED1BD41A8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3564" y="4078289"/>
            <a:ext cx="433387" cy="71437"/>
          </a:xfrm>
          <a:prstGeom prst="rect">
            <a:avLst/>
          </a:prstGeom>
          <a:gradFill rotWithShape="1">
            <a:gsLst>
              <a:gs pos="0">
                <a:schemeClr val="bg1">
                  <a:gamma/>
                  <a:shade val="3137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3137"/>
                  <a:invGamma/>
                </a:schemeClr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87A6A021-3697-4326-8550-672315A34F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8" y="508270"/>
            <a:ext cx="3575868" cy="12303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 anchor="ctr" anchorCtr="1">
            <a:spAutoFit/>
          </a:bodyPr>
          <a:lstStyle/>
          <a:p>
            <a:pPr algn="ctr">
              <a:lnSpc>
                <a:spcPct val="135000"/>
              </a:lnSpc>
              <a:defRPr/>
            </a:pPr>
            <a:r>
              <a:rPr lang="en-GB" sz="60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Excellent!</a:t>
            </a:r>
          </a:p>
        </p:txBody>
      </p:sp>
      <p:sp>
        <p:nvSpPr>
          <p:cNvPr id="13" name="Text Box 11">
            <a:extLst>
              <a:ext uri="{FF2B5EF4-FFF2-40B4-BE49-F238E27FC236}">
                <a16:creationId xmlns:a16="http://schemas.microsoft.com/office/drawing/2014/main" id="{3D3736AD-53A7-4448-A21A-93D9C4958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9" y="1984363"/>
            <a:ext cx="6143625" cy="12303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>
              <a:lnSpc>
                <a:spcPct val="135000"/>
              </a:lnSpc>
              <a:defRPr/>
            </a:pPr>
            <a:r>
              <a:rPr lang="cy-GB" sz="6000" b="1" dirty="0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A</a:t>
            </a:r>
            <a:r>
              <a:rPr lang="en-GB" sz="6000" b="1" dirty="0" err="1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rdderchog</a:t>
            </a:r>
            <a:r>
              <a:rPr lang="en-GB" sz="6000" b="1" dirty="0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!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F91E812-7B40-466C-9904-8BF37C82DBE1}"/>
              </a:ext>
            </a:extLst>
          </p:cNvPr>
          <p:cNvSpPr/>
          <p:nvPr/>
        </p:nvSpPr>
        <p:spPr>
          <a:xfrm>
            <a:off x="1738313" y="142875"/>
            <a:ext cx="1071562" cy="1143000"/>
          </a:xfrm>
          <a:prstGeom prst="ellips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7200" b="1" dirty="0">
                <a:solidFill>
                  <a:srgbClr val="FF0000"/>
                </a:solidFill>
                <a:latin typeface="Calibri" pitchFamily="34" charset="0"/>
              </a:rPr>
              <a:t>2</a:t>
            </a:r>
            <a:endParaRPr lang="en-GB" sz="7200" b="1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2555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23 -0.00023 L -1.07878 0.01644 " pathEditMode="relative" rAng="0" ptsTypes="AA">
                                      <p:cBhvr>
                                        <p:cTn id="6" dur="12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677" y="83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ebona f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Freeform 3"/>
          <p:cNvSpPr>
            <a:spLocks/>
          </p:cNvSpPr>
          <p:nvPr/>
        </p:nvSpPr>
        <p:spPr bwMode="auto">
          <a:xfrm>
            <a:off x="1323975" y="4531788"/>
            <a:ext cx="1143000" cy="1323438"/>
          </a:xfrm>
          <a:custGeom>
            <a:avLst/>
            <a:gdLst>
              <a:gd name="T0" fmla="*/ 2147483647 w 229"/>
              <a:gd name="T1" fmla="*/ 2147483647 h 272"/>
              <a:gd name="T2" fmla="*/ 2147483647 w 229"/>
              <a:gd name="T3" fmla="*/ 2147483647 h 272"/>
              <a:gd name="T4" fmla="*/ 2147483647 w 229"/>
              <a:gd name="T5" fmla="*/ 2147483647 h 272"/>
              <a:gd name="T6" fmla="*/ 2147483647 w 229"/>
              <a:gd name="T7" fmla="*/ 2147483647 h 272"/>
              <a:gd name="T8" fmla="*/ 2147483647 w 229"/>
              <a:gd name="T9" fmla="*/ 2147483647 h 272"/>
              <a:gd name="T10" fmla="*/ 2147483647 w 229"/>
              <a:gd name="T11" fmla="*/ 2147483647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17427" name="Picture 19"/>
          <p:cNvPicPr>
            <a:picLocks noChangeAspect="1" noChangeArrowheads="1" noCrop="1"/>
          </p:cNvPicPr>
          <p:nvPr/>
        </p:nvPicPr>
        <p:blipFill>
          <a:blip r:embed="rId3"/>
          <a:stretch>
            <a:fillRect/>
          </a:stretch>
        </p:blipFill>
        <p:spPr bwMode="auto">
          <a:xfrm flipH="1">
            <a:off x="13268924" y="4759325"/>
            <a:ext cx="751876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Freeform 11"/>
          <p:cNvSpPr>
            <a:spLocks/>
          </p:cNvSpPr>
          <p:nvPr/>
        </p:nvSpPr>
        <p:spPr bwMode="auto">
          <a:xfrm>
            <a:off x="164307" y="4581524"/>
            <a:ext cx="1403350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054" name="Freeform 21"/>
          <p:cNvSpPr>
            <a:spLocks/>
          </p:cNvSpPr>
          <p:nvPr/>
        </p:nvSpPr>
        <p:spPr bwMode="auto">
          <a:xfrm>
            <a:off x="-389731" y="4581524"/>
            <a:ext cx="1957388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8240896E-57FE-44A1-AFB3-5CC0D1DE5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7351" y="333375"/>
            <a:ext cx="6481763" cy="381635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chemeClr val="tx1">
                  <a:gamma/>
                  <a:tint val="90980"/>
                  <a:invGamma/>
                </a:schemeClr>
              </a:gs>
              <a:gs pos="100000">
                <a:schemeClr val="tx1"/>
              </a:gs>
            </a:gsLst>
            <a:lin ang="2700000" scaled="1"/>
          </a:gradFill>
          <a:ln w="38100" cap="sq">
            <a:solidFill>
              <a:schemeClr val="bg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" name="Rectangle 8" descr="Medium wood">
            <a:extLst>
              <a:ext uri="{FF2B5EF4-FFF2-40B4-BE49-F238E27FC236}">
                <a16:creationId xmlns:a16="http://schemas.microsoft.com/office/drawing/2014/main" id="{3D28BB50-4D10-48BA-B09A-19C352D36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5914" y="4149726"/>
            <a:ext cx="6624637" cy="144463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F79313E0-5F7A-49F2-8266-4ED1BD41A8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3564" y="4078289"/>
            <a:ext cx="433387" cy="71437"/>
          </a:xfrm>
          <a:prstGeom prst="rect">
            <a:avLst/>
          </a:prstGeom>
          <a:gradFill rotWithShape="1">
            <a:gsLst>
              <a:gs pos="0">
                <a:schemeClr val="bg1">
                  <a:gamma/>
                  <a:shade val="3137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3137"/>
                  <a:invGamma/>
                </a:schemeClr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87A6A021-3697-4326-8550-672315A34F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8" y="508270"/>
            <a:ext cx="3575868" cy="12303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 anchor="ctr" anchorCtr="1">
            <a:spAutoFit/>
          </a:bodyPr>
          <a:lstStyle/>
          <a:p>
            <a:pPr algn="ctr">
              <a:lnSpc>
                <a:spcPct val="135000"/>
              </a:lnSpc>
              <a:defRPr/>
            </a:pPr>
            <a:r>
              <a:rPr lang="en-GB" sz="60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Correct</a:t>
            </a:r>
          </a:p>
        </p:txBody>
      </p:sp>
      <p:sp>
        <p:nvSpPr>
          <p:cNvPr id="13" name="Text Box 11">
            <a:extLst>
              <a:ext uri="{FF2B5EF4-FFF2-40B4-BE49-F238E27FC236}">
                <a16:creationId xmlns:a16="http://schemas.microsoft.com/office/drawing/2014/main" id="{3D3736AD-53A7-4448-A21A-93D9C4958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9" y="1984363"/>
            <a:ext cx="6143625" cy="12303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>
              <a:lnSpc>
                <a:spcPct val="135000"/>
              </a:lnSpc>
              <a:defRPr/>
            </a:pPr>
            <a:r>
              <a:rPr lang="cy-GB" sz="6000" b="1" dirty="0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Cywir</a:t>
            </a:r>
            <a:endParaRPr lang="en-GB" sz="6000" b="1" dirty="0">
              <a:solidFill>
                <a:srgbClr val="FFC00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F91E812-7B40-466C-9904-8BF37C82DBE1}"/>
              </a:ext>
            </a:extLst>
          </p:cNvPr>
          <p:cNvSpPr/>
          <p:nvPr/>
        </p:nvSpPr>
        <p:spPr>
          <a:xfrm>
            <a:off x="1738313" y="142875"/>
            <a:ext cx="1071562" cy="1143000"/>
          </a:xfrm>
          <a:prstGeom prst="ellips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7200" b="1" dirty="0">
                <a:solidFill>
                  <a:srgbClr val="FF0000"/>
                </a:solidFill>
                <a:latin typeface="Calibri" pitchFamily="34" charset="0"/>
              </a:rPr>
              <a:t>3</a:t>
            </a:r>
            <a:endParaRPr lang="en-GB" sz="7200" b="1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380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23 -0.00023 L -1.07878 0.01644 " pathEditMode="relative" rAng="0" ptsTypes="AA">
                                      <p:cBhvr>
                                        <p:cTn id="6" dur="12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677" y="83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ebona f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Freeform 3"/>
          <p:cNvSpPr>
            <a:spLocks/>
          </p:cNvSpPr>
          <p:nvPr/>
        </p:nvSpPr>
        <p:spPr bwMode="auto">
          <a:xfrm>
            <a:off x="1323975" y="4531788"/>
            <a:ext cx="1143000" cy="1323438"/>
          </a:xfrm>
          <a:custGeom>
            <a:avLst/>
            <a:gdLst>
              <a:gd name="T0" fmla="*/ 2147483647 w 229"/>
              <a:gd name="T1" fmla="*/ 2147483647 h 272"/>
              <a:gd name="T2" fmla="*/ 2147483647 w 229"/>
              <a:gd name="T3" fmla="*/ 2147483647 h 272"/>
              <a:gd name="T4" fmla="*/ 2147483647 w 229"/>
              <a:gd name="T5" fmla="*/ 2147483647 h 272"/>
              <a:gd name="T6" fmla="*/ 2147483647 w 229"/>
              <a:gd name="T7" fmla="*/ 2147483647 h 272"/>
              <a:gd name="T8" fmla="*/ 2147483647 w 229"/>
              <a:gd name="T9" fmla="*/ 2147483647 h 272"/>
              <a:gd name="T10" fmla="*/ 2147483647 w 229"/>
              <a:gd name="T11" fmla="*/ 2147483647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17427" name="Picture 19"/>
          <p:cNvPicPr>
            <a:picLocks noChangeAspect="1" noChangeArrowheads="1" noCrop="1"/>
          </p:cNvPicPr>
          <p:nvPr/>
        </p:nvPicPr>
        <p:blipFill>
          <a:blip r:embed="rId3"/>
          <a:stretch>
            <a:fillRect/>
          </a:stretch>
        </p:blipFill>
        <p:spPr bwMode="auto">
          <a:xfrm flipH="1">
            <a:off x="13268924" y="4759325"/>
            <a:ext cx="751876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Freeform 11"/>
          <p:cNvSpPr>
            <a:spLocks/>
          </p:cNvSpPr>
          <p:nvPr/>
        </p:nvSpPr>
        <p:spPr bwMode="auto">
          <a:xfrm>
            <a:off x="164307" y="4581524"/>
            <a:ext cx="1403350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054" name="Freeform 21"/>
          <p:cNvSpPr>
            <a:spLocks/>
          </p:cNvSpPr>
          <p:nvPr/>
        </p:nvSpPr>
        <p:spPr bwMode="auto">
          <a:xfrm>
            <a:off x="-389731" y="4581524"/>
            <a:ext cx="1957388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8240896E-57FE-44A1-AFB3-5CC0D1DE5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7351" y="333375"/>
            <a:ext cx="6481763" cy="381635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chemeClr val="tx1">
                  <a:gamma/>
                  <a:tint val="90980"/>
                  <a:invGamma/>
                </a:schemeClr>
              </a:gs>
              <a:gs pos="100000">
                <a:schemeClr val="tx1"/>
              </a:gs>
            </a:gsLst>
            <a:lin ang="2700000" scaled="1"/>
          </a:gradFill>
          <a:ln w="38100" cap="sq">
            <a:solidFill>
              <a:schemeClr val="bg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" name="Rectangle 8" descr="Medium wood">
            <a:extLst>
              <a:ext uri="{FF2B5EF4-FFF2-40B4-BE49-F238E27FC236}">
                <a16:creationId xmlns:a16="http://schemas.microsoft.com/office/drawing/2014/main" id="{3D28BB50-4D10-48BA-B09A-19C352D36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5914" y="4149726"/>
            <a:ext cx="6624637" cy="144463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F79313E0-5F7A-49F2-8266-4ED1BD41A8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3564" y="4078289"/>
            <a:ext cx="433387" cy="71437"/>
          </a:xfrm>
          <a:prstGeom prst="rect">
            <a:avLst/>
          </a:prstGeom>
          <a:gradFill rotWithShape="1">
            <a:gsLst>
              <a:gs pos="0">
                <a:schemeClr val="bg1">
                  <a:gamma/>
                  <a:shade val="3137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3137"/>
                  <a:invGamma/>
                </a:schemeClr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87A6A021-3697-4326-8550-672315A34F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8" y="508270"/>
            <a:ext cx="3575868" cy="12303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 anchor="ctr" anchorCtr="1">
            <a:spAutoFit/>
          </a:bodyPr>
          <a:lstStyle/>
          <a:p>
            <a:pPr algn="ctr">
              <a:lnSpc>
                <a:spcPct val="135000"/>
              </a:lnSpc>
              <a:defRPr/>
            </a:pPr>
            <a:r>
              <a:rPr lang="en-GB" sz="60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Incorrect</a:t>
            </a:r>
          </a:p>
        </p:txBody>
      </p:sp>
      <p:sp>
        <p:nvSpPr>
          <p:cNvPr id="13" name="Text Box 11">
            <a:extLst>
              <a:ext uri="{FF2B5EF4-FFF2-40B4-BE49-F238E27FC236}">
                <a16:creationId xmlns:a16="http://schemas.microsoft.com/office/drawing/2014/main" id="{3D3736AD-53A7-4448-A21A-93D9C4958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9" y="1984363"/>
            <a:ext cx="6143625" cy="12303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>
              <a:lnSpc>
                <a:spcPct val="135000"/>
              </a:lnSpc>
              <a:defRPr/>
            </a:pPr>
            <a:r>
              <a:rPr lang="en-GB" sz="6000" b="1" dirty="0" err="1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Anghywir</a:t>
            </a:r>
            <a:endParaRPr lang="en-GB" sz="6000" b="1" dirty="0">
              <a:solidFill>
                <a:srgbClr val="FFC00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F91E812-7B40-466C-9904-8BF37C82DBE1}"/>
              </a:ext>
            </a:extLst>
          </p:cNvPr>
          <p:cNvSpPr/>
          <p:nvPr/>
        </p:nvSpPr>
        <p:spPr>
          <a:xfrm>
            <a:off x="1738313" y="142875"/>
            <a:ext cx="1071562" cy="1143000"/>
          </a:xfrm>
          <a:prstGeom prst="ellips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7200" b="1" dirty="0">
                <a:solidFill>
                  <a:srgbClr val="FF0000"/>
                </a:solidFill>
                <a:latin typeface="Calibri" pitchFamily="34" charset="0"/>
              </a:rPr>
              <a:t>4</a:t>
            </a:r>
            <a:endParaRPr lang="en-GB" sz="7200" b="1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60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23 -0.00023 L -1.07878 0.01644 " pathEditMode="relative" rAng="0" ptsTypes="AA">
                                      <p:cBhvr>
                                        <p:cTn id="6" dur="12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677" y="83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ebona f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Freeform 3"/>
          <p:cNvSpPr>
            <a:spLocks/>
          </p:cNvSpPr>
          <p:nvPr/>
        </p:nvSpPr>
        <p:spPr bwMode="auto">
          <a:xfrm>
            <a:off x="1323975" y="4531788"/>
            <a:ext cx="1143000" cy="1323438"/>
          </a:xfrm>
          <a:custGeom>
            <a:avLst/>
            <a:gdLst>
              <a:gd name="T0" fmla="*/ 2147483647 w 229"/>
              <a:gd name="T1" fmla="*/ 2147483647 h 272"/>
              <a:gd name="T2" fmla="*/ 2147483647 w 229"/>
              <a:gd name="T3" fmla="*/ 2147483647 h 272"/>
              <a:gd name="T4" fmla="*/ 2147483647 w 229"/>
              <a:gd name="T5" fmla="*/ 2147483647 h 272"/>
              <a:gd name="T6" fmla="*/ 2147483647 w 229"/>
              <a:gd name="T7" fmla="*/ 2147483647 h 272"/>
              <a:gd name="T8" fmla="*/ 2147483647 w 229"/>
              <a:gd name="T9" fmla="*/ 2147483647 h 272"/>
              <a:gd name="T10" fmla="*/ 2147483647 w 229"/>
              <a:gd name="T11" fmla="*/ 2147483647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17427" name="Picture 19"/>
          <p:cNvPicPr>
            <a:picLocks noChangeAspect="1" noChangeArrowheads="1" noCrop="1"/>
          </p:cNvPicPr>
          <p:nvPr/>
        </p:nvPicPr>
        <p:blipFill>
          <a:blip r:embed="rId3"/>
          <a:stretch>
            <a:fillRect/>
          </a:stretch>
        </p:blipFill>
        <p:spPr bwMode="auto">
          <a:xfrm flipH="1">
            <a:off x="13268924" y="4759325"/>
            <a:ext cx="751876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Freeform 11"/>
          <p:cNvSpPr>
            <a:spLocks/>
          </p:cNvSpPr>
          <p:nvPr/>
        </p:nvSpPr>
        <p:spPr bwMode="auto">
          <a:xfrm>
            <a:off x="164307" y="4581524"/>
            <a:ext cx="1403350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054" name="Freeform 21"/>
          <p:cNvSpPr>
            <a:spLocks/>
          </p:cNvSpPr>
          <p:nvPr/>
        </p:nvSpPr>
        <p:spPr bwMode="auto">
          <a:xfrm>
            <a:off x="-389731" y="4581524"/>
            <a:ext cx="1957388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8240896E-57FE-44A1-AFB3-5CC0D1DE5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7351" y="333375"/>
            <a:ext cx="6481763" cy="381635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chemeClr val="tx1">
                  <a:gamma/>
                  <a:tint val="90980"/>
                  <a:invGamma/>
                </a:schemeClr>
              </a:gs>
              <a:gs pos="100000">
                <a:schemeClr val="tx1"/>
              </a:gs>
            </a:gsLst>
            <a:lin ang="2700000" scaled="1"/>
          </a:gradFill>
          <a:ln w="38100" cap="sq">
            <a:solidFill>
              <a:schemeClr val="bg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" name="Rectangle 8" descr="Medium wood">
            <a:extLst>
              <a:ext uri="{FF2B5EF4-FFF2-40B4-BE49-F238E27FC236}">
                <a16:creationId xmlns:a16="http://schemas.microsoft.com/office/drawing/2014/main" id="{3D28BB50-4D10-48BA-B09A-19C352D36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5914" y="4149726"/>
            <a:ext cx="6624637" cy="144463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F79313E0-5F7A-49F2-8266-4ED1BD41A8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3564" y="4078289"/>
            <a:ext cx="433387" cy="71437"/>
          </a:xfrm>
          <a:prstGeom prst="rect">
            <a:avLst/>
          </a:prstGeom>
          <a:gradFill rotWithShape="1">
            <a:gsLst>
              <a:gs pos="0">
                <a:schemeClr val="bg1">
                  <a:gamma/>
                  <a:shade val="3137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3137"/>
                  <a:invGamma/>
                </a:schemeClr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87A6A021-3697-4326-8550-672315A34F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7" y="508270"/>
            <a:ext cx="4224337" cy="12303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 anchor="ctr" anchorCtr="1">
            <a:spAutoFit/>
          </a:bodyPr>
          <a:lstStyle/>
          <a:p>
            <a:pPr algn="ctr">
              <a:lnSpc>
                <a:spcPct val="135000"/>
              </a:lnSpc>
              <a:defRPr/>
            </a:pPr>
            <a:r>
              <a:rPr lang="en-GB" sz="60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Very good</a:t>
            </a:r>
          </a:p>
        </p:txBody>
      </p:sp>
      <p:sp>
        <p:nvSpPr>
          <p:cNvPr id="13" name="Text Box 11">
            <a:extLst>
              <a:ext uri="{FF2B5EF4-FFF2-40B4-BE49-F238E27FC236}">
                <a16:creationId xmlns:a16="http://schemas.microsoft.com/office/drawing/2014/main" id="{3D3736AD-53A7-4448-A21A-93D9C4958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9" y="1984363"/>
            <a:ext cx="6143625" cy="12303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>
              <a:lnSpc>
                <a:spcPct val="135000"/>
              </a:lnSpc>
              <a:defRPr/>
            </a:pPr>
            <a:r>
              <a:rPr lang="cy-GB" sz="6000" b="1" dirty="0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Da iawn</a:t>
            </a:r>
            <a:endParaRPr lang="en-GB" sz="6000" b="1" dirty="0">
              <a:solidFill>
                <a:srgbClr val="FFC00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F91E812-7B40-466C-9904-8BF37C82DBE1}"/>
              </a:ext>
            </a:extLst>
          </p:cNvPr>
          <p:cNvSpPr/>
          <p:nvPr/>
        </p:nvSpPr>
        <p:spPr>
          <a:xfrm>
            <a:off x="1738313" y="142875"/>
            <a:ext cx="1071562" cy="1143000"/>
          </a:xfrm>
          <a:prstGeom prst="ellips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7200" b="1" dirty="0">
                <a:solidFill>
                  <a:srgbClr val="FF0000"/>
                </a:solidFill>
                <a:latin typeface="Calibri" pitchFamily="34" charset="0"/>
              </a:rPr>
              <a:t>5</a:t>
            </a:r>
            <a:endParaRPr lang="en-GB" sz="7200" b="1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658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23 -0.00023 L -1.07878 0.01644 " pathEditMode="relative" rAng="0" ptsTypes="AA">
                                      <p:cBhvr>
                                        <p:cTn id="6" dur="12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677" y="83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ebona f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Freeform 3"/>
          <p:cNvSpPr>
            <a:spLocks/>
          </p:cNvSpPr>
          <p:nvPr/>
        </p:nvSpPr>
        <p:spPr bwMode="auto">
          <a:xfrm>
            <a:off x="1323975" y="4531788"/>
            <a:ext cx="1143000" cy="1323438"/>
          </a:xfrm>
          <a:custGeom>
            <a:avLst/>
            <a:gdLst>
              <a:gd name="T0" fmla="*/ 2147483647 w 229"/>
              <a:gd name="T1" fmla="*/ 2147483647 h 272"/>
              <a:gd name="T2" fmla="*/ 2147483647 w 229"/>
              <a:gd name="T3" fmla="*/ 2147483647 h 272"/>
              <a:gd name="T4" fmla="*/ 2147483647 w 229"/>
              <a:gd name="T5" fmla="*/ 2147483647 h 272"/>
              <a:gd name="T6" fmla="*/ 2147483647 w 229"/>
              <a:gd name="T7" fmla="*/ 2147483647 h 272"/>
              <a:gd name="T8" fmla="*/ 2147483647 w 229"/>
              <a:gd name="T9" fmla="*/ 2147483647 h 272"/>
              <a:gd name="T10" fmla="*/ 2147483647 w 229"/>
              <a:gd name="T11" fmla="*/ 2147483647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17427" name="Picture 19"/>
          <p:cNvPicPr>
            <a:picLocks noChangeAspect="1" noChangeArrowheads="1" noCrop="1"/>
          </p:cNvPicPr>
          <p:nvPr/>
        </p:nvPicPr>
        <p:blipFill>
          <a:blip r:embed="rId3"/>
          <a:stretch>
            <a:fillRect/>
          </a:stretch>
        </p:blipFill>
        <p:spPr bwMode="auto">
          <a:xfrm flipH="1">
            <a:off x="13268924" y="4759325"/>
            <a:ext cx="751876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Freeform 11"/>
          <p:cNvSpPr>
            <a:spLocks/>
          </p:cNvSpPr>
          <p:nvPr/>
        </p:nvSpPr>
        <p:spPr bwMode="auto">
          <a:xfrm>
            <a:off x="164307" y="4581524"/>
            <a:ext cx="1403350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054" name="Freeform 21"/>
          <p:cNvSpPr>
            <a:spLocks/>
          </p:cNvSpPr>
          <p:nvPr/>
        </p:nvSpPr>
        <p:spPr bwMode="auto">
          <a:xfrm>
            <a:off x="-389731" y="4581524"/>
            <a:ext cx="1957388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8240896E-57FE-44A1-AFB3-5CC0D1DE5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7351" y="333375"/>
            <a:ext cx="6481763" cy="381635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chemeClr val="tx1">
                  <a:gamma/>
                  <a:tint val="90980"/>
                  <a:invGamma/>
                </a:schemeClr>
              </a:gs>
              <a:gs pos="100000">
                <a:schemeClr val="tx1"/>
              </a:gs>
            </a:gsLst>
            <a:lin ang="2700000" scaled="1"/>
          </a:gradFill>
          <a:ln w="38100" cap="sq">
            <a:solidFill>
              <a:schemeClr val="bg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" name="Rectangle 8" descr="Medium wood">
            <a:extLst>
              <a:ext uri="{FF2B5EF4-FFF2-40B4-BE49-F238E27FC236}">
                <a16:creationId xmlns:a16="http://schemas.microsoft.com/office/drawing/2014/main" id="{3D28BB50-4D10-48BA-B09A-19C352D36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5914" y="4149726"/>
            <a:ext cx="6624637" cy="144463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F79313E0-5F7A-49F2-8266-4ED1BD41A8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3564" y="4078289"/>
            <a:ext cx="433387" cy="71437"/>
          </a:xfrm>
          <a:prstGeom prst="rect">
            <a:avLst/>
          </a:prstGeom>
          <a:gradFill rotWithShape="1">
            <a:gsLst>
              <a:gs pos="0">
                <a:schemeClr val="bg1">
                  <a:gamma/>
                  <a:shade val="3137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3137"/>
                  <a:invGamma/>
                </a:schemeClr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87A6A021-3697-4326-8550-672315A34F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7" y="454025"/>
            <a:ext cx="4432903" cy="133882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 anchor="ctr" anchorCtr="1">
            <a:spAutoFit/>
          </a:bodyPr>
          <a:lstStyle/>
          <a:p>
            <a:pPr algn="ctr">
              <a:lnSpc>
                <a:spcPct val="135000"/>
              </a:lnSpc>
              <a:defRPr/>
            </a:pPr>
            <a:r>
              <a:rPr lang="en-GB" sz="60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Yes. Correct</a:t>
            </a:r>
          </a:p>
        </p:txBody>
      </p:sp>
      <p:sp>
        <p:nvSpPr>
          <p:cNvPr id="13" name="Text Box 11">
            <a:extLst>
              <a:ext uri="{FF2B5EF4-FFF2-40B4-BE49-F238E27FC236}">
                <a16:creationId xmlns:a16="http://schemas.microsoft.com/office/drawing/2014/main" id="{3D3736AD-53A7-4448-A21A-93D9C4958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9" y="1984363"/>
            <a:ext cx="6143625" cy="12303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>
              <a:lnSpc>
                <a:spcPct val="135000"/>
              </a:lnSpc>
              <a:defRPr/>
            </a:pPr>
            <a:r>
              <a:rPr lang="en-GB" sz="6000" b="1" dirty="0" err="1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Ie</a:t>
            </a:r>
            <a:r>
              <a:rPr lang="en-GB" sz="6000" b="1" dirty="0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. Cywir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F91E812-7B40-466C-9904-8BF37C82DBE1}"/>
              </a:ext>
            </a:extLst>
          </p:cNvPr>
          <p:cNvSpPr/>
          <p:nvPr/>
        </p:nvSpPr>
        <p:spPr>
          <a:xfrm>
            <a:off x="1738313" y="142875"/>
            <a:ext cx="1071562" cy="1143000"/>
          </a:xfrm>
          <a:prstGeom prst="ellips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7200" b="1" dirty="0">
                <a:solidFill>
                  <a:srgbClr val="FF0000"/>
                </a:solidFill>
                <a:latin typeface="Calibri" pitchFamily="34" charset="0"/>
              </a:rPr>
              <a:t>6</a:t>
            </a:r>
            <a:endParaRPr lang="en-GB" sz="7200" b="1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643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23 -0.00023 L -1.07878 0.01644 " pathEditMode="relative" rAng="0" ptsTypes="AA">
                                      <p:cBhvr>
                                        <p:cTn id="6" dur="12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677" y="83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ebona f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Freeform 3"/>
          <p:cNvSpPr>
            <a:spLocks/>
          </p:cNvSpPr>
          <p:nvPr/>
        </p:nvSpPr>
        <p:spPr bwMode="auto">
          <a:xfrm>
            <a:off x="1323975" y="4531788"/>
            <a:ext cx="1143000" cy="1323438"/>
          </a:xfrm>
          <a:custGeom>
            <a:avLst/>
            <a:gdLst>
              <a:gd name="T0" fmla="*/ 2147483647 w 229"/>
              <a:gd name="T1" fmla="*/ 2147483647 h 272"/>
              <a:gd name="T2" fmla="*/ 2147483647 w 229"/>
              <a:gd name="T3" fmla="*/ 2147483647 h 272"/>
              <a:gd name="T4" fmla="*/ 2147483647 w 229"/>
              <a:gd name="T5" fmla="*/ 2147483647 h 272"/>
              <a:gd name="T6" fmla="*/ 2147483647 w 229"/>
              <a:gd name="T7" fmla="*/ 2147483647 h 272"/>
              <a:gd name="T8" fmla="*/ 2147483647 w 229"/>
              <a:gd name="T9" fmla="*/ 2147483647 h 272"/>
              <a:gd name="T10" fmla="*/ 2147483647 w 229"/>
              <a:gd name="T11" fmla="*/ 2147483647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17427" name="Picture 19"/>
          <p:cNvPicPr>
            <a:picLocks noChangeAspect="1" noChangeArrowheads="1" noCrop="1"/>
          </p:cNvPicPr>
          <p:nvPr/>
        </p:nvPicPr>
        <p:blipFill>
          <a:blip r:embed="rId3"/>
          <a:stretch>
            <a:fillRect/>
          </a:stretch>
        </p:blipFill>
        <p:spPr bwMode="auto">
          <a:xfrm flipH="1">
            <a:off x="13268924" y="4759325"/>
            <a:ext cx="751876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Freeform 11"/>
          <p:cNvSpPr>
            <a:spLocks/>
          </p:cNvSpPr>
          <p:nvPr/>
        </p:nvSpPr>
        <p:spPr bwMode="auto">
          <a:xfrm>
            <a:off x="164307" y="4581524"/>
            <a:ext cx="1403350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054" name="Freeform 21"/>
          <p:cNvSpPr>
            <a:spLocks/>
          </p:cNvSpPr>
          <p:nvPr/>
        </p:nvSpPr>
        <p:spPr bwMode="auto">
          <a:xfrm>
            <a:off x="-389731" y="4581524"/>
            <a:ext cx="1957388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8240896E-57FE-44A1-AFB3-5CC0D1DE5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7351" y="333375"/>
            <a:ext cx="6481763" cy="381635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chemeClr val="tx1">
                  <a:gamma/>
                  <a:tint val="90980"/>
                  <a:invGamma/>
                </a:schemeClr>
              </a:gs>
              <a:gs pos="100000">
                <a:schemeClr val="tx1"/>
              </a:gs>
            </a:gsLst>
            <a:lin ang="2700000" scaled="1"/>
          </a:gradFill>
          <a:ln w="38100" cap="sq">
            <a:solidFill>
              <a:schemeClr val="bg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" name="Rectangle 8" descr="Medium wood">
            <a:extLst>
              <a:ext uri="{FF2B5EF4-FFF2-40B4-BE49-F238E27FC236}">
                <a16:creationId xmlns:a16="http://schemas.microsoft.com/office/drawing/2014/main" id="{3D28BB50-4D10-48BA-B09A-19C352D36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5914" y="4149726"/>
            <a:ext cx="6624637" cy="144463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F79313E0-5F7A-49F2-8266-4ED1BD41A8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3564" y="4078289"/>
            <a:ext cx="433387" cy="71437"/>
          </a:xfrm>
          <a:prstGeom prst="rect">
            <a:avLst/>
          </a:prstGeom>
          <a:gradFill rotWithShape="1">
            <a:gsLst>
              <a:gs pos="0">
                <a:schemeClr val="bg1">
                  <a:gamma/>
                  <a:shade val="3137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3137"/>
                  <a:invGamma/>
                </a:schemeClr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87A6A021-3697-4326-8550-672315A34F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7" y="454025"/>
            <a:ext cx="6143623" cy="133882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 anchor="ctr" anchorCtr="1">
            <a:spAutoFit/>
          </a:bodyPr>
          <a:lstStyle/>
          <a:p>
            <a:pPr algn="ctr">
              <a:lnSpc>
                <a:spcPct val="135000"/>
              </a:lnSpc>
              <a:defRPr/>
            </a:pPr>
            <a:r>
              <a:rPr lang="en-GB" sz="60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Correct. Very good</a:t>
            </a:r>
          </a:p>
        </p:txBody>
      </p:sp>
      <p:sp>
        <p:nvSpPr>
          <p:cNvPr id="13" name="Text Box 11">
            <a:extLst>
              <a:ext uri="{FF2B5EF4-FFF2-40B4-BE49-F238E27FC236}">
                <a16:creationId xmlns:a16="http://schemas.microsoft.com/office/drawing/2014/main" id="{3D3736AD-53A7-4448-A21A-93D9C4958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9" y="1984363"/>
            <a:ext cx="6143625" cy="12303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>
              <a:lnSpc>
                <a:spcPct val="135000"/>
              </a:lnSpc>
              <a:defRPr/>
            </a:pPr>
            <a:r>
              <a:rPr lang="en-GB" sz="6000" b="1" dirty="0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Cywir. Da </a:t>
            </a:r>
            <a:r>
              <a:rPr lang="en-GB" sz="6000" b="1" dirty="0" err="1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iawn</a:t>
            </a:r>
            <a:endParaRPr lang="en-GB" sz="6000" b="1" dirty="0">
              <a:solidFill>
                <a:srgbClr val="FFC00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F91E812-7B40-466C-9904-8BF37C82DBE1}"/>
              </a:ext>
            </a:extLst>
          </p:cNvPr>
          <p:cNvSpPr/>
          <p:nvPr/>
        </p:nvSpPr>
        <p:spPr>
          <a:xfrm>
            <a:off x="1738313" y="142875"/>
            <a:ext cx="1071562" cy="1143000"/>
          </a:xfrm>
          <a:prstGeom prst="ellips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7200" b="1" dirty="0">
                <a:solidFill>
                  <a:srgbClr val="FF0000"/>
                </a:solidFill>
                <a:latin typeface="Calibri" pitchFamily="34" charset="0"/>
              </a:rPr>
              <a:t>7</a:t>
            </a:r>
            <a:endParaRPr lang="en-GB" sz="7200" b="1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868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23 -0.00023 L -1.07878 0.01644 " pathEditMode="relative" rAng="0" ptsTypes="AA">
                                      <p:cBhvr>
                                        <p:cTn id="6" dur="12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677" y="83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ebona f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Freeform 3"/>
          <p:cNvSpPr>
            <a:spLocks/>
          </p:cNvSpPr>
          <p:nvPr/>
        </p:nvSpPr>
        <p:spPr bwMode="auto">
          <a:xfrm>
            <a:off x="1323975" y="4531788"/>
            <a:ext cx="1143000" cy="1323438"/>
          </a:xfrm>
          <a:custGeom>
            <a:avLst/>
            <a:gdLst>
              <a:gd name="T0" fmla="*/ 2147483647 w 229"/>
              <a:gd name="T1" fmla="*/ 2147483647 h 272"/>
              <a:gd name="T2" fmla="*/ 2147483647 w 229"/>
              <a:gd name="T3" fmla="*/ 2147483647 h 272"/>
              <a:gd name="T4" fmla="*/ 2147483647 w 229"/>
              <a:gd name="T5" fmla="*/ 2147483647 h 272"/>
              <a:gd name="T6" fmla="*/ 2147483647 w 229"/>
              <a:gd name="T7" fmla="*/ 2147483647 h 272"/>
              <a:gd name="T8" fmla="*/ 2147483647 w 229"/>
              <a:gd name="T9" fmla="*/ 2147483647 h 272"/>
              <a:gd name="T10" fmla="*/ 2147483647 w 229"/>
              <a:gd name="T11" fmla="*/ 2147483647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17427" name="Picture 19"/>
          <p:cNvPicPr>
            <a:picLocks noChangeAspect="1" noChangeArrowheads="1" noCrop="1"/>
          </p:cNvPicPr>
          <p:nvPr/>
        </p:nvPicPr>
        <p:blipFill>
          <a:blip r:embed="rId3"/>
          <a:stretch>
            <a:fillRect/>
          </a:stretch>
        </p:blipFill>
        <p:spPr bwMode="auto">
          <a:xfrm flipH="1">
            <a:off x="13268924" y="4759325"/>
            <a:ext cx="751876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Freeform 11"/>
          <p:cNvSpPr>
            <a:spLocks/>
          </p:cNvSpPr>
          <p:nvPr/>
        </p:nvSpPr>
        <p:spPr bwMode="auto">
          <a:xfrm>
            <a:off x="164307" y="4581524"/>
            <a:ext cx="1403350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054" name="Freeform 21"/>
          <p:cNvSpPr>
            <a:spLocks/>
          </p:cNvSpPr>
          <p:nvPr/>
        </p:nvSpPr>
        <p:spPr bwMode="auto">
          <a:xfrm>
            <a:off x="-389731" y="4581524"/>
            <a:ext cx="1957388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8240896E-57FE-44A1-AFB3-5CC0D1DE5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7351" y="333375"/>
            <a:ext cx="6481763" cy="381635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chemeClr val="tx1">
                  <a:gamma/>
                  <a:tint val="90980"/>
                  <a:invGamma/>
                </a:schemeClr>
              </a:gs>
              <a:gs pos="100000">
                <a:schemeClr val="tx1"/>
              </a:gs>
            </a:gsLst>
            <a:lin ang="2700000" scaled="1"/>
          </a:gradFill>
          <a:ln w="38100" cap="sq">
            <a:solidFill>
              <a:schemeClr val="bg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" name="Rectangle 8" descr="Medium wood">
            <a:extLst>
              <a:ext uri="{FF2B5EF4-FFF2-40B4-BE49-F238E27FC236}">
                <a16:creationId xmlns:a16="http://schemas.microsoft.com/office/drawing/2014/main" id="{3D28BB50-4D10-48BA-B09A-19C352D36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5914" y="4149726"/>
            <a:ext cx="6624637" cy="144463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F79313E0-5F7A-49F2-8266-4ED1BD41A8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3564" y="4078289"/>
            <a:ext cx="433387" cy="71437"/>
          </a:xfrm>
          <a:prstGeom prst="rect">
            <a:avLst/>
          </a:prstGeom>
          <a:gradFill rotWithShape="1">
            <a:gsLst>
              <a:gs pos="0">
                <a:schemeClr val="bg1">
                  <a:gamma/>
                  <a:shade val="3137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3137"/>
                  <a:invGamma/>
                </a:schemeClr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87A6A021-3697-4326-8550-672315A34F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7" y="454025"/>
            <a:ext cx="6143624" cy="133882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 anchor="ctr" anchorCtr="1">
            <a:spAutoFit/>
          </a:bodyPr>
          <a:lstStyle/>
          <a:p>
            <a:pPr algn="ctr">
              <a:lnSpc>
                <a:spcPct val="135000"/>
              </a:lnSpc>
              <a:defRPr/>
            </a:pPr>
            <a:r>
              <a:rPr lang="en-GB" sz="60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Nearly. Try again</a:t>
            </a:r>
          </a:p>
        </p:txBody>
      </p:sp>
      <p:sp>
        <p:nvSpPr>
          <p:cNvPr id="13" name="Text Box 11">
            <a:extLst>
              <a:ext uri="{FF2B5EF4-FFF2-40B4-BE49-F238E27FC236}">
                <a16:creationId xmlns:a16="http://schemas.microsoft.com/office/drawing/2014/main" id="{3D3736AD-53A7-4448-A21A-93D9C4958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9" y="1984363"/>
            <a:ext cx="6143625" cy="12303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>
              <a:lnSpc>
                <a:spcPct val="135000"/>
              </a:lnSpc>
              <a:defRPr/>
            </a:pPr>
            <a:r>
              <a:rPr lang="en-GB" sz="6000" b="1" dirty="0" err="1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Bron</a:t>
            </a:r>
            <a:r>
              <a:rPr lang="en-GB" sz="6000" b="1" dirty="0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. </a:t>
            </a:r>
            <a:r>
              <a:rPr lang="en-GB" sz="6000" b="1" dirty="0" err="1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Tria</a:t>
            </a:r>
            <a:r>
              <a:rPr lang="en-GB" sz="6000" b="1" dirty="0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GB" sz="6000" b="1" dirty="0" err="1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eto</a:t>
            </a:r>
            <a:endParaRPr lang="en-GB" sz="6000" b="1" dirty="0">
              <a:solidFill>
                <a:srgbClr val="FFC00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F91E812-7B40-466C-9904-8BF37C82DBE1}"/>
              </a:ext>
            </a:extLst>
          </p:cNvPr>
          <p:cNvSpPr/>
          <p:nvPr/>
        </p:nvSpPr>
        <p:spPr>
          <a:xfrm>
            <a:off x="1738313" y="142875"/>
            <a:ext cx="1071562" cy="1143000"/>
          </a:xfrm>
          <a:prstGeom prst="ellips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7200" b="1" dirty="0">
                <a:solidFill>
                  <a:srgbClr val="FF0000"/>
                </a:solidFill>
                <a:latin typeface="Calibri" pitchFamily="34" charset="0"/>
              </a:rPr>
              <a:t>8</a:t>
            </a:r>
            <a:endParaRPr lang="en-GB" sz="7200" b="1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86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23 -0.00023 L -1.07878 0.01644 " pathEditMode="relative" rAng="0" ptsTypes="AA">
                                      <p:cBhvr>
                                        <p:cTn id="6" dur="12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677" y="83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ebona f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Freeform 3"/>
          <p:cNvSpPr>
            <a:spLocks/>
          </p:cNvSpPr>
          <p:nvPr/>
        </p:nvSpPr>
        <p:spPr bwMode="auto">
          <a:xfrm>
            <a:off x="1323975" y="4531788"/>
            <a:ext cx="1143000" cy="1323438"/>
          </a:xfrm>
          <a:custGeom>
            <a:avLst/>
            <a:gdLst>
              <a:gd name="T0" fmla="*/ 2147483647 w 229"/>
              <a:gd name="T1" fmla="*/ 2147483647 h 272"/>
              <a:gd name="T2" fmla="*/ 2147483647 w 229"/>
              <a:gd name="T3" fmla="*/ 2147483647 h 272"/>
              <a:gd name="T4" fmla="*/ 2147483647 w 229"/>
              <a:gd name="T5" fmla="*/ 2147483647 h 272"/>
              <a:gd name="T6" fmla="*/ 2147483647 w 229"/>
              <a:gd name="T7" fmla="*/ 2147483647 h 272"/>
              <a:gd name="T8" fmla="*/ 2147483647 w 229"/>
              <a:gd name="T9" fmla="*/ 2147483647 h 272"/>
              <a:gd name="T10" fmla="*/ 2147483647 w 229"/>
              <a:gd name="T11" fmla="*/ 2147483647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17427" name="Picture 19"/>
          <p:cNvPicPr>
            <a:picLocks noChangeAspect="1" noChangeArrowheads="1" noCrop="1"/>
          </p:cNvPicPr>
          <p:nvPr/>
        </p:nvPicPr>
        <p:blipFill>
          <a:blip r:embed="rId3"/>
          <a:stretch>
            <a:fillRect/>
          </a:stretch>
        </p:blipFill>
        <p:spPr bwMode="auto">
          <a:xfrm flipH="1">
            <a:off x="13268924" y="4759325"/>
            <a:ext cx="751876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Freeform 11"/>
          <p:cNvSpPr>
            <a:spLocks/>
          </p:cNvSpPr>
          <p:nvPr/>
        </p:nvSpPr>
        <p:spPr bwMode="auto">
          <a:xfrm>
            <a:off x="164307" y="4581524"/>
            <a:ext cx="1403350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054" name="Freeform 21"/>
          <p:cNvSpPr>
            <a:spLocks/>
          </p:cNvSpPr>
          <p:nvPr/>
        </p:nvSpPr>
        <p:spPr bwMode="auto">
          <a:xfrm>
            <a:off x="-389731" y="4581524"/>
            <a:ext cx="1957388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8240896E-57FE-44A1-AFB3-5CC0D1DE5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7351" y="333375"/>
            <a:ext cx="6481763" cy="381635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chemeClr val="tx1">
                  <a:gamma/>
                  <a:tint val="90980"/>
                  <a:invGamma/>
                </a:schemeClr>
              </a:gs>
              <a:gs pos="100000">
                <a:schemeClr val="tx1"/>
              </a:gs>
            </a:gsLst>
            <a:lin ang="2700000" scaled="1"/>
          </a:gradFill>
          <a:ln w="38100" cap="sq">
            <a:solidFill>
              <a:schemeClr val="bg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" name="Rectangle 8" descr="Medium wood">
            <a:extLst>
              <a:ext uri="{FF2B5EF4-FFF2-40B4-BE49-F238E27FC236}">
                <a16:creationId xmlns:a16="http://schemas.microsoft.com/office/drawing/2014/main" id="{3D28BB50-4D10-48BA-B09A-19C352D36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5914" y="4149726"/>
            <a:ext cx="6624637" cy="144463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F79313E0-5F7A-49F2-8266-4ED1BD41A8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3564" y="4078289"/>
            <a:ext cx="433387" cy="71437"/>
          </a:xfrm>
          <a:prstGeom prst="rect">
            <a:avLst/>
          </a:prstGeom>
          <a:gradFill rotWithShape="1">
            <a:gsLst>
              <a:gs pos="0">
                <a:schemeClr val="bg1">
                  <a:gamma/>
                  <a:shade val="3137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3137"/>
                  <a:invGamma/>
                </a:schemeClr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87A6A021-3697-4326-8550-672315A34F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7" y="454025"/>
            <a:ext cx="6015037" cy="133882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 anchor="ctr" anchorCtr="1">
            <a:spAutoFit/>
          </a:bodyPr>
          <a:lstStyle/>
          <a:p>
            <a:pPr algn="ctr">
              <a:lnSpc>
                <a:spcPct val="135000"/>
              </a:lnSpc>
              <a:defRPr/>
            </a:pPr>
            <a:r>
              <a:rPr lang="cy-GB" sz="60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C</a:t>
            </a:r>
            <a:r>
              <a:rPr lang="en-GB" sz="6000" b="1" dirty="0" err="1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ongratulations</a:t>
            </a:r>
            <a:r>
              <a:rPr lang="en-GB" sz="60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!</a:t>
            </a:r>
          </a:p>
        </p:txBody>
      </p:sp>
      <p:sp>
        <p:nvSpPr>
          <p:cNvPr id="13" name="Text Box 11">
            <a:extLst>
              <a:ext uri="{FF2B5EF4-FFF2-40B4-BE49-F238E27FC236}">
                <a16:creationId xmlns:a16="http://schemas.microsoft.com/office/drawing/2014/main" id="{3D3736AD-53A7-4448-A21A-93D9C4958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9" y="1984363"/>
            <a:ext cx="6143625" cy="12303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>
              <a:lnSpc>
                <a:spcPct val="135000"/>
              </a:lnSpc>
              <a:defRPr/>
            </a:pPr>
            <a:r>
              <a:rPr lang="en-GB" sz="6000" b="1" dirty="0" err="1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Llongyfarchiadau</a:t>
            </a:r>
            <a:r>
              <a:rPr lang="en-GB" sz="6000" b="1" dirty="0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!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F91E812-7B40-466C-9904-8BF37C82DBE1}"/>
              </a:ext>
            </a:extLst>
          </p:cNvPr>
          <p:cNvSpPr/>
          <p:nvPr/>
        </p:nvSpPr>
        <p:spPr>
          <a:xfrm>
            <a:off x="1738313" y="142875"/>
            <a:ext cx="1071562" cy="1143000"/>
          </a:xfrm>
          <a:prstGeom prst="ellips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7200" b="1" dirty="0">
                <a:solidFill>
                  <a:srgbClr val="FF0000"/>
                </a:solidFill>
                <a:latin typeface="Calibri" pitchFamily="34" charset="0"/>
              </a:rPr>
              <a:t>9</a:t>
            </a:r>
            <a:endParaRPr lang="en-GB" sz="7200" b="1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4096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23 -0.00023 L -1.07878 0.01644 " pathEditMode="relative" rAng="0" ptsTypes="AA">
                                      <p:cBhvr>
                                        <p:cTn id="6" dur="12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677" y="83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ebona f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Freeform 3"/>
          <p:cNvSpPr>
            <a:spLocks/>
          </p:cNvSpPr>
          <p:nvPr/>
        </p:nvSpPr>
        <p:spPr bwMode="auto">
          <a:xfrm>
            <a:off x="1323975" y="4531788"/>
            <a:ext cx="1143000" cy="1323438"/>
          </a:xfrm>
          <a:custGeom>
            <a:avLst/>
            <a:gdLst>
              <a:gd name="T0" fmla="*/ 2147483647 w 229"/>
              <a:gd name="T1" fmla="*/ 2147483647 h 272"/>
              <a:gd name="T2" fmla="*/ 2147483647 w 229"/>
              <a:gd name="T3" fmla="*/ 2147483647 h 272"/>
              <a:gd name="T4" fmla="*/ 2147483647 w 229"/>
              <a:gd name="T5" fmla="*/ 2147483647 h 272"/>
              <a:gd name="T6" fmla="*/ 2147483647 w 229"/>
              <a:gd name="T7" fmla="*/ 2147483647 h 272"/>
              <a:gd name="T8" fmla="*/ 2147483647 w 229"/>
              <a:gd name="T9" fmla="*/ 2147483647 h 272"/>
              <a:gd name="T10" fmla="*/ 2147483647 w 229"/>
              <a:gd name="T11" fmla="*/ 2147483647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pic>
        <p:nvPicPr>
          <p:cNvPr id="17427" name="Picture 19"/>
          <p:cNvPicPr>
            <a:picLocks noChangeAspect="1" noChangeArrowheads="1" noCrop="1"/>
          </p:cNvPicPr>
          <p:nvPr/>
        </p:nvPicPr>
        <p:blipFill>
          <a:blip r:embed="rId3"/>
          <a:stretch>
            <a:fillRect/>
          </a:stretch>
        </p:blipFill>
        <p:spPr bwMode="auto">
          <a:xfrm flipH="1">
            <a:off x="13268924" y="4759325"/>
            <a:ext cx="751876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Freeform 11"/>
          <p:cNvSpPr>
            <a:spLocks/>
          </p:cNvSpPr>
          <p:nvPr/>
        </p:nvSpPr>
        <p:spPr bwMode="auto">
          <a:xfrm>
            <a:off x="164307" y="4581524"/>
            <a:ext cx="1403350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054" name="Freeform 21"/>
          <p:cNvSpPr>
            <a:spLocks/>
          </p:cNvSpPr>
          <p:nvPr/>
        </p:nvSpPr>
        <p:spPr bwMode="auto">
          <a:xfrm>
            <a:off x="-389731" y="4581524"/>
            <a:ext cx="1957388" cy="1368425"/>
          </a:xfrm>
          <a:custGeom>
            <a:avLst/>
            <a:gdLst>
              <a:gd name="T0" fmla="*/ 0 w 506"/>
              <a:gd name="T1" fmla="*/ 2147483647 h 272"/>
              <a:gd name="T2" fmla="*/ 2147483647 w 506"/>
              <a:gd name="T3" fmla="*/ 2147483647 h 272"/>
              <a:gd name="T4" fmla="*/ 2147483647 w 506"/>
              <a:gd name="T5" fmla="*/ 2147483647 h 272"/>
              <a:gd name="T6" fmla="*/ 0 w 506"/>
              <a:gd name="T7" fmla="*/ 0 h 272"/>
              <a:gd name="T8" fmla="*/ 0 w 506"/>
              <a:gd name="T9" fmla="*/ 2147483647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solidFill>
            <a:schemeClr val="bg1"/>
          </a:solidFill>
          <a:ln w="12700" cap="sq">
            <a:noFill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8240896E-57FE-44A1-AFB3-5CC0D1DE5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7351" y="333375"/>
            <a:ext cx="6481763" cy="3816350"/>
          </a:xfrm>
          <a:prstGeom prst="rect">
            <a:avLst/>
          </a:prstGeom>
          <a:gradFill rotWithShape="1">
            <a:gsLst>
              <a:gs pos="0">
                <a:schemeClr val="tx1"/>
              </a:gs>
              <a:gs pos="50000">
                <a:schemeClr val="tx1">
                  <a:gamma/>
                  <a:tint val="90980"/>
                  <a:invGamma/>
                </a:schemeClr>
              </a:gs>
              <a:gs pos="100000">
                <a:schemeClr val="tx1"/>
              </a:gs>
            </a:gsLst>
            <a:lin ang="2700000" scaled="1"/>
          </a:gradFill>
          <a:ln w="38100" cap="sq">
            <a:solidFill>
              <a:schemeClr val="bg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0" name="Rectangle 8" descr="Medium wood">
            <a:extLst>
              <a:ext uri="{FF2B5EF4-FFF2-40B4-BE49-F238E27FC236}">
                <a16:creationId xmlns:a16="http://schemas.microsoft.com/office/drawing/2014/main" id="{3D28BB50-4D10-48BA-B09A-19C352D36C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5914" y="4149726"/>
            <a:ext cx="6624637" cy="144463"/>
          </a:xfrm>
          <a:prstGeom prst="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F79313E0-5F7A-49F2-8266-4ED1BD41A8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3564" y="4078289"/>
            <a:ext cx="433387" cy="71437"/>
          </a:xfrm>
          <a:prstGeom prst="rect">
            <a:avLst/>
          </a:prstGeom>
          <a:gradFill rotWithShape="1">
            <a:gsLst>
              <a:gs pos="0">
                <a:schemeClr val="bg1">
                  <a:gamma/>
                  <a:shade val="3137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3137"/>
                  <a:invGamma/>
                </a:schemeClr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87A6A021-3697-4326-8550-672315A34F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8" y="508270"/>
            <a:ext cx="3575868" cy="12303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 anchor="ctr" anchorCtr="1">
            <a:spAutoFit/>
          </a:bodyPr>
          <a:lstStyle/>
          <a:p>
            <a:pPr algn="ctr">
              <a:lnSpc>
                <a:spcPct val="135000"/>
              </a:lnSpc>
              <a:defRPr/>
            </a:pPr>
            <a:r>
              <a:rPr lang="en-GB" sz="60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Great!</a:t>
            </a:r>
          </a:p>
        </p:txBody>
      </p:sp>
      <p:sp>
        <p:nvSpPr>
          <p:cNvPr id="13" name="Text Box 11">
            <a:extLst>
              <a:ext uri="{FF2B5EF4-FFF2-40B4-BE49-F238E27FC236}">
                <a16:creationId xmlns:a16="http://schemas.microsoft.com/office/drawing/2014/main" id="{3D3736AD-53A7-4448-A21A-93D9C4958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189" y="1984363"/>
            <a:ext cx="6143625" cy="12303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>
              <a:lnSpc>
                <a:spcPct val="135000"/>
              </a:lnSpc>
              <a:defRPr/>
            </a:pPr>
            <a:r>
              <a:rPr lang="en-GB" sz="6000" b="1" dirty="0" err="1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Gwych</a:t>
            </a:r>
            <a:r>
              <a:rPr lang="en-GB" sz="6000" b="1" dirty="0">
                <a:solidFill>
                  <a:srgbClr val="FFC000"/>
                </a:solidFill>
                <a:latin typeface="Calibri" pitchFamily="34" charset="0"/>
                <a:cs typeface="Arial" pitchFamily="34" charset="0"/>
              </a:rPr>
              <a:t>!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F91E812-7B40-466C-9904-8BF37C82DBE1}"/>
              </a:ext>
            </a:extLst>
          </p:cNvPr>
          <p:cNvSpPr/>
          <p:nvPr/>
        </p:nvSpPr>
        <p:spPr>
          <a:xfrm>
            <a:off x="1209675" y="142875"/>
            <a:ext cx="1600200" cy="1143000"/>
          </a:xfrm>
          <a:prstGeom prst="ellipse">
            <a:avLst/>
          </a:prstGeom>
          <a:solidFill>
            <a:srgbClr val="FFFF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7200" b="1" dirty="0">
                <a:solidFill>
                  <a:srgbClr val="FF0000"/>
                </a:solidFill>
                <a:latin typeface="Calibri" pitchFamily="34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295344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523 -0.00023 L -1.07878 0.01644 " pathEditMode="relative" rAng="0" ptsTypes="AA">
                                      <p:cBhvr>
                                        <p:cTn id="6" dur="12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677" y="83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ebona fi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lun 1"/>
          <p:cNvPicPr>
            <a:picLocks noChangeAspect="1"/>
          </p:cNvPicPr>
          <p:nvPr/>
        </p:nvPicPr>
        <p:blipFill rotWithShape="1">
          <a:blip r:embed="rId2"/>
          <a:srcRect l="288" t="24092" r="13724" b="31141"/>
          <a:stretch/>
        </p:blipFill>
        <p:spPr>
          <a:xfrm>
            <a:off x="515679" y="1531088"/>
            <a:ext cx="10818629" cy="3754947"/>
          </a:xfrm>
          <a:prstGeom prst="rect">
            <a:avLst/>
          </a:prstGeom>
        </p:spPr>
      </p:pic>
      <p:pic>
        <p:nvPicPr>
          <p:cNvPr id="1026" name="Picture 2" descr="Image result for quizl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0463" y="707065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Blwch Testun 2"/>
          <p:cNvSpPr txBox="1"/>
          <p:nvPr/>
        </p:nvSpPr>
        <p:spPr>
          <a:xfrm>
            <a:off x="2109016" y="5582023"/>
            <a:ext cx="76319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/>
              <a:t>www.bit.ly/QuizletCymraeg</a:t>
            </a:r>
            <a:endParaRPr lang="cy-GB" sz="4400" b="1" dirty="0"/>
          </a:p>
        </p:txBody>
      </p:sp>
      <p:sp>
        <p:nvSpPr>
          <p:cNvPr id="4" name="Hirgrwn 3"/>
          <p:cNvSpPr/>
          <p:nvPr/>
        </p:nvSpPr>
        <p:spPr>
          <a:xfrm>
            <a:off x="5695576" y="3328893"/>
            <a:ext cx="1948330" cy="2169459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6" name="Hirgrwn 5"/>
          <p:cNvSpPr/>
          <p:nvPr/>
        </p:nvSpPr>
        <p:spPr>
          <a:xfrm>
            <a:off x="9684880" y="3337867"/>
            <a:ext cx="1948330" cy="2169459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614732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86C1FE4-7932-4981-B95A-0A246DF95567}"/>
              </a:ext>
            </a:extLst>
          </p:cNvPr>
          <p:cNvSpPr txBox="1"/>
          <p:nvPr/>
        </p:nvSpPr>
        <p:spPr>
          <a:xfrm>
            <a:off x="2443654" y="5997300"/>
            <a:ext cx="67803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2"/>
              </a:rPr>
              <a:t>http://resource.download.wjec.co.uk.s3.amazonaws.com/vtc/2016-17/16-17_1-45/gwylio-a-deall-1/index.html</a:t>
            </a:r>
            <a:endParaRPr lang="en-US"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" name="Picture 5">
            <a:hlinkClick r:id="rId3"/>
            <a:extLst>
              <a:ext uri="{FF2B5EF4-FFF2-40B4-BE49-F238E27FC236}">
                <a16:creationId xmlns:a16="http://schemas.microsoft.com/office/drawing/2014/main" id="{08C379E5-5B42-44F8-809B-EE8C42D234B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354" t="8740" r="26810" b="24561"/>
          <a:stretch/>
        </p:blipFill>
        <p:spPr>
          <a:xfrm>
            <a:off x="2050684" y="1143000"/>
            <a:ext cx="7173311" cy="4572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8D1A0D3C-CB5D-4D8A-B0D9-C0ACCF49A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0911" y="22170"/>
            <a:ext cx="8610600" cy="1293028"/>
          </a:xfrm>
        </p:spPr>
        <p:txBody>
          <a:bodyPr/>
          <a:lstStyle/>
          <a:p>
            <a:pPr algn="r"/>
            <a:r>
              <a:rPr lang="cy-GB" sz="5000" b="1" dirty="0">
                <a:latin typeface="Calibri" panose="020F0502020204030204" pitchFamily="34" charset="0"/>
                <a:cs typeface="Calibri" panose="020F0502020204030204" pitchFamily="34" charset="0"/>
              </a:rPr>
              <a:t>Gwrando a deall</a:t>
            </a:r>
            <a:endParaRPr lang="en-GB" sz="5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93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Shape 509"/>
          <p:cNvSpPr txBox="1"/>
          <p:nvPr/>
        </p:nvSpPr>
        <p:spPr>
          <a:xfrm>
            <a:off x="863799" y="1280778"/>
            <a:ext cx="9834900" cy="369300"/>
          </a:xfrm>
          <a:prstGeom prst="rect">
            <a:avLst/>
          </a:prstGeom>
          <a:noFill/>
          <a:ln>
            <a:noFill/>
          </a:ln>
        </p:spPr>
        <p:txBody>
          <a:bodyPr wrap="square" lIns="91425" tIns="45700" rIns="91425" bIns="45700" anchor="t" anchorCtr="0">
            <a:noAutofit/>
          </a:bodyPr>
          <a:lstStyle/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3600" b="1" dirty="0" err="1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Tasg</a:t>
            </a:r>
            <a:r>
              <a:rPr lang="en-GB" sz="3600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3600" b="1" dirty="0" err="1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Lafar</a:t>
            </a:r>
            <a:r>
              <a:rPr lang="en-GB" sz="3600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/ Speaking task </a:t>
            </a:r>
            <a:r>
              <a:rPr lang="en-GB" sz="3600" b="1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GB" sz="3600" b="1" dirty="0" err="1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Ebrill</a:t>
            </a:r>
            <a:r>
              <a:rPr lang="en-GB" sz="3600" b="1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3ydd)</a:t>
            </a:r>
            <a:endParaRPr sz="3600" b="1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1100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sz="1100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3000" dirty="0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Present a </a:t>
            </a:r>
            <a:r>
              <a:rPr lang="en-GB" sz="3000" u="sng" dirty="0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5 minute</a:t>
            </a:r>
            <a:r>
              <a:rPr lang="en-GB" sz="3000" dirty="0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 micro-lesson to a group of pupils, on a subject of your choice.</a:t>
            </a:r>
            <a:endParaRPr sz="3000" dirty="0">
              <a:solidFill>
                <a:schemeClr val="dk1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  <a:sym typeface="Calibri"/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1000" dirty="0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 </a:t>
            </a:r>
            <a:endParaRPr sz="1000" dirty="0">
              <a:solidFill>
                <a:schemeClr val="dk1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  <a:sym typeface="Calibri"/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3000" dirty="0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You should:</a:t>
            </a:r>
            <a:endParaRPr sz="3000" dirty="0">
              <a:solidFill>
                <a:schemeClr val="dk1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  <a:sym typeface="Calibri"/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3000" dirty="0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o   Open and close the ‘lesson’ in Welsh</a:t>
            </a:r>
            <a:endParaRPr sz="3000" dirty="0">
              <a:solidFill>
                <a:schemeClr val="dk1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  <a:sym typeface="Calibri"/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3000" dirty="0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o   Use Welsh commands to set a simple task</a:t>
            </a:r>
            <a:endParaRPr sz="3000" dirty="0">
              <a:solidFill>
                <a:schemeClr val="dk1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  <a:sym typeface="Calibri"/>
            </a:endParaRPr>
          </a:p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3000" dirty="0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o   Give feedback and question pupils in Welsh during the task</a:t>
            </a:r>
            <a:endParaRPr sz="3000" dirty="0">
              <a:solidFill>
                <a:schemeClr val="dk1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  <a:sym typeface="Calibri"/>
            </a:endParaRPr>
          </a:p>
        </p:txBody>
      </p:sp>
      <p:pic>
        <p:nvPicPr>
          <p:cNvPr id="3" name="Shape 316">
            <a:extLst>
              <a:ext uri="{FF2B5EF4-FFF2-40B4-BE49-F238E27FC236}">
                <a16:creationId xmlns:a16="http://schemas.microsoft.com/office/drawing/2014/main" id="{CAE57AE6-1CA2-47EB-B557-DBF3030DE43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692282"/>
            <a:ext cx="12192000" cy="11756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Related image">
            <a:hlinkClick r:id="rId4"/>
            <a:extLst>
              <a:ext uri="{FF2B5EF4-FFF2-40B4-BE49-F238E27FC236}">
                <a16:creationId xmlns:a16="http://schemas.microsoft.com/office/drawing/2014/main" id="{ACA318C1-EFDD-4A5A-BA10-8B47D4D2E6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4536" y="2226365"/>
            <a:ext cx="2187464" cy="2546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03E652E-FB00-40E4-8756-3E0797FE8EF5}"/>
              </a:ext>
            </a:extLst>
          </p:cNvPr>
          <p:cNvSpPr/>
          <p:nvPr/>
        </p:nvSpPr>
        <p:spPr>
          <a:xfrm>
            <a:off x="4979933" y="2802320"/>
            <a:ext cx="2232134" cy="12533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800" dirty="0"/>
              <a:t>Cymraeg yn yr ysgol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BE051E1-93BF-4359-AF48-ACBF9031DFDE}"/>
              </a:ext>
            </a:extLst>
          </p:cNvPr>
          <p:cNvSpPr/>
          <p:nvPr/>
        </p:nvSpPr>
        <p:spPr>
          <a:xfrm>
            <a:off x="7212067" y="647041"/>
            <a:ext cx="1986455" cy="12930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dirty="0">
                <a:solidFill>
                  <a:schemeClr val="tx1"/>
                </a:solidFill>
              </a:rPr>
              <a:t>Greet and farewell e.g.</a:t>
            </a:r>
          </a:p>
          <a:p>
            <a:pPr algn="ctr"/>
            <a:r>
              <a:rPr lang="cy-GB" sz="1800" dirty="0">
                <a:solidFill>
                  <a:schemeClr val="tx1"/>
                </a:solidFill>
              </a:rPr>
              <a:t>“Bore da”</a:t>
            </a:r>
          </a:p>
          <a:p>
            <a:pPr algn="ctr"/>
            <a:r>
              <a:rPr lang="cy-GB" sz="1800" dirty="0">
                <a:solidFill>
                  <a:schemeClr val="tx1"/>
                </a:solidFill>
              </a:rPr>
              <a:t>“Prynhawn da”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681D3B00-8FC3-4403-988D-8FB92E402098}"/>
              </a:ext>
            </a:extLst>
          </p:cNvPr>
          <p:cNvSpPr/>
          <p:nvPr/>
        </p:nvSpPr>
        <p:spPr>
          <a:xfrm>
            <a:off x="3505201" y="666876"/>
            <a:ext cx="1986455" cy="12930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1800" dirty="0">
              <a:solidFill>
                <a:schemeClr val="tx1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12EDECD-BEE9-4314-B235-62E3C6C7C2A7}"/>
              </a:ext>
            </a:extLst>
          </p:cNvPr>
          <p:cNvSpPr/>
          <p:nvPr/>
        </p:nvSpPr>
        <p:spPr>
          <a:xfrm>
            <a:off x="2103383" y="4925685"/>
            <a:ext cx="1986455" cy="12930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1800" dirty="0">
              <a:solidFill>
                <a:schemeClr val="tx1"/>
              </a:solidFill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EAB9E11-8CB5-42E4-8DD2-04CFC064EA7F}"/>
              </a:ext>
            </a:extLst>
          </p:cNvPr>
          <p:cNvSpPr/>
          <p:nvPr/>
        </p:nvSpPr>
        <p:spPr>
          <a:xfrm>
            <a:off x="294289" y="3172554"/>
            <a:ext cx="1986455" cy="12930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1800" dirty="0">
              <a:solidFill>
                <a:schemeClr val="tx1"/>
              </a:solidFill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9352F5F-3433-49B2-B580-EFEDA2A3B573}"/>
              </a:ext>
            </a:extLst>
          </p:cNvPr>
          <p:cNvSpPr/>
          <p:nvPr/>
        </p:nvSpPr>
        <p:spPr>
          <a:xfrm>
            <a:off x="5037083" y="5082429"/>
            <a:ext cx="1986455" cy="12930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1800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B0069AF-EC2B-426F-B58F-5D3A4157A68F}"/>
              </a:ext>
            </a:extLst>
          </p:cNvPr>
          <p:cNvSpPr/>
          <p:nvPr/>
        </p:nvSpPr>
        <p:spPr>
          <a:xfrm>
            <a:off x="8918028" y="2782485"/>
            <a:ext cx="1986455" cy="12930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1800" dirty="0">
              <a:solidFill>
                <a:schemeClr val="tx1"/>
              </a:solidFill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92C508A-6276-480F-8920-E850F4A70167}"/>
              </a:ext>
            </a:extLst>
          </p:cNvPr>
          <p:cNvSpPr/>
          <p:nvPr/>
        </p:nvSpPr>
        <p:spPr>
          <a:xfrm>
            <a:off x="8918028" y="5055622"/>
            <a:ext cx="1986455" cy="12930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1800" dirty="0">
              <a:solidFill>
                <a:schemeClr val="tx1"/>
              </a:solidFill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2D40523-EA51-44D7-8636-7D30DFCB16A3}"/>
              </a:ext>
            </a:extLst>
          </p:cNvPr>
          <p:cNvSpPr/>
          <p:nvPr/>
        </p:nvSpPr>
        <p:spPr>
          <a:xfrm>
            <a:off x="954472" y="1419423"/>
            <a:ext cx="1986455" cy="12930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1800" dirty="0">
              <a:solidFill>
                <a:schemeClr val="tx1"/>
              </a:solidFill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94F3E0D-6E1E-4C85-8E58-9E1BAAACB17C}"/>
              </a:ext>
            </a:extLst>
          </p:cNvPr>
          <p:cNvCxnSpPr/>
          <p:nvPr/>
        </p:nvCxnSpPr>
        <p:spPr>
          <a:xfrm flipV="1">
            <a:off x="7071820" y="1959904"/>
            <a:ext cx="763642" cy="822581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4B7B629-8CBD-4F11-A370-DF1C5F35C713}"/>
              </a:ext>
            </a:extLst>
          </p:cNvPr>
          <p:cNvCxnSpPr>
            <a:cxnSpLocks/>
            <a:endCxn id="17" idx="3"/>
          </p:cNvCxnSpPr>
          <p:nvPr/>
        </p:nvCxnSpPr>
        <p:spPr>
          <a:xfrm flipH="1" flipV="1">
            <a:off x="2940927" y="2065937"/>
            <a:ext cx="2096158" cy="933526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7845150-6F21-4872-B550-9886588E7F7D}"/>
              </a:ext>
            </a:extLst>
          </p:cNvPr>
          <p:cNvCxnSpPr>
            <a:cxnSpLocks/>
          </p:cNvCxnSpPr>
          <p:nvPr/>
        </p:nvCxnSpPr>
        <p:spPr>
          <a:xfrm flipV="1">
            <a:off x="3391885" y="4029607"/>
            <a:ext cx="1645198" cy="847267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8B4585B-8AE4-4A1A-89AD-564A36B83945}"/>
              </a:ext>
            </a:extLst>
          </p:cNvPr>
          <p:cNvCxnSpPr>
            <a:cxnSpLocks/>
            <a:stCxn id="2" idx="2"/>
            <a:endCxn id="14" idx="0"/>
          </p:cNvCxnSpPr>
          <p:nvPr/>
        </p:nvCxnSpPr>
        <p:spPr>
          <a:xfrm flipH="1">
            <a:off x="6030311" y="4055679"/>
            <a:ext cx="65689" cy="102675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1AF9C91-BC2C-458D-9466-CE6CE253AF86}"/>
              </a:ext>
            </a:extLst>
          </p:cNvPr>
          <p:cNvCxnSpPr>
            <a:cxnSpLocks/>
            <a:stCxn id="2" idx="3"/>
            <a:endCxn id="15" idx="1"/>
          </p:cNvCxnSpPr>
          <p:nvPr/>
        </p:nvCxnSpPr>
        <p:spPr>
          <a:xfrm flipV="1">
            <a:off x="7212067" y="3428999"/>
            <a:ext cx="1705961" cy="1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85ABAA5-BD59-4023-BAA8-8FBD45C7A0B2}"/>
              </a:ext>
            </a:extLst>
          </p:cNvPr>
          <p:cNvCxnSpPr>
            <a:cxnSpLocks/>
          </p:cNvCxnSpPr>
          <p:nvPr/>
        </p:nvCxnSpPr>
        <p:spPr>
          <a:xfrm flipH="1" flipV="1">
            <a:off x="4674312" y="1959904"/>
            <a:ext cx="1116478" cy="86849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55281749-6572-48EE-8C2D-062373F2915D}"/>
              </a:ext>
            </a:extLst>
          </p:cNvPr>
          <p:cNvCxnSpPr>
            <a:cxnSpLocks/>
            <a:stCxn id="2" idx="1"/>
          </p:cNvCxnSpPr>
          <p:nvPr/>
        </p:nvCxnSpPr>
        <p:spPr>
          <a:xfrm flipH="1">
            <a:off x="2378295" y="3429000"/>
            <a:ext cx="2601638" cy="341716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CD5B67DD-4F47-479F-81EA-F073A4F58C65}"/>
              </a:ext>
            </a:extLst>
          </p:cNvPr>
          <p:cNvCxnSpPr>
            <a:cxnSpLocks/>
            <a:stCxn id="16" idx="1"/>
          </p:cNvCxnSpPr>
          <p:nvPr/>
        </p:nvCxnSpPr>
        <p:spPr>
          <a:xfrm flipH="1" flipV="1">
            <a:off x="7212067" y="4055679"/>
            <a:ext cx="1705961" cy="1646457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3542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03E652E-FB00-40E4-8756-3E0797FE8EF5}"/>
              </a:ext>
            </a:extLst>
          </p:cNvPr>
          <p:cNvSpPr/>
          <p:nvPr/>
        </p:nvSpPr>
        <p:spPr>
          <a:xfrm>
            <a:off x="4979933" y="2802320"/>
            <a:ext cx="2232134" cy="12533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800" dirty="0"/>
              <a:t>Cymraeg yn yr ysgol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BE051E1-93BF-4359-AF48-ACBF9031DFDE}"/>
              </a:ext>
            </a:extLst>
          </p:cNvPr>
          <p:cNvSpPr/>
          <p:nvPr/>
        </p:nvSpPr>
        <p:spPr>
          <a:xfrm>
            <a:off x="7212067" y="647041"/>
            <a:ext cx="1986455" cy="12930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dirty="0">
                <a:solidFill>
                  <a:schemeClr val="tx1"/>
                </a:solidFill>
              </a:rPr>
              <a:t>Greet and farewell e.g.</a:t>
            </a:r>
          </a:p>
          <a:p>
            <a:pPr algn="ctr"/>
            <a:r>
              <a:rPr lang="cy-GB" sz="1800" dirty="0">
                <a:solidFill>
                  <a:schemeClr val="tx1"/>
                </a:solidFill>
              </a:rPr>
              <a:t>“Bore da”</a:t>
            </a:r>
          </a:p>
          <a:p>
            <a:pPr algn="ctr"/>
            <a:r>
              <a:rPr lang="cy-GB" sz="1800" dirty="0">
                <a:solidFill>
                  <a:schemeClr val="tx1"/>
                </a:solidFill>
              </a:rPr>
              <a:t>“Prynhawn da”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681D3B00-8FC3-4403-988D-8FB92E402098}"/>
              </a:ext>
            </a:extLst>
          </p:cNvPr>
          <p:cNvSpPr/>
          <p:nvPr/>
        </p:nvSpPr>
        <p:spPr>
          <a:xfrm>
            <a:off x="3505201" y="666876"/>
            <a:ext cx="1986455" cy="12930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dirty="0">
                <a:solidFill>
                  <a:schemeClr val="tx1"/>
                </a:solidFill>
              </a:rPr>
              <a:t>Bilingual vocabulary on PPT/worksheet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12EDECD-BEE9-4314-B235-62E3C6C7C2A7}"/>
              </a:ext>
            </a:extLst>
          </p:cNvPr>
          <p:cNvSpPr/>
          <p:nvPr/>
        </p:nvSpPr>
        <p:spPr>
          <a:xfrm>
            <a:off x="2103383" y="4925685"/>
            <a:ext cx="1986455" cy="12930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dirty="0">
                <a:solidFill>
                  <a:schemeClr val="tx1"/>
                </a:solidFill>
              </a:rPr>
              <a:t>Welsh on the PowerPoint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EAB9E11-8CB5-42E4-8DD2-04CFC064EA7F}"/>
              </a:ext>
            </a:extLst>
          </p:cNvPr>
          <p:cNvSpPr/>
          <p:nvPr/>
        </p:nvSpPr>
        <p:spPr>
          <a:xfrm>
            <a:off x="294289" y="3172554"/>
            <a:ext cx="1986455" cy="12930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dirty="0">
                <a:solidFill>
                  <a:schemeClr val="tx1"/>
                </a:solidFill>
              </a:rPr>
              <a:t>Welsh on worksheets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9352F5F-3433-49B2-B580-EFEDA2A3B573}"/>
              </a:ext>
            </a:extLst>
          </p:cNvPr>
          <p:cNvSpPr/>
          <p:nvPr/>
        </p:nvSpPr>
        <p:spPr>
          <a:xfrm>
            <a:off x="5037083" y="5082429"/>
            <a:ext cx="1986455" cy="12930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dirty="0">
                <a:solidFill>
                  <a:schemeClr val="tx1"/>
                </a:solidFill>
              </a:rPr>
              <a:t>Feedback e.g.</a:t>
            </a:r>
          </a:p>
          <a:p>
            <a:pPr algn="ctr"/>
            <a:r>
              <a:rPr lang="cy-GB" sz="1800" dirty="0">
                <a:solidFill>
                  <a:schemeClr val="tx1"/>
                </a:solidFill>
              </a:rPr>
              <a:t>“Da iawn”</a:t>
            </a:r>
          </a:p>
          <a:p>
            <a:pPr algn="ctr"/>
            <a:r>
              <a:rPr lang="cy-GB" sz="1800" dirty="0">
                <a:solidFill>
                  <a:schemeClr val="tx1"/>
                </a:solidFill>
              </a:rPr>
              <a:t>“Ardderchog”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B0069AF-EC2B-426F-B58F-5D3A4157A68F}"/>
              </a:ext>
            </a:extLst>
          </p:cNvPr>
          <p:cNvSpPr/>
          <p:nvPr/>
        </p:nvSpPr>
        <p:spPr>
          <a:xfrm>
            <a:off x="8918028" y="2782485"/>
            <a:ext cx="1986455" cy="12930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dirty="0">
                <a:solidFill>
                  <a:schemeClr val="tx1"/>
                </a:solidFill>
              </a:rPr>
              <a:t>Commands e.g.</a:t>
            </a:r>
          </a:p>
          <a:p>
            <a:pPr algn="ctr"/>
            <a:r>
              <a:rPr lang="cy-GB" sz="1800" dirty="0">
                <a:solidFill>
                  <a:schemeClr val="tx1"/>
                </a:solidFill>
              </a:rPr>
              <a:t>“Ysgrifennwch”</a:t>
            </a:r>
          </a:p>
          <a:p>
            <a:pPr algn="ctr"/>
            <a:r>
              <a:rPr lang="cy-GB" sz="1800" dirty="0">
                <a:solidFill>
                  <a:schemeClr val="tx1"/>
                </a:solidFill>
              </a:rPr>
              <a:t>“Darllenwch”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92C508A-6276-480F-8920-E850F4A70167}"/>
              </a:ext>
            </a:extLst>
          </p:cNvPr>
          <p:cNvSpPr/>
          <p:nvPr/>
        </p:nvSpPr>
        <p:spPr>
          <a:xfrm>
            <a:off x="8918028" y="5055622"/>
            <a:ext cx="1986455" cy="12930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dirty="0">
                <a:solidFill>
                  <a:schemeClr val="tx1"/>
                </a:solidFill>
              </a:rPr>
              <a:t>Date and time</a:t>
            </a:r>
          </a:p>
          <a:p>
            <a:pPr algn="ctr"/>
            <a:r>
              <a:rPr lang="cy-GB" sz="1800" dirty="0">
                <a:solidFill>
                  <a:schemeClr val="tx1"/>
                </a:solidFill>
              </a:rPr>
              <a:t>e.g. “Ionawr y nawfed”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2D40523-EA51-44D7-8636-7D30DFCB16A3}"/>
              </a:ext>
            </a:extLst>
          </p:cNvPr>
          <p:cNvSpPr/>
          <p:nvPr/>
        </p:nvSpPr>
        <p:spPr>
          <a:xfrm>
            <a:off x="954472" y="1419423"/>
            <a:ext cx="1986455" cy="12930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dirty="0">
                <a:solidFill>
                  <a:schemeClr val="tx1"/>
                </a:solidFill>
              </a:rPr>
              <a:t>Speak bilingually e.g. “Can you write the dyddiad?”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94F3E0D-6E1E-4C85-8E58-9E1BAAACB17C}"/>
              </a:ext>
            </a:extLst>
          </p:cNvPr>
          <p:cNvCxnSpPr/>
          <p:nvPr/>
        </p:nvCxnSpPr>
        <p:spPr>
          <a:xfrm flipV="1">
            <a:off x="7071820" y="1959904"/>
            <a:ext cx="763642" cy="822581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4B7B629-8CBD-4F11-A370-DF1C5F35C713}"/>
              </a:ext>
            </a:extLst>
          </p:cNvPr>
          <p:cNvCxnSpPr>
            <a:cxnSpLocks/>
            <a:endCxn id="17" idx="3"/>
          </p:cNvCxnSpPr>
          <p:nvPr/>
        </p:nvCxnSpPr>
        <p:spPr>
          <a:xfrm flipH="1" flipV="1">
            <a:off x="2940927" y="2065937"/>
            <a:ext cx="2096158" cy="933526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7845150-6F21-4872-B550-9886588E7F7D}"/>
              </a:ext>
            </a:extLst>
          </p:cNvPr>
          <p:cNvCxnSpPr>
            <a:cxnSpLocks/>
          </p:cNvCxnSpPr>
          <p:nvPr/>
        </p:nvCxnSpPr>
        <p:spPr>
          <a:xfrm flipV="1">
            <a:off x="3391885" y="3770716"/>
            <a:ext cx="1710887" cy="1106157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8B4585B-8AE4-4A1A-89AD-564A36B83945}"/>
              </a:ext>
            </a:extLst>
          </p:cNvPr>
          <p:cNvCxnSpPr>
            <a:cxnSpLocks/>
            <a:stCxn id="2" idx="2"/>
            <a:endCxn id="14" idx="0"/>
          </p:cNvCxnSpPr>
          <p:nvPr/>
        </p:nvCxnSpPr>
        <p:spPr>
          <a:xfrm flipH="1">
            <a:off x="6030311" y="4055679"/>
            <a:ext cx="65689" cy="102675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1AF9C91-BC2C-458D-9466-CE6CE253AF86}"/>
              </a:ext>
            </a:extLst>
          </p:cNvPr>
          <p:cNvCxnSpPr>
            <a:cxnSpLocks/>
            <a:stCxn id="2" idx="3"/>
            <a:endCxn id="15" idx="1"/>
          </p:cNvCxnSpPr>
          <p:nvPr/>
        </p:nvCxnSpPr>
        <p:spPr>
          <a:xfrm flipV="1">
            <a:off x="7212067" y="3428999"/>
            <a:ext cx="1705961" cy="1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85ABAA5-BD59-4023-BAA8-8FBD45C7A0B2}"/>
              </a:ext>
            </a:extLst>
          </p:cNvPr>
          <p:cNvCxnSpPr>
            <a:cxnSpLocks/>
          </p:cNvCxnSpPr>
          <p:nvPr/>
        </p:nvCxnSpPr>
        <p:spPr>
          <a:xfrm flipH="1" flipV="1">
            <a:off x="4674312" y="1959904"/>
            <a:ext cx="1116478" cy="86849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55281749-6572-48EE-8C2D-062373F2915D}"/>
              </a:ext>
            </a:extLst>
          </p:cNvPr>
          <p:cNvCxnSpPr>
            <a:cxnSpLocks/>
            <a:stCxn id="2" idx="1"/>
          </p:cNvCxnSpPr>
          <p:nvPr/>
        </p:nvCxnSpPr>
        <p:spPr>
          <a:xfrm flipH="1">
            <a:off x="2378295" y="3429000"/>
            <a:ext cx="2601638" cy="341716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CD5B67DD-4F47-479F-81EA-F073A4F58C65}"/>
              </a:ext>
            </a:extLst>
          </p:cNvPr>
          <p:cNvCxnSpPr>
            <a:cxnSpLocks/>
            <a:stCxn id="16" idx="1"/>
          </p:cNvCxnSpPr>
          <p:nvPr/>
        </p:nvCxnSpPr>
        <p:spPr>
          <a:xfrm flipH="1" flipV="1">
            <a:off x="7023538" y="3752256"/>
            <a:ext cx="1894490" cy="194988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475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CE37A8E-7F8D-4373-AA5A-3D153967B4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3286523"/>
              </p:ext>
            </p:extLst>
          </p:nvPr>
        </p:nvGraphicFramePr>
        <p:xfrm>
          <a:off x="786524" y="0"/>
          <a:ext cx="2208924" cy="237744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 smtClean="0"/>
                        <a:t>Maths</a:t>
                      </a:r>
                      <a:endParaRPr lang="cy-GB" sz="2000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Rhodri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Harrison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Owain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Scarlett</a:t>
                      </a:r>
                      <a:endParaRPr lang="cy-GB" sz="20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7956324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Naomi</a:t>
                      </a:r>
                      <a:endParaRPr lang="cy-GB" sz="20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946954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324C712-8374-4F3B-96D7-4802CD7FEF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0158628"/>
              </p:ext>
            </p:extLst>
          </p:nvPr>
        </p:nvGraphicFramePr>
        <p:xfrm>
          <a:off x="784150" y="2529130"/>
          <a:ext cx="2208924" cy="198120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 smtClean="0"/>
                        <a:t>Maths</a:t>
                      </a:r>
                      <a:endParaRPr lang="cy-GB" sz="2000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 smtClean="0"/>
                        <a:t>Siobhan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Jessica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Amy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 smtClean="0"/>
                        <a:t>Sally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7956324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A9CDC2A-EE9E-431F-B07F-22F40E4075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5686090"/>
              </p:ext>
            </p:extLst>
          </p:nvPr>
        </p:nvGraphicFramePr>
        <p:xfrm>
          <a:off x="784150" y="4662021"/>
          <a:ext cx="2208924" cy="2001417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416457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ITM</a:t>
                      </a:r>
                      <a:endParaRPr lang="cy-GB" sz="2000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Ben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Chloe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 smtClean="0"/>
                        <a:t>Kirsten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 smtClean="0"/>
                        <a:t>Gemma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7956324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0A0403F-C3ED-4316-B4DF-746483052C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2876830"/>
              </p:ext>
            </p:extLst>
          </p:nvPr>
        </p:nvGraphicFramePr>
        <p:xfrm>
          <a:off x="3816417" y="23911"/>
          <a:ext cx="2208924" cy="237744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Saesneg</a:t>
                      </a:r>
                      <a:endParaRPr lang="cy-GB" sz="2000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Rachel W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Amber H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Amy L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Aimee P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7956324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Rebecca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5468795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BD4FBDA-DFA8-478D-8E8F-F60BA617ED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9086213"/>
              </p:ext>
            </p:extLst>
          </p:nvPr>
        </p:nvGraphicFramePr>
        <p:xfrm>
          <a:off x="3816417" y="2530150"/>
          <a:ext cx="2203664" cy="158496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366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 smtClean="0"/>
                        <a:t>TGCh</a:t>
                      </a:r>
                      <a:endParaRPr lang="cy-GB" sz="20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Jonathan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Josh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Nathan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04EE30B-4C84-4120-B845-A16138FBF7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1210018"/>
              </p:ext>
            </p:extLst>
          </p:nvPr>
        </p:nvGraphicFramePr>
        <p:xfrm>
          <a:off x="3877915" y="4640149"/>
          <a:ext cx="2208924" cy="198120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 smtClean="0"/>
                        <a:t>Add</a:t>
                      </a:r>
                      <a:r>
                        <a:rPr lang="cy-GB" sz="2000" dirty="0" smtClean="0"/>
                        <a:t> Gref</a:t>
                      </a:r>
                      <a:endParaRPr lang="cy-GB" sz="200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 smtClean="0"/>
                        <a:t>Sana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 smtClean="0"/>
                        <a:t>Gemma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 smtClean="0"/>
                        <a:t>Annaliese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Hollie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0E89B2A-5139-4502-8496-00A2160093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9340407"/>
              </p:ext>
            </p:extLst>
          </p:nvPr>
        </p:nvGraphicFramePr>
        <p:xfrm>
          <a:off x="6757046" y="23911"/>
          <a:ext cx="2208924" cy="158496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 smtClean="0"/>
                        <a:t>Add</a:t>
                      </a:r>
                      <a:r>
                        <a:rPr lang="cy-GB" sz="2000" dirty="0" smtClean="0"/>
                        <a:t> Gref</a:t>
                      </a:r>
                      <a:endParaRPr lang="cy-GB" sz="200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Alex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Sophie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Libby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2A05EDF-7499-495F-A36F-493F5767CE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8925131"/>
              </p:ext>
            </p:extLst>
          </p:nvPr>
        </p:nvGraphicFramePr>
        <p:xfrm>
          <a:off x="6730571" y="2273218"/>
          <a:ext cx="2208924" cy="198120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 smtClean="0"/>
                        <a:t>Dae</a:t>
                      </a:r>
                      <a:r>
                        <a:rPr lang="en-GB" sz="2000" dirty="0" smtClean="0"/>
                        <a:t>/Bus/Hanes</a:t>
                      </a:r>
                      <a:endParaRPr lang="cy-GB" sz="200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Rebecca T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 smtClean="0"/>
                        <a:t>Stephanie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James B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Hannah M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4542C3A1-B1CE-489D-86B2-5BAF559AADB7}"/>
              </a:ext>
            </a:extLst>
          </p:cNvPr>
          <p:cNvSpPr/>
          <p:nvPr/>
        </p:nvSpPr>
        <p:spPr>
          <a:xfrm>
            <a:off x="51328" y="114478"/>
            <a:ext cx="526432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3EC3247-7078-4E38-A091-82A6AEB381D1}"/>
              </a:ext>
            </a:extLst>
          </p:cNvPr>
          <p:cNvSpPr/>
          <p:nvPr/>
        </p:nvSpPr>
        <p:spPr>
          <a:xfrm>
            <a:off x="6086839" y="2727416"/>
            <a:ext cx="754211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8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B9D25D6-19AC-428C-B744-C04F68801B58}"/>
              </a:ext>
            </a:extLst>
          </p:cNvPr>
          <p:cNvSpPr/>
          <p:nvPr/>
        </p:nvSpPr>
        <p:spPr>
          <a:xfrm>
            <a:off x="6200264" y="66726"/>
            <a:ext cx="526432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16AB15A-F8FF-4EE2-9EAF-4A9B3937EA5F}"/>
              </a:ext>
            </a:extLst>
          </p:cNvPr>
          <p:cNvSpPr/>
          <p:nvPr/>
        </p:nvSpPr>
        <p:spPr>
          <a:xfrm>
            <a:off x="109263" y="2487959"/>
            <a:ext cx="526432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FF10499-AE9E-45FF-91AE-E28E8CF7C12B}"/>
              </a:ext>
            </a:extLst>
          </p:cNvPr>
          <p:cNvSpPr/>
          <p:nvPr/>
        </p:nvSpPr>
        <p:spPr>
          <a:xfrm>
            <a:off x="85373" y="4282965"/>
            <a:ext cx="526432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2369E3-3F5B-457A-AFC6-8B7AF7494032}"/>
              </a:ext>
            </a:extLst>
          </p:cNvPr>
          <p:cNvSpPr/>
          <p:nvPr/>
        </p:nvSpPr>
        <p:spPr>
          <a:xfrm>
            <a:off x="3120645" y="4761182"/>
            <a:ext cx="526432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443FDAB-BD5E-44F7-804E-1CA7D41EE49A}"/>
              </a:ext>
            </a:extLst>
          </p:cNvPr>
          <p:cNvSpPr/>
          <p:nvPr/>
        </p:nvSpPr>
        <p:spPr>
          <a:xfrm>
            <a:off x="3100132" y="2650881"/>
            <a:ext cx="526432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3109935-E359-4F69-B8AD-03D4EF201B32}"/>
              </a:ext>
            </a:extLst>
          </p:cNvPr>
          <p:cNvSpPr/>
          <p:nvPr/>
        </p:nvSpPr>
        <p:spPr>
          <a:xfrm>
            <a:off x="3170167" y="-8930"/>
            <a:ext cx="526432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graphicFrame>
        <p:nvGraphicFramePr>
          <p:cNvPr id="18" name="Table 8">
            <a:extLst>
              <a:ext uri="{FF2B5EF4-FFF2-40B4-BE49-F238E27FC236}">
                <a16:creationId xmlns:a16="http://schemas.microsoft.com/office/drawing/2014/main" id="{82A05EDF-7499-495F-A36F-493F5767CE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3515784"/>
              </p:ext>
            </p:extLst>
          </p:nvPr>
        </p:nvGraphicFramePr>
        <p:xfrm>
          <a:off x="6742094" y="4640149"/>
          <a:ext cx="2208924" cy="198120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Hanes</a:t>
                      </a:r>
                      <a:endParaRPr lang="cy-GB" sz="200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Aled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Laura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Luke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 smtClean="0"/>
                        <a:t>Sommer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</a:tbl>
          </a:graphicData>
        </a:graphic>
      </p:graphicFrame>
      <p:sp>
        <p:nvSpPr>
          <p:cNvPr id="19" name="Rectangle 10">
            <a:extLst>
              <a:ext uri="{FF2B5EF4-FFF2-40B4-BE49-F238E27FC236}">
                <a16:creationId xmlns:a16="http://schemas.microsoft.com/office/drawing/2014/main" id="{23EC3247-7078-4E38-A091-82A6AEB381D1}"/>
              </a:ext>
            </a:extLst>
          </p:cNvPr>
          <p:cNvSpPr/>
          <p:nvPr/>
        </p:nvSpPr>
        <p:spPr>
          <a:xfrm>
            <a:off x="6169349" y="4662021"/>
            <a:ext cx="754211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20" name="Rectangle 10">
            <a:extLst>
              <a:ext uri="{FF2B5EF4-FFF2-40B4-BE49-F238E27FC236}">
                <a16:creationId xmlns:a16="http://schemas.microsoft.com/office/drawing/2014/main" id="{23EC3247-7078-4E38-A091-82A6AEB381D1}"/>
              </a:ext>
            </a:extLst>
          </p:cNvPr>
          <p:cNvSpPr/>
          <p:nvPr/>
        </p:nvSpPr>
        <p:spPr>
          <a:xfrm>
            <a:off x="9039115" y="0"/>
            <a:ext cx="1019286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10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21" name="Rectangle 10">
            <a:extLst>
              <a:ext uri="{FF2B5EF4-FFF2-40B4-BE49-F238E27FC236}">
                <a16:creationId xmlns:a16="http://schemas.microsoft.com/office/drawing/2014/main" id="{23EC3247-7078-4E38-A091-82A6AEB381D1}"/>
              </a:ext>
            </a:extLst>
          </p:cNvPr>
          <p:cNvSpPr/>
          <p:nvPr/>
        </p:nvSpPr>
        <p:spPr>
          <a:xfrm>
            <a:off x="8965970" y="2825663"/>
            <a:ext cx="1044311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11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graphicFrame>
        <p:nvGraphicFramePr>
          <p:cNvPr id="22" name="Table 7">
            <a:extLst>
              <a:ext uri="{FF2B5EF4-FFF2-40B4-BE49-F238E27FC236}">
                <a16:creationId xmlns:a16="http://schemas.microsoft.com/office/drawing/2014/main" id="{F0E89B2A-5139-4502-8496-00A2160093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563515"/>
              </p:ext>
            </p:extLst>
          </p:nvPr>
        </p:nvGraphicFramePr>
        <p:xfrm>
          <a:off x="9983076" y="-8930"/>
          <a:ext cx="2208924" cy="277368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 smtClean="0"/>
                        <a:t>Cem</a:t>
                      </a:r>
                      <a:r>
                        <a:rPr lang="cy-GB" sz="2000" dirty="0" smtClean="0"/>
                        <a:t>/</a:t>
                      </a:r>
                      <a:r>
                        <a:rPr lang="cy-GB" sz="2000" dirty="0" err="1" smtClean="0"/>
                        <a:t>Biol</a:t>
                      </a:r>
                      <a:r>
                        <a:rPr lang="cy-GB" sz="2000" dirty="0" smtClean="0"/>
                        <a:t>/</a:t>
                      </a:r>
                      <a:r>
                        <a:rPr lang="cy-GB" sz="2000" dirty="0" err="1" smtClean="0"/>
                        <a:t>Ffis</a:t>
                      </a:r>
                      <a:endParaRPr lang="cy-GB" sz="200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 smtClean="0"/>
                        <a:t>Shannan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Robert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Lucy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James E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Rhys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65661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Jonathan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5699198"/>
                  </a:ext>
                </a:extLst>
              </a:tr>
            </a:tbl>
          </a:graphicData>
        </a:graphic>
      </p:graphicFrame>
      <p:graphicFrame>
        <p:nvGraphicFramePr>
          <p:cNvPr id="23" name="Table 7">
            <a:extLst>
              <a:ext uri="{FF2B5EF4-FFF2-40B4-BE49-F238E27FC236}">
                <a16:creationId xmlns:a16="http://schemas.microsoft.com/office/drawing/2014/main" id="{F0E89B2A-5139-4502-8496-00A2160093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8983414"/>
              </p:ext>
            </p:extLst>
          </p:nvPr>
        </p:nvGraphicFramePr>
        <p:xfrm>
          <a:off x="9983076" y="2845407"/>
          <a:ext cx="2208924" cy="237744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Bioleg</a:t>
                      </a:r>
                      <a:endParaRPr lang="cy-GB" sz="200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Hannah E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Joshua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Hannah </a:t>
                      </a:r>
                      <a:r>
                        <a:rPr lang="cy-GB" sz="2000" dirty="0" err="1" smtClean="0"/>
                        <a:t>Mc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Michael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957433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Aimee</a:t>
                      </a:r>
                      <a:r>
                        <a:rPr lang="en-GB" sz="2000" baseline="0" dirty="0" smtClean="0"/>
                        <a:t> P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7421930"/>
                  </a:ext>
                </a:extLst>
              </a:tr>
            </a:tbl>
          </a:graphicData>
        </a:graphic>
      </p:graphicFrame>
      <p:graphicFrame>
        <p:nvGraphicFramePr>
          <p:cNvPr id="24" name="Table 7">
            <a:extLst>
              <a:ext uri="{FF2B5EF4-FFF2-40B4-BE49-F238E27FC236}">
                <a16:creationId xmlns:a16="http://schemas.microsoft.com/office/drawing/2014/main" id="{F0E89B2A-5139-4502-8496-00A2160093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649534"/>
              </p:ext>
            </p:extLst>
          </p:nvPr>
        </p:nvGraphicFramePr>
        <p:xfrm>
          <a:off x="9983076" y="5222847"/>
          <a:ext cx="2208924" cy="1584960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208924">
                  <a:extLst>
                    <a:ext uri="{9D8B030D-6E8A-4147-A177-3AD203B41FA5}">
                      <a16:colId xmlns:a16="http://schemas.microsoft.com/office/drawing/2014/main" val="874484745"/>
                    </a:ext>
                  </a:extLst>
                </a:gridCol>
              </a:tblGrid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Celf</a:t>
                      </a:r>
                      <a:endParaRPr lang="cy-GB" sz="200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149397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Lisa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16325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err="1" smtClean="0"/>
                        <a:t>Kira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1976468"/>
                  </a:ext>
                </a:extLst>
              </a:tr>
              <a:tr h="329032">
                <a:tc>
                  <a:txBody>
                    <a:bodyPr/>
                    <a:lstStyle/>
                    <a:p>
                      <a:pPr algn="ctr"/>
                      <a:r>
                        <a:rPr lang="cy-GB" sz="2000" dirty="0" smtClean="0"/>
                        <a:t>Naomi</a:t>
                      </a:r>
                      <a:endParaRPr lang="cy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5054865"/>
                  </a:ext>
                </a:extLst>
              </a:tr>
            </a:tbl>
          </a:graphicData>
        </a:graphic>
      </p:graphicFrame>
      <p:sp>
        <p:nvSpPr>
          <p:cNvPr id="25" name="Rectangle 10">
            <a:extLst>
              <a:ext uri="{FF2B5EF4-FFF2-40B4-BE49-F238E27FC236}">
                <a16:creationId xmlns:a16="http://schemas.microsoft.com/office/drawing/2014/main" id="{23EC3247-7078-4E38-A091-82A6AEB381D1}"/>
              </a:ext>
            </a:extLst>
          </p:cNvPr>
          <p:cNvSpPr/>
          <p:nvPr/>
        </p:nvSpPr>
        <p:spPr>
          <a:xfrm>
            <a:off x="8965970" y="5169084"/>
            <a:ext cx="1044311" cy="92333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12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2816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rgbClr val="000000"/>
      </a:dk1>
      <a:lt1>
        <a:srgbClr val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1385</TotalTime>
  <Words>504</Words>
  <Application>Microsoft Office PowerPoint</Application>
  <PresentationFormat>Sgrin Lydan</PresentationFormat>
  <Paragraphs>208</Paragraphs>
  <Slides>23</Slides>
  <Notes>7</Notes>
  <HiddenSlides>0</HiddenSlides>
  <MMClips>0</MMClips>
  <ScaleCrop>false</ScaleCrop>
  <HeadingPairs>
    <vt:vector size="6" baseType="variant">
      <vt:variant>
        <vt:lpstr>Ffontiau a Ddefnyddiwyd</vt:lpstr>
      </vt:variant>
      <vt:variant>
        <vt:i4>3</vt:i4>
      </vt:variant>
      <vt:variant>
        <vt:lpstr>Thema</vt:lpstr>
      </vt:variant>
      <vt:variant>
        <vt:i4>1</vt:i4>
      </vt:variant>
      <vt:variant>
        <vt:lpstr>Teitlau Sleidiau</vt:lpstr>
      </vt:variant>
      <vt:variant>
        <vt:i4>23</vt:i4>
      </vt:variant>
    </vt:vector>
  </HeadingPairs>
  <TitlesOfParts>
    <vt:vector size="27" baseType="lpstr">
      <vt:lpstr>Arial</vt:lpstr>
      <vt:lpstr>Calibri</vt:lpstr>
      <vt:lpstr>Century Gothic</vt:lpstr>
      <vt:lpstr>Vapor Trail</vt:lpstr>
      <vt:lpstr>Cyflwyniad PowerPoint</vt:lpstr>
      <vt:lpstr>Sesiwn wyth – Chwefror 26ain</vt:lpstr>
      <vt:lpstr>Cyflwyniad PowerPoint</vt:lpstr>
      <vt:lpstr>Gwahanwch y geiriau – Separate the words</vt:lpstr>
      <vt:lpstr>Gwahanwch y geiriau – Separate the words</vt:lpstr>
      <vt:lpstr>Beth yw’r frawddeg?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Gwrando a deall</vt:lpstr>
      <vt:lpstr>Cyflwyniad PowerPoint</vt:lpstr>
      <vt:lpstr>Cyflwyniad PowerPoint</vt:lpstr>
      <vt:lpstr>Cyflwyniad PowerPoint</vt:lpstr>
      <vt:lpstr>Cyflwyniad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Aled Williams</dc:creator>
  <cp:lastModifiedBy>Aled P Williams</cp:lastModifiedBy>
  <cp:revision>95</cp:revision>
  <dcterms:modified xsi:type="dcterms:W3CDTF">2019-02-27T19:18:44Z</dcterms:modified>
</cp:coreProperties>
</file>