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4"/>
  </p:notesMasterIdLst>
  <p:handoutMasterIdLst>
    <p:handoutMasterId r:id="rId15"/>
  </p:handoutMasterIdLst>
  <p:sldIdLst>
    <p:sldId id="319" r:id="rId2"/>
    <p:sldId id="320" r:id="rId3"/>
    <p:sldId id="314" r:id="rId4"/>
    <p:sldId id="315" r:id="rId5"/>
    <p:sldId id="325" r:id="rId6"/>
    <p:sldId id="305" r:id="rId7"/>
    <p:sldId id="324" r:id="rId8"/>
    <p:sldId id="323" r:id="rId9"/>
    <p:sldId id="304" r:id="rId10"/>
    <p:sldId id="318" r:id="rId11"/>
    <p:sldId id="306" r:id="rId12"/>
    <p:sldId id="322" r:id="rId13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CFFA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42738"/>
    <p:restoredTop sz="94709"/>
  </p:normalViewPr>
  <p:slideViewPr>
    <p:cSldViewPr>
      <p:cViewPr>
        <p:scale>
          <a:sx n="86" d="100"/>
          <a:sy n="86" d="100"/>
        </p:scale>
        <p:origin x="294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05CF899-487F-4537-B529-ACBAD9DB7F2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8AAEE9A-CD62-4B79-BE92-BACC29B1C66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919918B0-C2F2-4275-A4A6-0C0089F1A1A0}" type="datetimeFigureOut">
              <a:rPr lang="en-GB"/>
              <a:pPr>
                <a:defRPr/>
              </a:pPr>
              <a:t>02/10/2019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58637C9-8EEC-49B9-8ED0-A2FAC2F875B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78800F-9E09-4F71-92D3-5AA435C9F86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426AC1D9-AD19-4D12-AFE9-4EE305034C9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21583A6-90DC-4CF5-8E16-4565ACDAC2E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5445AE-0DD4-41C9-9313-65B98C84F199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09324ABC-72CF-4F67-A103-1AA2DC2A6FA0}" type="datetime1">
              <a:rPr lang="en-GB" altLang="en-US"/>
              <a:pPr>
                <a:defRPr/>
              </a:pPr>
              <a:t>02/10/2019</a:t>
            </a:fld>
            <a:endParaRPr lang="en-GB" alt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9A39096-CCE2-4830-AC27-659C6A11DA6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4E56B241-1BA3-4E69-ADB2-64A892E95D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  <a:endParaRPr lang="en-GB" altLang="en-US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FE6805-D74D-4732-A5D3-40C7C8F82694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EF925F-8CC8-4BE7-8883-A31CA2D0368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9BD65A17-3FBD-4DF3-8D1F-1BF9D400690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0"/>
        <a:cs typeface="ＭＳ Ｐゴシック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0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0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0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0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Slide Image Placeholder 1">
            <a:extLst>
              <a:ext uri="{FF2B5EF4-FFF2-40B4-BE49-F238E27FC236}">
                <a16:creationId xmlns:a16="http://schemas.microsoft.com/office/drawing/2014/main" id="{60FDA1CD-49EA-4110-8FD4-6F5C41FB5D0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4" name="Notes Placeholder 2">
            <a:extLst>
              <a:ext uri="{FF2B5EF4-FFF2-40B4-BE49-F238E27FC236}">
                <a16:creationId xmlns:a16="http://schemas.microsoft.com/office/drawing/2014/main" id="{80ADB01D-2A87-4EC2-9F04-637878C2257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8435" name="Slide Number Placeholder 3">
            <a:extLst>
              <a:ext uri="{FF2B5EF4-FFF2-40B4-BE49-F238E27FC236}">
                <a16:creationId xmlns:a16="http://schemas.microsoft.com/office/drawing/2014/main" id="{3FBE0487-3AF6-4A6B-A805-B77EB7D2140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2D2D6F90-A4EC-4F73-AA33-37D076EC4530}" type="slidenum">
              <a:rPr lang="en-US" altLang="en-US" smtClean="0">
                <a:latin typeface="Calibri" panose="020F0502020204030204" pitchFamily="34" charset="0"/>
              </a:rPr>
              <a:pPr/>
              <a:t>1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Slide Image Placeholder 1">
            <a:extLst>
              <a:ext uri="{FF2B5EF4-FFF2-40B4-BE49-F238E27FC236}">
                <a16:creationId xmlns:a16="http://schemas.microsoft.com/office/drawing/2014/main" id="{DC72E567-70FE-42F4-A5FE-143A9DD8002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2" name="Notes Placeholder 2">
            <a:extLst>
              <a:ext uri="{FF2B5EF4-FFF2-40B4-BE49-F238E27FC236}">
                <a16:creationId xmlns:a16="http://schemas.microsoft.com/office/drawing/2014/main" id="{4B0877A9-7DB6-48B6-B597-EA8764D9ABB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0483" name="Slide Number Placeholder 3">
            <a:extLst>
              <a:ext uri="{FF2B5EF4-FFF2-40B4-BE49-F238E27FC236}">
                <a16:creationId xmlns:a16="http://schemas.microsoft.com/office/drawing/2014/main" id="{22A883FB-CB47-4E1E-8264-5FE66FFF8E5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825CA6D1-C213-4950-9CFF-F4E410DDE48C}" type="slidenum">
              <a:rPr lang="en-US" altLang="en-US" smtClean="0">
                <a:latin typeface="Calibri" panose="020F0502020204030204" pitchFamily="34" charset="0"/>
              </a:rPr>
              <a:pPr/>
              <a:t>2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Slide Image Placeholder 1">
            <a:extLst>
              <a:ext uri="{FF2B5EF4-FFF2-40B4-BE49-F238E27FC236}">
                <a16:creationId xmlns:a16="http://schemas.microsoft.com/office/drawing/2014/main" id="{DC72E567-70FE-42F4-A5FE-143A9DD8002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2" name="Notes Placeholder 2">
            <a:extLst>
              <a:ext uri="{FF2B5EF4-FFF2-40B4-BE49-F238E27FC236}">
                <a16:creationId xmlns:a16="http://schemas.microsoft.com/office/drawing/2014/main" id="{4B0877A9-7DB6-48B6-B597-EA8764D9ABB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0483" name="Slide Number Placeholder 3">
            <a:extLst>
              <a:ext uri="{FF2B5EF4-FFF2-40B4-BE49-F238E27FC236}">
                <a16:creationId xmlns:a16="http://schemas.microsoft.com/office/drawing/2014/main" id="{22A883FB-CB47-4E1E-8264-5FE66FFF8E5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825CA6D1-C213-4950-9CFF-F4E410DDE48C}" type="slidenum">
              <a:rPr lang="en-US" altLang="en-US" smtClean="0">
                <a:latin typeface="Calibri" panose="020F0502020204030204" pitchFamily="34" charset="0"/>
              </a:rPr>
              <a:pPr/>
              <a:t>12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05193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A32F7ED-E477-47C4-9F06-0D2AA09094E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A79D52-0807-4F30-B891-66E4F4ABC46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2D1BA2-0449-4EDF-B6FC-26A8127D1E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ED94ED97-5CF2-469D-A2AE-3907B0303554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075F7F-B762-4AE1-90CD-76CA4FAB619C}" type="datetime1">
              <a:rPr lang="en-GB" altLang="en-US"/>
              <a:pPr>
                <a:defRPr/>
              </a:pPr>
              <a:t>02/10/2019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64717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BDB9CB3-1B2F-4516-A6B6-20F0F9B03A7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0927AF-B151-498A-BFAF-C28A982D48D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2A5DFD-1FD7-4053-A96A-E5BF6C1FD7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20F3B80E-F543-473B-A138-8EC825CCEC51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1F9112-C31E-4E2E-BD75-BDAC02141C28}" type="datetime1">
              <a:rPr lang="en-GB" altLang="en-US"/>
              <a:pPr>
                <a:defRPr/>
              </a:pPr>
              <a:t>02/10/2019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75149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A4F1411-17A2-4542-B0A2-AFF752A4FA4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F9E4E8-521E-4B83-B30D-1CB7C5EF949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ECD778-601B-4BE0-9FF0-4CF3AC76CE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BAED7E10-B7CF-4B9B-9143-2662312ED52C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7ED534-7F01-423E-BC2C-FF7C354805FC}" type="datetime1">
              <a:rPr lang="en-GB" altLang="en-US"/>
              <a:pPr>
                <a:defRPr/>
              </a:pPr>
              <a:t>02/10/2019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93582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A61C29B-2EBB-4462-A895-1EDCDDC4DEF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7F7E20-F651-42F3-B8E5-30E47992C1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B481B34-C886-40EA-B7A1-8A5EDFC14E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BC0185A1-055F-4D82-8F40-0C3598CCFF97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9AFBB2-1919-4407-B79C-E5528AE802A4}" type="datetime1">
              <a:rPr lang="en-GB" altLang="en-US"/>
              <a:pPr>
                <a:defRPr/>
              </a:pPr>
              <a:t>02/10/2019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91197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AD731D40-2BB1-489E-ACDE-6D9F65337C4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FD7670-A2C0-4A6A-8AD7-FEE104488E4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5A5CB823-CBAA-4A4E-B041-5D12CB11F7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9A6B240B-B189-4369-9B66-43FF93B2D363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F48F3F-66FC-4E5D-8062-BAB6448F3F7C}" type="datetime1">
              <a:rPr lang="en-GB" altLang="en-US"/>
              <a:pPr>
                <a:defRPr/>
              </a:pPr>
              <a:t>02/10/2019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828690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6D7A565-23EC-4DF9-9BCA-4AEAA0864D8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FDB5F7-7ADD-4BC0-B710-DE872FF71A1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C7D67260-99DF-4F1D-B4C8-60DBCBE1CB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2DE57E9-F8C9-4447-8785-698C550264BB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5BB789-8FED-49BB-8253-4EDE50CACEB2}" type="datetime1">
              <a:rPr lang="en-GB" altLang="en-US"/>
              <a:pPr>
                <a:defRPr/>
              </a:pPr>
              <a:t>02/10/2019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337488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12910751-1D25-421B-A75B-7DB40907868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4A1C11-4FD7-4EC0-B83E-172D65E228C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5318FB6D-3F3A-4D31-9D95-8E2B0B7C8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67F982-2FB1-4287-AB90-66A906D70CE0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DA262-41D8-4017-8D87-31D61DE9DEBF}" type="datetime1">
              <a:rPr lang="en-GB" altLang="en-US"/>
              <a:pPr>
                <a:defRPr/>
              </a:pPr>
              <a:t>02/10/2019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815890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AF14B50-68B1-423B-9BC0-1C78C57AA1EE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98E30B-D0F4-489F-9457-921EE909EBE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EE2DDBE-1BD3-4ADC-BACC-7B2975AAF6D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33454F09-F814-4B09-9B81-22D0C6F90880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445C31-28A8-4809-A47A-A7179646C788}" type="datetime1">
              <a:rPr lang="en-GB" altLang="en-US"/>
              <a:pPr>
                <a:defRPr/>
              </a:pPr>
              <a:t>02/10/2019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545214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F027ED0-33FF-49B4-861F-E2A88F59BC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5299EA-8EE8-4DD9-9A15-CD767D5892C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A20CF212-DCCF-436F-8837-C059D60BF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7731AECC-1616-4C2A-90D4-E061BF59EBFD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9D002B-8E37-4C78-B0DB-A94D33AB88D1}" type="datetime1">
              <a:rPr lang="en-GB" altLang="en-US"/>
              <a:pPr>
                <a:defRPr/>
              </a:pPr>
              <a:t>02/10/2019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697026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2FEE6DE1-5C9D-4D71-966A-D8C71B14EC2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5A20C0-3FA5-4DD3-9967-4106278EEB3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7EF511-F5FA-491E-9795-9262CA72F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AB1F1575-50AF-41F3-B116-A9213FAEC5C5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713883-2C6B-482A-BB52-C9F79E31294A}" type="datetime1">
              <a:rPr lang="en-GB" altLang="en-US"/>
              <a:pPr>
                <a:defRPr/>
              </a:pPr>
              <a:t>02/10/2019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944198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2624E461-F7D3-452F-B4F9-03B4AD1C84C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155BEE-6994-4865-B6F5-4E44D304B9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ECCA30-4AA9-4ED9-85EA-98B14ED084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7B0769AB-260B-48E7-8A53-BE3D6BF3A18A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BDB79D-168F-4C86-9CEC-68178A32D535}" type="datetime1">
              <a:rPr lang="en-GB" altLang="en-US"/>
              <a:pPr>
                <a:defRPr/>
              </a:pPr>
              <a:t>02/10/2019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53183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>
            <a:extLst>
              <a:ext uri="{FF2B5EF4-FFF2-40B4-BE49-F238E27FC236}">
                <a16:creationId xmlns:a16="http://schemas.microsoft.com/office/drawing/2014/main" id="{E96A723A-0A8E-4814-BFC6-9AD3C4BFB94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24204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>
            <a:extLst>
              <a:ext uri="{FF2B5EF4-FFF2-40B4-BE49-F238E27FC236}">
                <a16:creationId xmlns:a16="http://schemas.microsoft.com/office/drawing/2014/main" id="{942A8EC8-D596-48E4-BB29-0B542EB4D8E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969937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18E8030-2EA9-4E47-AA7D-D7146B656F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6021F681-59C9-465B-9C7F-F7399BF4537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620000" cy="48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2EAB6AA-7CDF-4CCD-AF4F-8C3BD823AA45}"/>
              </a:ext>
            </a:extLst>
          </p:cNvPr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1A4F22A-0A6B-4FE3-BBC1-E435C7CEEA85}"/>
              </a:ext>
            </a:extLst>
          </p:cNvPr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D86A7D-27DF-4021-B2FA-81862C8FF4D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1225" y="5648325"/>
            <a:ext cx="549275" cy="396875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>
                <a:solidFill>
                  <a:srgbClr val="FFFFFF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EAB7361C-C27B-4DB0-A5F1-7CCCAD40A3B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7652FA-1F75-4EF5-89D4-C97325432EC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7587456" y="4048919"/>
            <a:ext cx="23669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hangingPunct="1">
              <a:defRPr sz="1200">
                <a:solidFill>
                  <a:schemeClr val="bg2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8666FE-F51C-42EF-8F2F-F7EC25A68A0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7551738" y="1646237"/>
            <a:ext cx="24384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chemeClr val="bg2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85D6E190-C4F5-4E5C-A4B0-9BC60A2424DF}" type="datetime1">
              <a:rPr lang="en-GB" altLang="en-US"/>
              <a:pPr>
                <a:defRPr/>
              </a:pPr>
              <a:t>02/10/2019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51" r:id="rId2"/>
    <p:sldLayoutId id="2147483852" r:id="rId3"/>
    <p:sldLayoutId id="2147483853" r:id="rId4"/>
    <p:sldLayoutId id="2147483854" r:id="rId5"/>
    <p:sldLayoutId id="2147483855" r:id="rId6"/>
    <p:sldLayoutId id="2147483856" r:id="rId7"/>
    <p:sldLayoutId id="2147483857" r:id="rId8"/>
    <p:sldLayoutId id="2147483858" r:id="rId9"/>
    <p:sldLayoutId id="2147483859" r:id="rId10"/>
    <p:sldLayoutId id="2147483860" r:id="rId11"/>
    <p:sldLayoutId id="2147483861" r:id="rId12"/>
    <p:sldLayoutId id="2147483862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600" kern="1200" spc="-100">
          <a:solidFill>
            <a:schemeClr val="tx2"/>
          </a:solidFill>
          <a:latin typeface="+mj-lt"/>
          <a:ea typeface="ＭＳ Ｐゴシック" charset="0"/>
          <a:cs typeface="ＭＳ Ｐゴシック" charset="-128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  <a:ea typeface="ＭＳ Ｐゴシック" charset="0"/>
          <a:cs typeface="ＭＳ Ｐゴシック" charset="-12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  <a:ea typeface="ＭＳ Ｐゴシック" charset="0"/>
          <a:cs typeface="ＭＳ Ｐゴシック" charset="-12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  <a:ea typeface="ＭＳ Ｐゴシック" charset="0"/>
          <a:cs typeface="ＭＳ Ｐゴシック" charset="-12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  <a:ea typeface="ＭＳ Ｐゴシック" charset="0"/>
          <a:cs typeface="ＭＳ Ｐゴシック" charset="-128"/>
        </a:defRPr>
      </a:lvl5pPr>
      <a:lvl6pPr marL="4572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9pPr>
    </p:titleStyle>
    <p:bodyStyle>
      <a:lvl1pPr marL="3429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ＭＳ Ｐゴシック" charset="0"/>
          <a:cs typeface="ＭＳ Ｐゴシック" charset="-128"/>
        </a:defRPr>
      </a:lvl1pPr>
      <a:lvl2pPr marL="639763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004888" indent="-228600" algn="l" rtl="0" eaLnBrk="0" fontAlgn="base" hangingPunct="0">
        <a:spcBef>
          <a:spcPct val="20000"/>
        </a:spcBef>
        <a:spcAft>
          <a:spcPct val="0"/>
        </a:spcAft>
        <a:buClr>
          <a:srgbClr val="9BBB59"/>
        </a:buClr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279525" indent="-228600" algn="l" rtl="0" eaLnBrk="0" fontAlgn="base" hangingPunct="0">
        <a:spcBef>
          <a:spcPct val="20000"/>
        </a:spcBef>
        <a:spcAft>
          <a:spcPct val="0"/>
        </a:spcAft>
        <a:buClr>
          <a:srgbClr val="8064A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1554163" indent="-228600" algn="l" rtl="0" eaLnBrk="0" fontAlgn="base" hangingPunct="0">
        <a:spcBef>
          <a:spcPct val="20000"/>
        </a:spcBef>
        <a:spcAft>
          <a:spcPct val="0"/>
        </a:spcAft>
        <a:buClr>
          <a:srgbClr val="4BACC6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learning.gov.wales/docs/learningwales/publications/130415-lnf-guidance-cy.pdf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hwb.gov.wales/cwricwlwm-drafft-i-gymru-2022/gwyddoniaeth-a-thechnole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Box 1">
            <a:extLst>
              <a:ext uri="{FF2B5EF4-FFF2-40B4-BE49-F238E27FC236}">
                <a16:creationId xmlns:a16="http://schemas.microsoft.com/office/drawing/2014/main" id="{A60FE3CB-2951-4481-B651-DD0D969ECB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1775" y="549275"/>
            <a:ext cx="8667750" cy="167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 sz="4500">
                <a:solidFill>
                  <a:schemeClr val="bg1"/>
                </a:solidFill>
              </a:rPr>
              <a:t>ECAD6012/C</a:t>
            </a:r>
          </a:p>
          <a:p>
            <a:pPr algn="ctr"/>
            <a:r>
              <a:rPr lang="en-US" altLang="en-US" sz="4000">
                <a:solidFill>
                  <a:schemeClr val="bg1"/>
                </a:solidFill>
              </a:rPr>
              <a:t>Sesiwn / Session 1</a:t>
            </a:r>
          </a:p>
          <a:p>
            <a:pPr algn="ctr"/>
            <a:endParaRPr lang="en-US" altLang="en-US">
              <a:solidFill>
                <a:schemeClr val="bg1"/>
              </a:solidFill>
            </a:endParaRPr>
          </a:p>
        </p:txBody>
      </p:sp>
      <p:sp>
        <p:nvSpPr>
          <p:cNvPr id="17410" name="TextBox 2">
            <a:extLst>
              <a:ext uri="{FF2B5EF4-FFF2-40B4-BE49-F238E27FC236}">
                <a16:creationId xmlns:a16="http://schemas.microsoft.com/office/drawing/2014/main" id="{BDB6EBB8-08F7-4375-9F89-29D5412790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1775" y="4724400"/>
            <a:ext cx="866775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 sz="3600" smtClean="0">
                <a:solidFill>
                  <a:schemeClr val="bg1"/>
                </a:solidFill>
              </a:rPr>
              <a:t>03-10-2019</a:t>
            </a:r>
            <a:endParaRPr lang="en-US" altLang="en-US" sz="3600" dirty="0">
              <a:solidFill>
                <a:schemeClr val="bg1"/>
              </a:solidFill>
            </a:endParaRPr>
          </a:p>
          <a:p>
            <a:pPr algn="ctr"/>
            <a:endParaRPr lang="en-US" altLang="en-US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>
            <a:extLst>
              <a:ext uri="{FF2B5EF4-FFF2-40B4-BE49-F238E27FC236}">
                <a16:creationId xmlns:a16="http://schemas.microsoft.com/office/drawing/2014/main" id="{60CD8693-6576-420B-95AC-19F72C742E63}"/>
              </a:ext>
            </a:extLst>
          </p:cNvPr>
          <p:cNvSpPr txBox="1">
            <a:spLocks/>
          </p:cNvSpPr>
          <p:nvPr/>
        </p:nvSpPr>
        <p:spPr>
          <a:xfrm>
            <a:off x="1327150" y="1211263"/>
            <a:ext cx="6618288" cy="955675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sz="3975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3975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3975" dirty="0"/>
          </a:p>
        </p:txBody>
      </p:sp>
      <p:sp>
        <p:nvSpPr>
          <p:cNvPr id="19458" name="Content Placeholder 5">
            <a:extLst>
              <a:ext uri="{FF2B5EF4-FFF2-40B4-BE49-F238E27FC236}">
                <a16:creationId xmlns:a16="http://schemas.microsoft.com/office/drawing/2014/main" id="{D153B39D-4133-425F-8715-DF76CECFC19E}"/>
              </a:ext>
            </a:extLst>
          </p:cNvPr>
          <p:cNvSpPr txBox="1">
            <a:spLocks/>
          </p:cNvSpPr>
          <p:nvPr/>
        </p:nvSpPr>
        <p:spPr bwMode="auto">
          <a:xfrm>
            <a:off x="342900" y="1917700"/>
            <a:ext cx="8235950" cy="3078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286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685800" indent="-228600">
              <a:spcBef>
                <a:spcPct val="20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9BBB59"/>
              </a:buClr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8064A2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ts val="1000"/>
              </a:spcBef>
              <a:spcAft>
                <a:spcPts val="900"/>
              </a:spcAft>
              <a:buClrTx/>
            </a:pPr>
            <a:endParaRPr lang="en-US" altLang="en-US" sz="2100"/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C6731C51-2BD2-4D44-A7CB-4E27BEAD1FF2}"/>
              </a:ext>
            </a:extLst>
          </p:cNvPr>
          <p:cNvSpPr txBox="1">
            <a:spLocks/>
          </p:cNvSpPr>
          <p:nvPr/>
        </p:nvSpPr>
        <p:spPr bwMode="auto">
          <a:xfrm>
            <a:off x="4356100" y="1211263"/>
            <a:ext cx="4676775" cy="48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639763" indent="-228600">
              <a:spcBef>
                <a:spcPct val="20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004888" indent="-228600">
              <a:spcBef>
                <a:spcPct val="20000"/>
              </a:spcBef>
              <a:buClr>
                <a:srgbClr val="9BBB59"/>
              </a:buClr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279525" indent="-228600">
              <a:spcBef>
                <a:spcPct val="20000"/>
              </a:spcBef>
              <a:buClr>
                <a:srgbClr val="8064A2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1554163" indent="-228600">
              <a:spcBef>
                <a:spcPct val="20000"/>
              </a:spcBef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011363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468563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2925763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382963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sz="2800" dirty="0"/>
              <a:t>to analyse numeracy as a cross-curricular responsibility in the primary school curriculum</a:t>
            </a:r>
            <a:r>
              <a:rPr lang="en-US" sz="2800" dirty="0"/>
              <a:t>​</a:t>
            </a:r>
          </a:p>
          <a:p>
            <a:endParaRPr lang="en-GB" sz="2800" dirty="0"/>
          </a:p>
          <a:p>
            <a:r>
              <a:rPr lang="en-GB" sz="2800" dirty="0"/>
              <a:t>to analyse cross-curricular models and critically consider them in relation to numeracy </a:t>
            </a:r>
            <a:endParaRPr lang="en-US" sz="2800" dirty="0"/>
          </a:p>
        </p:txBody>
      </p:sp>
      <p:sp>
        <p:nvSpPr>
          <p:cNvPr id="19460" name="Content Placeholder 2">
            <a:extLst>
              <a:ext uri="{FF2B5EF4-FFF2-40B4-BE49-F238E27FC236}">
                <a16:creationId xmlns:a16="http://schemas.microsoft.com/office/drawing/2014/main" id="{9B22A89C-D8A2-45C5-8C6A-5811B1522E17}"/>
              </a:ext>
            </a:extLst>
          </p:cNvPr>
          <p:cNvSpPr txBox="1">
            <a:spLocks/>
          </p:cNvSpPr>
          <p:nvPr/>
        </p:nvSpPr>
        <p:spPr bwMode="auto">
          <a:xfrm>
            <a:off x="0" y="1211263"/>
            <a:ext cx="4513263" cy="48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639763" indent="-228600">
              <a:spcBef>
                <a:spcPct val="20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004888" indent="-228600">
              <a:spcBef>
                <a:spcPct val="20000"/>
              </a:spcBef>
              <a:buClr>
                <a:srgbClr val="9BBB59"/>
              </a:buClr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279525" indent="-228600">
              <a:spcBef>
                <a:spcPct val="20000"/>
              </a:spcBef>
              <a:buClr>
                <a:srgbClr val="8064A2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1554163" indent="-228600">
              <a:spcBef>
                <a:spcPct val="20000"/>
              </a:spcBef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011363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468563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2925763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382963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2800" dirty="0" err="1"/>
              <a:t>d</a:t>
            </a:r>
            <a:r>
              <a:rPr lang="en-GB" altLang="en-US" sz="2800" dirty="0" err="1" smtClean="0"/>
              <a:t>adansoddi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rhifedd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fel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cyfrifoldeb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trawsgwricwlaidd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yn</a:t>
            </a:r>
            <a:r>
              <a:rPr lang="en-GB" altLang="en-US" sz="2800" dirty="0" smtClean="0"/>
              <a:t> y </a:t>
            </a:r>
            <a:r>
              <a:rPr lang="en-GB" altLang="en-US" sz="2800" dirty="0" err="1" smtClean="0"/>
              <a:t>cwricwlwm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ysgol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cynradd</a:t>
            </a:r>
            <a:endParaRPr lang="en-GB" altLang="en-US" sz="2800" dirty="0" smtClean="0"/>
          </a:p>
          <a:p>
            <a:endParaRPr lang="en-GB" altLang="en-US" sz="2800" dirty="0"/>
          </a:p>
          <a:p>
            <a:r>
              <a:rPr lang="en-GB" altLang="en-US" sz="2800" dirty="0" err="1"/>
              <a:t>d</a:t>
            </a:r>
            <a:r>
              <a:rPr lang="en-GB" altLang="en-US" sz="2800" dirty="0" err="1" smtClean="0"/>
              <a:t>adansoddi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modelau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trawsgwricwlaidd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a’u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hystyried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yn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feirniadol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mewn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perthynas</a:t>
            </a:r>
            <a:r>
              <a:rPr lang="en-GB" altLang="en-US" sz="2800" dirty="0" smtClean="0"/>
              <a:t> â </a:t>
            </a:r>
            <a:r>
              <a:rPr lang="en-GB" altLang="en-US" sz="2800" dirty="0" err="1" smtClean="0"/>
              <a:t>rhifedd</a:t>
            </a:r>
            <a:endParaRPr lang="en-GB" altLang="en-US" sz="280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A79F55D-8883-436B-B042-12A21E509DA5}"/>
              </a:ext>
            </a:extLst>
          </p:cNvPr>
          <p:cNvSpPr txBox="1">
            <a:spLocks/>
          </p:cNvSpPr>
          <p:nvPr/>
        </p:nvSpPr>
        <p:spPr>
          <a:xfrm>
            <a:off x="349250" y="188913"/>
            <a:ext cx="8574088" cy="1143000"/>
          </a:xfrm>
          <a:prstGeom prst="rect">
            <a:avLst/>
          </a:prstGeom>
        </p:spPr>
        <p:txBody>
          <a:bodyPr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600" kern="1200" spc="-100">
                <a:solidFill>
                  <a:schemeClr val="tx2"/>
                </a:solidFill>
                <a:latin typeface="+mj-lt"/>
                <a:ea typeface="ＭＳ Ｐゴシック" charset="0"/>
                <a:cs typeface="ＭＳ Ｐゴシック" charset="-128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9pPr>
          </a:lstStyle>
          <a:p>
            <a:pPr>
              <a:defRPr/>
            </a:pPr>
            <a:r>
              <a:rPr lang="en-GB" sz="4000" dirty="0" err="1"/>
              <a:t>Amcanion</a:t>
            </a:r>
            <a:r>
              <a:rPr lang="en-GB" sz="4000" dirty="0"/>
              <a:t> y </a:t>
            </a:r>
            <a:r>
              <a:rPr lang="en-GB" sz="4000" dirty="0" err="1"/>
              <a:t>Sesiwn</a:t>
            </a:r>
            <a:r>
              <a:rPr lang="en-GB" sz="4000" dirty="0"/>
              <a:t> - Session Objectives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A623B-9973-45BD-A4D1-6264C37CCE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7620000" cy="720725"/>
          </a:xfrm>
        </p:spPr>
        <p:txBody>
          <a:bodyPr/>
          <a:lstStyle/>
          <a:p>
            <a:pPr>
              <a:defRPr/>
            </a:pPr>
            <a:r>
              <a:rPr lang="en-GB" dirty="0" err="1"/>
              <a:t>Rhifedd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Fathemateg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740B0E-4320-4084-814B-82DF46D494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438" y="1125538"/>
            <a:ext cx="8137525" cy="5221287"/>
          </a:xfrm>
        </p:spPr>
        <p:txBody>
          <a:bodyPr/>
          <a:lstStyle/>
          <a:p>
            <a:pPr marL="114300" indent="0">
              <a:buFont typeface="Arial" panose="020B0604020202020204" pitchFamily="34" charset="0"/>
              <a:buNone/>
            </a:pPr>
            <a:r>
              <a:rPr lang="en-GB" altLang="en-US" sz="2600">
                <a:ea typeface="ＭＳ Ｐゴシック" panose="020B0600070205080204" pitchFamily="34" charset="-128"/>
              </a:rPr>
              <a:t>Mae rhifedd yn cyfeirio at </a:t>
            </a:r>
            <a:r>
              <a:rPr lang="mr-IN" altLang="en-US" sz="2600">
                <a:ea typeface="ＭＳ Ｐゴシック" panose="020B0600070205080204" pitchFamily="34" charset="-128"/>
              </a:rPr>
              <a:t>…</a:t>
            </a:r>
            <a:r>
              <a:rPr lang="cy-GB" altLang="en-US" sz="2600">
                <a:ea typeface="ＭＳ Ｐゴシック" panose="020B0600070205080204" pitchFamily="34" charset="-128"/>
              </a:rPr>
              <a:t>....................</a:t>
            </a:r>
            <a:r>
              <a:rPr lang="en-GB" altLang="en-US" sz="2600">
                <a:ea typeface="ＭＳ Ｐゴシック" panose="020B0600070205080204" pitchFamily="34" charset="-128"/>
              </a:rPr>
              <a:t> mewn gweithgareddau bob dydd yn yr ysgol, yn y cartref, yn y gwaith ac yn y gymuned. Mae mwy i rifedd na dim ond addysgu</a:t>
            </a:r>
            <a:r>
              <a:rPr lang="mr-IN" altLang="en-US" sz="2600">
                <a:ea typeface="ＭＳ Ｐゴシック" panose="020B0600070205080204" pitchFamily="34" charset="-128"/>
              </a:rPr>
              <a:t>…</a:t>
            </a:r>
            <a:r>
              <a:rPr lang="cy-GB" altLang="en-US" sz="2600">
                <a:ea typeface="ＭＳ Ｐゴシック" panose="020B0600070205080204" pitchFamily="34" charset="-128"/>
              </a:rPr>
              <a:t>.................</a:t>
            </a:r>
            <a:r>
              <a:rPr lang="en-GB" altLang="en-US" sz="2600">
                <a:ea typeface="ＭＳ Ｐゴシック" panose="020B0600070205080204" pitchFamily="34" charset="-128"/>
              </a:rPr>
              <a:t>. Fodd bynnag, mae’n hollbwysig bod y </a:t>
            </a:r>
            <a:r>
              <a:rPr lang="mr-IN" altLang="en-US" sz="2600">
                <a:ea typeface="ＭＳ Ｐゴシック" panose="020B0600070205080204" pitchFamily="34" charset="-128"/>
              </a:rPr>
              <a:t>…</a:t>
            </a:r>
            <a:r>
              <a:rPr lang="cy-GB" altLang="en-US" sz="2600">
                <a:ea typeface="ＭＳ Ｐゴシック" panose="020B0600070205080204" pitchFamily="34" charset="-128"/>
              </a:rPr>
              <a:t>.............................</a:t>
            </a:r>
            <a:r>
              <a:rPr lang="en-GB" altLang="en-US" sz="2600">
                <a:ea typeface="ＭＳ Ｐゴシック" panose="020B0600070205080204" pitchFamily="34" charset="-128"/>
              </a:rPr>
              <a:t>yn cael eu haddysgu i safon sy’n caniatáu i ddysgwyr fod yn rhifog. </a:t>
            </a:r>
          </a:p>
          <a:p>
            <a:pPr marL="114300" indent="0">
              <a:buFont typeface="Arial" panose="020B0604020202020204" pitchFamily="34" charset="0"/>
              <a:buNone/>
            </a:pPr>
            <a:endParaRPr lang="en-GB" altLang="en-US" sz="2600">
              <a:ea typeface="ＭＳ Ｐゴシック" panose="020B0600070205080204" pitchFamily="34" charset="-128"/>
            </a:endParaRPr>
          </a:p>
          <a:p>
            <a:pPr marL="114300" indent="0">
              <a:buFont typeface="Arial" panose="020B0604020202020204" pitchFamily="34" charset="0"/>
              <a:buNone/>
            </a:pPr>
            <a:r>
              <a:rPr lang="en-GB" altLang="en-US" sz="2600">
                <a:ea typeface="ＭＳ Ｐゴシック" panose="020B0600070205080204" pitchFamily="34" charset="-128"/>
              </a:rPr>
              <a:t>Mae rhifedd yn disgrifio’r gyfres o </a:t>
            </a:r>
            <a:r>
              <a:rPr lang="mr-IN" altLang="en-US" sz="2600">
                <a:ea typeface="ＭＳ Ｐゴシック" panose="020B0600070205080204" pitchFamily="34" charset="-128"/>
              </a:rPr>
              <a:t>…</a:t>
            </a:r>
            <a:r>
              <a:rPr lang="cy-GB" altLang="en-US" sz="2600">
                <a:ea typeface="ＭＳ Ｐゴシック" panose="020B0600070205080204" pitchFamily="34" charset="-128"/>
              </a:rPr>
              <a:t>............. </a:t>
            </a:r>
            <a:r>
              <a:rPr lang="en-GB" altLang="en-US" sz="2600">
                <a:ea typeface="ＭＳ Ｐゴシック" panose="020B0600070205080204" pitchFamily="34" charset="-128"/>
              </a:rPr>
              <a:t>y mae eu hangen i fynd i’r afael â </a:t>
            </a:r>
            <a:r>
              <a:rPr lang="mr-IN" altLang="en-US" sz="2600">
                <a:ea typeface="ＭＳ Ｐゴシック" panose="020B0600070205080204" pitchFamily="34" charset="-128"/>
              </a:rPr>
              <a:t>…</a:t>
            </a:r>
            <a:r>
              <a:rPr lang="cy-GB" altLang="en-US" sz="2600">
                <a:ea typeface="ＭＳ Ｐゴシック" panose="020B0600070205080204" pitchFamily="34" charset="-128"/>
              </a:rPr>
              <a:t>............................</a:t>
            </a:r>
            <a:r>
              <a:rPr lang="en-GB" altLang="en-US" sz="2600">
                <a:ea typeface="ＭＳ Ｐゴシック" panose="020B0600070205080204" pitchFamily="34" charset="-128"/>
              </a:rPr>
              <a:t>mewn amryw o sefyllfaoedd drwy gymhwyso </a:t>
            </a:r>
            <a:r>
              <a:rPr lang="mr-IN" altLang="en-US" sz="2600">
                <a:ea typeface="ＭＳ Ｐゴシック" panose="020B0600070205080204" pitchFamily="34" charset="-128"/>
              </a:rPr>
              <a:t>…</a:t>
            </a:r>
            <a:r>
              <a:rPr lang="cy-GB" altLang="en-US" sz="2600">
                <a:ea typeface="ＭＳ Ｐゴシック" panose="020B0600070205080204" pitchFamily="34" charset="-128"/>
              </a:rPr>
              <a:t>........................</a:t>
            </a:r>
            <a:r>
              <a:rPr lang="en-GB" altLang="en-US" sz="2600">
                <a:ea typeface="ＭＳ Ｐゴシック" panose="020B0600070205080204" pitchFamily="34" charset="-128"/>
              </a:rPr>
              <a:t> er mwyn cynllunio sut i ddatrys y broblem, ac yna cwblhau’r gweithdrefnau mathemateg i gael hyd i’r ateb. </a:t>
            </a:r>
            <a:r>
              <a:rPr lang="en-GB" altLang="en-US">
                <a:ea typeface="ＭＳ Ｐゴシック" panose="020B0600070205080204" pitchFamily="34" charset="-128"/>
              </a:rPr>
              <a:t>(parhau…)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D2EDEA-8582-4C4F-A36C-A7CCB791C6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188" y="369888"/>
            <a:ext cx="7620000" cy="1143000"/>
          </a:xfrm>
        </p:spPr>
        <p:txBody>
          <a:bodyPr/>
          <a:lstStyle/>
          <a:p>
            <a:pPr>
              <a:defRPr/>
            </a:pPr>
            <a:r>
              <a:rPr lang="en-GB" dirty="0" err="1"/>
              <a:t>Rhifedd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Fathemateg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8678B0-F4C7-444B-AA86-BC6245A986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425" y="2073275"/>
            <a:ext cx="8137525" cy="2746375"/>
          </a:xfrm>
        </p:spPr>
        <p:txBody>
          <a:bodyPr/>
          <a:lstStyle/>
          <a:p>
            <a:pPr marL="114300" indent="0">
              <a:buFont typeface="Arial" panose="020B0604020202020204" pitchFamily="34" charset="0"/>
              <a:buNone/>
            </a:pPr>
            <a:r>
              <a:rPr lang="en-GB" altLang="en-US" sz="2600">
                <a:ea typeface="ＭＳ Ｐゴシック" panose="020B0600070205080204" pitchFamily="34" charset="-128"/>
              </a:rPr>
              <a:t>Mae rhifedd yn wahanol i’r pwnc mathemateg oherwydd mae’n golygu </a:t>
            </a:r>
            <a:r>
              <a:rPr lang="mr-IN" altLang="en-US" sz="2600">
                <a:ea typeface="ＭＳ Ｐゴシック" panose="020B0600070205080204" pitchFamily="34" charset="-128"/>
              </a:rPr>
              <a:t>…</a:t>
            </a:r>
            <a:r>
              <a:rPr lang="cy-GB" altLang="en-US" sz="2600">
                <a:ea typeface="ＭＳ Ｐゴシック" panose="020B0600070205080204" pitchFamily="34" charset="-128"/>
              </a:rPr>
              <a:t>.................. </a:t>
            </a:r>
            <a:r>
              <a:rPr lang="en-GB" altLang="en-US" sz="2600">
                <a:ea typeface="ＭＳ Ｐゴシック" panose="020B0600070205080204" pitchFamily="34" charset="-128"/>
              </a:rPr>
              <a:t>a ddysgwyd mewn mathemateg mewn ffordd </a:t>
            </a:r>
            <a:r>
              <a:rPr lang="mr-IN" altLang="en-US" sz="2600">
                <a:ea typeface="ＭＳ Ｐゴシック" panose="020B0600070205080204" pitchFamily="34" charset="-128"/>
              </a:rPr>
              <a:t>…</a:t>
            </a:r>
            <a:r>
              <a:rPr lang="cy-GB" altLang="en-US" sz="2600">
                <a:ea typeface="ＭＳ Ｐゴシック" panose="020B0600070205080204" pitchFamily="34" charset="-128"/>
              </a:rPr>
              <a:t>..........................</a:t>
            </a:r>
            <a:r>
              <a:rPr lang="en-GB" altLang="en-US" sz="2600">
                <a:ea typeface="ＭＳ Ｐゴシック" panose="020B0600070205080204" pitchFamily="34" charset="-128"/>
              </a:rPr>
              <a:t>, byd go iawn, nid dim ond y sgiliau eu hunain.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48845F0-E002-4FFD-BB53-FE148AD2F2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8463" y="4640263"/>
            <a:ext cx="7705725" cy="1477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/>
              <a:t>t.20 (Ll.C., 2013) Fframwaith Llythrennedd a Rhifedd Cenedlaethol</a:t>
            </a:r>
          </a:p>
          <a:p>
            <a:r>
              <a:rPr lang="en-GB" altLang="en-US"/>
              <a:t>Dogfen ar gael o:</a:t>
            </a:r>
          </a:p>
          <a:p>
            <a:r>
              <a:rPr lang="en-GB" altLang="en-US">
                <a:hlinkClick r:id="rId2"/>
              </a:rPr>
              <a:t>http://learning.gov.wales/docs/learningwales/publications/130415-lnf-guidance-cy.pdf</a:t>
            </a:r>
            <a:endParaRPr lang="en-GB" altLang="en-US"/>
          </a:p>
          <a:p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23850" y="499024"/>
            <a:ext cx="3754164" cy="1325563"/>
          </a:xfrm>
          <a:prstGeom prst="rect">
            <a:avLst/>
          </a:prstGeom>
        </p:spPr>
        <p:txBody>
          <a:bodyPr>
            <a:normAutofit fontScale="90000" lnSpcReduction="10000"/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600" kern="1200" spc="-100">
                <a:solidFill>
                  <a:schemeClr val="tx2"/>
                </a:solidFill>
                <a:latin typeface="+mj-lt"/>
                <a:ea typeface="ＭＳ Ｐゴシック" charset="0"/>
                <a:cs typeface="ＭＳ Ｐゴシック" charset="-128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9pPr>
          </a:lstStyle>
          <a:p>
            <a:r>
              <a:rPr lang="en-GB" sz="3200" smtClean="0">
                <a:solidFill>
                  <a:schemeClr val="accent1"/>
                </a:solidFill>
              </a:rPr>
              <a:t>Sut mae rhifedd yn cael ei ddisgrifio yn y cwricwlwm newydd?</a:t>
            </a:r>
            <a:endParaRPr lang="en-GB" sz="3200" dirty="0">
              <a:solidFill>
                <a:schemeClr val="accent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6296" y="1923393"/>
            <a:ext cx="3813362" cy="245106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230" y="1963941"/>
            <a:ext cx="3474702" cy="2410512"/>
          </a:xfrm>
          <a:prstGeom prst="rect">
            <a:avLst/>
          </a:prstGeom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4516296" y="491033"/>
            <a:ext cx="409575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dirty="0" smtClean="0">
                <a:solidFill>
                  <a:schemeClr val="accent1"/>
                </a:solidFill>
              </a:rPr>
              <a:t>How is numeracy described in the new curriculum? </a:t>
            </a:r>
            <a:endParaRPr lang="en-GB" sz="32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35743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117723-73BA-4950-A09D-AF8C1A8359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388" y="274638"/>
            <a:ext cx="7897812" cy="1143000"/>
          </a:xfrm>
        </p:spPr>
        <p:txBody>
          <a:bodyPr/>
          <a:lstStyle/>
          <a:p>
            <a:pPr>
              <a:defRPr/>
            </a:pPr>
            <a:r>
              <a:rPr lang="en-GB" dirty="0" err="1"/>
              <a:t>Mathemateg</a:t>
            </a:r>
            <a:r>
              <a:rPr lang="en-GB" dirty="0"/>
              <a:t> </a:t>
            </a:r>
            <a:r>
              <a:rPr lang="en-GB" dirty="0" err="1"/>
              <a:t>Traws-gwricwlaidd</a:t>
            </a:r>
            <a:r>
              <a:rPr lang="en-GB" dirty="0"/>
              <a:t>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BE42E-076B-42EA-8012-EC5A0E10EA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5538"/>
            <a:ext cx="7620000" cy="4103687"/>
          </a:xfrm>
        </p:spPr>
        <p:txBody>
          <a:bodyPr/>
          <a:lstStyle/>
          <a:p>
            <a:pPr marL="114300" indent="0">
              <a:buFont typeface="Arial" panose="020B0604020202020204" pitchFamily="34" charset="0"/>
              <a:buNone/>
              <a:defRPr/>
            </a:pPr>
            <a:r>
              <a:rPr lang="en-GB" sz="2400" dirty="0"/>
              <a:t>Mae </a:t>
            </a:r>
            <a:r>
              <a:rPr lang="en-GB" sz="2400" dirty="0" err="1"/>
              <a:t>Haylock</a:t>
            </a:r>
            <a:r>
              <a:rPr lang="en-GB" sz="2400" dirty="0"/>
              <a:t> a </a:t>
            </a:r>
            <a:r>
              <a:rPr lang="en-GB" sz="2400" dirty="0" err="1"/>
              <a:t>Thangta</a:t>
            </a:r>
            <a:r>
              <a:rPr lang="en-GB" sz="2400" dirty="0"/>
              <a:t> (2007)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amlinellu</a:t>
            </a:r>
            <a:r>
              <a:rPr lang="en-GB" sz="2400" dirty="0"/>
              <a:t> </a:t>
            </a:r>
            <a:r>
              <a:rPr lang="en-GB" sz="2400" dirty="0" err="1"/>
              <a:t>tair</a:t>
            </a:r>
            <a:r>
              <a:rPr lang="en-GB" sz="2400" dirty="0"/>
              <a:t> </a:t>
            </a:r>
            <a:r>
              <a:rPr lang="en-GB" sz="2400" dirty="0" err="1"/>
              <a:t>ffordd</a:t>
            </a:r>
            <a:r>
              <a:rPr lang="en-GB" sz="2400" dirty="0"/>
              <a:t> </a:t>
            </a:r>
            <a:r>
              <a:rPr lang="en-GB" sz="2400" dirty="0" err="1"/>
              <a:t>wahanol</a:t>
            </a:r>
            <a:r>
              <a:rPr lang="en-GB" sz="2400" dirty="0"/>
              <a:t> o </a:t>
            </a:r>
            <a:r>
              <a:rPr lang="en-GB" sz="2400" dirty="0" err="1"/>
              <a:t>ystyried</a:t>
            </a:r>
            <a:r>
              <a:rPr lang="en-GB" sz="2400" dirty="0"/>
              <a:t> </a:t>
            </a:r>
            <a:r>
              <a:rPr lang="en-GB" sz="2400" dirty="0" err="1"/>
              <a:t>mathemateg</a:t>
            </a:r>
            <a:r>
              <a:rPr lang="en-GB" sz="2400" dirty="0"/>
              <a:t> </a:t>
            </a:r>
            <a:r>
              <a:rPr lang="en-GB" sz="2400" dirty="0" err="1"/>
              <a:t>traws-gwricwlaidd</a:t>
            </a:r>
            <a:r>
              <a:rPr lang="en-GB" sz="2400" dirty="0"/>
              <a:t>:</a:t>
            </a:r>
          </a:p>
          <a:p>
            <a:pPr marL="114300" indent="0">
              <a:buFont typeface="Arial" panose="020B0604020202020204" pitchFamily="34" charset="0"/>
              <a:buNone/>
              <a:defRPr/>
            </a:pPr>
            <a:endParaRPr lang="en-GB" sz="1100" dirty="0"/>
          </a:p>
          <a:p>
            <a:pPr>
              <a:defRPr/>
            </a:pPr>
            <a:r>
              <a:rPr lang="en-GB" sz="2400" dirty="0"/>
              <a:t>Gall </a:t>
            </a:r>
            <a:r>
              <a:rPr lang="en-GB" sz="2400" dirty="0" err="1"/>
              <a:t>agweddau</a:t>
            </a:r>
            <a:r>
              <a:rPr lang="en-GB" sz="2400" dirty="0"/>
              <a:t> </a:t>
            </a:r>
            <a:r>
              <a:rPr lang="en-GB" sz="2400" dirty="0" err="1"/>
              <a:t>eraill</a:t>
            </a:r>
            <a:r>
              <a:rPr lang="en-GB" sz="2400" dirty="0"/>
              <a:t> </a:t>
            </a:r>
            <a:r>
              <a:rPr lang="en-GB" sz="2400" dirty="0" err="1"/>
              <a:t>o’r</a:t>
            </a:r>
            <a:r>
              <a:rPr lang="en-GB" sz="2400" dirty="0"/>
              <a:t> </a:t>
            </a:r>
            <a:r>
              <a:rPr lang="en-GB" sz="2400" dirty="0" err="1"/>
              <a:t>cwricwlwm</a:t>
            </a:r>
            <a:r>
              <a:rPr lang="en-GB" sz="2400" dirty="0"/>
              <a:t> </a:t>
            </a:r>
            <a:r>
              <a:rPr lang="en-GB" sz="2400" dirty="0" err="1"/>
              <a:t>roi</a:t>
            </a:r>
            <a:r>
              <a:rPr lang="en-GB" sz="2400" dirty="0"/>
              <a:t> </a:t>
            </a:r>
            <a:r>
              <a:rPr lang="en-GB" sz="2400" b="1" dirty="0" err="1"/>
              <a:t>cyfle</a:t>
            </a:r>
            <a:r>
              <a:rPr lang="en-GB" sz="2400" b="1" dirty="0"/>
              <a:t> a </a:t>
            </a:r>
            <a:r>
              <a:rPr lang="en-GB" sz="2400" b="1" dirty="0" err="1"/>
              <a:t>chyd-destun</a:t>
            </a:r>
            <a:r>
              <a:rPr lang="en-GB" sz="2400" b="1" dirty="0"/>
              <a:t> </a:t>
            </a:r>
            <a:r>
              <a:rPr lang="en-GB" sz="2400" b="1" dirty="0" err="1"/>
              <a:t>pwrpasol</a:t>
            </a:r>
            <a:r>
              <a:rPr lang="en-GB" sz="2400" b="1" dirty="0"/>
              <a:t> </a:t>
            </a:r>
            <a:r>
              <a:rPr lang="en-GB" sz="2400" b="1" dirty="0" err="1"/>
              <a:t>ar</a:t>
            </a:r>
            <a:r>
              <a:rPr lang="en-GB" sz="2400" b="1" dirty="0"/>
              <a:t> </a:t>
            </a:r>
            <a:r>
              <a:rPr lang="en-GB" sz="2400" b="1" dirty="0" err="1"/>
              <a:t>gyfer</a:t>
            </a:r>
            <a:r>
              <a:rPr lang="en-GB" sz="2400" b="1" dirty="0"/>
              <a:t> </a:t>
            </a:r>
            <a:r>
              <a:rPr lang="en-GB" sz="2400" b="1" dirty="0" err="1"/>
              <a:t>dysgu</a:t>
            </a:r>
            <a:r>
              <a:rPr lang="en-GB" sz="2400" b="1" dirty="0"/>
              <a:t> </a:t>
            </a:r>
            <a:r>
              <a:rPr lang="en-GB" sz="2400" b="1" dirty="0" err="1"/>
              <a:t>mathemateg</a:t>
            </a:r>
            <a:r>
              <a:rPr lang="en-GB" sz="2400" b="1" dirty="0"/>
              <a:t> </a:t>
            </a:r>
          </a:p>
          <a:p>
            <a:pPr>
              <a:defRPr/>
            </a:pPr>
            <a:r>
              <a:rPr lang="en-GB" sz="2400" dirty="0"/>
              <a:t>Gall </a:t>
            </a:r>
            <a:r>
              <a:rPr lang="en-GB" sz="2400" dirty="0" err="1"/>
              <a:t>agweddau</a:t>
            </a:r>
            <a:r>
              <a:rPr lang="en-GB" sz="2400" dirty="0"/>
              <a:t> </a:t>
            </a:r>
            <a:r>
              <a:rPr lang="en-GB" sz="2400" dirty="0" err="1"/>
              <a:t>eraill</a:t>
            </a:r>
            <a:r>
              <a:rPr lang="en-GB" sz="2400" dirty="0"/>
              <a:t> </a:t>
            </a:r>
            <a:r>
              <a:rPr lang="en-GB" sz="2400" dirty="0" err="1"/>
              <a:t>o’r</a:t>
            </a:r>
            <a:r>
              <a:rPr lang="en-GB" sz="2400" dirty="0"/>
              <a:t> </a:t>
            </a:r>
            <a:r>
              <a:rPr lang="en-GB" sz="2400" dirty="0" err="1"/>
              <a:t>cwricwlwm</a:t>
            </a:r>
            <a:r>
              <a:rPr lang="en-GB" sz="2400" dirty="0"/>
              <a:t> </a:t>
            </a:r>
            <a:r>
              <a:rPr lang="en-GB" sz="2400" dirty="0" err="1"/>
              <a:t>roi</a:t>
            </a:r>
            <a:r>
              <a:rPr lang="en-GB" sz="2400" dirty="0"/>
              <a:t> </a:t>
            </a:r>
            <a:r>
              <a:rPr lang="en-GB" sz="2400" dirty="0" err="1"/>
              <a:t>cyfle</a:t>
            </a:r>
            <a:r>
              <a:rPr lang="en-GB" sz="2400" dirty="0"/>
              <a:t> a </a:t>
            </a:r>
            <a:r>
              <a:rPr lang="en-GB" sz="2400" dirty="0" err="1"/>
              <a:t>chyd-destun</a:t>
            </a:r>
            <a:r>
              <a:rPr lang="en-GB" sz="2400" dirty="0"/>
              <a:t> </a:t>
            </a:r>
            <a:r>
              <a:rPr lang="en-GB" sz="2400" dirty="0" err="1"/>
              <a:t>pwrpasol</a:t>
            </a:r>
            <a:r>
              <a:rPr lang="en-GB" sz="2400" dirty="0"/>
              <a:t> </a:t>
            </a:r>
            <a:r>
              <a:rPr lang="en-GB" sz="2400" b="1" dirty="0" err="1"/>
              <a:t>i</a:t>
            </a:r>
            <a:r>
              <a:rPr lang="en-GB" sz="2400" b="1" dirty="0"/>
              <a:t> </a:t>
            </a:r>
            <a:r>
              <a:rPr lang="en-GB" sz="2400" b="1" dirty="0" err="1"/>
              <a:t>ymarfer</a:t>
            </a:r>
            <a:r>
              <a:rPr lang="en-GB" sz="2400" b="1" dirty="0"/>
              <a:t> </a:t>
            </a:r>
            <a:r>
              <a:rPr lang="en-GB" sz="2400" b="1" dirty="0" err="1"/>
              <a:t>sgiliau</a:t>
            </a:r>
            <a:r>
              <a:rPr lang="en-GB" sz="2400" b="1" dirty="0"/>
              <a:t> </a:t>
            </a:r>
            <a:r>
              <a:rPr lang="en-GB" sz="2400" b="1" dirty="0" err="1"/>
              <a:t>mathemategol</a:t>
            </a:r>
            <a:r>
              <a:rPr lang="en-GB" sz="2400" b="1" dirty="0"/>
              <a:t> </a:t>
            </a:r>
          </a:p>
          <a:p>
            <a:pPr>
              <a:defRPr/>
            </a:pPr>
            <a:r>
              <a:rPr lang="en-GB" sz="2400" dirty="0" err="1"/>
              <a:t>Wrth</a:t>
            </a:r>
            <a:r>
              <a:rPr lang="en-GB" sz="2400" dirty="0"/>
              <a:t> </a:t>
            </a:r>
            <a:r>
              <a:rPr lang="en-GB" sz="2400" dirty="0" err="1"/>
              <a:t>wneud</a:t>
            </a:r>
            <a:r>
              <a:rPr lang="en-GB" sz="2400" dirty="0"/>
              <a:t> </a:t>
            </a:r>
            <a:r>
              <a:rPr lang="en-GB" sz="2400" b="1" dirty="0" err="1"/>
              <a:t>prosiect</a:t>
            </a:r>
            <a:r>
              <a:rPr lang="en-GB" sz="2400" b="1" dirty="0"/>
              <a:t> </a:t>
            </a:r>
            <a:r>
              <a:rPr lang="en-GB" sz="2400" b="1" dirty="0" err="1"/>
              <a:t>ymestynnol</a:t>
            </a:r>
            <a:r>
              <a:rPr lang="en-GB" sz="2400" b="1" dirty="0"/>
              <a:t> </a:t>
            </a:r>
            <a:r>
              <a:rPr lang="en-GB" sz="2400" dirty="0"/>
              <a:t>(</a:t>
            </a:r>
            <a:r>
              <a:rPr lang="en-GB" sz="2400" dirty="0" err="1"/>
              <a:t>sydd</a:t>
            </a:r>
            <a:r>
              <a:rPr lang="en-GB" sz="2400" dirty="0"/>
              <a:t> </a:t>
            </a:r>
            <a:r>
              <a:rPr lang="en-GB" sz="2400" dirty="0" err="1"/>
              <a:t>ddim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gysylltiedig</a:t>
            </a:r>
            <a:r>
              <a:rPr lang="en-GB" sz="2400" dirty="0"/>
              <a:t> â </a:t>
            </a:r>
            <a:r>
              <a:rPr lang="en-GB" sz="2400" dirty="0" err="1"/>
              <a:t>unrhyw</a:t>
            </a:r>
            <a:r>
              <a:rPr lang="en-GB" sz="2400" dirty="0"/>
              <a:t> </a:t>
            </a:r>
            <a:r>
              <a:rPr lang="en-GB" sz="2400" dirty="0" err="1"/>
              <a:t>bwnc</a:t>
            </a:r>
            <a:r>
              <a:rPr lang="en-GB" sz="2400" dirty="0"/>
              <a:t> </a:t>
            </a:r>
            <a:r>
              <a:rPr lang="en-GB" sz="2400" dirty="0" err="1"/>
              <a:t>penodol</a:t>
            </a:r>
            <a:r>
              <a:rPr lang="en-GB" sz="2400" dirty="0"/>
              <a:t>) </a:t>
            </a:r>
            <a:r>
              <a:rPr lang="en-GB" sz="2400" dirty="0" err="1"/>
              <a:t>gellir</a:t>
            </a:r>
            <a:r>
              <a:rPr lang="en-GB" sz="2400" dirty="0"/>
              <a:t> </a:t>
            </a:r>
            <a:r>
              <a:rPr lang="en-GB" sz="2400" b="1" dirty="0" err="1"/>
              <a:t>datblygu</a:t>
            </a:r>
            <a:r>
              <a:rPr lang="en-GB" sz="2400" b="1" dirty="0"/>
              <a:t> </a:t>
            </a:r>
            <a:r>
              <a:rPr lang="en-GB" sz="2400" b="1" dirty="0" err="1"/>
              <a:t>amrywiaeth</a:t>
            </a:r>
            <a:r>
              <a:rPr lang="en-GB" sz="2400" b="1" dirty="0"/>
              <a:t> o </a:t>
            </a:r>
            <a:r>
              <a:rPr lang="en-GB" sz="2400" b="1" dirty="0" err="1"/>
              <a:t>feysydd</a:t>
            </a:r>
            <a:r>
              <a:rPr lang="en-GB" sz="2400" b="1" dirty="0"/>
              <a:t> </a:t>
            </a:r>
            <a:r>
              <a:rPr lang="en-GB" sz="2400" b="1" dirty="0" err="1"/>
              <a:t>cwricwlwaidd</a:t>
            </a:r>
            <a:r>
              <a:rPr lang="en-GB" sz="2400" b="1" dirty="0"/>
              <a:t> </a:t>
            </a:r>
            <a:r>
              <a:rPr lang="en-GB" sz="2400" dirty="0"/>
              <a:t>- </a:t>
            </a:r>
            <a:r>
              <a:rPr lang="en-GB" sz="2400" dirty="0" err="1"/>
              <a:t>gan</a:t>
            </a:r>
            <a:r>
              <a:rPr lang="en-GB" sz="2400" dirty="0"/>
              <a:t> </a:t>
            </a:r>
            <a:r>
              <a:rPr lang="en-GB" sz="2400" dirty="0" err="1"/>
              <a:t>gynnwys</a:t>
            </a:r>
            <a:r>
              <a:rPr lang="en-GB" sz="2400" dirty="0"/>
              <a:t> </a:t>
            </a:r>
            <a:r>
              <a:rPr lang="en-GB" sz="2400" dirty="0" err="1"/>
              <a:t>mathemateg</a:t>
            </a:r>
            <a:endParaRPr lang="en-GB" sz="2400" dirty="0"/>
          </a:p>
          <a:p>
            <a:pPr marL="114300" indent="0">
              <a:buFont typeface="Arial" panose="020B0604020202020204" pitchFamily="34" charset="0"/>
              <a:buNone/>
              <a:defRPr/>
            </a:pPr>
            <a:endParaRPr lang="en-GB" sz="800" dirty="0"/>
          </a:p>
          <a:p>
            <a:pPr marL="114300" indent="0">
              <a:buFont typeface="Arial" panose="020B0604020202020204" pitchFamily="34" charset="0"/>
              <a:buNone/>
              <a:defRPr/>
            </a:pPr>
            <a:r>
              <a:rPr lang="en-GB" sz="1800" dirty="0" err="1"/>
              <a:t>Syniadau</a:t>
            </a:r>
            <a:r>
              <a:rPr lang="en-GB" sz="1800" dirty="0"/>
              <a:t> o Haylock and </a:t>
            </a:r>
            <a:r>
              <a:rPr lang="en-GB" sz="1800" dirty="0" err="1"/>
              <a:t>Thangta</a:t>
            </a:r>
            <a:r>
              <a:rPr lang="en-GB" sz="1800" dirty="0"/>
              <a:t> (2007) </a:t>
            </a:r>
            <a:r>
              <a:rPr lang="en-GB" sz="1800" i="1" dirty="0"/>
              <a:t>Key Concepts in Primary Mathematics </a:t>
            </a:r>
            <a:r>
              <a:rPr lang="en-GB" sz="1800" dirty="0"/>
              <a:t>London: SAGE – (</a:t>
            </a:r>
            <a:r>
              <a:rPr lang="en-GB" sz="1800" dirty="0" err="1"/>
              <a:t>copi</a:t>
            </a:r>
            <a:r>
              <a:rPr lang="en-GB" sz="1800" dirty="0"/>
              <a:t> </a:t>
            </a:r>
            <a:r>
              <a:rPr lang="en-GB" sz="1800" dirty="0" err="1"/>
              <a:t>ar</a:t>
            </a:r>
            <a:r>
              <a:rPr lang="en-GB" sz="1800" dirty="0"/>
              <a:t> Moodle)</a:t>
            </a:r>
            <a:endParaRPr lang="en-GB" sz="1800" i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74C09A-A26E-4CFE-B436-516D55E08956}"/>
              </a:ext>
            </a:extLst>
          </p:cNvPr>
          <p:cNvSpPr txBox="1"/>
          <p:nvPr/>
        </p:nvSpPr>
        <p:spPr>
          <a:xfrm>
            <a:off x="0" y="6169025"/>
            <a:ext cx="9144000" cy="4603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algn="ctr">
              <a:defRPr/>
            </a:pPr>
            <a:r>
              <a:rPr lang="en-US" sz="2400" dirty="0" err="1" smtClean="0">
                <a:latin typeface="Arial" charset="0"/>
                <a:ea typeface="ＭＳ Ｐゴシック" charset="-128"/>
              </a:rPr>
              <a:t>Cwricwlwm</a:t>
            </a:r>
            <a:r>
              <a:rPr lang="en-US" sz="2400" dirty="0" smtClean="0">
                <a:latin typeface="Arial" charset="0"/>
                <a:ea typeface="ＭＳ Ｐゴシック" charset="-128"/>
              </a:rPr>
              <a:t> 2022 – </a:t>
            </a:r>
            <a:r>
              <a:rPr lang="en-US" sz="2400" dirty="0" err="1" smtClean="0">
                <a:latin typeface="Arial" charset="0"/>
                <a:ea typeface="ＭＳ Ｐゴシック" charset="-128"/>
              </a:rPr>
              <a:t>sut</a:t>
            </a:r>
            <a:r>
              <a:rPr lang="en-US" sz="2400" dirty="0" smtClean="0">
                <a:latin typeface="Arial" charset="0"/>
                <a:ea typeface="ＭＳ Ｐゴシック" charset="-128"/>
              </a:rPr>
              <a:t> </a:t>
            </a:r>
            <a:r>
              <a:rPr lang="en-US" sz="2400" dirty="0" err="1" smtClean="0">
                <a:latin typeface="Arial" charset="0"/>
                <a:ea typeface="ＭＳ Ｐゴシック" charset="-128"/>
              </a:rPr>
              <a:t>mae</a:t>
            </a:r>
            <a:r>
              <a:rPr lang="en-US" sz="2400" dirty="0" smtClean="0">
                <a:latin typeface="Arial" charset="0"/>
                <a:ea typeface="ＭＳ Ｐゴシック" charset="-128"/>
              </a:rPr>
              <a:t> </a:t>
            </a:r>
            <a:r>
              <a:rPr lang="en-US" sz="2400" dirty="0" err="1" smtClean="0">
                <a:latin typeface="Arial" charset="0"/>
                <a:ea typeface="ＭＳ Ｐゴシック" charset="-128"/>
              </a:rPr>
              <a:t>hyn</a:t>
            </a:r>
            <a:r>
              <a:rPr lang="en-US" sz="2400" dirty="0" smtClean="0">
                <a:latin typeface="Arial" charset="0"/>
                <a:ea typeface="ＭＳ Ｐゴシック" charset="-128"/>
              </a:rPr>
              <a:t> </a:t>
            </a:r>
            <a:r>
              <a:rPr lang="en-US" sz="2400" dirty="0" err="1" smtClean="0">
                <a:latin typeface="Arial" charset="0"/>
                <a:ea typeface="ＭＳ Ｐゴシック" charset="-128"/>
              </a:rPr>
              <a:t>yn</a:t>
            </a:r>
            <a:r>
              <a:rPr lang="en-US" sz="2400" dirty="0" smtClean="0">
                <a:latin typeface="Arial" charset="0"/>
                <a:ea typeface="ＭＳ Ｐゴシック" charset="-128"/>
              </a:rPr>
              <a:t> </a:t>
            </a:r>
            <a:r>
              <a:rPr lang="en-US" sz="2400" dirty="0" err="1" smtClean="0">
                <a:latin typeface="Arial" charset="0"/>
                <a:ea typeface="ＭＳ Ｐゴシック" charset="-128"/>
              </a:rPr>
              <a:t>cysylltu</a:t>
            </a:r>
            <a:r>
              <a:rPr lang="en-US" sz="2400" dirty="0" smtClean="0">
                <a:latin typeface="Arial" charset="0"/>
                <a:ea typeface="ＭＳ Ｐゴシック" charset="-128"/>
              </a:rPr>
              <a:t>?</a:t>
            </a:r>
            <a:endParaRPr lang="en-US" sz="2400" dirty="0">
              <a:latin typeface="Arial" charset="0"/>
              <a:ea typeface="ＭＳ Ｐゴシック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433C4-43F0-47D2-90C1-E2F7CD41A892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600" kern="1200" spc="-100">
                <a:solidFill>
                  <a:schemeClr val="tx2"/>
                </a:solidFill>
                <a:latin typeface="+mj-lt"/>
                <a:ea typeface="ＭＳ Ｐゴシック" charset="0"/>
                <a:cs typeface="ＭＳ Ｐゴシック" charset="-128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9pPr>
          </a:lstStyle>
          <a:p>
            <a:pPr>
              <a:defRPr/>
            </a:pPr>
            <a:r>
              <a:rPr lang="en-US" smtClean="0"/>
              <a:t>Tacsonomeg Barnes</a:t>
            </a:r>
            <a:endParaRPr lang="en-US" dirty="0"/>
          </a:p>
        </p:txBody>
      </p:sp>
      <p:sp>
        <p:nvSpPr>
          <p:cNvPr id="3" name="Content Placeholder 3"/>
          <p:cNvSpPr txBox="1">
            <a:spLocks/>
          </p:cNvSpPr>
          <p:nvPr/>
        </p:nvSpPr>
        <p:spPr>
          <a:xfrm>
            <a:off x="0" y="1600200"/>
            <a:ext cx="9252520" cy="4800600"/>
          </a:xfrm>
          <a:prstGeom prst="rect">
            <a:avLst/>
          </a:prstGeom>
        </p:spPr>
        <p:txBody>
          <a:bodyPr/>
          <a:lstStyle>
            <a:lvl1pPr marL="3429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-128"/>
              </a:defRPr>
            </a:lvl1pPr>
            <a:lvl2pPr marL="63976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2pPr>
            <a:lvl3pPr marL="1004888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9BBB59"/>
              </a:buClr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3pPr>
            <a:lvl4pPr marL="1279525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064A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4pPr>
            <a:lvl5pPr marL="155416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Font typeface="Arial" panose="020B0604020202020204" pitchFamily="34" charset="0"/>
              <a:buNone/>
            </a:pPr>
            <a:r>
              <a:rPr lang="en-GB" sz="2800" smtClean="0"/>
              <a:t>Tokenistic – </a:t>
            </a:r>
            <a:r>
              <a:rPr lang="en-GB" sz="2800" b="1" smtClean="0"/>
              <a:t>Symbolaidd</a:t>
            </a:r>
          </a:p>
          <a:p>
            <a:pPr marL="114300" indent="0">
              <a:buFont typeface="Arial" panose="020B0604020202020204" pitchFamily="34" charset="0"/>
              <a:buNone/>
            </a:pPr>
            <a:r>
              <a:rPr lang="en-GB" sz="2800" smtClean="0"/>
              <a:t>Hierarchical – </a:t>
            </a:r>
            <a:r>
              <a:rPr lang="en-GB" sz="2800" b="1" smtClean="0"/>
              <a:t>Hierarchaidd</a:t>
            </a:r>
          </a:p>
          <a:p>
            <a:pPr marL="114300" indent="0">
              <a:buFont typeface="Arial" panose="020B0604020202020204" pitchFamily="34" charset="0"/>
              <a:buNone/>
            </a:pPr>
            <a:r>
              <a:rPr lang="en-GB" sz="2800" smtClean="0"/>
              <a:t>Single Transferable Subject – </a:t>
            </a:r>
            <a:r>
              <a:rPr lang="en-GB" sz="2800" b="1" smtClean="0"/>
              <a:t>Pwnc Unigol Trosglwyddadwy</a:t>
            </a:r>
          </a:p>
          <a:p>
            <a:pPr marL="114300" indent="0">
              <a:buFont typeface="Arial" panose="020B0604020202020204" pitchFamily="34" charset="0"/>
              <a:buNone/>
            </a:pPr>
            <a:r>
              <a:rPr lang="en-GB" sz="2800" smtClean="0"/>
              <a:t>Theme-based – </a:t>
            </a:r>
            <a:r>
              <a:rPr lang="en-GB" sz="2800" b="1" smtClean="0"/>
              <a:t>Thema-seiliedig</a:t>
            </a:r>
          </a:p>
          <a:p>
            <a:pPr marL="114300" indent="0">
              <a:buFont typeface="Arial" panose="020B0604020202020204" pitchFamily="34" charset="0"/>
              <a:buNone/>
            </a:pPr>
            <a:r>
              <a:rPr lang="en-GB" sz="2800" smtClean="0"/>
              <a:t>Multi-disciplinary – </a:t>
            </a:r>
            <a:r>
              <a:rPr lang="en-GB" sz="2800" b="1" smtClean="0"/>
              <a:t>Aml-ddisgyblaethol</a:t>
            </a:r>
          </a:p>
          <a:p>
            <a:pPr marL="114300" indent="0">
              <a:buFont typeface="Arial" panose="020B0604020202020204" pitchFamily="34" charset="0"/>
              <a:buNone/>
            </a:pPr>
            <a:r>
              <a:rPr lang="en-GB" sz="2800" smtClean="0"/>
              <a:t>Inter-disciplinary – </a:t>
            </a:r>
            <a:r>
              <a:rPr lang="en-GB" sz="2800" b="1" smtClean="0"/>
              <a:t>Rhyng-ddisgyblaethol</a:t>
            </a:r>
          </a:p>
          <a:p>
            <a:pPr marL="114300" indent="0">
              <a:buFont typeface="Arial" panose="020B0604020202020204" pitchFamily="34" charset="0"/>
              <a:buNone/>
            </a:pPr>
            <a:r>
              <a:rPr lang="en-GB" sz="2800" smtClean="0"/>
              <a:t>Opportunistic – </a:t>
            </a:r>
            <a:r>
              <a:rPr lang="en-GB" sz="2800" b="1" smtClean="0"/>
              <a:t>Oportiwnistaidd</a:t>
            </a:r>
          </a:p>
          <a:p>
            <a:pPr marL="114300" indent="0">
              <a:buFont typeface="Arial" panose="020B0604020202020204" pitchFamily="34" charset="0"/>
              <a:buNone/>
            </a:pPr>
            <a:r>
              <a:rPr lang="en-GB" sz="2800" smtClean="0"/>
              <a:t>Double-focus – </a:t>
            </a:r>
            <a:r>
              <a:rPr lang="en-GB" sz="2800" b="1" smtClean="0"/>
              <a:t>Ffocws-dwbl</a:t>
            </a:r>
          </a:p>
          <a:p>
            <a:pPr marL="114300" indent="0">
              <a:buFont typeface="Arial" panose="020B0604020202020204" pitchFamily="34" charset="0"/>
              <a:buNone/>
            </a:pPr>
            <a:r>
              <a:rPr lang="en-GB" smtClean="0"/>
              <a:t> </a:t>
            </a:r>
          </a:p>
          <a:p>
            <a:pPr marL="114300" indent="0">
              <a:buFont typeface="Arial" panose="020B0604020202020204" pitchFamily="34" charset="0"/>
              <a:buNone/>
            </a:pPr>
            <a:r>
              <a:rPr lang="en-GB" smtClean="0"/>
              <a:t> </a:t>
            </a:r>
          </a:p>
          <a:p>
            <a:pPr marL="114300" indent="0">
              <a:buFont typeface="Arial" panose="020B0604020202020204" pitchFamily="34" charset="0"/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116632"/>
            <a:ext cx="1423443" cy="2033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08424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433C4-43F0-47D2-90C1-E2F7CD41A8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 err="1"/>
              <a:t>Tacsonomeg</a:t>
            </a:r>
            <a:r>
              <a:rPr lang="en-US" dirty="0"/>
              <a:t> Barnes</a:t>
            </a:r>
          </a:p>
        </p:txBody>
      </p:sp>
      <p:sp>
        <p:nvSpPr>
          <p:cNvPr id="3" name="Oval Callout 2">
            <a:extLst>
              <a:ext uri="{FF2B5EF4-FFF2-40B4-BE49-F238E27FC236}">
                <a16:creationId xmlns:a16="http://schemas.microsoft.com/office/drawing/2014/main" id="{E95D9DF8-5B1E-43C3-8674-39619D6F19CA}"/>
              </a:ext>
            </a:extLst>
          </p:cNvPr>
          <p:cNvSpPr/>
          <p:nvPr/>
        </p:nvSpPr>
        <p:spPr>
          <a:xfrm>
            <a:off x="490627" y="1772816"/>
            <a:ext cx="7620000" cy="4132263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5604" name="TextBox 3">
            <a:extLst>
              <a:ext uri="{FF2B5EF4-FFF2-40B4-BE49-F238E27FC236}">
                <a16:creationId xmlns:a16="http://schemas.microsoft.com/office/drawing/2014/main" id="{B0FE338E-9403-4159-BD3D-7A2DB1F47F8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2650" y="2047875"/>
            <a:ext cx="6769100" cy="310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 sz="2800"/>
              <a:t>TRAFOD</a:t>
            </a:r>
          </a:p>
          <a:p>
            <a:pPr algn="ctr"/>
            <a:endParaRPr lang="en-US" altLang="en-US" sz="2800"/>
          </a:p>
          <a:p>
            <a:pPr algn="ctr"/>
            <a:r>
              <a:rPr lang="en-US" altLang="en-US" sz="2800"/>
              <a:t>Ewch ati i ddarllen a chyd-drafod y 5 cwestiwn allweddol ar ddiwedd y bennod o waith Barnes (2015).</a:t>
            </a:r>
          </a:p>
          <a:p>
            <a:pPr algn="ctr"/>
            <a:r>
              <a:rPr lang="en-US" altLang="en-US" sz="2800"/>
              <a:t>Mae hefyd yn gyfle i chi gael eglurhad ar bwyntiau aneglur.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116632"/>
            <a:ext cx="1423443" cy="2033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31049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B7AF0-8A3E-42A6-86D2-6C0C417671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58775"/>
            <a:ext cx="7620000" cy="1143000"/>
          </a:xfrm>
        </p:spPr>
        <p:txBody>
          <a:bodyPr/>
          <a:lstStyle/>
          <a:p>
            <a:pPr>
              <a:defRPr/>
            </a:pPr>
            <a:r>
              <a:rPr lang="en-GB" dirty="0" err="1"/>
              <a:t>Tasg</a:t>
            </a:r>
            <a:r>
              <a:rPr lang="en-GB" dirty="0"/>
              <a:t>…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7C9E383E-18A0-41A5-87F2-55647D8F6F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195513"/>
            <a:ext cx="7620000" cy="4800600"/>
          </a:xfrm>
        </p:spPr>
        <p:txBody>
          <a:bodyPr/>
          <a:lstStyle/>
          <a:p>
            <a:pPr marL="114300" indent="0">
              <a:buFont typeface="Arial" panose="020B0604020202020204" pitchFamily="34" charset="0"/>
              <a:buNone/>
              <a:defRPr/>
            </a:pPr>
            <a:r>
              <a:rPr lang="en-GB" altLang="en-US" sz="3200" dirty="0" err="1">
                <a:ea typeface="ＭＳ Ｐゴシック" panose="020B0600070205080204" pitchFamily="34" charset="-128"/>
              </a:rPr>
              <a:t>Bydd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angen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i</a:t>
            </a:r>
            <a:r>
              <a:rPr lang="en-GB" altLang="en-US" sz="3200" dirty="0">
                <a:ea typeface="ＭＳ Ｐゴシック" panose="020B0600070205080204" pitchFamily="34" charset="-128"/>
              </a:rPr>
              <a:t> chi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ddefnyddio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eich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darlleniad</a:t>
            </a:r>
            <a:r>
              <a:rPr lang="en-GB" altLang="en-US" sz="3200" dirty="0">
                <a:ea typeface="ＭＳ Ｐゴシック" panose="020B0600070205080204" pitchFamily="34" charset="-128"/>
              </a:rPr>
              <a:t>. </a:t>
            </a:r>
          </a:p>
          <a:p>
            <a:pPr marL="114300" indent="0">
              <a:buFont typeface="Arial" panose="020B0604020202020204" pitchFamily="34" charset="0"/>
              <a:buNone/>
              <a:defRPr/>
            </a:pPr>
            <a:endParaRPr lang="en-GB" altLang="en-US" sz="3200" dirty="0">
              <a:ea typeface="ＭＳ Ｐゴシック" panose="020B0600070205080204" pitchFamily="34" charset="-128"/>
            </a:endParaRPr>
          </a:p>
          <a:p>
            <a:pPr>
              <a:spcAft>
                <a:spcPts val="600"/>
              </a:spcAft>
              <a:defRPr/>
            </a:pPr>
            <a:r>
              <a:rPr lang="en-GB" altLang="en-US" sz="3200" dirty="0" err="1">
                <a:ea typeface="ＭＳ Ｐゴシック" panose="020B0600070205080204" pitchFamily="34" charset="-128"/>
              </a:rPr>
              <a:t>Ystyriwch</a:t>
            </a:r>
            <a:r>
              <a:rPr lang="en-GB" altLang="en-US" sz="3200" dirty="0">
                <a:ea typeface="ＭＳ Ｐゴシック" panose="020B0600070205080204" pitchFamily="34" charset="-128"/>
              </a:rPr>
              <a:t> y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datganiadau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ar</a:t>
            </a:r>
            <a:r>
              <a:rPr lang="en-GB" altLang="en-US" sz="3200" dirty="0">
                <a:ea typeface="ＭＳ Ｐゴシック" panose="020B0600070205080204" pitchFamily="34" charset="-128"/>
              </a:rPr>
              <a:t> y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daflen</a:t>
            </a:r>
            <a:endParaRPr lang="en-GB" altLang="en-US" sz="3200" dirty="0">
              <a:ea typeface="ＭＳ Ｐゴシック" panose="020B0600070205080204" pitchFamily="34" charset="-128"/>
            </a:endParaRPr>
          </a:p>
          <a:p>
            <a:pPr>
              <a:spcAft>
                <a:spcPts val="600"/>
              </a:spcAft>
              <a:defRPr/>
            </a:pPr>
            <a:r>
              <a:rPr lang="en-GB" altLang="en-US" sz="3200" dirty="0" err="1">
                <a:ea typeface="ＭＳ Ｐゴシック" panose="020B0600070205080204" pitchFamily="34" charset="-128"/>
              </a:rPr>
              <a:t>Penderfynwch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os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ydych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yn</a:t>
            </a:r>
            <a:r>
              <a:rPr lang="en-GB" altLang="en-US" sz="3200" dirty="0">
                <a:ea typeface="ＭＳ Ｐゴシック" panose="020B0600070205080204" pitchFamily="34" charset="-128"/>
              </a:rPr>
              <a:t> ‘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cytuno</a:t>
            </a:r>
            <a:r>
              <a:rPr lang="en-GB" altLang="en-US" sz="3200" dirty="0">
                <a:ea typeface="ＭＳ Ｐゴシック" panose="020B0600070205080204" pitchFamily="34" charset="-128"/>
              </a:rPr>
              <a:t>’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neu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yn</a:t>
            </a:r>
            <a:r>
              <a:rPr lang="en-GB" altLang="en-US" sz="3200" dirty="0">
                <a:ea typeface="ＭＳ Ｐゴシック" panose="020B0600070205080204" pitchFamily="34" charset="-128"/>
              </a:rPr>
              <a:t> ‘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anghytuno</a:t>
            </a:r>
            <a:r>
              <a:rPr lang="en-GB" altLang="en-US" sz="3200" dirty="0">
                <a:ea typeface="ＭＳ Ｐゴシック" panose="020B0600070205080204" pitchFamily="34" charset="-128"/>
              </a:rPr>
              <a:t>’</a:t>
            </a:r>
          </a:p>
          <a:p>
            <a:pPr>
              <a:spcAft>
                <a:spcPts val="600"/>
              </a:spcAft>
              <a:defRPr/>
            </a:pPr>
            <a:r>
              <a:rPr lang="en-GB" altLang="en-US" sz="3200" dirty="0" err="1">
                <a:ea typeface="ＭＳ Ｐゴシック" panose="020B0600070205080204" pitchFamily="34" charset="-128"/>
              </a:rPr>
              <a:t>Byddwch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yn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barod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i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roi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b="1" dirty="0" err="1">
                <a:ea typeface="ＭＳ Ｐゴシック" panose="020B0600070205080204" pitchFamily="34" charset="-128"/>
              </a:rPr>
              <a:t>rheswm</a:t>
            </a:r>
            <a:r>
              <a:rPr lang="en-GB" altLang="en-US" sz="3200" b="1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dros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eich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penderfyniad</a:t>
            </a:r>
            <a:endParaRPr lang="en-GB" altLang="en-US" sz="3200" dirty="0">
              <a:ea typeface="ＭＳ Ｐゴシック" panose="020B0600070205080204" pitchFamily="34" charset="-128"/>
            </a:endParaRPr>
          </a:p>
        </p:txBody>
      </p:sp>
      <p:pic>
        <p:nvPicPr>
          <p:cNvPr id="26627" name="Picture 2">
            <a:extLst>
              <a:ext uri="{FF2B5EF4-FFF2-40B4-BE49-F238E27FC236}">
                <a16:creationId xmlns:a16="http://schemas.microsoft.com/office/drawing/2014/main" id="{90A7239A-5B43-4FFA-BCB7-44E8BDF393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563" y="188913"/>
            <a:ext cx="2735262" cy="2049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350C0-0EF9-4F07-96B3-A9BF429F67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2800" dirty="0" err="1"/>
              <a:t>Gan</a:t>
            </a:r>
            <a:r>
              <a:rPr lang="en-US" sz="2800" dirty="0"/>
              <a:t> </a:t>
            </a:r>
            <a:r>
              <a:rPr lang="en-US" sz="2800" dirty="0" err="1"/>
              <a:t>ystyried</a:t>
            </a:r>
            <a:r>
              <a:rPr lang="en-US" sz="2800" dirty="0"/>
              <a:t> </a:t>
            </a:r>
            <a:r>
              <a:rPr lang="en-US" sz="2800" dirty="0" err="1"/>
              <a:t>datblygiad</a:t>
            </a:r>
            <a:r>
              <a:rPr lang="en-US" sz="2800" dirty="0"/>
              <a:t> </a:t>
            </a:r>
            <a:r>
              <a:rPr lang="en-US" sz="2800" dirty="0" err="1"/>
              <a:t>sgiliau</a:t>
            </a:r>
            <a:r>
              <a:rPr lang="en-US" sz="2800" dirty="0"/>
              <a:t> </a:t>
            </a:r>
            <a:r>
              <a:rPr lang="en-US" sz="2800" dirty="0" err="1"/>
              <a:t>rhifedd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benodol</a:t>
            </a:r>
            <a:r>
              <a:rPr lang="en-US" sz="2800" dirty="0"/>
              <a:t>, </a:t>
            </a:r>
            <a:r>
              <a:rPr lang="en-US" sz="2800" dirty="0" err="1"/>
              <a:t>trefnwch</a:t>
            </a:r>
            <a:r>
              <a:rPr lang="en-US" sz="2800" dirty="0"/>
              <a:t> </a:t>
            </a:r>
            <a:r>
              <a:rPr lang="en-US" sz="2800" dirty="0" err="1"/>
              <a:t>yr</a:t>
            </a:r>
            <a:r>
              <a:rPr lang="en-US" sz="2800" dirty="0"/>
              <a:t> </a:t>
            </a:r>
            <a:r>
              <a:rPr lang="en-US" sz="2800" dirty="0" err="1"/>
              <a:t>wyth</a:t>
            </a:r>
            <a:r>
              <a:rPr lang="en-US" sz="2800" dirty="0"/>
              <a:t> dull o </a:t>
            </a:r>
            <a:r>
              <a:rPr lang="en-US" sz="2800" dirty="0" err="1"/>
              <a:t>ddysgu</a:t>
            </a:r>
            <a:r>
              <a:rPr lang="en-US" sz="2800" dirty="0"/>
              <a:t> </a:t>
            </a:r>
            <a:r>
              <a:rPr lang="en-US" sz="2800" dirty="0" err="1"/>
              <a:t>trawsgwricwlaidd</a:t>
            </a:r>
            <a:r>
              <a:rPr lang="en-US" sz="2800" dirty="0"/>
              <a:t> </a:t>
            </a:r>
            <a:r>
              <a:rPr lang="en-US" sz="2800" dirty="0" err="1"/>
              <a:t>sy’n</a:t>
            </a:r>
            <a:r>
              <a:rPr lang="en-US" sz="2800" dirty="0"/>
              <a:t> </a:t>
            </a:r>
            <a:r>
              <a:rPr lang="en-US" sz="2800" dirty="0" err="1"/>
              <a:t>cael</a:t>
            </a:r>
            <a:r>
              <a:rPr lang="en-US" sz="2800" dirty="0"/>
              <a:t> </a:t>
            </a:r>
            <a:r>
              <a:rPr lang="en-US" sz="2800" dirty="0" err="1"/>
              <a:t>eu</a:t>
            </a:r>
            <a:r>
              <a:rPr lang="en-US" sz="2800" dirty="0"/>
              <a:t> </a:t>
            </a:r>
            <a:r>
              <a:rPr lang="en-US" sz="2800" dirty="0" err="1"/>
              <a:t>hawgrymu</a:t>
            </a:r>
            <a:r>
              <a:rPr lang="en-US" sz="2800" dirty="0"/>
              <a:t> </a:t>
            </a:r>
            <a:r>
              <a:rPr lang="en-US" sz="2800" dirty="0" err="1"/>
              <a:t>gan</a:t>
            </a:r>
            <a:r>
              <a:rPr lang="en-US" sz="2800" dirty="0"/>
              <a:t> Barnes (2015)</a:t>
            </a:r>
          </a:p>
        </p:txBody>
      </p:sp>
      <p:sp>
        <p:nvSpPr>
          <p:cNvPr id="27650" name="Content Placeholder 2">
            <a:extLst>
              <a:ext uri="{FF2B5EF4-FFF2-40B4-BE49-F238E27FC236}">
                <a16:creationId xmlns:a16="http://schemas.microsoft.com/office/drawing/2014/main" id="{CCE0B64D-2CF3-410B-BAC3-6F9CF361BC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pic>
        <p:nvPicPr>
          <p:cNvPr id="27651" name="Picture 2" descr="mage result for diamond ranking template">
            <a:extLst>
              <a:ext uri="{FF2B5EF4-FFF2-40B4-BE49-F238E27FC236}">
                <a16:creationId xmlns:a16="http://schemas.microsoft.com/office/drawing/2014/main" id="{11DE1144-4679-4492-9986-0B18A36F2D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2276475"/>
            <a:ext cx="4991100" cy="3743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D99DC75-866B-4E96-A304-764C6D972981}"/>
              </a:ext>
            </a:extLst>
          </p:cNvPr>
          <p:cNvSpPr txBox="1"/>
          <p:nvPr/>
        </p:nvSpPr>
        <p:spPr>
          <a:xfrm>
            <a:off x="5076825" y="2492375"/>
            <a:ext cx="1223963" cy="92392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en-US" dirty="0">
              <a:latin typeface="Arial" charset="0"/>
              <a:ea typeface="ＭＳ Ｐゴシック" charset="-128"/>
            </a:endParaRPr>
          </a:p>
          <a:p>
            <a:pPr>
              <a:defRPr/>
            </a:pPr>
            <a:r>
              <a:rPr lang="en-US" dirty="0" err="1">
                <a:latin typeface="Arial" charset="0"/>
                <a:ea typeface="ＭＳ Ｐゴシック" charset="-128"/>
              </a:rPr>
              <a:t>Pwysicaf</a:t>
            </a:r>
            <a:endParaRPr lang="en-US" dirty="0">
              <a:latin typeface="Arial" charset="0"/>
              <a:ea typeface="ＭＳ Ｐゴシック" charset="-128"/>
            </a:endParaRPr>
          </a:p>
          <a:p>
            <a:pPr>
              <a:defRPr/>
            </a:pPr>
            <a:endParaRPr lang="en-US" dirty="0">
              <a:latin typeface="Arial" charset="0"/>
              <a:ea typeface="ＭＳ Ｐゴシック" charset="-128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AEDF1F6-16D6-436F-A427-7E6ED7243F76}"/>
              </a:ext>
            </a:extLst>
          </p:cNvPr>
          <p:cNvSpPr txBox="1"/>
          <p:nvPr/>
        </p:nvSpPr>
        <p:spPr>
          <a:xfrm>
            <a:off x="5076825" y="4581525"/>
            <a:ext cx="1223963" cy="104616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en-US" sz="1200" dirty="0">
              <a:latin typeface="Arial" charset="0"/>
              <a:ea typeface="ＭＳ Ｐゴシック" charset="-128"/>
            </a:endParaRPr>
          </a:p>
          <a:p>
            <a:pPr>
              <a:defRPr/>
            </a:pPr>
            <a:r>
              <a:rPr lang="en-US" dirty="0" err="1">
                <a:latin typeface="Arial" charset="0"/>
                <a:ea typeface="ＭＳ Ｐゴシック" charset="-128"/>
              </a:rPr>
              <a:t>Lleiaf</a:t>
            </a:r>
            <a:endParaRPr lang="en-US" dirty="0">
              <a:latin typeface="Arial" charset="0"/>
              <a:ea typeface="ＭＳ Ｐゴシック" charset="-128"/>
            </a:endParaRPr>
          </a:p>
          <a:p>
            <a:pPr>
              <a:defRPr/>
            </a:pPr>
            <a:r>
              <a:rPr lang="en-US" dirty="0" err="1">
                <a:latin typeface="Arial" charset="0"/>
                <a:ea typeface="ＭＳ Ｐゴシック" charset="-128"/>
              </a:rPr>
              <a:t>Pwysig</a:t>
            </a:r>
            <a:endParaRPr lang="en-US" sz="1400" dirty="0">
              <a:latin typeface="Arial" charset="0"/>
              <a:ea typeface="ＭＳ Ｐゴシック" charset="-128"/>
            </a:endParaRPr>
          </a:p>
          <a:p>
            <a:pPr>
              <a:defRPr/>
            </a:pPr>
            <a:endParaRPr lang="en-US" sz="1400" dirty="0">
              <a:latin typeface="Arial" charset="0"/>
              <a:ea typeface="ＭＳ Ｐゴシック" charset="-128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4B88C-D238-4B08-8A05-83FDE10FA5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7620000" cy="850900"/>
          </a:xfrm>
        </p:spPr>
        <p:txBody>
          <a:bodyPr/>
          <a:lstStyle/>
          <a:p>
            <a:pPr algn="ctr">
              <a:defRPr/>
            </a:pPr>
            <a:r>
              <a:rPr lang="en-GB" dirty="0" err="1"/>
              <a:t>Gwerthuso</a:t>
            </a:r>
            <a:r>
              <a:rPr lang="en-GB" dirty="0"/>
              <a:t> </a:t>
            </a:r>
            <a:r>
              <a:rPr lang="en-GB" dirty="0" err="1"/>
              <a:t>adnoddau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5CF978-9D3F-434B-BA9D-31777C03EC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5538"/>
            <a:ext cx="7620000" cy="5275262"/>
          </a:xfrm>
        </p:spPr>
        <p:txBody>
          <a:bodyPr/>
          <a:lstStyle/>
          <a:p>
            <a:pPr marL="114300" indent="0">
              <a:buFont typeface="Arial" panose="020B0604020202020204" pitchFamily="34" charset="0"/>
              <a:buNone/>
              <a:defRPr/>
            </a:pPr>
            <a:r>
              <a:rPr lang="en-GB" sz="2800" dirty="0" err="1"/>
              <a:t>Astudiwch</a:t>
            </a:r>
            <a:r>
              <a:rPr lang="en-GB" sz="2800" dirty="0"/>
              <a:t> y </a:t>
            </a:r>
            <a:r>
              <a:rPr lang="en-GB" sz="2800" dirty="0" err="1"/>
              <a:t>gwahanol</a:t>
            </a:r>
            <a:r>
              <a:rPr lang="en-GB" sz="2800" dirty="0"/>
              <a:t> </a:t>
            </a:r>
            <a:r>
              <a:rPr lang="en-GB" sz="2800" dirty="0" err="1"/>
              <a:t>enghreifftiau</a:t>
            </a:r>
            <a:r>
              <a:rPr lang="en-GB" sz="2800" dirty="0"/>
              <a:t> o </a:t>
            </a:r>
            <a:r>
              <a:rPr lang="en-GB" sz="2800" dirty="0" err="1"/>
              <a:t>adnoddau</a:t>
            </a:r>
            <a:r>
              <a:rPr lang="en-GB" sz="2800" dirty="0"/>
              <a:t> / </a:t>
            </a:r>
            <a:r>
              <a:rPr lang="en-GB" sz="2800" dirty="0" err="1"/>
              <a:t>syniadau</a:t>
            </a:r>
            <a:r>
              <a:rPr lang="en-GB" sz="2800" dirty="0"/>
              <a:t> </a:t>
            </a:r>
            <a:r>
              <a:rPr lang="en-GB" sz="2800" dirty="0" err="1"/>
              <a:t>ar</a:t>
            </a:r>
            <a:r>
              <a:rPr lang="en-GB" sz="2800" dirty="0"/>
              <a:t> </a:t>
            </a:r>
            <a:r>
              <a:rPr lang="en-GB" sz="2800" dirty="0" err="1"/>
              <a:t>gyfer</a:t>
            </a:r>
            <a:r>
              <a:rPr lang="en-GB" sz="2800" dirty="0"/>
              <a:t> </a:t>
            </a:r>
            <a:r>
              <a:rPr lang="en-GB" sz="2800" dirty="0" err="1"/>
              <a:t>addysgu</a:t>
            </a:r>
            <a:r>
              <a:rPr lang="en-GB" sz="2800" dirty="0"/>
              <a:t> </a:t>
            </a:r>
            <a:r>
              <a:rPr lang="en-GB" sz="2800" dirty="0" err="1"/>
              <a:t>mathemateg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draws-</a:t>
            </a:r>
            <a:r>
              <a:rPr lang="en-GB" sz="2800" dirty="0" err="1"/>
              <a:t>gwricwlaidd</a:t>
            </a:r>
            <a:endParaRPr lang="en-GB" sz="2800" dirty="0"/>
          </a:p>
          <a:p>
            <a:pPr marL="114300" indent="0">
              <a:buFont typeface="Arial" panose="020B0604020202020204" pitchFamily="34" charset="0"/>
              <a:buNone/>
              <a:defRPr/>
            </a:pPr>
            <a:endParaRPr lang="en-GB" sz="1400" dirty="0"/>
          </a:p>
          <a:p>
            <a:pPr marL="114300" indent="0">
              <a:buFont typeface="Arial" panose="020B0604020202020204" pitchFamily="34" charset="0"/>
              <a:buNone/>
              <a:defRPr/>
            </a:pPr>
            <a:r>
              <a:rPr lang="en-GB" sz="2800" dirty="0" err="1"/>
              <a:t>Cysylltwch</a:t>
            </a:r>
            <a:r>
              <a:rPr lang="en-GB" sz="2800" dirty="0"/>
              <a:t> bob un </a:t>
            </a:r>
            <a:r>
              <a:rPr lang="en-GB" sz="2800" dirty="0" err="1"/>
              <a:t>gyda</a:t>
            </a:r>
            <a:r>
              <a:rPr lang="en-GB" sz="2800" dirty="0"/>
              <a:t> </a:t>
            </a:r>
            <a:r>
              <a:rPr lang="en-GB" sz="2800" dirty="0" err="1"/>
              <a:t>Thacsonomeg</a:t>
            </a:r>
            <a:r>
              <a:rPr lang="en-GB" sz="2800" dirty="0"/>
              <a:t> Barnes</a:t>
            </a:r>
          </a:p>
          <a:p>
            <a:pPr marL="114300" indent="0">
              <a:buFont typeface="Arial" panose="020B0604020202020204" pitchFamily="34" charset="0"/>
              <a:buNone/>
              <a:defRPr/>
            </a:pPr>
            <a:endParaRPr lang="en-GB" sz="1400" dirty="0"/>
          </a:p>
          <a:p>
            <a:pPr marL="114300" indent="0">
              <a:buFont typeface="Arial" panose="020B0604020202020204" pitchFamily="34" charset="0"/>
              <a:buNone/>
              <a:defRPr/>
            </a:pPr>
            <a:r>
              <a:rPr lang="en-GB" sz="2800" dirty="0" err="1" smtClean="0"/>
              <a:t>Ystyriwch</a:t>
            </a:r>
            <a:r>
              <a:rPr lang="en-GB" sz="2800" dirty="0"/>
              <a:t>:</a:t>
            </a:r>
          </a:p>
          <a:p>
            <a:pPr>
              <a:defRPr/>
            </a:pPr>
            <a:r>
              <a:rPr lang="en-GB" sz="2800" b="1" dirty="0"/>
              <a:t>i </a:t>
            </a:r>
            <a:r>
              <a:rPr lang="en-GB" sz="2800" b="1" dirty="0" err="1"/>
              <a:t>ba</a:t>
            </a:r>
            <a:r>
              <a:rPr lang="en-GB" sz="2800" b="1" dirty="0"/>
              <a:t> </a:t>
            </a:r>
            <a:r>
              <a:rPr lang="en-GB" sz="2800" b="1" dirty="0" err="1"/>
              <a:t>raddau</a:t>
            </a:r>
            <a:r>
              <a:rPr lang="en-GB" sz="2800" b="1" dirty="0"/>
              <a:t> </a:t>
            </a:r>
            <a:r>
              <a:rPr lang="en-GB" sz="2800" b="1" dirty="0" err="1"/>
              <a:t>mae’r</a:t>
            </a:r>
            <a:r>
              <a:rPr lang="en-GB" sz="2800" b="1" dirty="0"/>
              <a:t> </a:t>
            </a:r>
            <a:r>
              <a:rPr lang="en-GB" sz="2800" b="1" dirty="0" err="1"/>
              <a:t>adnodd</a:t>
            </a:r>
            <a:r>
              <a:rPr lang="en-GB" sz="2800" b="1" dirty="0"/>
              <a:t> </a:t>
            </a:r>
            <a:r>
              <a:rPr lang="en-GB" sz="2800" b="1" dirty="0" err="1"/>
              <a:t>yn</a:t>
            </a:r>
            <a:r>
              <a:rPr lang="en-GB" sz="2800" b="1" dirty="0"/>
              <a:t> </a:t>
            </a:r>
            <a:r>
              <a:rPr lang="en-GB" sz="2800" b="1" dirty="0" err="1"/>
              <a:t>datblygu</a:t>
            </a:r>
            <a:r>
              <a:rPr lang="en-GB" sz="2800" b="1" dirty="0"/>
              <a:t> </a:t>
            </a:r>
            <a:r>
              <a:rPr lang="en-GB" sz="2800" b="1" dirty="0" err="1"/>
              <a:t>sgiliau</a:t>
            </a:r>
            <a:r>
              <a:rPr lang="en-GB" sz="2800" b="1" dirty="0"/>
              <a:t> </a:t>
            </a:r>
            <a:r>
              <a:rPr lang="en-GB" sz="2800" b="1" dirty="0" err="1"/>
              <a:t>neu</a:t>
            </a:r>
            <a:r>
              <a:rPr lang="en-GB" sz="2800" b="1" dirty="0"/>
              <a:t> </a:t>
            </a:r>
            <a:r>
              <a:rPr lang="en-GB" sz="2800" b="1" dirty="0" err="1"/>
              <a:t>ddealltwriaeth</a:t>
            </a:r>
            <a:r>
              <a:rPr lang="en-GB" sz="2800" b="1" dirty="0"/>
              <a:t> </a:t>
            </a:r>
            <a:r>
              <a:rPr lang="en-GB" sz="2800" b="1" dirty="0" err="1"/>
              <a:t>fathemategol</a:t>
            </a:r>
            <a:r>
              <a:rPr lang="en-GB" sz="2800" b="1" dirty="0"/>
              <a:t> </a:t>
            </a:r>
            <a:r>
              <a:rPr lang="en-GB" sz="2800" b="1" dirty="0" err="1"/>
              <a:t>mewn</a:t>
            </a:r>
            <a:r>
              <a:rPr lang="en-GB" sz="2800" b="1" dirty="0"/>
              <a:t> </a:t>
            </a:r>
            <a:r>
              <a:rPr lang="en-GB" sz="2800" b="1" dirty="0" err="1"/>
              <a:t>ffordd</a:t>
            </a:r>
            <a:r>
              <a:rPr lang="en-GB" sz="2800" b="1" dirty="0"/>
              <a:t> draws-</a:t>
            </a:r>
            <a:r>
              <a:rPr lang="en-GB" sz="2800" b="1" dirty="0" err="1"/>
              <a:t>gwricwlaidd</a:t>
            </a:r>
            <a:r>
              <a:rPr lang="en-GB" sz="2800" b="1" dirty="0"/>
              <a:t> </a:t>
            </a:r>
          </a:p>
          <a:p>
            <a:pPr>
              <a:defRPr/>
            </a:pPr>
            <a:r>
              <a:rPr lang="en-GB" sz="2800" b="1" dirty="0" err="1" smtClean="0"/>
              <a:t>oes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ffyrdd</a:t>
            </a:r>
            <a:r>
              <a:rPr lang="en-GB" sz="2800" b="1" dirty="0" smtClean="0"/>
              <a:t> o </a:t>
            </a:r>
            <a:r>
              <a:rPr lang="en-GB" sz="2800" b="1" dirty="0" err="1" smtClean="0"/>
              <a:t>ddatblygu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rhifedd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ymhellach</a:t>
            </a:r>
            <a:endParaRPr lang="en-GB" sz="2800" b="1" dirty="0" smtClean="0"/>
          </a:p>
          <a:p>
            <a:pPr>
              <a:defRPr/>
            </a:pPr>
            <a:r>
              <a:rPr lang="en-GB" sz="2800" b="1" dirty="0" err="1" smtClean="0"/>
              <a:t>Byddwch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yn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barod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i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adrodd</a:t>
            </a:r>
            <a:r>
              <a:rPr lang="en-GB" sz="2800" b="1" dirty="0" smtClean="0"/>
              <a:t> ’</a:t>
            </a:r>
            <a:r>
              <a:rPr lang="en-GB" sz="2800" b="1" dirty="0" err="1" smtClean="0"/>
              <a:t>nôl</a:t>
            </a:r>
            <a:endParaRPr lang="en-GB" sz="2800" b="1" dirty="0"/>
          </a:p>
          <a:p>
            <a:pPr marL="114300" indent="0">
              <a:buFont typeface="Arial" panose="020B0604020202020204" pitchFamily="34" charset="0"/>
              <a:buNone/>
              <a:defRPr/>
            </a:pPr>
            <a:endParaRPr lang="en-GB" dirty="0"/>
          </a:p>
          <a:p>
            <a:pPr marL="114300" indent="0"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>
            <a:extLst>
              <a:ext uri="{FF2B5EF4-FFF2-40B4-BE49-F238E27FC236}">
                <a16:creationId xmlns:a16="http://schemas.microsoft.com/office/drawing/2014/main" id="{60CD8693-6576-420B-95AC-19F72C742E63}"/>
              </a:ext>
            </a:extLst>
          </p:cNvPr>
          <p:cNvSpPr txBox="1">
            <a:spLocks/>
          </p:cNvSpPr>
          <p:nvPr/>
        </p:nvSpPr>
        <p:spPr>
          <a:xfrm>
            <a:off x="1327150" y="1211263"/>
            <a:ext cx="6618288" cy="955675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sz="3975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3975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3975" dirty="0"/>
          </a:p>
        </p:txBody>
      </p:sp>
      <p:sp>
        <p:nvSpPr>
          <p:cNvPr id="19458" name="Content Placeholder 5">
            <a:extLst>
              <a:ext uri="{FF2B5EF4-FFF2-40B4-BE49-F238E27FC236}">
                <a16:creationId xmlns:a16="http://schemas.microsoft.com/office/drawing/2014/main" id="{D153B39D-4133-425F-8715-DF76CECFC19E}"/>
              </a:ext>
            </a:extLst>
          </p:cNvPr>
          <p:cNvSpPr txBox="1">
            <a:spLocks/>
          </p:cNvSpPr>
          <p:nvPr/>
        </p:nvSpPr>
        <p:spPr bwMode="auto">
          <a:xfrm>
            <a:off x="342900" y="1917700"/>
            <a:ext cx="8235950" cy="3078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286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685800" indent="-228600">
              <a:spcBef>
                <a:spcPct val="20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9BBB59"/>
              </a:buClr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8064A2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ts val="1000"/>
              </a:spcBef>
              <a:spcAft>
                <a:spcPts val="900"/>
              </a:spcAft>
              <a:buClrTx/>
            </a:pPr>
            <a:endParaRPr lang="en-US" altLang="en-US" sz="2100"/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C6731C51-2BD2-4D44-A7CB-4E27BEAD1FF2}"/>
              </a:ext>
            </a:extLst>
          </p:cNvPr>
          <p:cNvSpPr txBox="1">
            <a:spLocks/>
          </p:cNvSpPr>
          <p:nvPr/>
        </p:nvSpPr>
        <p:spPr bwMode="auto">
          <a:xfrm>
            <a:off x="360916" y="1576790"/>
            <a:ext cx="4906838" cy="25057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639763" indent="-228600">
              <a:spcBef>
                <a:spcPct val="20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004888" indent="-228600">
              <a:spcBef>
                <a:spcPct val="20000"/>
              </a:spcBef>
              <a:buClr>
                <a:srgbClr val="9BBB59"/>
              </a:buClr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279525" indent="-228600">
              <a:spcBef>
                <a:spcPct val="20000"/>
              </a:spcBef>
              <a:buClr>
                <a:srgbClr val="8064A2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1554163" indent="-228600">
              <a:spcBef>
                <a:spcPct val="20000"/>
              </a:spcBef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011363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468563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2925763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382963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sz="2800" dirty="0" err="1" smtClean="0"/>
              <a:t>Gwnewch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siwr</a:t>
            </a:r>
            <a:r>
              <a:rPr lang="en-GB" sz="2800" dirty="0" smtClean="0"/>
              <a:t> bod </a:t>
            </a:r>
            <a:r>
              <a:rPr lang="en-GB" sz="2800" dirty="0" err="1" smtClean="0"/>
              <a:t>gennych</a:t>
            </a:r>
            <a:r>
              <a:rPr lang="en-GB" sz="2800" dirty="0" smtClean="0"/>
              <a:t> </a:t>
            </a:r>
            <a:r>
              <a:rPr lang="en-GB" sz="2800" dirty="0" err="1" smtClean="0"/>
              <a:t>gopi</a:t>
            </a:r>
            <a:r>
              <a:rPr lang="en-GB" sz="2800" dirty="0"/>
              <a:t> </a:t>
            </a:r>
            <a:r>
              <a:rPr lang="en-GB" sz="2800" dirty="0" smtClean="0"/>
              <a:t>o</a:t>
            </a:r>
            <a:r>
              <a:rPr lang="en-GB" sz="2800" dirty="0" smtClean="0"/>
              <a:t> </a:t>
            </a:r>
            <a:r>
              <a:rPr lang="en-GB" sz="2800" dirty="0" err="1" smtClean="0"/>
              <a:t>fersiwn</a:t>
            </a:r>
            <a:r>
              <a:rPr lang="en-GB" sz="2800" dirty="0" smtClean="0"/>
              <a:t> </a:t>
            </a:r>
            <a:r>
              <a:rPr lang="en-GB" sz="2800" dirty="0" err="1" smtClean="0"/>
              <a:t>drafft</a:t>
            </a:r>
            <a:r>
              <a:rPr lang="en-GB" sz="2800" dirty="0" smtClean="0"/>
              <a:t> </a:t>
            </a:r>
            <a:r>
              <a:rPr lang="en-GB" sz="2800" dirty="0" smtClean="0"/>
              <a:t>y </a:t>
            </a:r>
            <a:r>
              <a:rPr lang="en-GB" sz="2800" dirty="0" err="1" smtClean="0"/>
              <a:t>M</a:t>
            </a:r>
            <a:r>
              <a:rPr lang="en-GB" sz="2800" dirty="0" err="1" smtClean="0"/>
              <a:t>aes</a:t>
            </a:r>
            <a:r>
              <a:rPr lang="en-GB" sz="2800" dirty="0" smtClean="0"/>
              <a:t> </a:t>
            </a:r>
            <a:r>
              <a:rPr lang="en-GB" sz="2800" dirty="0" err="1" smtClean="0"/>
              <a:t>Dysgu</a:t>
            </a:r>
            <a:r>
              <a:rPr lang="en-GB" sz="2800" dirty="0" smtClean="0"/>
              <a:t> a </a:t>
            </a:r>
            <a:r>
              <a:rPr lang="en-GB" sz="2800" dirty="0" err="1" smtClean="0"/>
              <a:t>Phrofiad</a:t>
            </a:r>
            <a:r>
              <a:rPr lang="en-GB" sz="2800" dirty="0" smtClean="0"/>
              <a:t> </a:t>
            </a:r>
            <a:r>
              <a:rPr lang="en-GB" sz="2800" dirty="0" err="1" smtClean="0"/>
              <a:t>Gwyddoniaeth</a:t>
            </a:r>
            <a:r>
              <a:rPr lang="en-GB" sz="2800" dirty="0" smtClean="0"/>
              <a:t> a </a:t>
            </a:r>
            <a:r>
              <a:rPr lang="en-GB" sz="2800" dirty="0" err="1" smtClean="0"/>
              <a:t>Thechnoleg</a:t>
            </a:r>
            <a:r>
              <a:rPr lang="en-GB" sz="2800" dirty="0" smtClean="0"/>
              <a:t>:</a:t>
            </a:r>
            <a:endParaRPr lang="en-US" sz="280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A79F55D-8883-436B-B042-12A21E509DA5}"/>
              </a:ext>
            </a:extLst>
          </p:cNvPr>
          <p:cNvSpPr txBox="1">
            <a:spLocks/>
          </p:cNvSpPr>
          <p:nvPr/>
        </p:nvSpPr>
        <p:spPr>
          <a:xfrm>
            <a:off x="360915" y="554440"/>
            <a:ext cx="8574088" cy="1143000"/>
          </a:xfrm>
          <a:prstGeom prst="rect">
            <a:avLst/>
          </a:prstGeom>
        </p:spPr>
        <p:txBody>
          <a:bodyPr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600" kern="1200" spc="-100">
                <a:solidFill>
                  <a:schemeClr val="tx2"/>
                </a:solidFill>
                <a:latin typeface="+mj-lt"/>
                <a:ea typeface="ＭＳ Ｐゴシック" charset="0"/>
                <a:cs typeface="ＭＳ Ｐゴシック" charset="-128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9pPr>
          </a:lstStyle>
          <a:p>
            <a:pPr>
              <a:defRPr/>
            </a:pPr>
            <a:r>
              <a:rPr lang="en-GB" sz="4000" dirty="0" err="1" smtClean="0"/>
              <a:t>Yn</a:t>
            </a:r>
            <a:r>
              <a:rPr lang="en-GB" sz="4000" dirty="0" smtClean="0"/>
              <a:t> </a:t>
            </a:r>
            <a:r>
              <a:rPr lang="en-GB" sz="4000" dirty="0" err="1" smtClean="0"/>
              <a:t>ystod</a:t>
            </a:r>
            <a:r>
              <a:rPr lang="en-GB" sz="4000" dirty="0" smtClean="0"/>
              <a:t> </a:t>
            </a:r>
            <a:r>
              <a:rPr lang="en-GB" sz="4000" dirty="0" err="1" smtClean="0"/>
              <a:t>yr</a:t>
            </a:r>
            <a:r>
              <a:rPr lang="en-GB" sz="4000" dirty="0" smtClean="0"/>
              <a:t> </a:t>
            </a:r>
            <a:r>
              <a:rPr lang="en-GB" sz="4000" dirty="0" err="1" smtClean="0"/>
              <a:t>egwyl</a:t>
            </a:r>
            <a:r>
              <a:rPr lang="en-GB" sz="4000" dirty="0" smtClean="0"/>
              <a:t>…</a:t>
            </a:r>
            <a:endParaRPr lang="en-GB" sz="40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794" y="548680"/>
            <a:ext cx="3322762" cy="472514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528335" y="365648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4"/>
              </a:rPr>
              <a:t>https://</a:t>
            </a:r>
            <a:r>
              <a:rPr lang="en-GB">
                <a:hlinkClick r:id="rId4"/>
              </a:rPr>
              <a:t>hwb.gov.wales/cwricwlwm-drafft-i-gymru-2022/gwyddoniaeth-a-thechnoleg</a:t>
            </a:r>
            <a:r>
              <a:rPr lang="en-GB" smtClean="0">
                <a:hlinkClick r:id="rId4"/>
              </a:rPr>
              <a:t>/</a:t>
            </a:r>
            <a:r>
              <a:rPr lang="en-GB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007047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3157</TotalTime>
  <Words>563</Words>
  <Application>Microsoft Office PowerPoint</Application>
  <PresentationFormat>On-screen Show (4:3)</PresentationFormat>
  <Paragraphs>75</Paragraphs>
  <Slides>12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ＭＳ Ｐゴシック</vt:lpstr>
      <vt:lpstr>Arial</vt:lpstr>
      <vt:lpstr>Calibri</vt:lpstr>
      <vt:lpstr>Cambria</vt:lpstr>
      <vt:lpstr>Adjacency</vt:lpstr>
      <vt:lpstr>PowerPoint Presentation</vt:lpstr>
      <vt:lpstr>PowerPoint Presentation</vt:lpstr>
      <vt:lpstr>Rhifedd neu Fathemateg?</vt:lpstr>
      <vt:lpstr>Rhifedd neu Fathemateg?</vt:lpstr>
      <vt:lpstr>PowerPoint Presentation</vt:lpstr>
      <vt:lpstr>Mathemateg Traws-gwricwlaidd  </vt:lpstr>
      <vt:lpstr>PowerPoint Presentation</vt:lpstr>
      <vt:lpstr>Tacsonomeg Barnes</vt:lpstr>
      <vt:lpstr>Tasg…</vt:lpstr>
      <vt:lpstr>Gan ystyried datblygiad sgiliau rhifedd yn benodol, trefnwch yr wyth dull o ddysgu trawsgwricwlaidd sy’n cael eu hawgrymu gan Barnes (2015)</vt:lpstr>
      <vt:lpstr>Gwerthuso adnoddau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Assessment: Looking at Misconceptions and Observing Learners</dc:title>
  <dc:creator>Wallis</dc:creator>
  <cp:lastModifiedBy>Nerys Defis</cp:lastModifiedBy>
  <cp:revision>165</cp:revision>
  <cp:lastPrinted>2016-10-25T07:53:17Z</cp:lastPrinted>
  <dcterms:created xsi:type="dcterms:W3CDTF">2016-03-20T21:21:13Z</dcterms:created>
  <dcterms:modified xsi:type="dcterms:W3CDTF">2019-10-02T20:32:33Z</dcterms:modified>
</cp:coreProperties>
</file>