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62" r:id="rId5"/>
    <p:sldId id="260" r:id="rId6"/>
    <p:sldId id="261" r:id="rId7"/>
    <p:sldId id="263" r:id="rId8"/>
    <p:sldId id="264" r:id="rId9"/>
    <p:sldId id="265" r:id="rId10"/>
    <p:sldId id="266" r:id="rId11"/>
    <p:sldId id="267" r:id="rId12"/>
    <p:sldId id="268" r:id="rId13"/>
    <p:sldId id="269" r:id="rId14"/>
    <p:sldId id="271" r:id="rId15"/>
    <p:sldId id="272" r:id="rId16"/>
    <p:sldId id="273" r:id="rId17"/>
    <p:sldId id="274" r:id="rId18"/>
    <p:sldId id="270" r:id="rId19"/>
    <p:sldId id="25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C64D74-258A-440A-902C-230DF3AE3240}" v="49" dt="2022-03-20T19:25:57.1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3" autoAdjust="0"/>
    <p:restoredTop sz="94660"/>
  </p:normalViewPr>
  <p:slideViewPr>
    <p:cSldViewPr snapToGrid="0">
      <p:cViewPr varScale="1">
        <p:scale>
          <a:sx n="67" d="100"/>
          <a:sy n="67" d="100"/>
        </p:scale>
        <p:origin x="48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3AD88A-3CD5-4F17-A389-E97A21CE9C5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F313D7-B892-4F8D-A6F0-CB30CC71F78D}">
      <dgm:prSet/>
      <dgm:spPr/>
      <dgm:t>
        <a:bodyPr/>
        <a:lstStyle/>
        <a:p>
          <a:r>
            <a:rPr lang="en-GB"/>
            <a:t>Sam arrived at the project with a member of the local housing team.</a:t>
          </a:r>
          <a:endParaRPr lang="en-US"/>
        </a:p>
      </dgm:t>
    </dgm:pt>
    <dgm:pt modelId="{94A764E2-7D40-446D-AF7F-7E2256D2F76C}" type="parTrans" cxnId="{5CB566A4-8CFC-4343-8127-EB9FDA097848}">
      <dgm:prSet/>
      <dgm:spPr/>
      <dgm:t>
        <a:bodyPr/>
        <a:lstStyle/>
        <a:p>
          <a:endParaRPr lang="en-US"/>
        </a:p>
      </dgm:t>
    </dgm:pt>
    <dgm:pt modelId="{AA4FE70B-8720-43BD-AF3E-F96CEBC23DBF}" type="sibTrans" cxnId="{5CB566A4-8CFC-4343-8127-EB9FDA097848}">
      <dgm:prSet/>
      <dgm:spPr/>
      <dgm:t>
        <a:bodyPr/>
        <a:lstStyle/>
        <a:p>
          <a:endParaRPr lang="en-US"/>
        </a:p>
      </dgm:t>
    </dgm:pt>
    <dgm:pt modelId="{4406D00F-F7E6-4A0B-99C4-FA50FD4B0241}">
      <dgm:prSet/>
      <dgm:spPr/>
      <dgm:t>
        <a:bodyPr/>
        <a:lstStyle/>
        <a:p>
          <a:r>
            <a:rPr lang="en-GB" dirty="0"/>
            <a:t>Sam was polite but did not make eye contact with staff.</a:t>
          </a:r>
          <a:endParaRPr lang="en-US" dirty="0"/>
        </a:p>
      </dgm:t>
    </dgm:pt>
    <dgm:pt modelId="{312E6754-AE81-46E3-BF77-CB1122024FA1}" type="parTrans" cxnId="{3FEE6B69-4A1F-4E18-9A8E-874164FE806E}">
      <dgm:prSet/>
      <dgm:spPr/>
      <dgm:t>
        <a:bodyPr/>
        <a:lstStyle/>
        <a:p>
          <a:endParaRPr lang="en-US"/>
        </a:p>
      </dgm:t>
    </dgm:pt>
    <dgm:pt modelId="{C1FCCAAC-4C6A-4FB9-B4E1-6FB185ED89AC}" type="sibTrans" cxnId="{3FEE6B69-4A1F-4E18-9A8E-874164FE806E}">
      <dgm:prSet/>
      <dgm:spPr/>
      <dgm:t>
        <a:bodyPr/>
        <a:lstStyle/>
        <a:p>
          <a:endParaRPr lang="en-US"/>
        </a:p>
      </dgm:t>
    </dgm:pt>
    <dgm:pt modelId="{979E6CA1-4171-4768-8B66-140A5E4AD4FD}">
      <dgm:prSet/>
      <dgm:spPr/>
      <dgm:t>
        <a:bodyPr/>
        <a:lstStyle/>
        <a:p>
          <a:r>
            <a:rPr lang="en-GB" dirty="0"/>
            <a:t>He looked afraid as he was not in his local area.</a:t>
          </a:r>
          <a:endParaRPr lang="en-US" dirty="0"/>
        </a:p>
      </dgm:t>
    </dgm:pt>
    <dgm:pt modelId="{EBDE8AA5-D2C5-4AA6-96D1-FD542FE48740}" type="parTrans" cxnId="{FEC929D3-7CF2-4060-9D16-50048B5301A8}">
      <dgm:prSet/>
      <dgm:spPr/>
      <dgm:t>
        <a:bodyPr/>
        <a:lstStyle/>
        <a:p>
          <a:endParaRPr lang="en-US"/>
        </a:p>
      </dgm:t>
    </dgm:pt>
    <dgm:pt modelId="{47729BBC-9FF1-4A8B-8242-D0B70335EF05}" type="sibTrans" cxnId="{FEC929D3-7CF2-4060-9D16-50048B5301A8}">
      <dgm:prSet/>
      <dgm:spPr/>
      <dgm:t>
        <a:bodyPr/>
        <a:lstStyle/>
        <a:p>
          <a:endParaRPr lang="en-US"/>
        </a:p>
      </dgm:t>
    </dgm:pt>
    <dgm:pt modelId="{411F805B-6862-4977-B4CB-FCC9048913D3}">
      <dgm:prSet/>
      <dgm:spPr/>
      <dgm:t>
        <a:bodyPr/>
        <a:lstStyle/>
        <a:p>
          <a:r>
            <a:rPr lang="en-GB" dirty="0"/>
            <a:t>His posture was hunched, and he looked uncomfortable and embarrassed.</a:t>
          </a:r>
          <a:endParaRPr lang="en-US" dirty="0"/>
        </a:p>
      </dgm:t>
    </dgm:pt>
    <dgm:pt modelId="{BAE54801-9F28-45B4-A4B2-3F63DC10AE3F}" type="parTrans" cxnId="{7FFE0D3E-044A-47DD-BF53-A1134490DFA1}">
      <dgm:prSet/>
      <dgm:spPr/>
      <dgm:t>
        <a:bodyPr/>
        <a:lstStyle/>
        <a:p>
          <a:endParaRPr lang="en-US"/>
        </a:p>
      </dgm:t>
    </dgm:pt>
    <dgm:pt modelId="{0A7355D4-9280-419D-9A4E-8C9DAE0885AD}" type="sibTrans" cxnId="{7FFE0D3E-044A-47DD-BF53-A1134490DFA1}">
      <dgm:prSet/>
      <dgm:spPr/>
      <dgm:t>
        <a:bodyPr/>
        <a:lstStyle/>
        <a:p>
          <a:endParaRPr lang="en-US"/>
        </a:p>
      </dgm:t>
    </dgm:pt>
    <dgm:pt modelId="{9C3A1941-674A-4914-8A9C-8F26F3B77242}">
      <dgm:prSet/>
      <dgm:spPr/>
      <dgm:t>
        <a:bodyPr/>
        <a:lstStyle/>
        <a:p>
          <a:r>
            <a:rPr lang="en-GB"/>
            <a:t>He has a small ruck sack with some clothes.</a:t>
          </a:r>
          <a:endParaRPr lang="en-US"/>
        </a:p>
      </dgm:t>
    </dgm:pt>
    <dgm:pt modelId="{3C87D9FA-1BDF-4B7C-8B2D-63AE185F6779}" type="parTrans" cxnId="{889F024A-4872-4866-BFC6-5DDE8664B38E}">
      <dgm:prSet/>
      <dgm:spPr/>
      <dgm:t>
        <a:bodyPr/>
        <a:lstStyle/>
        <a:p>
          <a:endParaRPr lang="en-US"/>
        </a:p>
      </dgm:t>
    </dgm:pt>
    <dgm:pt modelId="{8D57742C-3935-48F9-9D53-78C2DF9336FB}" type="sibTrans" cxnId="{889F024A-4872-4866-BFC6-5DDE8664B38E}">
      <dgm:prSet/>
      <dgm:spPr/>
      <dgm:t>
        <a:bodyPr/>
        <a:lstStyle/>
        <a:p>
          <a:endParaRPr lang="en-US"/>
        </a:p>
      </dgm:t>
    </dgm:pt>
    <dgm:pt modelId="{757F02D6-A161-47C2-92A0-277EC13B785E}">
      <dgm:prSet/>
      <dgm:spPr/>
      <dgm:t>
        <a:bodyPr/>
        <a:lstStyle/>
        <a:p>
          <a:r>
            <a:rPr lang="en-GB"/>
            <a:t>Information about his history was limited and confusing.</a:t>
          </a:r>
          <a:endParaRPr lang="en-US"/>
        </a:p>
      </dgm:t>
    </dgm:pt>
    <dgm:pt modelId="{04430BB4-927C-45D3-898A-19E3D5DFDCEF}" type="parTrans" cxnId="{BE1F2B94-2819-4736-9BBB-7DE7C145F492}">
      <dgm:prSet/>
      <dgm:spPr/>
      <dgm:t>
        <a:bodyPr/>
        <a:lstStyle/>
        <a:p>
          <a:endParaRPr lang="en-US"/>
        </a:p>
      </dgm:t>
    </dgm:pt>
    <dgm:pt modelId="{F3EAEDBB-BAEA-49D5-8002-99791DADA750}" type="sibTrans" cxnId="{BE1F2B94-2819-4736-9BBB-7DE7C145F492}">
      <dgm:prSet/>
      <dgm:spPr/>
      <dgm:t>
        <a:bodyPr/>
        <a:lstStyle/>
        <a:p>
          <a:endParaRPr lang="en-US"/>
        </a:p>
      </dgm:t>
    </dgm:pt>
    <dgm:pt modelId="{D193CCB5-BF0A-4E3F-8245-4FB74CAB1D89}">
      <dgm:prSet/>
      <dgm:spPr/>
      <dgm:t>
        <a:bodyPr/>
        <a:lstStyle/>
        <a:p>
          <a:r>
            <a:rPr lang="en-GB"/>
            <a:t>It was vital that I sought more information from external agencies working with him.</a:t>
          </a:r>
          <a:endParaRPr lang="en-US"/>
        </a:p>
      </dgm:t>
    </dgm:pt>
    <dgm:pt modelId="{F8B1286E-D190-4304-BDA4-F929BE4290C7}" type="parTrans" cxnId="{C5B53620-1696-4968-A12D-BE27EC998683}">
      <dgm:prSet/>
      <dgm:spPr/>
      <dgm:t>
        <a:bodyPr/>
        <a:lstStyle/>
        <a:p>
          <a:endParaRPr lang="en-US"/>
        </a:p>
      </dgm:t>
    </dgm:pt>
    <dgm:pt modelId="{22C14062-D55E-4A61-84A6-3743CCA91EA3}" type="sibTrans" cxnId="{C5B53620-1696-4968-A12D-BE27EC998683}">
      <dgm:prSet/>
      <dgm:spPr/>
      <dgm:t>
        <a:bodyPr/>
        <a:lstStyle/>
        <a:p>
          <a:endParaRPr lang="en-US"/>
        </a:p>
      </dgm:t>
    </dgm:pt>
    <dgm:pt modelId="{7A672CC4-1E2C-4D0F-B66D-7EA59AAAC25E}" type="pres">
      <dgm:prSet presAssocID="{A93AD88A-3CD5-4F17-A389-E97A21CE9C55}" presName="diagram" presStyleCnt="0">
        <dgm:presLayoutVars>
          <dgm:dir/>
          <dgm:resizeHandles val="exact"/>
        </dgm:presLayoutVars>
      </dgm:prSet>
      <dgm:spPr/>
    </dgm:pt>
    <dgm:pt modelId="{1104310B-2CD8-4897-A839-03556F166C3C}" type="pres">
      <dgm:prSet presAssocID="{E6F313D7-B892-4F8D-A6F0-CB30CC71F78D}" presName="node" presStyleLbl="node1" presStyleIdx="0" presStyleCnt="1" custScaleY="133294" custLinFactNeighborX="5781" custLinFactNeighborY="-13450">
        <dgm:presLayoutVars>
          <dgm:bulletEnabled val="1"/>
        </dgm:presLayoutVars>
      </dgm:prSet>
      <dgm:spPr/>
    </dgm:pt>
  </dgm:ptLst>
  <dgm:cxnLst>
    <dgm:cxn modelId="{C5B53620-1696-4968-A12D-BE27EC998683}" srcId="{E6F313D7-B892-4F8D-A6F0-CB30CC71F78D}" destId="{D193CCB5-BF0A-4E3F-8245-4FB74CAB1D89}" srcOrd="5" destOrd="0" parTransId="{F8B1286E-D190-4304-BDA4-F929BE4290C7}" sibTransId="{22C14062-D55E-4A61-84A6-3743CCA91EA3}"/>
    <dgm:cxn modelId="{9135F63A-69B8-44C7-82FA-2EBE9F774654}" type="presOf" srcId="{4406D00F-F7E6-4A0B-99C4-FA50FD4B0241}" destId="{1104310B-2CD8-4897-A839-03556F166C3C}" srcOrd="0" destOrd="1" presId="urn:microsoft.com/office/officeart/2005/8/layout/default"/>
    <dgm:cxn modelId="{7FFE0D3E-044A-47DD-BF53-A1134490DFA1}" srcId="{E6F313D7-B892-4F8D-A6F0-CB30CC71F78D}" destId="{411F805B-6862-4977-B4CB-FCC9048913D3}" srcOrd="2" destOrd="0" parTransId="{BAE54801-9F28-45B4-A4B2-3F63DC10AE3F}" sibTransId="{0A7355D4-9280-419D-9A4E-8C9DAE0885AD}"/>
    <dgm:cxn modelId="{CA34A443-4410-4432-BCE9-8E7C9DFB0B20}" type="presOf" srcId="{411F805B-6862-4977-B4CB-FCC9048913D3}" destId="{1104310B-2CD8-4897-A839-03556F166C3C}" srcOrd="0" destOrd="3" presId="urn:microsoft.com/office/officeart/2005/8/layout/default"/>
    <dgm:cxn modelId="{3FEE6B69-4A1F-4E18-9A8E-874164FE806E}" srcId="{E6F313D7-B892-4F8D-A6F0-CB30CC71F78D}" destId="{4406D00F-F7E6-4A0B-99C4-FA50FD4B0241}" srcOrd="0" destOrd="0" parTransId="{312E6754-AE81-46E3-BF77-CB1122024FA1}" sibTransId="{C1FCCAAC-4C6A-4FB9-B4E1-6FB185ED89AC}"/>
    <dgm:cxn modelId="{889F024A-4872-4866-BFC6-5DDE8664B38E}" srcId="{E6F313D7-B892-4F8D-A6F0-CB30CC71F78D}" destId="{9C3A1941-674A-4914-8A9C-8F26F3B77242}" srcOrd="3" destOrd="0" parTransId="{3C87D9FA-1BDF-4B7C-8B2D-63AE185F6779}" sibTransId="{8D57742C-3935-48F9-9D53-78C2DF9336FB}"/>
    <dgm:cxn modelId="{C3457D7B-116D-4250-B582-EDED9E547EEB}" type="presOf" srcId="{A93AD88A-3CD5-4F17-A389-E97A21CE9C55}" destId="{7A672CC4-1E2C-4D0F-B66D-7EA59AAAC25E}" srcOrd="0" destOrd="0" presId="urn:microsoft.com/office/officeart/2005/8/layout/default"/>
    <dgm:cxn modelId="{BE1F2B94-2819-4736-9BBB-7DE7C145F492}" srcId="{E6F313D7-B892-4F8D-A6F0-CB30CC71F78D}" destId="{757F02D6-A161-47C2-92A0-277EC13B785E}" srcOrd="4" destOrd="0" parTransId="{04430BB4-927C-45D3-898A-19E3D5DFDCEF}" sibTransId="{F3EAEDBB-BAEA-49D5-8002-99791DADA750}"/>
    <dgm:cxn modelId="{5CB566A4-8CFC-4343-8127-EB9FDA097848}" srcId="{A93AD88A-3CD5-4F17-A389-E97A21CE9C55}" destId="{E6F313D7-B892-4F8D-A6F0-CB30CC71F78D}" srcOrd="0" destOrd="0" parTransId="{94A764E2-7D40-446D-AF7F-7E2256D2F76C}" sibTransId="{AA4FE70B-8720-43BD-AF3E-F96CEBC23DBF}"/>
    <dgm:cxn modelId="{D5FF6DB9-4293-4711-9769-6043B5D1A586}" type="presOf" srcId="{E6F313D7-B892-4F8D-A6F0-CB30CC71F78D}" destId="{1104310B-2CD8-4897-A839-03556F166C3C}" srcOrd="0" destOrd="0" presId="urn:microsoft.com/office/officeart/2005/8/layout/default"/>
    <dgm:cxn modelId="{FEC929D3-7CF2-4060-9D16-50048B5301A8}" srcId="{E6F313D7-B892-4F8D-A6F0-CB30CC71F78D}" destId="{979E6CA1-4171-4768-8B66-140A5E4AD4FD}" srcOrd="1" destOrd="0" parTransId="{EBDE8AA5-D2C5-4AA6-96D1-FD542FE48740}" sibTransId="{47729BBC-9FF1-4A8B-8242-D0B70335EF05}"/>
    <dgm:cxn modelId="{4222FED3-C659-4D58-91AA-E1299C1A65F2}" type="presOf" srcId="{9C3A1941-674A-4914-8A9C-8F26F3B77242}" destId="{1104310B-2CD8-4897-A839-03556F166C3C}" srcOrd="0" destOrd="4" presId="urn:microsoft.com/office/officeart/2005/8/layout/default"/>
    <dgm:cxn modelId="{4FD5DAEC-9D00-4CE5-A6CE-DF859B489E21}" type="presOf" srcId="{757F02D6-A161-47C2-92A0-277EC13B785E}" destId="{1104310B-2CD8-4897-A839-03556F166C3C}" srcOrd="0" destOrd="5" presId="urn:microsoft.com/office/officeart/2005/8/layout/default"/>
    <dgm:cxn modelId="{3FF6DCF6-90FA-4EE3-BBB3-3A11E6B5131A}" type="presOf" srcId="{979E6CA1-4171-4768-8B66-140A5E4AD4FD}" destId="{1104310B-2CD8-4897-A839-03556F166C3C}" srcOrd="0" destOrd="2" presId="urn:microsoft.com/office/officeart/2005/8/layout/default"/>
    <dgm:cxn modelId="{B88652FA-E9B4-4912-9BC9-A56352B889DB}" type="presOf" srcId="{D193CCB5-BF0A-4E3F-8245-4FB74CAB1D89}" destId="{1104310B-2CD8-4897-A839-03556F166C3C}" srcOrd="0" destOrd="6" presId="urn:microsoft.com/office/officeart/2005/8/layout/default"/>
    <dgm:cxn modelId="{9CD82E2E-2716-4221-9954-9A3AFEED50D4}" type="presParOf" srcId="{7A672CC4-1E2C-4D0F-B66D-7EA59AAAC25E}" destId="{1104310B-2CD8-4897-A839-03556F166C3C}"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4310B-2CD8-4897-A839-03556F166C3C}">
      <dsp:nvSpPr>
        <dsp:cNvPr id="0" name=""/>
        <dsp:cNvSpPr/>
      </dsp:nvSpPr>
      <dsp:spPr>
        <a:xfrm>
          <a:off x="0" y="0"/>
          <a:ext cx="5846806" cy="46760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Sam arrived at the project with a member of the local housing team.</a:t>
          </a:r>
          <a:endParaRPr lang="en-US" sz="2700" kern="1200"/>
        </a:p>
        <a:p>
          <a:pPr marL="228600" lvl="1" indent="-228600" algn="l" defTabSz="933450">
            <a:lnSpc>
              <a:spcPct val="90000"/>
            </a:lnSpc>
            <a:spcBef>
              <a:spcPct val="0"/>
            </a:spcBef>
            <a:spcAft>
              <a:spcPct val="15000"/>
            </a:spcAft>
            <a:buChar char="•"/>
          </a:pPr>
          <a:r>
            <a:rPr lang="en-GB" sz="2100" kern="1200" dirty="0"/>
            <a:t>Sam was polite but did not make eye contact with staff.</a:t>
          </a:r>
          <a:endParaRPr lang="en-US" sz="2100" kern="1200" dirty="0"/>
        </a:p>
        <a:p>
          <a:pPr marL="228600" lvl="1" indent="-228600" algn="l" defTabSz="933450">
            <a:lnSpc>
              <a:spcPct val="90000"/>
            </a:lnSpc>
            <a:spcBef>
              <a:spcPct val="0"/>
            </a:spcBef>
            <a:spcAft>
              <a:spcPct val="15000"/>
            </a:spcAft>
            <a:buChar char="•"/>
          </a:pPr>
          <a:r>
            <a:rPr lang="en-GB" sz="2100" kern="1200" dirty="0"/>
            <a:t>He looked afraid as he was not in his local area.</a:t>
          </a:r>
          <a:endParaRPr lang="en-US" sz="2100" kern="1200" dirty="0"/>
        </a:p>
        <a:p>
          <a:pPr marL="228600" lvl="1" indent="-228600" algn="l" defTabSz="933450">
            <a:lnSpc>
              <a:spcPct val="90000"/>
            </a:lnSpc>
            <a:spcBef>
              <a:spcPct val="0"/>
            </a:spcBef>
            <a:spcAft>
              <a:spcPct val="15000"/>
            </a:spcAft>
            <a:buChar char="•"/>
          </a:pPr>
          <a:r>
            <a:rPr lang="en-GB" sz="2100" kern="1200" dirty="0"/>
            <a:t>His posture was hunched, and he looked uncomfortable and embarrassed.</a:t>
          </a:r>
          <a:endParaRPr lang="en-US" sz="2100" kern="1200" dirty="0"/>
        </a:p>
        <a:p>
          <a:pPr marL="228600" lvl="1" indent="-228600" algn="l" defTabSz="933450">
            <a:lnSpc>
              <a:spcPct val="90000"/>
            </a:lnSpc>
            <a:spcBef>
              <a:spcPct val="0"/>
            </a:spcBef>
            <a:spcAft>
              <a:spcPct val="15000"/>
            </a:spcAft>
            <a:buChar char="•"/>
          </a:pPr>
          <a:r>
            <a:rPr lang="en-GB" sz="2100" kern="1200"/>
            <a:t>He has a small ruck sack with some clothes.</a:t>
          </a:r>
          <a:endParaRPr lang="en-US" sz="2100" kern="1200"/>
        </a:p>
        <a:p>
          <a:pPr marL="228600" lvl="1" indent="-228600" algn="l" defTabSz="933450">
            <a:lnSpc>
              <a:spcPct val="90000"/>
            </a:lnSpc>
            <a:spcBef>
              <a:spcPct val="0"/>
            </a:spcBef>
            <a:spcAft>
              <a:spcPct val="15000"/>
            </a:spcAft>
            <a:buChar char="•"/>
          </a:pPr>
          <a:r>
            <a:rPr lang="en-GB" sz="2100" kern="1200"/>
            <a:t>Information about his history was limited and confusing.</a:t>
          </a:r>
          <a:endParaRPr lang="en-US" sz="2100" kern="1200"/>
        </a:p>
        <a:p>
          <a:pPr marL="228600" lvl="1" indent="-228600" algn="l" defTabSz="933450">
            <a:lnSpc>
              <a:spcPct val="90000"/>
            </a:lnSpc>
            <a:spcBef>
              <a:spcPct val="0"/>
            </a:spcBef>
            <a:spcAft>
              <a:spcPct val="15000"/>
            </a:spcAft>
            <a:buChar char="•"/>
          </a:pPr>
          <a:r>
            <a:rPr lang="en-GB" sz="2100" kern="1200"/>
            <a:t>It was vital that I sought more information from external agencies working with him.</a:t>
          </a:r>
          <a:endParaRPr lang="en-US" sz="2100" kern="1200"/>
        </a:p>
      </dsp:txBody>
      <dsp:txXfrm>
        <a:off x="0" y="0"/>
        <a:ext cx="5846806" cy="46760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3022602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2669089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1914638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0DA8CD-8A48-41BF-9415-37E2CAB9841E}"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3143648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0DA8CD-8A48-41BF-9415-37E2CAB9841E}" type="datetimeFigureOut">
              <a:rPr lang="en-GB" smtClean="0"/>
              <a:t>22/03/2022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3738024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0DA8CD-8A48-41BF-9415-37E2CAB9841E}" type="datetimeFigureOut">
              <a:rPr lang="en-GB" smtClean="0"/>
              <a:t>22/03/2022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2354591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0DA8CD-8A48-41BF-9415-37E2CAB9841E}" type="datetimeFigureOut">
              <a:rPr lang="en-GB" smtClean="0"/>
              <a:t>22/03/2022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469555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0DA8CD-8A48-41BF-9415-37E2CAB9841E}"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3874229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0DA8CD-8A48-41BF-9415-37E2CAB9841E}"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1588200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3178031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61057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3990627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35662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18396473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744536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DA8CD-8A48-41BF-9415-37E2CAB9841E}"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8C1FAA-A8E0-4C78-B610-C9EE07E2B9C4}" type="slidenum">
              <a:rPr lang="en-GB" smtClean="0"/>
              <a:t>‹#›</a:t>
            </a:fld>
            <a:endParaRPr lang="en-GB"/>
          </a:p>
        </p:txBody>
      </p:sp>
    </p:spTree>
    <p:extLst>
      <p:ext uri="{BB962C8B-B14F-4D97-AF65-F5344CB8AC3E}">
        <p14:creationId xmlns:p14="http://schemas.microsoft.com/office/powerpoint/2010/main" val="1958237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B0DA8CD-8A48-41BF-9415-37E2CAB9841E}" type="datetimeFigureOut">
              <a:rPr lang="en-GB" smtClean="0"/>
              <a:t>22/03/2022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28C1FAA-A8E0-4C78-B610-C9EE07E2B9C4}" type="slidenum">
              <a:rPr lang="en-GB" smtClean="0"/>
              <a:t>‹#›</a:t>
            </a:fld>
            <a:endParaRPr lang="en-GB"/>
          </a:p>
        </p:txBody>
      </p:sp>
    </p:spTree>
    <p:extLst>
      <p:ext uri="{BB962C8B-B14F-4D97-AF65-F5344CB8AC3E}">
        <p14:creationId xmlns:p14="http://schemas.microsoft.com/office/powerpoint/2010/main" val="136060190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hyperlink" Target="https://www2.nphs.wales.nhs.uk/PRIDDocs.nsf/7c21215d6d0c613e80256f490030c05a/d488a3852491bc1d80257f370038919e/$FILE/ACE%20Report%20FINAL%20(E).pdf" TargetMode="External"/><Relationship Id="rId7" Type="http://schemas.openxmlformats.org/officeDocument/2006/relationships/hyperlink" Target="https://www.melo.cymru/mental-wellbeing-resources/5-ways-to-wellbeing/" TargetMode="External"/><Relationship Id="rId2" Type="http://schemas.openxmlformats.org/officeDocument/2006/relationships/hyperlink" Target="https://www.britannica.com/science/adolescence" TargetMode="External"/><Relationship Id="rId1" Type="http://schemas.openxmlformats.org/officeDocument/2006/relationships/slideLayout" Target="../slideLayouts/slideLayout2.xml"/><Relationship Id="rId6" Type="http://schemas.openxmlformats.org/officeDocument/2006/relationships/hyperlink" Target="https://www.nya.org.uk/over-one-million-young-people-off-the-radar-during-lockdown/" TargetMode="External"/><Relationship Id="rId5" Type="http://schemas.openxmlformats.org/officeDocument/2006/relationships/hyperlink" Target="https://moodle.uwtsd.ac.uk/course/view.php?id=9425" TargetMode="External"/><Relationship Id="rId4" Type="http://schemas.openxmlformats.org/officeDocument/2006/relationships/hyperlink" Target="https://phw.nhs.wales/news/significant-childhood-adversity-linked-to-increased-risk-of-homeless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662B2-E07F-4569-9A84-DF925806850D}"/>
              </a:ext>
            </a:extLst>
          </p:cNvPr>
          <p:cNvSpPr>
            <a:spLocks noGrp="1"/>
          </p:cNvSpPr>
          <p:nvPr>
            <p:ph type="ctrTitle"/>
          </p:nvPr>
        </p:nvSpPr>
        <p:spPr>
          <a:xfrm>
            <a:off x="1713270" y="966257"/>
            <a:ext cx="7560733" cy="1096899"/>
          </a:xfrm>
        </p:spPr>
        <p:txBody>
          <a:bodyPr/>
          <a:lstStyle/>
          <a:p>
            <a:pPr algn="ctr"/>
            <a:r>
              <a:rPr lang="en-GB" sz="4000" dirty="0"/>
              <a:t>BA YOUTH AND SOCIAL EDUCATION</a:t>
            </a:r>
            <a:br>
              <a:rPr lang="en-GB" sz="4000" dirty="0"/>
            </a:br>
            <a:r>
              <a:rPr lang="en-GB" sz="4000" dirty="0"/>
              <a:t>ECYW6003</a:t>
            </a:r>
          </a:p>
        </p:txBody>
      </p:sp>
      <p:sp>
        <p:nvSpPr>
          <p:cNvPr id="3" name="Subtitle 2">
            <a:extLst>
              <a:ext uri="{FF2B5EF4-FFF2-40B4-BE49-F238E27FC236}">
                <a16:creationId xmlns:a16="http://schemas.microsoft.com/office/drawing/2014/main" id="{45FA1DC5-DAED-48E8-A0C1-2411452DF8B0}"/>
              </a:ext>
            </a:extLst>
          </p:cNvPr>
          <p:cNvSpPr>
            <a:spLocks noGrp="1"/>
          </p:cNvSpPr>
          <p:nvPr>
            <p:ph type="subTitle" idx="1"/>
          </p:nvPr>
        </p:nvSpPr>
        <p:spPr/>
        <p:txBody>
          <a:bodyPr>
            <a:noAutofit/>
          </a:bodyPr>
          <a:lstStyle/>
          <a:p>
            <a:pPr algn="ctr"/>
            <a:r>
              <a:rPr lang="en-GB" sz="3200" dirty="0"/>
              <a:t>RUTH JAMES</a:t>
            </a:r>
          </a:p>
          <a:p>
            <a:pPr algn="ctr"/>
            <a:r>
              <a:rPr lang="en-GB" sz="3200" dirty="0"/>
              <a:t>1803484</a:t>
            </a:r>
          </a:p>
        </p:txBody>
      </p:sp>
    </p:spTree>
    <p:extLst>
      <p:ext uri="{BB962C8B-B14F-4D97-AF65-F5344CB8AC3E}">
        <p14:creationId xmlns:p14="http://schemas.microsoft.com/office/powerpoint/2010/main" val="1620300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91FF5-C487-4646-B35A-0FC8BD4C3E9E}"/>
              </a:ext>
            </a:extLst>
          </p:cNvPr>
          <p:cNvSpPr>
            <a:spLocks noGrp="1"/>
          </p:cNvSpPr>
          <p:nvPr>
            <p:ph type="title"/>
          </p:nvPr>
        </p:nvSpPr>
        <p:spPr/>
        <p:txBody>
          <a:bodyPr/>
          <a:lstStyle/>
          <a:p>
            <a:pPr algn="ctr"/>
            <a:r>
              <a:rPr lang="en-GB" dirty="0"/>
              <a:t>ASSESSMENT REQUIREMENTS </a:t>
            </a:r>
          </a:p>
        </p:txBody>
      </p:sp>
      <p:sp>
        <p:nvSpPr>
          <p:cNvPr id="3" name="Content Placeholder 2">
            <a:extLst>
              <a:ext uri="{FF2B5EF4-FFF2-40B4-BE49-F238E27FC236}">
                <a16:creationId xmlns:a16="http://schemas.microsoft.com/office/drawing/2014/main" id="{6CA2581F-295E-4BB1-B20E-39BB3B8C329F}"/>
              </a:ext>
            </a:extLst>
          </p:cNvPr>
          <p:cNvSpPr>
            <a:spLocks noGrp="1"/>
          </p:cNvSpPr>
          <p:nvPr>
            <p:ph idx="1"/>
          </p:nvPr>
        </p:nvSpPr>
        <p:spPr/>
        <p:txBody>
          <a:bodyPr/>
          <a:lstStyle/>
          <a:p>
            <a:pPr marL="0" indent="0" algn="just">
              <a:buNone/>
            </a:pPr>
            <a:r>
              <a:rPr lang="en-GB" sz="3200" dirty="0">
                <a:latin typeface="Arial" panose="020B0604020202020204" pitchFamily="34" charset="0"/>
                <a:cs typeface="Arial" panose="020B0604020202020204" pitchFamily="34" charset="0"/>
              </a:rPr>
              <a:t>Identify a specific interest group of young people and critically explore their experiences of adolescence and ACEs.  Propose interventions which have proven to enhance health and well-being and mitigate adversity.  </a:t>
            </a:r>
          </a:p>
          <a:p>
            <a:pPr algn="r"/>
            <a:r>
              <a:rPr lang="en-GB" dirty="0"/>
              <a:t>(Enoch. A. 2022)</a:t>
            </a:r>
          </a:p>
          <a:p>
            <a:pPr algn="r"/>
            <a:endParaRPr lang="en-GB" dirty="0"/>
          </a:p>
          <a:p>
            <a:endParaRPr lang="en-GB" dirty="0"/>
          </a:p>
        </p:txBody>
      </p:sp>
    </p:spTree>
    <p:extLst>
      <p:ext uri="{BB962C8B-B14F-4D97-AF65-F5344CB8AC3E}">
        <p14:creationId xmlns:p14="http://schemas.microsoft.com/office/powerpoint/2010/main" val="4185455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02C5F-D68E-4477-87C8-48F3AC193460}"/>
              </a:ext>
            </a:extLst>
          </p:cNvPr>
          <p:cNvSpPr>
            <a:spLocks noGrp="1"/>
          </p:cNvSpPr>
          <p:nvPr>
            <p:ph type="title"/>
          </p:nvPr>
        </p:nvSpPr>
        <p:spPr>
          <a:xfrm>
            <a:off x="4531179" y="209550"/>
            <a:ext cx="5114776" cy="733425"/>
          </a:xfrm>
        </p:spPr>
        <p:txBody>
          <a:bodyPr>
            <a:normAutofit fontScale="90000"/>
          </a:bodyPr>
          <a:lstStyle/>
          <a:p>
            <a:pPr>
              <a:lnSpc>
                <a:spcPct val="90000"/>
              </a:lnSpc>
            </a:pPr>
            <a:r>
              <a:rPr lang="en-GB" sz="2800" dirty="0"/>
              <a:t>According to the World Health Organisation adolescence is….</a:t>
            </a:r>
          </a:p>
        </p:txBody>
      </p:sp>
      <p:pic>
        <p:nvPicPr>
          <p:cNvPr id="6" name="Picture 5">
            <a:extLst>
              <a:ext uri="{FF2B5EF4-FFF2-40B4-BE49-F238E27FC236}">
                <a16:creationId xmlns:a16="http://schemas.microsoft.com/office/drawing/2014/main" id="{9EFAA544-6F03-41EC-BC96-F2D353F2C6D9}"/>
              </a:ext>
            </a:extLst>
          </p:cNvPr>
          <p:cNvPicPr>
            <a:picLocks noChangeAspect="1"/>
          </p:cNvPicPr>
          <p:nvPr/>
        </p:nvPicPr>
        <p:blipFill rotWithShape="1">
          <a:blip r:embed="rId2">
            <a:alphaModFix/>
          </a:blip>
          <a:srcRect t="3480" r="3" b="9889"/>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4" name="Picture 3">
            <a:extLst>
              <a:ext uri="{FF2B5EF4-FFF2-40B4-BE49-F238E27FC236}">
                <a16:creationId xmlns:a16="http://schemas.microsoft.com/office/drawing/2014/main" id="{704C0F9E-A966-40DF-B60C-FC6E733DBD47}"/>
              </a:ext>
            </a:extLst>
          </p:cNvPr>
          <p:cNvPicPr>
            <a:picLocks noChangeAspect="1"/>
          </p:cNvPicPr>
          <p:nvPr/>
        </p:nvPicPr>
        <p:blipFill rotWithShape="1">
          <a:blip r:embed="rId3">
            <a:alphaModFix/>
          </a:blip>
          <a:srcRect t="8840" b="12851"/>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7" name="Picture 6">
            <a:extLst>
              <a:ext uri="{FF2B5EF4-FFF2-40B4-BE49-F238E27FC236}">
                <a16:creationId xmlns:a16="http://schemas.microsoft.com/office/drawing/2014/main" id="{DEE3D2C7-B17E-4ADE-913A-D3E5F7967B90}"/>
              </a:ext>
            </a:extLst>
          </p:cNvPr>
          <p:cNvPicPr>
            <a:picLocks noChangeAspect="1"/>
          </p:cNvPicPr>
          <p:nvPr/>
        </p:nvPicPr>
        <p:blipFill rotWithShape="1">
          <a:blip r:embed="rId4">
            <a:alphaModFix/>
          </a:blip>
          <a:srcRect l="2591" r="3" b="3"/>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37" name="Isosceles Triangle 30">
            <a:extLst>
              <a:ext uri="{FF2B5EF4-FFF2-40B4-BE49-F238E27FC236}">
                <a16:creationId xmlns:a16="http://schemas.microsoft.com/office/drawing/2014/main" id="{FD076C4F-CB47-4A2D-95A1-9D5E3C2B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8" name="Straight Connector 13">
            <a:extLst>
              <a:ext uri="{FF2B5EF4-FFF2-40B4-BE49-F238E27FC236}">
                <a16:creationId xmlns:a16="http://schemas.microsoft.com/office/drawing/2014/main" id="{EEAF915B-5344-46DC-8097-7DAF06277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9" name="Straight Connector 15">
            <a:extLst>
              <a:ext uri="{FF2B5EF4-FFF2-40B4-BE49-F238E27FC236}">
                <a16:creationId xmlns:a16="http://schemas.microsoft.com/office/drawing/2014/main" id="{70B738F4-B505-468D-996C-FEC3D1CA10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0" name="Isosceles Triangle 30">
            <a:extLst>
              <a:ext uri="{FF2B5EF4-FFF2-40B4-BE49-F238E27FC236}">
                <a16:creationId xmlns:a16="http://schemas.microsoft.com/office/drawing/2014/main" id="{6F953D60-C1AF-4BFA-9B22-BFE8F0BA1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147536A-FCFE-40F3-B33E-2D854B4B1D88}"/>
              </a:ext>
            </a:extLst>
          </p:cNvPr>
          <p:cNvSpPr>
            <a:spLocks noGrp="1"/>
          </p:cNvSpPr>
          <p:nvPr>
            <p:ph idx="1"/>
          </p:nvPr>
        </p:nvSpPr>
        <p:spPr>
          <a:xfrm>
            <a:off x="4531179" y="856780"/>
            <a:ext cx="5114776" cy="5448767"/>
          </a:xfrm>
        </p:spPr>
        <p:txBody>
          <a:bodyPr>
            <a:normAutofit/>
          </a:bodyPr>
          <a:lstStyle/>
          <a:p>
            <a:pPr marL="0" indent="0">
              <a:lnSpc>
                <a:spcPct val="90000"/>
              </a:lnSpc>
              <a:buNone/>
            </a:pPr>
            <a:endParaRPr lang="en-GB" sz="1700" dirty="0">
              <a:latin typeface="Arial" panose="020B0604020202020204" pitchFamily="34" charset="0"/>
              <a:cs typeface="Arial" panose="020B0604020202020204" pitchFamily="34" charset="0"/>
            </a:endParaRPr>
          </a:p>
          <a:p>
            <a:pPr marL="0" indent="0">
              <a:lnSpc>
                <a:spcPct val="90000"/>
              </a:lnSpc>
              <a:buNone/>
            </a:pPr>
            <a:r>
              <a:rPr lang="en-GB" sz="2200" dirty="0">
                <a:latin typeface="Arial" panose="020B0604020202020204" pitchFamily="34" charset="0"/>
                <a:cs typeface="Arial" panose="020B0604020202020204" pitchFamily="34" charset="0"/>
              </a:rPr>
              <a:t>‘Adolescence is the phase of life between childhood and adulthood, from ages 10 to 19. It is a unique stage of human development and an important time for laying the foundations of good health. Adolescents experience rapid physical, cognitive and psychosocial growth. This affects how they feel, think, make decisions, and interact with the world around them’. </a:t>
            </a:r>
          </a:p>
          <a:p>
            <a:pPr marL="0" indent="0" algn="r">
              <a:lnSpc>
                <a:spcPct val="90000"/>
              </a:lnSpc>
              <a:buNone/>
            </a:pPr>
            <a:r>
              <a:rPr lang="en-GB" sz="1500" dirty="0">
                <a:latin typeface="Arial" panose="020B0604020202020204" pitchFamily="34" charset="0"/>
                <a:cs typeface="Arial" panose="020B0604020202020204" pitchFamily="34" charset="0"/>
              </a:rPr>
              <a:t>(Csikszentmihalyi. 2021)</a:t>
            </a:r>
          </a:p>
          <a:p>
            <a:pPr marL="0" indent="0">
              <a:lnSpc>
                <a:spcPct val="90000"/>
              </a:lnSpc>
              <a:buNone/>
            </a:pPr>
            <a:r>
              <a:rPr lang="en-GB" sz="2200" dirty="0">
                <a:latin typeface="Arial" panose="020B0604020202020204" pitchFamily="34" charset="0"/>
                <a:cs typeface="Arial" panose="020B0604020202020204" pitchFamily="34" charset="0"/>
              </a:rPr>
              <a:t>Youth Work in Wales Principles and Purposes notes that ‘youth workers work with young people aged between 11-25’.</a:t>
            </a:r>
          </a:p>
          <a:p>
            <a:pPr marL="0" indent="0" algn="r">
              <a:lnSpc>
                <a:spcPct val="90000"/>
              </a:lnSpc>
              <a:buNone/>
            </a:pPr>
            <a:r>
              <a:rPr lang="en-GB" sz="1300" dirty="0">
                <a:latin typeface="Arial" panose="020B0604020202020204" pitchFamily="34" charset="0"/>
                <a:cs typeface="Arial" panose="020B0604020202020204" pitchFamily="34" charset="0"/>
              </a:rPr>
              <a:t>(CWVYS, 2018).</a:t>
            </a:r>
          </a:p>
        </p:txBody>
      </p:sp>
    </p:spTree>
    <p:extLst>
      <p:ext uri="{BB962C8B-B14F-4D97-AF65-F5344CB8AC3E}">
        <p14:creationId xmlns:p14="http://schemas.microsoft.com/office/powerpoint/2010/main" val="4283862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EAC41-3393-4C08-B242-B73E400CC3FD}"/>
              </a:ext>
            </a:extLst>
          </p:cNvPr>
          <p:cNvSpPr>
            <a:spLocks noGrp="1"/>
          </p:cNvSpPr>
          <p:nvPr>
            <p:ph type="title"/>
          </p:nvPr>
        </p:nvSpPr>
        <p:spPr>
          <a:xfrm>
            <a:off x="2665146" y="135493"/>
            <a:ext cx="5367339" cy="614362"/>
          </a:xfrm>
        </p:spPr>
        <p:txBody>
          <a:bodyPr>
            <a:noAutofit/>
          </a:bodyPr>
          <a:lstStyle/>
          <a:p>
            <a:pPr algn="ctr"/>
            <a:r>
              <a:rPr lang="en-GB" sz="4400" b="1" u="sng" dirty="0">
                <a:latin typeface="Arial" panose="020B0604020202020204" pitchFamily="34" charset="0"/>
                <a:cs typeface="Arial" panose="020B0604020202020204" pitchFamily="34" charset="0"/>
              </a:rPr>
              <a:t>What’s Going On?</a:t>
            </a:r>
          </a:p>
        </p:txBody>
      </p:sp>
      <p:pic>
        <p:nvPicPr>
          <p:cNvPr id="3" name="Picture 2">
            <a:extLst>
              <a:ext uri="{FF2B5EF4-FFF2-40B4-BE49-F238E27FC236}">
                <a16:creationId xmlns:a16="http://schemas.microsoft.com/office/drawing/2014/main" id="{366381AE-1BFB-4866-AFCB-51885BC3B20B}"/>
              </a:ext>
            </a:extLst>
          </p:cNvPr>
          <p:cNvPicPr>
            <a:picLocks noChangeAspect="1"/>
          </p:cNvPicPr>
          <p:nvPr/>
        </p:nvPicPr>
        <p:blipFill>
          <a:blip r:embed="rId2"/>
          <a:stretch>
            <a:fillRect/>
          </a:stretch>
        </p:blipFill>
        <p:spPr>
          <a:xfrm>
            <a:off x="6091237" y="3424237"/>
            <a:ext cx="9525" cy="9525"/>
          </a:xfrm>
          <a:prstGeom prst="rect">
            <a:avLst/>
          </a:prstGeom>
        </p:spPr>
      </p:pic>
      <p:pic>
        <p:nvPicPr>
          <p:cNvPr id="5" name="Picture 4">
            <a:extLst>
              <a:ext uri="{FF2B5EF4-FFF2-40B4-BE49-F238E27FC236}">
                <a16:creationId xmlns:a16="http://schemas.microsoft.com/office/drawing/2014/main" id="{C2723E9D-1F8D-4B04-837A-3F24116E99B9}"/>
              </a:ext>
            </a:extLst>
          </p:cNvPr>
          <p:cNvPicPr>
            <a:picLocks noChangeAspect="1"/>
          </p:cNvPicPr>
          <p:nvPr/>
        </p:nvPicPr>
        <p:blipFill rotWithShape="1">
          <a:blip r:embed="rId3"/>
          <a:srcRect t="13157" b="13398"/>
          <a:stretch/>
        </p:blipFill>
        <p:spPr>
          <a:xfrm>
            <a:off x="282046" y="1695449"/>
            <a:ext cx="4518554" cy="2419354"/>
          </a:xfrm>
          <a:prstGeom prst="rect">
            <a:avLst/>
          </a:prstGeom>
        </p:spPr>
      </p:pic>
      <p:pic>
        <p:nvPicPr>
          <p:cNvPr id="6" name="Picture 5">
            <a:extLst>
              <a:ext uri="{FF2B5EF4-FFF2-40B4-BE49-F238E27FC236}">
                <a16:creationId xmlns:a16="http://schemas.microsoft.com/office/drawing/2014/main" id="{79500410-8632-4279-B495-44D691B5BDB1}"/>
              </a:ext>
            </a:extLst>
          </p:cNvPr>
          <p:cNvPicPr>
            <a:picLocks noChangeAspect="1"/>
          </p:cNvPicPr>
          <p:nvPr/>
        </p:nvPicPr>
        <p:blipFill>
          <a:blip r:embed="rId4"/>
          <a:stretch>
            <a:fillRect/>
          </a:stretch>
        </p:blipFill>
        <p:spPr>
          <a:xfrm>
            <a:off x="5878992" y="1677713"/>
            <a:ext cx="5367338" cy="2209800"/>
          </a:xfrm>
          <a:prstGeom prst="rect">
            <a:avLst/>
          </a:prstGeom>
        </p:spPr>
      </p:pic>
      <p:pic>
        <p:nvPicPr>
          <p:cNvPr id="7" name="Picture 6">
            <a:extLst>
              <a:ext uri="{FF2B5EF4-FFF2-40B4-BE49-F238E27FC236}">
                <a16:creationId xmlns:a16="http://schemas.microsoft.com/office/drawing/2014/main" id="{15C2EAE1-D9CE-4CC3-A094-13AA72E40201}"/>
              </a:ext>
            </a:extLst>
          </p:cNvPr>
          <p:cNvPicPr>
            <a:picLocks noChangeAspect="1"/>
          </p:cNvPicPr>
          <p:nvPr/>
        </p:nvPicPr>
        <p:blipFill>
          <a:blip r:embed="rId5"/>
          <a:stretch>
            <a:fillRect/>
          </a:stretch>
        </p:blipFill>
        <p:spPr>
          <a:xfrm>
            <a:off x="282045" y="4438649"/>
            <a:ext cx="4766205" cy="2295525"/>
          </a:xfrm>
          <a:prstGeom prst="rect">
            <a:avLst/>
          </a:prstGeom>
        </p:spPr>
      </p:pic>
      <p:pic>
        <p:nvPicPr>
          <p:cNvPr id="8" name="Picture 7">
            <a:extLst>
              <a:ext uri="{FF2B5EF4-FFF2-40B4-BE49-F238E27FC236}">
                <a16:creationId xmlns:a16="http://schemas.microsoft.com/office/drawing/2014/main" id="{0BC8EEA9-C277-423B-A2B7-5EDE4B667BD1}"/>
              </a:ext>
            </a:extLst>
          </p:cNvPr>
          <p:cNvPicPr>
            <a:picLocks noChangeAspect="1"/>
          </p:cNvPicPr>
          <p:nvPr/>
        </p:nvPicPr>
        <p:blipFill>
          <a:blip r:embed="rId6"/>
          <a:stretch>
            <a:fillRect/>
          </a:stretch>
        </p:blipFill>
        <p:spPr>
          <a:xfrm>
            <a:off x="6455569" y="4481511"/>
            <a:ext cx="4514850" cy="2209800"/>
          </a:xfrm>
          <a:prstGeom prst="rect">
            <a:avLst/>
          </a:prstGeom>
        </p:spPr>
      </p:pic>
      <p:sp>
        <p:nvSpPr>
          <p:cNvPr id="9" name="TextBox 8">
            <a:extLst>
              <a:ext uri="{FF2B5EF4-FFF2-40B4-BE49-F238E27FC236}">
                <a16:creationId xmlns:a16="http://schemas.microsoft.com/office/drawing/2014/main" id="{F13E7464-9BA4-4089-867B-7C4223D07D5A}"/>
              </a:ext>
            </a:extLst>
          </p:cNvPr>
          <p:cNvSpPr txBox="1"/>
          <p:nvPr/>
        </p:nvSpPr>
        <p:spPr>
          <a:xfrm>
            <a:off x="2000250" y="1326117"/>
            <a:ext cx="1209675" cy="369332"/>
          </a:xfrm>
          <a:prstGeom prst="rect">
            <a:avLst/>
          </a:prstGeom>
          <a:noFill/>
        </p:spPr>
        <p:txBody>
          <a:bodyPr wrap="square" rtlCol="0">
            <a:spAutoFit/>
          </a:bodyPr>
          <a:lstStyle/>
          <a:p>
            <a:r>
              <a:rPr lang="en-GB" dirty="0"/>
              <a:t>Growth</a:t>
            </a:r>
          </a:p>
        </p:txBody>
      </p:sp>
      <p:sp>
        <p:nvSpPr>
          <p:cNvPr id="10" name="TextBox 9">
            <a:extLst>
              <a:ext uri="{FF2B5EF4-FFF2-40B4-BE49-F238E27FC236}">
                <a16:creationId xmlns:a16="http://schemas.microsoft.com/office/drawing/2014/main" id="{0D1AD991-A5F9-4F6F-BFA2-24455C6207B4}"/>
              </a:ext>
            </a:extLst>
          </p:cNvPr>
          <p:cNvSpPr txBox="1"/>
          <p:nvPr/>
        </p:nvSpPr>
        <p:spPr>
          <a:xfrm>
            <a:off x="7746572" y="1394798"/>
            <a:ext cx="1632178" cy="369332"/>
          </a:xfrm>
          <a:prstGeom prst="rect">
            <a:avLst/>
          </a:prstGeom>
          <a:noFill/>
        </p:spPr>
        <p:txBody>
          <a:bodyPr wrap="none" rtlCol="0">
            <a:spAutoFit/>
          </a:bodyPr>
          <a:lstStyle/>
          <a:p>
            <a:r>
              <a:rPr lang="en-GB" dirty="0"/>
              <a:t>Sex Hormones</a:t>
            </a:r>
          </a:p>
        </p:txBody>
      </p:sp>
      <p:sp>
        <p:nvSpPr>
          <p:cNvPr id="11" name="TextBox 10">
            <a:extLst>
              <a:ext uri="{FF2B5EF4-FFF2-40B4-BE49-F238E27FC236}">
                <a16:creationId xmlns:a16="http://schemas.microsoft.com/office/drawing/2014/main" id="{705004E1-A5AF-4AA2-9C4E-6A30A3736D93}"/>
              </a:ext>
            </a:extLst>
          </p:cNvPr>
          <p:cNvSpPr txBox="1"/>
          <p:nvPr/>
        </p:nvSpPr>
        <p:spPr>
          <a:xfrm>
            <a:off x="1845050" y="4253983"/>
            <a:ext cx="1640193" cy="369332"/>
          </a:xfrm>
          <a:prstGeom prst="rect">
            <a:avLst/>
          </a:prstGeom>
          <a:noFill/>
        </p:spPr>
        <p:txBody>
          <a:bodyPr wrap="none" rtlCol="0">
            <a:spAutoFit/>
          </a:bodyPr>
          <a:lstStyle/>
          <a:p>
            <a:r>
              <a:rPr lang="en-GB" dirty="0"/>
              <a:t>Mood Changes</a:t>
            </a:r>
          </a:p>
        </p:txBody>
      </p:sp>
      <p:sp>
        <p:nvSpPr>
          <p:cNvPr id="12" name="TextBox 11">
            <a:extLst>
              <a:ext uri="{FF2B5EF4-FFF2-40B4-BE49-F238E27FC236}">
                <a16:creationId xmlns:a16="http://schemas.microsoft.com/office/drawing/2014/main" id="{DD7E2919-74A9-4D61-8B70-E4CAEE1A522B}"/>
              </a:ext>
            </a:extLst>
          </p:cNvPr>
          <p:cNvSpPr txBox="1"/>
          <p:nvPr/>
        </p:nvSpPr>
        <p:spPr>
          <a:xfrm>
            <a:off x="7369971" y="4075387"/>
            <a:ext cx="2672526" cy="369332"/>
          </a:xfrm>
          <a:prstGeom prst="rect">
            <a:avLst/>
          </a:prstGeom>
          <a:noFill/>
        </p:spPr>
        <p:txBody>
          <a:bodyPr wrap="none" rtlCol="0">
            <a:spAutoFit/>
          </a:bodyPr>
          <a:lstStyle/>
          <a:p>
            <a:r>
              <a:rPr lang="en-GB" dirty="0"/>
              <a:t>Identity and Friendships</a:t>
            </a:r>
          </a:p>
        </p:txBody>
      </p:sp>
      <p:pic>
        <p:nvPicPr>
          <p:cNvPr id="13" name="Picture 12">
            <a:extLst>
              <a:ext uri="{FF2B5EF4-FFF2-40B4-BE49-F238E27FC236}">
                <a16:creationId xmlns:a16="http://schemas.microsoft.com/office/drawing/2014/main" id="{D4F60483-4C33-495D-96B3-C77A0FECB967}"/>
              </a:ext>
            </a:extLst>
          </p:cNvPr>
          <p:cNvPicPr>
            <a:picLocks noChangeAspect="1"/>
          </p:cNvPicPr>
          <p:nvPr/>
        </p:nvPicPr>
        <p:blipFill rotWithShape="1">
          <a:blip r:embed="rId7"/>
          <a:srcRect l="12985" r="10886" b="11756"/>
          <a:stretch/>
        </p:blipFill>
        <p:spPr>
          <a:xfrm>
            <a:off x="4861165" y="2012159"/>
            <a:ext cx="1123950" cy="1412078"/>
          </a:xfrm>
          <a:prstGeom prst="rect">
            <a:avLst/>
          </a:prstGeom>
        </p:spPr>
      </p:pic>
      <p:pic>
        <p:nvPicPr>
          <p:cNvPr id="14" name="Picture 13">
            <a:extLst>
              <a:ext uri="{FF2B5EF4-FFF2-40B4-BE49-F238E27FC236}">
                <a16:creationId xmlns:a16="http://schemas.microsoft.com/office/drawing/2014/main" id="{290CFA60-EF1A-4958-8FD3-150F0AF43DF3}"/>
              </a:ext>
            </a:extLst>
          </p:cNvPr>
          <p:cNvPicPr>
            <a:picLocks noChangeAspect="1"/>
          </p:cNvPicPr>
          <p:nvPr/>
        </p:nvPicPr>
        <p:blipFill>
          <a:blip r:embed="rId8"/>
          <a:stretch>
            <a:fillRect/>
          </a:stretch>
        </p:blipFill>
        <p:spPr>
          <a:xfrm>
            <a:off x="4684952" y="4686541"/>
            <a:ext cx="1640193" cy="1640193"/>
          </a:xfrm>
          <a:prstGeom prst="rect">
            <a:avLst/>
          </a:prstGeom>
        </p:spPr>
      </p:pic>
    </p:spTree>
    <p:extLst>
      <p:ext uri="{BB962C8B-B14F-4D97-AF65-F5344CB8AC3E}">
        <p14:creationId xmlns:p14="http://schemas.microsoft.com/office/powerpoint/2010/main" val="3287946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BB8C08-6415-4F95-962D-1A8243562E66}"/>
              </a:ext>
            </a:extLst>
          </p:cNvPr>
          <p:cNvPicPr>
            <a:picLocks noChangeAspect="1"/>
          </p:cNvPicPr>
          <p:nvPr/>
        </p:nvPicPr>
        <p:blipFill rotWithShape="1">
          <a:blip r:embed="rId2"/>
          <a:srcRect l="16300" r="22748" b="-1"/>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D47169ED-B273-4A91-8F14-F0B637180985}"/>
              </a:ext>
            </a:extLst>
          </p:cNvPr>
          <p:cNvSpPr>
            <a:spLocks noGrp="1"/>
          </p:cNvSpPr>
          <p:nvPr>
            <p:ph type="title"/>
          </p:nvPr>
        </p:nvSpPr>
        <p:spPr>
          <a:xfrm>
            <a:off x="4873353" y="112731"/>
            <a:ext cx="5114776" cy="610283"/>
          </a:xfrm>
        </p:spPr>
        <p:txBody>
          <a:bodyPr>
            <a:normAutofit fontScale="90000"/>
          </a:bodyPr>
          <a:lstStyle/>
          <a:p>
            <a:pPr algn="ctr"/>
            <a:r>
              <a:rPr lang="en-GB" b="1" u="sng" dirty="0"/>
              <a:t>CHANGES</a:t>
            </a:r>
          </a:p>
        </p:txBody>
      </p:sp>
      <p:pic>
        <p:nvPicPr>
          <p:cNvPr id="4" name="Picture 3">
            <a:extLst>
              <a:ext uri="{FF2B5EF4-FFF2-40B4-BE49-F238E27FC236}">
                <a16:creationId xmlns:a16="http://schemas.microsoft.com/office/drawing/2014/main" id="{37EB7CF0-F5C7-457B-AAED-EB3E5DA562E8}"/>
              </a:ext>
            </a:extLst>
          </p:cNvPr>
          <p:cNvPicPr>
            <a:picLocks noChangeAspect="1"/>
          </p:cNvPicPr>
          <p:nvPr/>
        </p:nvPicPr>
        <p:blipFill rotWithShape="1">
          <a:blip r:embed="rId3"/>
          <a:srcRect r="-3" b="2427"/>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12" name="Straight Connector 11">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AF802CB-D3E3-4A16-AA35-EBE3D53B0587}"/>
              </a:ext>
            </a:extLst>
          </p:cNvPr>
          <p:cNvSpPr>
            <a:spLocks noGrp="1"/>
          </p:cNvSpPr>
          <p:nvPr>
            <p:ph idx="1"/>
          </p:nvPr>
        </p:nvSpPr>
        <p:spPr>
          <a:xfrm>
            <a:off x="4159224" y="835747"/>
            <a:ext cx="7611017" cy="5205616"/>
          </a:xfrm>
        </p:spPr>
        <p:txBody>
          <a:bodyPr>
            <a:normAutofit lnSpcReduction="10000"/>
          </a:bodyPr>
          <a:lstStyle/>
          <a:p>
            <a:pPr>
              <a:lnSpc>
                <a:spcPct val="90000"/>
              </a:lnSpc>
            </a:pPr>
            <a:r>
              <a:rPr lang="en-GB" sz="1400" b="1" u="sng" dirty="0">
                <a:latin typeface="Arial" panose="020B0604020202020204" pitchFamily="34" charset="0"/>
                <a:cs typeface="Arial" panose="020B0604020202020204" pitchFamily="34" charset="0"/>
              </a:rPr>
              <a:t>Body Changes</a:t>
            </a:r>
          </a:p>
          <a:p>
            <a:pPr>
              <a:lnSpc>
                <a:spcPct val="90000"/>
              </a:lnSpc>
            </a:pPr>
            <a:r>
              <a:rPr lang="en-GB" sz="1400" dirty="0">
                <a:latin typeface="Arial" panose="020B0604020202020204" pitchFamily="34" charset="0"/>
                <a:cs typeface="Arial" panose="020B0604020202020204" pitchFamily="34" charset="0"/>
              </a:rPr>
              <a:t>Periods start.</a:t>
            </a:r>
          </a:p>
          <a:p>
            <a:pPr>
              <a:lnSpc>
                <a:spcPct val="90000"/>
              </a:lnSpc>
            </a:pPr>
            <a:r>
              <a:rPr lang="en-GB" sz="1400" dirty="0">
                <a:latin typeface="Arial" panose="020B0604020202020204" pitchFamily="34" charset="0"/>
                <a:cs typeface="Arial" panose="020B0604020202020204" pitchFamily="34" charset="0"/>
              </a:rPr>
              <a:t>Young men start shaving,</a:t>
            </a:r>
          </a:p>
          <a:p>
            <a:pPr>
              <a:lnSpc>
                <a:spcPct val="90000"/>
              </a:lnSpc>
            </a:pPr>
            <a:r>
              <a:rPr lang="en-GB" sz="1400" dirty="0">
                <a:latin typeface="Arial" panose="020B0604020202020204" pitchFamily="34" charset="0"/>
                <a:cs typeface="Arial" panose="020B0604020202020204" pitchFamily="34" charset="0"/>
              </a:rPr>
              <a:t>Body shape changes</a:t>
            </a:r>
          </a:p>
          <a:p>
            <a:pPr>
              <a:lnSpc>
                <a:spcPct val="90000"/>
              </a:lnSpc>
            </a:pPr>
            <a:r>
              <a:rPr lang="en-GB" sz="1400" dirty="0">
                <a:latin typeface="Arial" panose="020B0604020202020204" pitchFamily="34" charset="0"/>
                <a:cs typeface="Arial" panose="020B0604020202020204" pitchFamily="34" charset="0"/>
              </a:rPr>
              <a:t>Genitals change &amp; breasts form.</a:t>
            </a:r>
          </a:p>
          <a:p>
            <a:pPr>
              <a:lnSpc>
                <a:spcPct val="90000"/>
              </a:lnSpc>
            </a:pPr>
            <a:endParaRPr lang="en-GB" sz="1400" dirty="0">
              <a:latin typeface="Arial" panose="020B0604020202020204" pitchFamily="34" charset="0"/>
              <a:cs typeface="Arial" panose="020B0604020202020204" pitchFamily="34" charset="0"/>
            </a:endParaRPr>
          </a:p>
          <a:p>
            <a:pPr>
              <a:lnSpc>
                <a:spcPct val="90000"/>
              </a:lnSpc>
            </a:pPr>
            <a:r>
              <a:rPr lang="en-GB" sz="1400" b="1" u="sng" dirty="0">
                <a:latin typeface="Arial" panose="020B0604020202020204" pitchFamily="34" charset="0"/>
                <a:cs typeface="Arial" panose="020B0604020202020204" pitchFamily="34" charset="0"/>
              </a:rPr>
              <a:t>Emotional Changes</a:t>
            </a:r>
          </a:p>
          <a:p>
            <a:pPr>
              <a:lnSpc>
                <a:spcPct val="90000"/>
              </a:lnSpc>
            </a:pPr>
            <a:r>
              <a:rPr lang="en-GB" sz="1400" dirty="0">
                <a:latin typeface="Arial" panose="020B0604020202020204" pitchFamily="34" charset="0"/>
                <a:cs typeface="Arial" panose="020B0604020202020204" pitchFamily="34" charset="0"/>
              </a:rPr>
              <a:t>Young people want to have a sense of identity.</a:t>
            </a:r>
          </a:p>
          <a:p>
            <a:pPr>
              <a:lnSpc>
                <a:spcPct val="90000"/>
              </a:lnSpc>
            </a:pPr>
            <a:r>
              <a:rPr lang="en-GB" sz="1400" dirty="0">
                <a:latin typeface="Arial" panose="020B0604020202020204" pitchFamily="34" charset="0"/>
                <a:cs typeface="Arial" panose="020B0604020202020204" pitchFamily="34" charset="0"/>
              </a:rPr>
              <a:t>More time is spent away from the family.</a:t>
            </a:r>
          </a:p>
          <a:p>
            <a:pPr>
              <a:lnSpc>
                <a:spcPct val="90000"/>
              </a:lnSpc>
            </a:pPr>
            <a:r>
              <a:rPr lang="en-GB" sz="1400" dirty="0">
                <a:latin typeface="Arial" panose="020B0604020202020204" pitchFamily="34" charset="0"/>
                <a:cs typeface="Arial" panose="020B0604020202020204" pitchFamily="34" charset="0"/>
              </a:rPr>
              <a:t>Become moody, sad and depressed.</a:t>
            </a:r>
          </a:p>
          <a:p>
            <a:pPr>
              <a:lnSpc>
                <a:spcPct val="90000"/>
              </a:lnSpc>
            </a:pPr>
            <a:r>
              <a:rPr lang="en-GB" sz="1400" dirty="0">
                <a:latin typeface="Arial" panose="020B0604020202020204" pitchFamily="34" charset="0"/>
                <a:cs typeface="Arial" panose="020B0604020202020204" pitchFamily="34" charset="0"/>
              </a:rPr>
              <a:t>Argumentative.</a:t>
            </a:r>
          </a:p>
          <a:p>
            <a:pPr>
              <a:lnSpc>
                <a:spcPct val="90000"/>
              </a:lnSpc>
            </a:pPr>
            <a:endParaRPr lang="en-GB" sz="1400" dirty="0">
              <a:latin typeface="Arial" panose="020B0604020202020204" pitchFamily="34" charset="0"/>
              <a:cs typeface="Arial" panose="020B0604020202020204" pitchFamily="34" charset="0"/>
            </a:endParaRPr>
          </a:p>
          <a:p>
            <a:pPr>
              <a:lnSpc>
                <a:spcPct val="90000"/>
              </a:lnSpc>
            </a:pPr>
            <a:r>
              <a:rPr lang="en-GB" sz="1400" b="1" u="sng" dirty="0">
                <a:latin typeface="Arial" panose="020B0604020202020204" pitchFamily="34" charset="0"/>
                <a:cs typeface="Arial" panose="020B0604020202020204" pitchFamily="34" charset="0"/>
              </a:rPr>
              <a:t>Social Changes.</a:t>
            </a:r>
          </a:p>
          <a:p>
            <a:pPr>
              <a:lnSpc>
                <a:spcPct val="90000"/>
              </a:lnSpc>
            </a:pPr>
            <a:r>
              <a:rPr lang="en-GB" sz="1400" dirty="0">
                <a:latin typeface="Arial" panose="020B0604020202020204" pitchFamily="34" charset="0"/>
                <a:cs typeface="Arial" panose="020B0604020202020204" pitchFamily="34" charset="0"/>
              </a:rPr>
              <a:t>Spend more time with friends</a:t>
            </a:r>
          </a:p>
          <a:p>
            <a:pPr>
              <a:lnSpc>
                <a:spcPct val="90000"/>
              </a:lnSpc>
            </a:pPr>
            <a:r>
              <a:rPr lang="en-GB" sz="1400" dirty="0">
                <a:latin typeface="Arial" panose="020B0604020202020204" pitchFamily="34" charset="0"/>
                <a:cs typeface="Arial" panose="020B0604020202020204" pitchFamily="34" charset="0"/>
              </a:rPr>
              <a:t>Family becomes less important.</a:t>
            </a:r>
          </a:p>
          <a:p>
            <a:pPr>
              <a:lnSpc>
                <a:spcPct val="90000"/>
              </a:lnSpc>
            </a:pPr>
            <a:r>
              <a:rPr lang="en-GB" sz="1400" dirty="0">
                <a:latin typeface="Arial" panose="020B0604020202020204" pitchFamily="34" charset="0"/>
                <a:cs typeface="Arial" panose="020B0604020202020204" pitchFamily="34" charset="0"/>
              </a:rPr>
              <a:t>Risky behaviour emerges.</a:t>
            </a:r>
          </a:p>
          <a:p>
            <a:pPr>
              <a:lnSpc>
                <a:spcPct val="90000"/>
              </a:lnSpc>
            </a:pPr>
            <a:r>
              <a:rPr lang="en-GB" sz="1400" dirty="0">
                <a:latin typeface="Arial" panose="020B0604020202020204" pitchFamily="34" charset="0"/>
                <a:cs typeface="Arial" panose="020B0604020202020204" pitchFamily="34" charset="0"/>
              </a:rPr>
              <a:t>Experimentation with drugs and alcohol may start.</a:t>
            </a:r>
          </a:p>
          <a:p>
            <a:pPr>
              <a:lnSpc>
                <a:spcPct val="90000"/>
              </a:lnSpc>
            </a:pPr>
            <a:endParaRPr lang="en-GB" sz="1100" dirty="0">
              <a:latin typeface="Arial" panose="020B0604020202020204" pitchFamily="34" charset="0"/>
              <a:cs typeface="Arial" panose="020B0604020202020204" pitchFamily="34" charset="0"/>
            </a:endParaRPr>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1397702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D58C-519E-4A3D-B318-CF739A04AE46}"/>
              </a:ext>
            </a:extLst>
          </p:cNvPr>
          <p:cNvSpPr>
            <a:spLocks noGrp="1"/>
          </p:cNvSpPr>
          <p:nvPr>
            <p:ph type="title"/>
          </p:nvPr>
        </p:nvSpPr>
        <p:spPr>
          <a:xfrm>
            <a:off x="4057575" y="609600"/>
            <a:ext cx="5216426" cy="1320800"/>
          </a:xfrm>
        </p:spPr>
        <p:txBody>
          <a:bodyPr>
            <a:normAutofit/>
          </a:bodyPr>
          <a:lstStyle/>
          <a:p>
            <a:pPr algn="ctr"/>
            <a:r>
              <a:rPr lang="en-GB" b="1" u="sng" dirty="0">
                <a:latin typeface="Arial" panose="020B0604020202020204" pitchFamily="34" charset="0"/>
                <a:cs typeface="Arial" panose="020B0604020202020204" pitchFamily="34" charset="0"/>
              </a:rPr>
              <a:t>What if ?</a:t>
            </a:r>
          </a:p>
        </p:txBody>
      </p:sp>
      <p:pic>
        <p:nvPicPr>
          <p:cNvPr id="7" name="Picture 6" descr="A group of people in a room&#10;&#10;Description automatically generated with low confidence">
            <a:extLst>
              <a:ext uri="{FF2B5EF4-FFF2-40B4-BE49-F238E27FC236}">
                <a16:creationId xmlns:a16="http://schemas.microsoft.com/office/drawing/2014/main" id="{E77167A4-28A3-4357-A2A3-3E7CA605E41B}"/>
              </a:ext>
            </a:extLst>
          </p:cNvPr>
          <p:cNvPicPr>
            <a:picLocks noChangeAspect="1"/>
          </p:cNvPicPr>
          <p:nvPr/>
        </p:nvPicPr>
        <p:blipFill rotWithShape="1">
          <a:blip r:embed="rId2"/>
          <a:srcRect t="4282" r="-5" b="4279"/>
          <a:stretch/>
        </p:blipFill>
        <p:spPr>
          <a:xfrm>
            <a:off x="677333" y="609599"/>
            <a:ext cx="3145536" cy="1236223"/>
          </a:xfrm>
          <a:prstGeom prst="rect">
            <a:avLst/>
          </a:prstGeom>
        </p:spPr>
      </p:pic>
      <p:pic>
        <p:nvPicPr>
          <p:cNvPr id="6" name="Picture 5" descr="A group of people sitting on a couch with drinks&#10;&#10;Description automatically generated with low confidence">
            <a:extLst>
              <a:ext uri="{FF2B5EF4-FFF2-40B4-BE49-F238E27FC236}">
                <a16:creationId xmlns:a16="http://schemas.microsoft.com/office/drawing/2014/main" id="{22B4E6F7-E09E-4930-ABBC-3BF16E0C68B7}"/>
              </a:ext>
            </a:extLst>
          </p:cNvPr>
          <p:cNvPicPr>
            <a:picLocks noChangeAspect="1"/>
          </p:cNvPicPr>
          <p:nvPr/>
        </p:nvPicPr>
        <p:blipFill rotWithShape="1">
          <a:blip r:embed="rId3"/>
          <a:srcRect t="2768" r="-3" b="39717"/>
          <a:stretch/>
        </p:blipFill>
        <p:spPr>
          <a:xfrm>
            <a:off x="677333" y="2011680"/>
            <a:ext cx="3145536" cy="1210474"/>
          </a:xfrm>
          <a:prstGeom prst="rect">
            <a:avLst/>
          </a:prstGeom>
        </p:spPr>
      </p:pic>
      <p:sp>
        <p:nvSpPr>
          <p:cNvPr id="25" name="Isosceles Triangle 8">
            <a:extLst>
              <a:ext uri="{FF2B5EF4-FFF2-40B4-BE49-F238E27FC236}">
                <a16:creationId xmlns:a16="http://schemas.microsoft.com/office/drawing/2014/main" id="{806487CA-2676-44C1-9EAF-51186912C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A person with a tattoo on the neck&#10;&#10;Description automatically generated with low confidence">
            <a:extLst>
              <a:ext uri="{FF2B5EF4-FFF2-40B4-BE49-F238E27FC236}">
                <a16:creationId xmlns:a16="http://schemas.microsoft.com/office/drawing/2014/main" id="{A4B52F25-C9FA-462C-83F7-7425722F8CCA}"/>
              </a:ext>
            </a:extLst>
          </p:cNvPr>
          <p:cNvPicPr>
            <a:picLocks noChangeAspect="1"/>
          </p:cNvPicPr>
          <p:nvPr/>
        </p:nvPicPr>
        <p:blipFill rotWithShape="1">
          <a:blip r:embed="rId4"/>
          <a:srcRect t="23264" b="8909"/>
          <a:stretch/>
        </p:blipFill>
        <p:spPr>
          <a:xfrm>
            <a:off x="677333" y="3411110"/>
            <a:ext cx="3145536" cy="1221198"/>
          </a:xfrm>
          <a:prstGeom prst="rect">
            <a:avLst/>
          </a:prstGeom>
        </p:spPr>
      </p:pic>
      <p:pic>
        <p:nvPicPr>
          <p:cNvPr id="5" name="Picture 4">
            <a:extLst>
              <a:ext uri="{FF2B5EF4-FFF2-40B4-BE49-F238E27FC236}">
                <a16:creationId xmlns:a16="http://schemas.microsoft.com/office/drawing/2014/main" id="{2FECBBD8-34E1-414A-B138-624062FDEC0F}"/>
              </a:ext>
            </a:extLst>
          </p:cNvPr>
          <p:cNvPicPr>
            <a:picLocks noChangeAspect="1"/>
          </p:cNvPicPr>
          <p:nvPr/>
        </p:nvPicPr>
        <p:blipFill rotWithShape="1">
          <a:blip r:embed="rId5"/>
          <a:srcRect t="25597" r="2" b="24969"/>
          <a:stretch/>
        </p:blipFill>
        <p:spPr>
          <a:xfrm>
            <a:off x="671241" y="4792529"/>
            <a:ext cx="3145536" cy="1236223"/>
          </a:xfrm>
          <a:prstGeom prst="rect">
            <a:avLst/>
          </a:prstGeom>
        </p:spPr>
      </p:pic>
      <p:sp>
        <p:nvSpPr>
          <p:cNvPr id="3" name="Content Placeholder 2">
            <a:extLst>
              <a:ext uri="{FF2B5EF4-FFF2-40B4-BE49-F238E27FC236}">
                <a16:creationId xmlns:a16="http://schemas.microsoft.com/office/drawing/2014/main" id="{8CB6E11D-136C-4070-B687-2EF5D7CEBB65}"/>
              </a:ext>
            </a:extLst>
          </p:cNvPr>
          <p:cNvSpPr>
            <a:spLocks noGrp="1"/>
          </p:cNvSpPr>
          <p:nvPr>
            <p:ph idx="1"/>
          </p:nvPr>
        </p:nvSpPr>
        <p:spPr>
          <a:xfrm>
            <a:off x="4063504" y="1247775"/>
            <a:ext cx="5210497" cy="4793587"/>
          </a:xfrm>
        </p:spPr>
        <p:txBody>
          <a:bodyPr>
            <a:normAutofit/>
          </a:bodyPr>
          <a:lstStyle/>
          <a:p>
            <a:r>
              <a:rPr lang="en-GB" sz="2000" dirty="0">
                <a:latin typeface="Arial" panose="020B0604020202020204" pitchFamily="34" charset="0"/>
                <a:cs typeface="Arial" panose="020B0604020202020204" pitchFamily="34" charset="0"/>
              </a:rPr>
              <a:t>Young people suffer abuse or neglect.</a:t>
            </a:r>
          </a:p>
          <a:p>
            <a:r>
              <a:rPr lang="en-GB" sz="2000" dirty="0">
                <a:latin typeface="Arial" panose="020B0604020202020204" pitchFamily="34" charset="0"/>
                <a:cs typeface="Arial" panose="020B0604020202020204" pitchFamily="34" charset="0"/>
              </a:rPr>
              <a:t>Sexual abuse.</a:t>
            </a:r>
          </a:p>
          <a:p>
            <a:r>
              <a:rPr lang="en-GB" sz="2000" dirty="0">
                <a:latin typeface="Arial" panose="020B0604020202020204" pitchFamily="34" charset="0"/>
                <a:cs typeface="Arial" panose="020B0604020202020204" pitchFamily="34" charset="0"/>
              </a:rPr>
              <a:t>Witness domestic violence in the home</a:t>
            </a:r>
          </a:p>
          <a:p>
            <a:r>
              <a:rPr lang="en-GB" sz="2000" dirty="0">
                <a:latin typeface="Arial" panose="020B0604020202020204" pitchFamily="34" charset="0"/>
                <a:cs typeface="Arial" panose="020B0604020202020204" pitchFamily="34" charset="0"/>
              </a:rPr>
              <a:t>Witness their parents or carers take drugs.</a:t>
            </a:r>
          </a:p>
          <a:p>
            <a:r>
              <a:rPr lang="en-GB" sz="2000" dirty="0">
                <a:latin typeface="Arial" panose="020B0604020202020204" pitchFamily="34" charset="0"/>
                <a:cs typeface="Arial" panose="020B0604020202020204" pitchFamily="34" charset="0"/>
              </a:rPr>
              <a:t>Family breakdown or divorce.</a:t>
            </a:r>
          </a:p>
          <a:p>
            <a:r>
              <a:rPr lang="en-GB" sz="2000" dirty="0">
                <a:latin typeface="Arial" panose="020B0604020202020204" pitchFamily="34" charset="0"/>
                <a:cs typeface="Arial" panose="020B0604020202020204" pitchFamily="34" charset="0"/>
              </a:rPr>
              <a:t>Suffer the effects of poverty due to the ongoing price rises in </a:t>
            </a:r>
          </a:p>
          <a:p>
            <a:pPr marL="0" indent="0">
              <a:buNone/>
            </a:pPr>
            <a:r>
              <a:rPr lang="en-GB" sz="2000" dirty="0">
                <a:latin typeface="Arial" panose="020B0604020202020204" pitchFamily="34" charset="0"/>
                <a:cs typeface="Arial" panose="020B0604020202020204" pitchFamily="34" charset="0"/>
              </a:rPr>
              <a:t>     domestic bills and fuel.</a:t>
            </a:r>
          </a:p>
          <a:p>
            <a:r>
              <a:rPr lang="en-GB" sz="2000" dirty="0">
                <a:latin typeface="Arial" panose="020B0604020202020204" pitchFamily="34" charset="0"/>
                <a:cs typeface="Arial" panose="020B0604020202020204" pitchFamily="34" charset="0"/>
              </a:rPr>
              <a:t>Young carers without support.</a:t>
            </a:r>
          </a:p>
          <a:p>
            <a:r>
              <a:rPr lang="en-GB" sz="2000" dirty="0">
                <a:latin typeface="Arial" panose="020B0604020202020204" pitchFamily="34" charset="0"/>
                <a:cs typeface="Arial" panose="020B0604020202020204" pitchFamily="34" charset="0"/>
              </a:rPr>
              <a:t>Simply neglected.</a:t>
            </a:r>
          </a:p>
          <a:p>
            <a:endParaRPr lang="en-GB" dirty="0"/>
          </a:p>
        </p:txBody>
      </p:sp>
    </p:spTree>
    <p:extLst>
      <p:ext uri="{BB962C8B-B14F-4D97-AF65-F5344CB8AC3E}">
        <p14:creationId xmlns:p14="http://schemas.microsoft.com/office/powerpoint/2010/main" val="274785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844DA-C720-4987-A7AC-E4E052D0C153}"/>
              </a:ext>
            </a:extLst>
          </p:cNvPr>
          <p:cNvSpPr>
            <a:spLocks noGrp="1"/>
          </p:cNvSpPr>
          <p:nvPr>
            <p:ph type="title"/>
          </p:nvPr>
        </p:nvSpPr>
        <p:spPr>
          <a:xfrm>
            <a:off x="1312507" y="193158"/>
            <a:ext cx="8596668" cy="591879"/>
          </a:xfrm>
        </p:spPr>
        <p:txBody>
          <a:bodyPr>
            <a:normAutofit fontScale="90000"/>
          </a:bodyPr>
          <a:lstStyle/>
          <a:p>
            <a:pPr algn="ctr"/>
            <a:r>
              <a:rPr lang="en-GB" b="1" u="sng" dirty="0">
                <a:latin typeface="Arial" panose="020B0604020202020204" pitchFamily="34" charset="0"/>
                <a:cs typeface="Arial" panose="020B0604020202020204" pitchFamily="34" charset="0"/>
              </a:rPr>
              <a:t>ACES (Adverse Childhood Experiences)</a:t>
            </a:r>
          </a:p>
        </p:txBody>
      </p:sp>
      <p:pic>
        <p:nvPicPr>
          <p:cNvPr id="5" name="Content Placeholder 4">
            <a:extLst>
              <a:ext uri="{FF2B5EF4-FFF2-40B4-BE49-F238E27FC236}">
                <a16:creationId xmlns:a16="http://schemas.microsoft.com/office/drawing/2014/main" id="{5A9D0F45-809F-41EB-A168-A3A3F0ADBEE8}"/>
              </a:ext>
            </a:extLst>
          </p:cNvPr>
          <p:cNvPicPr>
            <a:picLocks noGrp="1" noChangeAspect="1"/>
          </p:cNvPicPr>
          <p:nvPr>
            <p:ph idx="1"/>
          </p:nvPr>
        </p:nvPicPr>
        <p:blipFill rotWithShape="1">
          <a:blip r:embed="rId2"/>
          <a:srcRect l="37781" t="19119" r="15651" b="24451"/>
          <a:stretch/>
        </p:blipFill>
        <p:spPr>
          <a:xfrm>
            <a:off x="520994" y="785037"/>
            <a:ext cx="4933507" cy="5583865"/>
          </a:xfrm>
        </p:spPr>
      </p:pic>
      <p:pic>
        <p:nvPicPr>
          <p:cNvPr id="7" name="Picture 6">
            <a:extLst>
              <a:ext uri="{FF2B5EF4-FFF2-40B4-BE49-F238E27FC236}">
                <a16:creationId xmlns:a16="http://schemas.microsoft.com/office/drawing/2014/main" id="{328364C4-6CD0-4445-B4EB-5D354D0C1B85}"/>
              </a:ext>
            </a:extLst>
          </p:cNvPr>
          <p:cNvPicPr>
            <a:picLocks noChangeAspect="1"/>
          </p:cNvPicPr>
          <p:nvPr/>
        </p:nvPicPr>
        <p:blipFill rotWithShape="1">
          <a:blip r:embed="rId3"/>
          <a:srcRect l="35146" t="22668" r="12092" b="22125"/>
          <a:stretch/>
        </p:blipFill>
        <p:spPr>
          <a:xfrm>
            <a:off x="5943600" y="785037"/>
            <a:ext cx="5964864" cy="5583865"/>
          </a:xfrm>
          <a:prstGeom prst="rect">
            <a:avLst/>
          </a:prstGeom>
        </p:spPr>
      </p:pic>
      <p:sp>
        <p:nvSpPr>
          <p:cNvPr id="8" name="TextBox 7">
            <a:extLst>
              <a:ext uri="{FF2B5EF4-FFF2-40B4-BE49-F238E27FC236}">
                <a16:creationId xmlns:a16="http://schemas.microsoft.com/office/drawing/2014/main" id="{EB7D9109-75E7-4E42-BB4A-A77572EE1F49}"/>
              </a:ext>
            </a:extLst>
          </p:cNvPr>
          <p:cNvSpPr txBox="1"/>
          <p:nvPr/>
        </p:nvSpPr>
        <p:spPr>
          <a:xfrm>
            <a:off x="4497572" y="6453226"/>
            <a:ext cx="3041217" cy="369332"/>
          </a:xfrm>
          <a:prstGeom prst="rect">
            <a:avLst/>
          </a:prstGeom>
          <a:noFill/>
        </p:spPr>
        <p:txBody>
          <a:bodyPr wrap="none" rtlCol="0">
            <a:spAutoFit/>
          </a:bodyPr>
          <a:lstStyle/>
          <a:p>
            <a:r>
              <a:rPr lang="en-GB" dirty="0"/>
              <a:t>(Public Health Wales. 2015)</a:t>
            </a:r>
          </a:p>
        </p:txBody>
      </p:sp>
    </p:spTree>
    <p:extLst>
      <p:ext uri="{BB962C8B-B14F-4D97-AF65-F5344CB8AC3E}">
        <p14:creationId xmlns:p14="http://schemas.microsoft.com/office/powerpoint/2010/main" val="4031439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B4CD7-7855-4868-B1D2-670C4C049CAB}"/>
              </a:ext>
            </a:extLst>
          </p:cNvPr>
          <p:cNvSpPr>
            <a:spLocks noGrp="1"/>
          </p:cNvSpPr>
          <p:nvPr>
            <p:ph type="title"/>
          </p:nvPr>
        </p:nvSpPr>
        <p:spPr>
          <a:xfrm>
            <a:off x="677334" y="609600"/>
            <a:ext cx="8596668" cy="676275"/>
          </a:xfrm>
        </p:spPr>
        <p:txBody>
          <a:bodyPr/>
          <a:lstStyle/>
          <a:p>
            <a:pPr algn="ctr"/>
            <a:r>
              <a:rPr lang="en-GB" b="1" u="sng" dirty="0">
                <a:latin typeface="Arial" panose="020B0604020202020204" pitchFamily="34" charset="0"/>
                <a:cs typeface="Arial" panose="020B0604020202020204" pitchFamily="34" charset="0"/>
              </a:rPr>
              <a:t>Homelessness</a:t>
            </a:r>
          </a:p>
        </p:txBody>
      </p:sp>
      <p:sp>
        <p:nvSpPr>
          <p:cNvPr id="3" name="Content Placeholder 2">
            <a:extLst>
              <a:ext uri="{FF2B5EF4-FFF2-40B4-BE49-F238E27FC236}">
                <a16:creationId xmlns:a16="http://schemas.microsoft.com/office/drawing/2014/main" id="{57C75557-EA60-4014-BE10-849D445BC78F}"/>
              </a:ext>
            </a:extLst>
          </p:cNvPr>
          <p:cNvSpPr>
            <a:spLocks noGrp="1"/>
          </p:cNvSpPr>
          <p:nvPr>
            <p:ph idx="1"/>
          </p:nvPr>
        </p:nvSpPr>
        <p:spPr>
          <a:xfrm>
            <a:off x="677334" y="1400175"/>
            <a:ext cx="8596668" cy="5238750"/>
          </a:xfrm>
        </p:spPr>
        <p:txBody>
          <a:bodyPr>
            <a:normAutofit lnSpcReduction="10000"/>
          </a:bodyPr>
          <a:lstStyle/>
          <a:p>
            <a:r>
              <a:rPr lang="en-GB" sz="2400" b="1" u="sng" dirty="0">
                <a:solidFill>
                  <a:srgbClr val="212529"/>
                </a:solidFill>
                <a:latin typeface="Arial" panose="020B0604020202020204" pitchFamily="34" charset="0"/>
                <a:cs typeface="Arial" panose="020B0604020202020204" pitchFamily="34" charset="0"/>
              </a:rPr>
              <a:t>A</a:t>
            </a:r>
            <a:r>
              <a:rPr lang="en-GB" sz="2400" b="1" i="0" u="sng" dirty="0">
                <a:solidFill>
                  <a:srgbClr val="212529"/>
                </a:solidFill>
                <a:effectLst/>
                <a:latin typeface="Arial" panose="020B0604020202020204" pitchFamily="34" charset="0"/>
                <a:cs typeface="Arial" panose="020B0604020202020204" pitchFamily="34" charset="0"/>
              </a:rPr>
              <a:t>ccording to a new study by </a:t>
            </a:r>
            <a:r>
              <a:rPr lang="en-GB" sz="2400" b="1" u="sng" dirty="0">
                <a:latin typeface="Arial" panose="020B0604020202020204" pitchFamily="34" charset="0"/>
                <a:cs typeface="Arial" panose="020B0604020202020204" pitchFamily="34" charset="0"/>
              </a:rPr>
              <a:t>Public Health Wales they state that: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t>
            </a:r>
            <a:r>
              <a:rPr lang="en-GB" sz="2400" b="1" i="0" dirty="0">
                <a:solidFill>
                  <a:srgbClr val="212529"/>
                </a:solidFill>
                <a:effectLst/>
                <a:latin typeface="Arial" panose="020B0604020202020204" pitchFamily="34" charset="0"/>
                <a:cs typeface="Arial" panose="020B0604020202020204" pitchFamily="34" charset="0"/>
              </a:rPr>
              <a:t>People in Wales who have suffered significant adversity in childhood are </a:t>
            </a:r>
            <a:r>
              <a:rPr lang="en-GB" sz="2400" b="1" i="0" u="sng" dirty="0">
                <a:solidFill>
                  <a:srgbClr val="212529"/>
                </a:solidFill>
                <a:effectLst/>
                <a:latin typeface="Arial" panose="020B0604020202020204" pitchFamily="34" charset="0"/>
                <a:cs typeface="Arial" panose="020B0604020202020204" pitchFamily="34" charset="0"/>
              </a:rPr>
              <a:t>16 times more likely </a:t>
            </a:r>
            <a:r>
              <a:rPr lang="en-GB" sz="2400" b="1" i="0" dirty="0">
                <a:solidFill>
                  <a:srgbClr val="212529"/>
                </a:solidFill>
                <a:effectLst/>
                <a:latin typeface="Arial" panose="020B0604020202020204" pitchFamily="34" charset="0"/>
                <a:cs typeface="Arial" panose="020B0604020202020204" pitchFamily="34" charset="0"/>
              </a:rPr>
              <a:t>than the general population to experience homelessness’.</a:t>
            </a:r>
            <a:endParaRPr lang="en-GB" dirty="0">
              <a:solidFill>
                <a:srgbClr val="212529"/>
              </a:solidFill>
              <a:latin typeface="Arial" panose="020B0604020202020204" pitchFamily="34" charset="0"/>
              <a:cs typeface="Arial" panose="020B0604020202020204" pitchFamily="34" charset="0"/>
            </a:endParaRPr>
          </a:p>
          <a:p>
            <a:pPr algn="ctr">
              <a:buFont typeface="Wingdings" panose="05000000000000000000" pitchFamily="2" charset="2"/>
              <a:buChar char="v"/>
            </a:pPr>
            <a:r>
              <a:rPr lang="en-GB" dirty="0">
                <a:solidFill>
                  <a:srgbClr val="212529"/>
                </a:solidFill>
                <a:latin typeface="-apple-system"/>
                <a:cs typeface="Arial" panose="020B0604020202020204" pitchFamily="34" charset="0"/>
              </a:rPr>
              <a:t>And </a:t>
            </a:r>
            <a:r>
              <a:rPr lang="en-GB" b="0" i="0" dirty="0">
                <a:solidFill>
                  <a:srgbClr val="212529"/>
                </a:solidFill>
                <a:effectLst/>
                <a:latin typeface="-apple-system"/>
              </a:rPr>
              <a:t>Lead author Dr Charlotte Grey, Public Health Researcher at Public Health Wales, said:</a:t>
            </a:r>
          </a:p>
          <a:p>
            <a:pPr marL="0" indent="0" algn="just">
              <a:buNone/>
            </a:pPr>
            <a:r>
              <a:rPr lang="en-GB" b="0" i="0" dirty="0">
                <a:solidFill>
                  <a:srgbClr val="212529"/>
                </a:solidFill>
                <a:effectLst/>
                <a:latin typeface="-apple-system"/>
              </a:rPr>
              <a:t>‘</a:t>
            </a:r>
            <a:r>
              <a:rPr lang="en-GB" sz="2400" b="1" i="0" dirty="0">
                <a:solidFill>
                  <a:srgbClr val="212529"/>
                </a:solidFill>
                <a:effectLst/>
                <a:latin typeface="-apple-system"/>
              </a:rPr>
              <a:t>The factors that cause homelessness are complex, including a lack of affordable housing, unemployment, disadvantage, and traumatic life events. This report provides strong evidence of a significant link between Adverse Childhood Experiences (ACEs) and experiencing homelessness in life’.</a:t>
            </a:r>
            <a:endParaRPr lang="en-GB" sz="2400" b="1" dirty="0">
              <a:latin typeface="Arial" panose="020B0604020202020204" pitchFamily="34" charset="0"/>
              <a:cs typeface="Arial" panose="020B0604020202020204" pitchFamily="34" charset="0"/>
            </a:endParaRPr>
          </a:p>
          <a:p>
            <a:pPr marL="0" indent="0" algn="r">
              <a:buNone/>
            </a:pPr>
            <a:r>
              <a:rPr lang="en-GB" sz="1400" dirty="0">
                <a:latin typeface="Arial" panose="020B0604020202020204" pitchFamily="34" charset="0"/>
                <a:cs typeface="Arial" panose="020B0604020202020204" pitchFamily="34" charset="0"/>
              </a:rPr>
              <a:t>(Public Health Wales. 2019). </a:t>
            </a:r>
          </a:p>
          <a:p>
            <a:pPr marL="0" indent="0">
              <a:buNone/>
            </a:pPr>
            <a:endParaRPr lang="en-GB" dirty="0"/>
          </a:p>
        </p:txBody>
      </p:sp>
      <p:pic>
        <p:nvPicPr>
          <p:cNvPr id="4" name="Picture 3">
            <a:extLst>
              <a:ext uri="{FF2B5EF4-FFF2-40B4-BE49-F238E27FC236}">
                <a16:creationId xmlns:a16="http://schemas.microsoft.com/office/drawing/2014/main" id="{18E96018-0C91-46B4-BF25-C69E4C65622F}"/>
              </a:ext>
            </a:extLst>
          </p:cNvPr>
          <p:cNvPicPr>
            <a:picLocks noChangeAspect="1"/>
          </p:cNvPicPr>
          <p:nvPr/>
        </p:nvPicPr>
        <p:blipFill>
          <a:blip r:embed="rId2"/>
          <a:stretch>
            <a:fillRect/>
          </a:stretch>
        </p:blipFill>
        <p:spPr>
          <a:xfrm>
            <a:off x="9366150" y="533400"/>
            <a:ext cx="2825850" cy="5791200"/>
          </a:xfrm>
          <a:prstGeom prst="rect">
            <a:avLst/>
          </a:prstGeom>
        </p:spPr>
      </p:pic>
    </p:spTree>
    <p:extLst>
      <p:ext uri="{BB962C8B-B14F-4D97-AF65-F5344CB8AC3E}">
        <p14:creationId xmlns:p14="http://schemas.microsoft.com/office/powerpoint/2010/main" val="3858839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456A07-1206-421E-A052-34490BE9E002}"/>
              </a:ext>
            </a:extLst>
          </p:cNvPr>
          <p:cNvSpPr>
            <a:spLocks noGrp="1"/>
          </p:cNvSpPr>
          <p:nvPr>
            <p:ph type="title"/>
          </p:nvPr>
        </p:nvSpPr>
        <p:spPr>
          <a:xfrm>
            <a:off x="6062755" y="94506"/>
            <a:ext cx="5618252" cy="1144772"/>
          </a:xfrm>
        </p:spPr>
        <p:txBody>
          <a:bodyPr anchor="ctr">
            <a:normAutofit/>
          </a:bodyPr>
          <a:lstStyle/>
          <a:p>
            <a:r>
              <a:rPr lang="en-GB" b="1" u="sng" dirty="0">
                <a:solidFill>
                  <a:srgbClr val="FFFFFF"/>
                </a:solidFill>
              </a:rPr>
              <a:t>What does this look like?</a:t>
            </a:r>
          </a:p>
        </p:txBody>
      </p:sp>
      <p:pic>
        <p:nvPicPr>
          <p:cNvPr id="4" name="Picture 3">
            <a:extLst>
              <a:ext uri="{FF2B5EF4-FFF2-40B4-BE49-F238E27FC236}">
                <a16:creationId xmlns:a16="http://schemas.microsoft.com/office/drawing/2014/main" id="{E66C46C6-D9C1-4881-8ABB-1EADFB9C8155}"/>
              </a:ext>
            </a:extLst>
          </p:cNvPr>
          <p:cNvPicPr>
            <a:picLocks noChangeAspect="1"/>
          </p:cNvPicPr>
          <p:nvPr/>
        </p:nvPicPr>
        <p:blipFill>
          <a:blip r:embed="rId2"/>
          <a:stretch>
            <a:fillRect/>
          </a:stretch>
        </p:blipFill>
        <p:spPr>
          <a:xfrm>
            <a:off x="545353" y="1590841"/>
            <a:ext cx="3856774" cy="3678865"/>
          </a:xfrm>
          <a:prstGeom prst="rect">
            <a:avLst/>
          </a:prstGeom>
        </p:spPr>
      </p:pic>
      <p:sp>
        <p:nvSpPr>
          <p:cNvPr id="3" name="Content Placeholder 2">
            <a:extLst>
              <a:ext uri="{FF2B5EF4-FFF2-40B4-BE49-F238E27FC236}">
                <a16:creationId xmlns:a16="http://schemas.microsoft.com/office/drawing/2014/main" id="{76B4A6F5-B1CC-442B-AA98-2720630639DD}"/>
              </a:ext>
            </a:extLst>
          </p:cNvPr>
          <p:cNvSpPr>
            <a:spLocks noGrp="1"/>
          </p:cNvSpPr>
          <p:nvPr>
            <p:ph idx="1"/>
          </p:nvPr>
        </p:nvSpPr>
        <p:spPr>
          <a:xfrm>
            <a:off x="6095999" y="1510211"/>
            <a:ext cx="5876485" cy="4645056"/>
          </a:xfrm>
        </p:spPr>
        <p:txBody>
          <a:bodyPr anchor="t">
            <a:normAutofit fontScale="92500" lnSpcReduction="10000"/>
          </a:bodyPr>
          <a:lstStyle/>
          <a:p>
            <a:pPr marL="0" indent="0" algn="just">
              <a:lnSpc>
                <a:spcPct val="90000"/>
              </a:lnSpc>
              <a:buNone/>
            </a:pPr>
            <a:r>
              <a:rPr lang="en-GB" sz="2400" dirty="0">
                <a:solidFill>
                  <a:srgbClr val="FFFFFF"/>
                </a:solidFill>
              </a:rPr>
              <a:t>•	Withdrawn  </a:t>
            </a:r>
          </a:p>
          <a:p>
            <a:pPr marL="0" indent="0" algn="just">
              <a:lnSpc>
                <a:spcPct val="90000"/>
              </a:lnSpc>
              <a:buNone/>
            </a:pPr>
            <a:r>
              <a:rPr lang="en-GB" sz="2400" dirty="0">
                <a:solidFill>
                  <a:srgbClr val="FFFFFF"/>
                </a:solidFill>
              </a:rPr>
              <a:t>•	Anxious</a:t>
            </a:r>
          </a:p>
          <a:p>
            <a:pPr marL="0" indent="0" algn="just">
              <a:lnSpc>
                <a:spcPct val="90000"/>
              </a:lnSpc>
              <a:buNone/>
            </a:pPr>
            <a:r>
              <a:rPr lang="en-GB" sz="2400" dirty="0">
                <a:solidFill>
                  <a:srgbClr val="FFFFFF"/>
                </a:solidFill>
              </a:rPr>
              <a:t>•	Afraid</a:t>
            </a:r>
          </a:p>
          <a:p>
            <a:pPr marL="0" indent="0" algn="just">
              <a:lnSpc>
                <a:spcPct val="90000"/>
              </a:lnSpc>
              <a:buNone/>
            </a:pPr>
            <a:r>
              <a:rPr lang="en-GB" sz="2400" dirty="0">
                <a:solidFill>
                  <a:srgbClr val="FFFFFF"/>
                </a:solidFill>
              </a:rPr>
              <a:t>•	Dishevelled      </a:t>
            </a:r>
          </a:p>
          <a:p>
            <a:pPr marL="0" indent="0" algn="just">
              <a:lnSpc>
                <a:spcPct val="90000"/>
              </a:lnSpc>
              <a:buNone/>
            </a:pPr>
            <a:r>
              <a:rPr lang="en-GB" sz="2400" dirty="0">
                <a:solidFill>
                  <a:srgbClr val="FFFFFF"/>
                </a:solidFill>
              </a:rPr>
              <a:t>•	Have no possessions such as their            clothes</a:t>
            </a:r>
          </a:p>
          <a:p>
            <a:pPr marL="0" indent="0" algn="just">
              <a:lnSpc>
                <a:spcPct val="90000"/>
              </a:lnSpc>
              <a:buNone/>
            </a:pPr>
            <a:r>
              <a:rPr lang="en-GB" sz="2400" dirty="0">
                <a:solidFill>
                  <a:srgbClr val="FFFFFF"/>
                </a:solidFill>
              </a:rPr>
              <a:t>•	No money</a:t>
            </a:r>
          </a:p>
          <a:p>
            <a:pPr marL="0" indent="0" algn="just">
              <a:lnSpc>
                <a:spcPct val="90000"/>
              </a:lnSpc>
              <a:buNone/>
            </a:pPr>
            <a:r>
              <a:rPr lang="en-GB" sz="2400" dirty="0">
                <a:solidFill>
                  <a:srgbClr val="FFFFFF"/>
                </a:solidFill>
              </a:rPr>
              <a:t>•	Depressed  </a:t>
            </a:r>
          </a:p>
          <a:p>
            <a:pPr marL="0" indent="0" algn="just">
              <a:lnSpc>
                <a:spcPct val="90000"/>
              </a:lnSpc>
              <a:buNone/>
            </a:pPr>
            <a:r>
              <a:rPr lang="en-GB" sz="2400" dirty="0">
                <a:solidFill>
                  <a:srgbClr val="FFFFFF"/>
                </a:solidFill>
              </a:rPr>
              <a:t>•	Use drugs to numb the pain of their                           situation</a:t>
            </a:r>
          </a:p>
          <a:p>
            <a:pPr marL="0" indent="0" algn="just">
              <a:lnSpc>
                <a:spcPct val="90000"/>
              </a:lnSpc>
              <a:buNone/>
            </a:pPr>
            <a:r>
              <a:rPr lang="en-GB" sz="2400" dirty="0">
                <a:solidFill>
                  <a:srgbClr val="FFFFFF"/>
                </a:solidFill>
              </a:rPr>
              <a:t>•	And possibly embarrassed because they have had to ask for help. </a:t>
            </a:r>
          </a:p>
          <a:p>
            <a:pPr>
              <a:lnSpc>
                <a:spcPct val="90000"/>
              </a:lnSpc>
            </a:pPr>
            <a:endParaRPr lang="en-GB" sz="1500" dirty="0">
              <a:solidFill>
                <a:srgbClr val="FFFFFF"/>
              </a:solidFill>
            </a:endParaRPr>
          </a:p>
        </p:txBody>
      </p:sp>
    </p:spTree>
    <p:extLst>
      <p:ext uri="{BB962C8B-B14F-4D97-AF65-F5344CB8AC3E}">
        <p14:creationId xmlns:p14="http://schemas.microsoft.com/office/powerpoint/2010/main" val="3506802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8B95C13-135D-4869-9FDF-ACF172A20B6F}"/>
              </a:ext>
            </a:extLst>
          </p:cNvPr>
          <p:cNvSpPr>
            <a:spLocks noGrp="1"/>
          </p:cNvSpPr>
          <p:nvPr>
            <p:ph type="title"/>
          </p:nvPr>
        </p:nvSpPr>
        <p:spPr>
          <a:xfrm>
            <a:off x="537953" y="2992866"/>
            <a:ext cx="4335468" cy="863800"/>
          </a:xfrm>
        </p:spPr>
        <p:txBody>
          <a:bodyPr vert="horz" lIns="91440" tIns="45720" rIns="91440" bIns="45720" rtlCol="0" anchor="b">
            <a:normAutofit fontScale="90000"/>
          </a:bodyPr>
          <a:lstStyle/>
          <a:p>
            <a:pPr algn="r"/>
            <a:r>
              <a:rPr lang="en-US" sz="5400" kern="1200" dirty="0">
                <a:solidFill>
                  <a:schemeClr val="accent1"/>
                </a:solidFill>
                <a:latin typeface="+mj-lt"/>
                <a:ea typeface="+mj-ea"/>
                <a:cs typeface="+mj-cs"/>
              </a:rPr>
              <a:t>The Referral</a:t>
            </a:r>
          </a:p>
        </p:txBody>
      </p:sp>
      <p:pic>
        <p:nvPicPr>
          <p:cNvPr id="4" name="Content Placeholder 3">
            <a:extLst>
              <a:ext uri="{FF2B5EF4-FFF2-40B4-BE49-F238E27FC236}">
                <a16:creationId xmlns:a16="http://schemas.microsoft.com/office/drawing/2014/main" id="{823BC137-9F63-46E1-BF85-8B5D67DDC70A}"/>
              </a:ext>
            </a:extLst>
          </p:cNvPr>
          <p:cNvPicPr>
            <a:picLocks noGrp="1" noChangeAspect="1"/>
          </p:cNvPicPr>
          <p:nvPr>
            <p:ph idx="1"/>
          </p:nvPr>
        </p:nvPicPr>
        <p:blipFill rotWithShape="1">
          <a:blip r:embed="rId2"/>
          <a:srcRect l="40902" r="40345" b="8889"/>
          <a:stretch/>
        </p:blipFill>
        <p:spPr>
          <a:xfrm>
            <a:off x="5535877" y="526401"/>
            <a:ext cx="1265664" cy="5796730"/>
          </a:xfrm>
          <a:prstGeom prst="rect">
            <a:avLst/>
          </a:prstGeom>
        </p:spPr>
      </p:pic>
      <p:sp>
        <p:nvSpPr>
          <p:cNvPr id="5" name="TextBox 4">
            <a:extLst>
              <a:ext uri="{FF2B5EF4-FFF2-40B4-BE49-F238E27FC236}">
                <a16:creationId xmlns:a16="http://schemas.microsoft.com/office/drawing/2014/main" id="{2274BE6C-1299-4B27-9266-F767700C764A}"/>
              </a:ext>
            </a:extLst>
          </p:cNvPr>
          <p:cNvSpPr txBox="1"/>
          <p:nvPr/>
        </p:nvSpPr>
        <p:spPr>
          <a:xfrm>
            <a:off x="7437638" y="3025669"/>
            <a:ext cx="181715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SAM</a:t>
            </a:r>
          </a:p>
        </p:txBody>
      </p:sp>
    </p:spTree>
    <p:extLst>
      <p:ext uri="{BB962C8B-B14F-4D97-AF65-F5344CB8AC3E}">
        <p14:creationId xmlns:p14="http://schemas.microsoft.com/office/powerpoint/2010/main" val="1819026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9159B8-CD36-4EDC-989F-561E5EA0310B}"/>
              </a:ext>
            </a:extLst>
          </p:cNvPr>
          <p:cNvSpPr>
            <a:spLocks noGrp="1"/>
          </p:cNvSpPr>
          <p:nvPr>
            <p:ph type="title"/>
          </p:nvPr>
        </p:nvSpPr>
        <p:spPr>
          <a:xfrm>
            <a:off x="6351030" y="-93134"/>
            <a:ext cx="4512989" cy="2227730"/>
          </a:xfrm>
        </p:spPr>
        <p:txBody>
          <a:bodyPr anchor="ctr">
            <a:normAutofit/>
          </a:bodyPr>
          <a:lstStyle/>
          <a:p>
            <a:pPr>
              <a:lnSpc>
                <a:spcPct val="90000"/>
              </a:lnSpc>
            </a:pPr>
            <a:r>
              <a:rPr lang="en-GB" b="1" u="sng" dirty="0">
                <a:solidFill>
                  <a:srgbClr val="FFFFFF"/>
                </a:solidFill>
              </a:rPr>
              <a:t>Arrival at the Young Person’s Accommodation Project.</a:t>
            </a:r>
          </a:p>
        </p:txBody>
      </p:sp>
      <p:pic>
        <p:nvPicPr>
          <p:cNvPr id="5" name="Picture 4">
            <a:extLst>
              <a:ext uri="{FF2B5EF4-FFF2-40B4-BE49-F238E27FC236}">
                <a16:creationId xmlns:a16="http://schemas.microsoft.com/office/drawing/2014/main" id="{2EC79BCB-8D7C-4E86-B51D-A8C2A98BCEA6}"/>
              </a:ext>
            </a:extLst>
          </p:cNvPr>
          <p:cNvPicPr>
            <a:picLocks noChangeAspect="1"/>
          </p:cNvPicPr>
          <p:nvPr/>
        </p:nvPicPr>
        <p:blipFill rotWithShape="1">
          <a:blip r:embed="rId2"/>
          <a:srcRect l="20143" r="35334" b="6658"/>
          <a:stretch/>
        </p:blipFill>
        <p:spPr>
          <a:xfrm>
            <a:off x="758069" y="377825"/>
            <a:ext cx="1358644" cy="5378450"/>
          </a:xfrm>
          <a:prstGeom prst="rect">
            <a:avLst/>
          </a:prstGeom>
        </p:spPr>
      </p:pic>
      <p:graphicFrame>
        <p:nvGraphicFramePr>
          <p:cNvPr id="30" name="Content Placeholder 2">
            <a:extLst>
              <a:ext uri="{FF2B5EF4-FFF2-40B4-BE49-F238E27FC236}">
                <a16:creationId xmlns:a16="http://schemas.microsoft.com/office/drawing/2014/main" id="{BD83AFAB-DBA1-0B42-0AC8-DB5A13683D8F}"/>
              </a:ext>
            </a:extLst>
          </p:cNvPr>
          <p:cNvGraphicFramePr>
            <a:graphicFrameLocks noGrp="1"/>
          </p:cNvGraphicFramePr>
          <p:nvPr>
            <p:ph idx="1"/>
            <p:extLst>
              <p:ext uri="{D42A27DB-BD31-4B8C-83A1-F6EECF244321}">
                <p14:modId xmlns:p14="http://schemas.microsoft.com/office/powerpoint/2010/main" val="780652879"/>
              </p:ext>
            </p:extLst>
          </p:nvPr>
        </p:nvGraphicFramePr>
        <p:xfrm>
          <a:off x="6197631" y="2041494"/>
          <a:ext cx="5846806" cy="4676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2579DE9-D1C0-47CB-B24F-1D76F9DE4ECE}"/>
              </a:ext>
            </a:extLst>
          </p:cNvPr>
          <p:cNvPicPr>
            <a:picLocks noChangeAspect="1"/>
          </p:cNvPicPr>
          <p:nvPr/>
        </p:nvPicPr>
        <p:blipFill>
          <a:blip r:embed="rId8"/>
          <a:stretch>
            <a:fillRect/>
          </a:stretch>
        </p:blipFill>
        <p:spPr>
          <a:xfrm>
            <a:off x="2805079" y="3852752"/>
            <a:ext cx="957123" cy="1801923"/>
          </a:xfrm>
          <a:prstGeom prst="rect">
            <a:avLst/>
          </a:prstGeom>
        </p:spPr>
      </p:pic>
    </p:spTree>
    <p:extLst>
      <p:ext uri="{BB962C8B-B14F-4D97-AF65-F5344CB8AC3E}">
        <p14:creationId xmlns:p14="http://schemas.microsoft.com/office/powerpoint/2010/main" val="1852783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27F93-752C-47D9-9212-998CA5C0EE7C}"/>
              </a:ext>
            </a:extLst>
          </p:cNvPr>
          <p:cNvSpPr>
            <a:spLocks noGrp="1"/>
          </p:cNvSpPr>
          <p:nvPr>
            <p:ph type="title"/>
          </p:nvPr>
        </p:nvSpPr>
        <p:spPr/>
        <p:txBody>
          <a:bodyPr>
            <a:normAutofit/>
          </a:bodyPr>
          <a:lstStyle/>
          <a:p>
            <a:pPr algn="ctr"/>
            <a:r>
              <a:rPr lang="en-GB" sz="2800" b="1" u="sng" dirty="0">
                <a:latin typeface="Arial" panose="020B0604020202020204" pitchFamily="34" charset="0"/>
                <a:cs typeface="Arial" panose="020B0604020202020204" pitchFamily="34" charset="0"/>
              </a:rPr>
              <a:t>Building the Relationship Between Client and Youth Worker.</a:t>
            </a:r>
          </a:p>
        </p:txBody>
      </p:sp>
      <p:sp>
        <p:nvSpPr>
          <p:cNvPr id="3" name="Content Placeholder 2">
            <a:extLst>
              <a:ext uri="{FF2B5EF4-FFF2-40B4-BE49-F238E27FC236}">
                <a16:creationId xmlns:a16="http://schemas.microsoft.com/office/drawing/2014/main" id="{BBAB3113-6945-4F94-AFE7-C632B0251B5B}"/>
              </a:ext>
            </a:extLst>
          </p:cNvPr>
          <p:cNvSpPr>
            <a:spLocks noGrp="1"/>
          </p:cNvSpPr>
          <p:nvPr>
            <p:ph idx="1"/>
          </p:nvPr>
        </p:nvSpPr>
        <p:spPr>
          <a:xfrm>
            <a:off x="677333" y="2160589"/>
            <a:ext cx="9047691" cy="3880773"/>
          </a:xfrm>
        </p:spPr>
        <p:txBody>
          <a:bodyPr/>
          <a:lstStyle/>
          <a:p>
            <a:r>
              <a:rPr lang="en-GB" sz="2800" dirty="0"/>
              <a:t>The National Occupational Standards states that:</a:t>
            </a:r>
          </a:p>
          <a:p>
            <a:pPr marL="0" indent="0" algn="just">
              <a:buNone/>
            </a:pPr>
            <a:endParaRPr lang="en-GB" dirty="0"/>
          </a:p>
          <a:p>
            <a:pPr marL="0" indent="0" algn="just">
              <a:buNone/>
            </a:pPr>
            <a:r>
              <a:rPr lang="en-GB" dirty="0"/>
              <a:t>‘</a:t>
            </a:r>
            <a:r>
              <a:rPr lang="en-GB" sz="2400" dirty="0">
                <a:latin typeface="Arial" panose="020B0604020202020204" pitchFamily="34" charset="0"/>
                <a:cs typeface="Arial" panose="020B0604020202020204" pitchFamily="34" charset="0"/>
              </a:rPr>
              <a:t>Purposeful relationships with young people are at the heart of good youth work. It is important to know how to initiate such relationships and also the ways in which they can be maintained in order for young people to learn and develop’.</a:t>
            </a:r>
          </a:p>
        </p:txBody>
      </p:sp>
      <p:sp>
        <p:nvSpPr>
          <p:cNvPr id="5" name="TextBox 4">
            <a:extLst>
              <a:ext uri="{FF2B5EF4-FFF2-40B4-BE49-F238E27FC236}">
                <a16:creationId xmlns:a16="http://schemas.microsoft.com/office/drawing/2014/main" id="{7F4CD01C-E421-4701-8930-C35A0705FD1B}"/>
              </a:ext>
            </a:extLst>
          </p:cNvPr>
          <p:cNvSpPr txBox="1"/>
          <p:nvPr/>
        </p:nvSpPr>
        <p:spPr>
          <a:xfrm>
            <a:off x="5610226" y="4635168"/>
            <a:ext cx="4867274" cy="369332"/>
          </a:xfrm>
          <a:prstGeom prst="rect">
            <a:avLst/>
          </a:prstGeom>
          <a:noFill/>
        </p:spPr>
        <p:txBody>
          <a:bodyPr wrap="square" rtlCol="0">
            <a:spAutoFit/>
          </a:bodyPr>
          <a:lstStyle/>
          <a:p>
            <a:r>
              <a:rPr lang="en-GB" dirty="0"/>
              <a:t>(CLD Standard Council Scotland. 2019).</a:t>
            </a:r>
          </a:p>
        </p:txBody>
      </p:sp>
    </p:spTree>
    <p:extLst>
      <p:ext uri="{BB962C8B-B14F-4D97-AF65-F5344CB8AC3E}">
        <p14:creationId xmlns:p14="http://schemas.microsoft.com/office/powerpoint/2010/main" val="864409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5CFE4-FC3A-4597-98FA-4B087F570F18}"/>
              </a:ext>
            </a:extLst>
          </p:cNvPr>
          <p:cNvSpPr>
            <a:spLocks noGrp="1"/>
          </p:cNvSpPr>
          <p:nvPr>
            <p:ph type="title"/>
          </p:nvPr>
        </p:nvSpPr>
        <p:spPr>
          <a:xfrm>
            <a:off x="1591734" y="148382"/>
            <a:ext cx="8596668" cy="1320800"/>
          </a:xfrm>
        </p:spPr>
        <p:txBody>
          <a:bodyPr>
            <a:normAutofit/>
          </a:bodyPr>
          <a:lstStyle/>
          <a:p>
            <a:pPr algn="ctr"/>
            <a:r>
              <a:rPr lang="en-GB" sz="4400" b="1" u="sng" dirty="0">
                <a:latin typeface="Arial" panose="020B0604020202020204" pitchFamily="34" charset="0"/>
                <a:cs typeface="Arial" panose="020B0604020202020204" pitchFamily="34" charset="0"/>
              </a:rPr>
              <a:t>Needs Based Intervention</a:t>
            </a:r>
          </a:p>
        </p:txBody>
      </p:sp>
      <p:pic>
        <p:nvPicPr>
          <p:cNvPr id="4" name="Content Placeholder 3">
            <a:extLst>
              <a:ext uri="{FF2B5EF4-FFF2-40B4-BE49-F238E27FC236}">
                <a16:creationId xmlns:a16="http://schemas.microsoft.com/office/drawing/2014/main" id="{B1A93302-BB6B-4138-AE7F-A99F30867524}"/>
              </a:ext>
            </a:extLst>
          </p:cNvPr>
          <p:cNvPicPr>
            <a:picLocks noGrp="1" noChangeAspect="1"/>
          </p:cNvPicPr>
          <p:nvPr>
            <p:ph idx="1"/>
          </p:nvPr>
        </p:nvPicPr>
        <p:blipFill>
          <a:blip r:embed="rId2"/>
          <a:stretch>
            <a:fillRect/>
          </a:stretch>
        </p:blipFill>
        <p:spPr>
          <a:xfrm>
            <a:off x="554220" y="1479819"/>
            <a:ext cx="3048000" cy="2475371"/>
          </a:xfrm>
          <a:prstGeom prst="rect">
            <a:avLst/>
          </a:prstGeom>
        </p:spPr>
      </p:pic>
      <p:sp>
        <p:nvSpPr>
          <p:cNvPr id="6" name="TextBox 5">
            <a:extLst>
              <a:ext uri="{FF2B5EF4-FFF2-40B4-BE49-F238E27FC236}">
                <a16:creationId xmlns:a16="http://schemas.microsoft.com/office/drawing/2014/main" id="{382C232A-6DA6-4594-9091-0567C9FD0663}"/>
              </a:ext>
            </a:extLst>
          </p:cNvPr>
          <p:cNvSpPr txBox="1"/>
          <p:nvPr/>
        </p:nvSpPr>
        <p:spPr>
          <a:xfrm>
            <a:off x="4041294" y="1423529"/>
            <a:ext cx="5857875" cy="5324535"/>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The National Occupational Standards YW01 reiterates that youth workers need to: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‘Recognise possible barriers to communication, their causes, and ways to overcome them’</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Also Harrison and Wise (2008) reiterate this by stating: </a:t>
            </a:r>
          </a:p>
          <a:p>
            <a:r>
              <a:rPr lang="en-GB" sz="2000" dirty="0">
                <a:latin typeface="Arial" panose="020B0604020202020204" pitchFamily="34" charset="0"/>
                <a:cs typeface="Arial" panose="020B0604020202020204" pitchFamily="34" charset="0"/>
              </a:rPr>
              <a:t>‘Some children and young people do not communicate well verbally and that you need to adapt your style of communication to their needs and abilities’. </a:t>
            </a:r>
          </a:p>
          <a:p>
            <a:pPr algn="r"/>
            <a:r>
              <a:rPr lang="en-GB" sz="2000" dirty="0">
                <a:latin typeface="Arial" panose="020B0604020202020204" pitchFamily="34" charset="0"/>
                <a:cs typeface="Arial" panose="020B0604020202020204" pitchFamily="34" charset="0"/>
              </a:rPr>
              <a:t>(Harrison and Wise. (2008) pp28)</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B7C86D5-7107-4CDD-93F8-988FF4AD2374}"/>
              </a:ext>
            </a:extLst>
          </p:cNvPr>
          <p:cNvSpPr txBox="1"/>
          <p:nvPr/>
        </p:nvSpPr>
        <p:spPr>
          <a:xfrm>
            <a:off x="4975668" y="3059668"/>
            <a:ext cx="5362575" cy="369332"/>
          </a:xfrm>
          <a:prstGeom prst="rect">
            <a:avLst/>
          </a:prstGeom>
          <a:noFill/>
        </p:spPr>
        <p:txBody>
          <a:bodyPr wrap="square" rtlCol="0">
            <a:spAutoFit/>
          </a:bodyPr>
          <a:lstStyle/>
          <a:p>
            <a:r>
              <a:rPr lang="en-GB" dirty="0"/>
              <a:t>(CLD Standards Council. Scotland. 2019. pp4)l</a:t>
            </a:r>
          </a:p>
        </p:txBody>
      </p:sp>
      <p:pic>
        <p:nvPicPr>
          <p:cNvPr id="8" name="Picture 7">
            <a:extLst>
              <a:ext uri="{FF2B5EF4-FFF2-40B4-BE49-F238E27FC236}">
                <a16:creationId xmlns:a16="http://schemas.microsoft.com/office/drawing/2014/main" id="{56C3B161-8F0F-4102-A3B1-6ECB5FFC6DE7}"/>
              </a:ext>
            </a:extLst>
          </p:cNvPr>
          <p:cNvPicPr>
            <a:picLocks noChangeAspect="1"/>
          </p:cNvPicPr>
          <p:nvPr/>
        </p:nvPicPr>
        <p:blipFill>
          <a:blip r:embed="rId3"/>
          <a:stretch>
            <a:fillRect/>
          </a:stretch>
        </p:blipFill>
        <p:spPr>
          <a:xfrm>
            <a:off x="554221" y="4234247"/>
            <a:ext cx="3048000" cy="2475371"/>
          </a:xfrm>
          <a:prstGeom prst="rect">
            <a:avLst/>
          </a:prstGeom>
        </p:spPr>
      </p:pic>
    </p:spTree>
    <p:extLst>
      <p:ext uri="{BB962C8B-B14F-4D97-AF65-F5344CB8AC3E}">
        <p14:creationId xmlns:p14="http://schemas.microsoft.com/office/powerpoint/2010/main" val="338412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65926-DC2C-452B-A12E-D7AD950C07BA}"/>
              </a:ext>
            </a:extLst>
          </p:cNvPr>
          <p:cNvSpPr>
            <a:spLocks noGrp="1"/>
          </p:cNvSpPr>
          <p:nvPr>
            <p:ph type="title"/>
          </p:nvPr>
        </p:nvSpPr>
        <p:spPr>
          <a:xfrm>
            <a:off x="361950" y="218152"/>
            <a:ext cx="4926024" cy="771525"/>
          </a:xfrm>
        </p:spPr>
        <p:txBody>
          <a:bodyPr vert="horz" lIns="91440" tIns="45720" rIns="91440" bIns="45720" rtlCol="0" anchor="t">
            <a:normAutofit fontScale="90000"/>
          </a:bodyPr>
          <a:lstStyle/>
          <a:p>
            <a:pPr algn="ctr"/>
            <a:r>
              <a:rPr lang="en-US" sz="4800" b="1" u="sng" dirty="0">
                <a:latin typeface="Arial" panose="020B0604020202020204" pitchFamily="34" charset="0"/>
                <a:cs typeface="Arial" panose="020B0604020202020204" pitchFamily="34" charset="0"/>
              </a:rPr>
              <a:t>Priority Needs</a:t>
            </a:r>
          </a:p>
        </p:txBody>
      </p:sp>
      <p:pic>
        <p:nvPicPr>
          <p:cNvPr id="4" name="Content Placeholder 3">
            <a:extLst>
              <a:ext uri="{FF2B5EF4-FFF2-40B4-BE49-F238E27FC236}">
                <a16:creationId xmlns:a16="http://schemas.microsoft.com/office/drawing/2014/main" id="{14EB07CD-E6F9-41E5-BE6D-7A5DAD94A65F}"/>
              </a:ext>
            </a:extLst>
          </p:cNvPr>
          <p:cNvPicPr>
            <a:picLocks noGrp="1" noChangeAspect="1"/>
          </p:cNvPicPr>
          <p:nvPr>
            <p:ph idx="1"/>
          </p:nvPr>
        </p:nvPicPr>
        <p:blipFill>
          <a:blip r:embed="rId2"/>
          <a:stretch>
            <a:fillRect/>
          </a:stretch>
        </p:blipFill>
        <p:spPr>
          <a:xfrm>
            <a:off x="6659971" y="1916605"/>
            <a:ext cx="5283289" cy="3293569"/>
          </a:xfrm>
          <a:prstGeom prst="rect">
            <a:avLst/>
          </a:prstGeom>
        </p:spPr>
      </p:pic>
      <p:sp>
        <p:nvSpPr>
          <p:cNvPr id="5" name="TextBox 4">
            <a:extLst>
              <a:ext uri="{FF2B5EF4-FFF2-40B4-BE49-F238E27FC236}">
                <a16:creationId xmlns:a16="http://schemas.microsoft.com/office/drawing/2014/main" id="{1687A6B1-DA94-497A-ACE7-0985A83C511C}"/>
              </a:ext>
            </a:extLst>
          </p:cNvPr>
          <p:cNvSpPr txBox="1"/>
          <p:nvPr/>
        </p:nvSpPr>
        <p:spPr>
          <a:xfrm>
            <a:off x="553540" y="1329401"/>
            <a:ext cx="5130920" cy="3880773"/>
          </a:xfrm>
          <a:prstGeom prst="rect">
            <a:avLst/>
          </a:prstGeom>
        </p:spPr>
        <p:txBody>
          <a:bodyPr vert="horz" lIns="91440" tIns="45720" rIns="91440" bIns="45720" rtlCol="0">
            <a:noAutofit/>
          </a:bodyPr>
          <a:lstStyle/>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As a team we </a:t>
            </a:r>
            <a:r>
              <a:rPr lang="en-US" dirty="0" err="1">
                <a:solidFill>
                  <a:schemeClr val="tx1">
                    <a:lumMod val="75000"/>
                    <a:lumOff val="25000"/>
                  </a:schemeClr>
                </a:solidFill>
                <a:latin typeface="Arial" panose="020B0604020202020204" pitchFamily="34" charset="0"/>
                <a:cs typeface="Arial" panose="020B0604020202020204" pitchFamily="34" charset="0"/>
              </a:rPr>
              <a:t>recognised</a:t>
            </a:r>
            <a:r>
              <a:rPr lang="en-US" dirty="0">
                <a:solidFill>
                  <a:schemeClr val="tx1">
                    <a:lumMod val="75000"/>
                    <a:lumOff val="25000"/>
                  </a:schemeClr>
                </a:solidFill>
                <a:latin typeface="Arial" panose="020B0604020202020204" pitchFamily="34" charset="0"/>
                <a:cs typeface="Arial" panose="020B0604020202020204" pitchFamily="34" charset="0"/>
              </a:rPr>
              <a:t> that Sam needed to slowly reduced his intake of harmful substances.</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We also supported Sam that we </a:t>
            </a:r>
            <a:r>
              <a:rPr lang="en-US" dirty="0" err="1">
                <a:solidFill>
                  <a:schemeClr val="tx1">
                    <a:lumMod val="75000"/>
                    <a:lumOff val="25000"/>
                  </a:schemeClr>
                </a:solidFill>
                <a:latin typeface="Arial" panose="020B0604020202020204" pitchFamily="34" charset="0"/>
                <a:cs typeface="Arial" panose="020B0604020202020204" pitchFamily="34" charset="0"/>
              </a:rPr>
              <a:t>recognise</a:t>
            </a:r>
            <a:r>
              <a:rPr lang="en-US" dirty="0">
                <a:solidFill>
                  <a:schemeClr val="tx1">
                    <a:lumMod val="75000"/>
                    <a:lumOff val="25000"/>
                  </a:schemeClr>
                </a:solidFill>
                <a:latin typeface="Arial" panose="020B0604020202020204" pitchFamily="34" charset="0"/>
                <a:cs typeface="Arial" panose="020B0604020202020204" pitchFamily="34" charset="0"/>
              </a:rPr>
              <a:t> that sometimes it will not work the first time and there will be bumps in the road.</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We informed Sam that we would not judge him on his decisions but rather support him to make the right ones.</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I built a purposeful and meaningful relationship with Sam that if he needed to seek support from us regarding accidental overdose or he felt unwell he could approach staff knowing they would guide him and offer support at all times.</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Also, if Sam was not ready to engage with the local drug service, he took precautions to manage his safety and wellbeing.</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Sam was also given Naloxone training- to reverse the effect of the opioid drug</a:t>
            </a:r>
          </a:p>
        </p:txBody>
      </p:sp>
    </p:spTree>
    <p:extLst>
      <p:ext uri="{BB962C8B-B14F-4D97-AF65-F5344CB8AC3E}">
        <p14:creationId xmlns:p14="http://schemas.microsoft.com/office/powerpoint/2010/main" val="3805588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32790D5-F218-40F9-ABCC-25369BC7721C}"/>
              </a:ext>
            </a:extLst>
          </p:cNvPr>
          <p:cNvPicPr>
            <a:picLocks noChangeAspect="1"/>
          </p:cNvPicPr>
          <p:nvPr/>
        </p:nvPicPr>
        <p:blipFill rotWithShape="1">
          <a:blip r:embed="rId2"/>
          <a:srcRect l="12202" r="13470" b="1"/>
          <a:stretch/>
        </p:blipFill>
        <p:spPr>
          <a:xfrm>
            <a:off x="332012" y="-2"/>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394A0B0E-B3B1-4021-B930-500090F042DE}"/>
              </a:ext>
            </a:extLst>
          </p:cNvPr>
          <p:cNvSpPr>
            <a:spLocks noGrp="1"/>
          </p:cNvSpPr>
          <p:nvPr>
            <p:ph type="title"/>
          </p:nvPr>
        </p:nvSpPr>
        <p:spPr>
          <a:xfrm>
            <a:off x="4159225" y="609600"/>
            <a:ext cx="5114776" cy="1320800"/>
          </a:xfrm>
        </p:spPr>
        <p:txBody>
          <a:bodyPr>
            <a:normAutofit/>
          </a:bodyPr>
          <a:lstStyle/>
          <a:p>
            <a:pPr>
              <a:lnSpc>
                <a:spcPct val="90000"/>
              </a:lnSpc>
            </a:pPr>
            <a:r>
              <a:rPr lang="en-GB" sz="2800" b="1" u="sng"/>
              <a:t>Moving Forward and Dealing with Social Exclusion.</a:t>
            </a:r>
          </a:p>
        </p:txBody>
      </p:sp>
      <p:pic>
        <p:nvPicPr>
          <p:cNvPr id="5" name="Picture 4">
            <a:extLst>
              <a:ext uri="{FF2B5EF4-FFF2-40B4-BE49-F238E27FC236}">
                <a16:creationId xmlns:a16="http://schemas.microsoft.com/office/drawing/2014/main" id="{846E9913-1856-4F34-9973-3C3418057B41}"/>
              </a:ext>
            </a:extLst>
          </p:cNvPr>
          <p:cNvPicPr>
            <a:picLocks noChangeAspect="1"/>
          </p:cNvPicPr>
          <p:nvPr/>
        </p:nvPicPr>
        <p:blipFill rotWithShape="1">
          <a:blip r:embed="rId3"/>
          <a:srcRect l="9178" r="22621" b="2"/>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24" name="Straight Connector 23">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6"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8D9CA5A-23CB-43F0-8257-A5453CCF1B7E}"/>
              </a:ext>
            </a:extLst>
          </p:cNvPr>
          <p:cNvSpPr>
            <a:spLocks noGrp="1"/>
          </p:cNvSpPr>
          <p:nvPr>
            <p:ph idx="1"/>
          </p:nvPr>
        </p:nvSpPr>
        <p:spPr>
          <a:xfrm>
            <a:off x="4159225" y="2160589"/>
            <a:ext cx="5114776" cy="4516658"/>
          </a:xfrm>
        </p:spPr>
        <p:txBody>
          <a:bodyPr>
            <a:normAutofit/>
          </a:bodyPr>
          <a:lstStyle/>
          <a:p>
            <a:r>
              <a:rPr lang="en-GB" sz="2000" dirty="0">
                <a:latin typeface="Arial" panose="020B0604020202020204" pitchFamily="34" charset="0"/>
                <a:cs typeface="Arial" panose="020B0604020202020204" pitchFamily="34" charset="0"/>
              </a:rPr>
              <a:t>Some of the residents feel socially excluded from society.</a:t>
            </a:r>
          </a:p>
          <a:p>
            <a:r>
              <a:rPr lang="en-GB" sz="2000" dirty="0">
                <a:latin typeface="Arial" panose="020B0604020202020204" pitchFamily="34" charset="0"/>
                <a:cs typeface="Arial" panose="020B0604020202020204" pitchFamily="34" charset="0"/>
              </a:rPr>
              <a:t>Embarrassment for needing to use the local food bank- results in young people refusing to go.</a:t>
            </a:r>
          </a:p>
          <a:p>
            <a:r>
              <a:rPr lang="en-GB" sz="2000" dirty="0">
                <a:latin typeface="Arial" panose="020B0604020202020204" pitchFamily="34" charset="0"/>
                <a:cs typeface="Arial" panose="020B0604020202020204" pitchFamily="34" charset="0"/>
              </a:rPr>
              <a:t>Not having the most up to date clothes can result in young people blowing their whole budget on one jumper or on a designer coat in order to feel socially accepted within their community.</a:t>
            </a:r>
          </a:p>
          <a:p>
            <a:r>
              <a:rPr lang="en-GB" sz="2000" dirty="0">
                <a:latin typeface="Arial" panose="020B0604020202020204" pitchFamily="34" charset="0"/>
                <a:cs typeface="Arial" panose="020B0604020202020204" pitchFamily="34" charset="0"/>
              </a:rPr>
              <a:t>Social stigma attached to poverty.</a:t>
            </a:r>
          </a:p>
        </p:txBody>
      </p:sp>
    </p:spTree>
    <p:extLst>
      <p:ext uri="{BB962C8B-B14F-4D97-AF65-F5344CB8AC3E}">
        <p14:creationId xmlns:p14="http://schemas.microsoft.com/office/powerpoint/2010/main" val="4200802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D4E76-69B1-46D7-BC92-A63A06BEAB27}"/>
              </a:ext>
            </a:extLst>
          </p:cNvPr>
          <p:cNvSpPr>
            <a:spLocks noGrp="1"/>
          </p:cNvSpPr>
          <p:nvPr>
            <p:ph type="title"/>
          </p:nvPr>
        </p:nvSpPr>
        <p:spPr/>
        <p:txBody>
          <a:bodyPr/>
          <a:lstStyle/>
          <a:p>
            <a:pPr algn="ctr"/>
            <a:r>
              <a:rPr lang="en-GB" b="1" u="sng" dirty="0"/>
              <a:t>How can Youth Work Respond?</a:t>
            </a:r>
          </a:p>
        </p:txBody>
      </p:sp>
      <p:sp>
        <p:nvSpPr>
          <p:cNvPr id="3" name="Content Placeholder 2">
            <a:extLst>
              <a:ext uri="{FF2B5EF4-FFF2-40B4-BE49-F238E27FC236}">
                <a16:creationId xmlns:a16="http://schemas.microsoft.com/office/drawing/2014/main" id="{1D1F996A-9D82-4E69-BFD6-5BD0C331FA5A}"/>
              </a:ext>
            </a:extLst>
          </p:cNvPr>
          <p:cNvSpPr>
            <a:spLocks noGrp="1"/>
          </p:cNvSpPr>
          <p:nvPr>
            <p:ph idx="1"/>
          </p:nvPr>
        </p:nvSpPr>
        <p:spPr>
          <a:xfrm>
            <a:off x="239184" y="1409701"/>
            <a:ext cx="8596668" cy="5248274"/>
          </a:xfrm>
        </p:spPr>
        <p:txBody>
          <a:bodyPr>
            <a:normAutofit fontScale="92500"/>
          </a:bodyPr>
          <a:lstStyle/>
          <a:p>
            <a:r>
              <a:rPr lang="en-GB" sz="2200" dirty="0">
                <a:latin typeface="Arial" panose="020B0604020202020204" pitchFamily="34" charset="0"/>
                <a:cs typeface="Arial" panose="020B0604020202020204" pitchFamily="34" charset="0"/>
              </a:rPr>
              <a:t>As a youth worker I want to find out how I can build young people up to be confident, strong individuals who have resilience and self-worth.</a:t>
            </a:r>
          </a:p>
          <a:p>
            <a:r>
              <a:rPr lang="en-GB" sz="2200" dirty="0">
                <a:latin typeface="Arial" panose="020B0604020202020204" pitchFamily="34" charset="0"/>
                <a:cs typeface="Arial" panose="020B0604020202020204" pitchFamily="34" charset="0"/>
              </a:rPr>
              <a:t>Implementing the Homelessness Reduction Act (2017) to ensure that the local authority addresses the need for culture and systems changes within the community. </a:t>
            </a:r>
          </a:p>
          <a:p>
            <a:r>
              <a:rPr lang="en-GB" sz="2200" dirty="0">
                <a:latin typeface="Arial" panose="020B0604020202020204" pitchFamily="34" charset="0"/>
                <a:cs typeface="Arial" panose="020B0604020202020204" pitchFamily="34" charset="0"/>
              </a:rPr>
              <a:t>Using the Well-Being of Future Generations Goals as tool to developing a young persons well-being and resilience within their community.</a:t>
            </a:r>
          </a:p>
          <a:p>
            <a:r>
              <a:rPr lang="en-GB" sz="2200" dirty="0">
                <a:latin typeface="Arial" panose="020B0604020202020204" pitchFamily="34" charset="0"/>
                <a:cs typeface="Arial" panose="020B0604020202020204" pitchFamily="34" charset="0"/>
              </a:rPr>
              <a:t>Similarly, the 5 ways to well-being can play an integral part in helping young people to BE ACTIVE, GIVE, CONNECT, KEEP LEARNING AND TAKE NOTICE.</a:t>
            </a:r>
          </a:p>
          <a:p>
            <a:r>
              <a:rPr lang="en-GB" sz="2200" dirty="0">
                <a:latin typeface="Arial" panose="020B0604020202020204" pitchFamily="34" charset="0"/>
                <a:cs typeface="Arial" panose="020B0604020202020204" pitchFamily="34" charset="0"/>
              </a:rPr>
              <a:t>Many other policies and documents can be referred to for guidance such as the National Occupational Standards (2019), UNCRC, National Youth Agency, Children’s and Young People’s  Participation in Wales (2016), Youth Work in Wales Principles and Purposes (2018)  and Extending Entitlement (2005)………to name just a few.</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0334B88D-6EB1-4AEB-B1D1-CCF2F614E240}"/>
              </a:ext>
            </a:extLst>
          </p:cNvPr>
          <p:cNvPicPr>
            <a:picLocks noChangeAspect="1"/>
          </p:cNvPicPr>
          <p:nvPr/>
        </p:nvPicPr>
        <p:blipFill>
          <a:blip r:embed="rId2"/>
          <a:stretch>
            <a:fillRect/>
          </a:stretch>
        </p:blipFill>
        <p:spPr>
          <a:xfrm>
            <a:off x="9228075" y="2881535"/>
            <a:ext cx="2864145" cy="3402197"/>
          </a:xfrm>
          <a:prstGeom prst="rect">
            <a:avLst/>
          </a:prstGeom>
        </p:spPr>
      </p:pic>
      <p:pic>
        <p:nvPicPr>
          <p:cNvPr id="6" name="Picture 5">
            <a:extLst>
              <a:ext uri="{FF2B5EF4-FFF2-40B4-BE49-F238E27FC236}">
                <a16:creationId xmlns:a16="http://schemas.microsoft.com/office/drawing/2014/main" id="{507BFA33-88CB-4A9D-8B0A-8BF773489B37}"/>
              </a:ext>
            </a:extLst>
          </p:cNvPr>
          <p:cNvPicPr>
            <a:picLocks noChangeAspect="1"/>
          </p:cNvPicPr>
          <p:nvPr/>
        </p:nvPicPr>
        <p:blipFill>
          <a:blip r:embed="rId3"/>
          <a:stretch>
            <a:fillRect/>
          </a:stretch>
        </p:blipFill>
        <p:spPr>
          <a:xfrm>
            <a:off x="8731593" y="0"/>
            <a:ext cx="3314700" cy="2275367"/>
          </a:xfrm>
          <a:prstGeom prst="rect">
            <a:avLst/>
          </a:prstGeom>
        </p:spPr>
      </p:pic>
    </p:spTree>
    <p:extLst>
      <p:ext uri="{BB962C8B-B14F-4D97-AF65-F5344CB8AC3E}">
        <p14:creationId xmlns:p14="http://schemas.microsoft.com/office/powerpoint/2010/main" val="278228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0705F-F25F-439E-9A3D-6976B43420BA}"/>
              </a:ext>
            </a:extLst>
          </p:cNvPr>
          <p:cNvSpPr>
            <a:spLocks noGrp="1"/>
          </p:cNvSpPr>
          <p:nvPr>
            <p:ph type="title"/>
          </p:nvPr>
        </p:nvSpPr>
        <p:spPr/>
        <p:txBody>
          <a:bodyPr>
            <a:normAutofit/>
          </a:bodyPr>
          <a:lstStyle/>
          <a:p>
            <a:pPr algn="ctr"/>
            <a:r>
              <a:rPr lang="en-GB" sz="4800" b="1" u="sng" dirty="0">
                <a:latin typeface="Arial" panose="020B0604020202020204" pitchFamily="34" charset="0"/>
                <a:cs typeface="Arial" panose="020B0604020202020204" pitchFamily="34" charset="0"/>
              </a:rPr>
              <a:t>Obstacles </a:t>
            </a:r>
          </a:p>
        </p:txBody>
      </p:sp>
      <p:sp>
        <p:nvSpPr>
          <p:cNvPr id="3" name="Content Placeholder 2">
            <a:extLst>
              <a:ext uri="{FF2B5EF4-FFF2-40B4-BE49-F238E27FC236}">
                <a16:creationId xmlns:a16="http://schemas.microsoft.com/office/drawing/2014/main" id="{40ED4133-4080-434E-A7FD-DBC3C5A3CD3D}"/>
              </a:ext>
            </a:extLst>
          </p:cNvPr>
          <p:cNvSpPr>
            <a:spLocks noGrp="1"/>
          </p:cNvSpPr>
          <p:nvPr>
            <p:ph idx="1"/>
          </p:nvPr>
        </p:nvSpPr>
        <p:spPr>
          <a:xfrm>
            <a:off x="677334" y="1571625"/>
            <a:ext cx="8596668" cy="4469737"/>
          </a:xfrm>
        </p:spPr>
        <p:txBody>
          <a:bodyPr>
            <a:normAutofit fontScale="92500" lnSpcReduction="20000"/>
          </a:bodyPr>
          <a:lstStyle/>
          <a:p>
            <a:r>
              <a:rPr lang="en-GB" sz="2200" dirty="0">
                <a:latin typeface="Arial" panose="020B0604020202020204" pitchFamily="34" charset="0"/>
                <a:cs typeface="Arial" panose="020B0604020202020204" pitchFamily="34" charset="0"/>
              </a:rPr>
              <a:t>The only obstacles that youth workers face during these times is that of austerity and the budget cuts to youth service throughout the country. More youth workers are needed nationally in variety of environments.</a:t>
            </a:r>
          </a:p>
          <a:p>
            <a:r>
              <a:rPr lang="en-GB" sz="2200" dirty="0">
                <a:latin typeface="Arial" panose="020B0604020202020204" pitchFamily="34" charset="0"/>
                <a:cs typeface="Arial" panose="020B0604020202020204" pitchFamily="34" charset="0"/>
              </a:rPr>
              <a:t>Leigh Middleton, NYA CEO, said:</a:t>
            </a:r>
          </a:p>
          <a:p>
            <a:pPr marL="360000" indent="0" algn="just">
              <a:buNone/>
            </a:pPr>
            <a:r>
              <a:rPr lang="en-GB" sz="2200" dirty="0">
                <a:latin typeface="Arial" panose="020B0604020202020204" pitchFamily="34" charset="0"/>
                <a:cs typeface="Arial" panose="020B0604020202020204" pitchFamily="34" charset="0"/>
              </a:rPr>
              <a:t>‘Youth services must be enabled, empowered and up-skilled to do more to meet the immediate needs of vulnerable young people through the pandemic and the challenges from the global recession. Government guidance needs to classify youth services as essential services and to mobilise youth workers as key workers’.</a:t>
            </a:r>
          </a:p>
          <a:p>
            <a:pPr marL="360000" indent="0" algn="r">
              <a:buNone/>
            </a:pPr>
            <a:r>
              <a:rPr lang="en-GB" dirty="0">
                <a:latin typeface="Arial" panose="020B0604020202020204" pitchFamily="34" charset="0"/>
                <a:cs typeface="Arial" panose="020B0604020202020204" pitchFamily="34" charset="0"/>
              </a:rPr>
              <a:t>(National Youth Agency. 2020).</a:t>
            </a:r>
          </a:p>
          <a:p>
            <a:pPr marL="360000" indent="0" algn="ctr">
              <a:buNone/>
            </a:pPr>
            <a:endParaRPr lang="en-GB" sz="3600" dirty="0">
              <a:latin typeface="Arial" panose="020B0604020202020204" pitchFamily="34" charset="0"/>
              <a:cs typeface="Arial" panose="020B0604020202020204" pitchFamily="34" charset="0"/>
            </a:endParaRPr>
          </a:p>
          <a:p>
            <a:pPr marL="360000" indent="0" algn="ctr">
              <a:buNone/>
            </a:pPr>
            <a:r>
              <a:rPr lang="en-GB" sz="3600" dirty="0">
                <a:latin typeface="Arial" panose="020B0604020202020204" pitchFamily="34" charset="0"/>
                <a:cs typeface="Arial" panose="020B0604020202020204" pitchFamily="34" charset="0"/>
              </a:rPr>
              <a:t>Leigh Middleton also notes</a:t>
            </a:r>
          </a:p>
          <a:p>
            <a:pPr marL="360000" indent="0" algn="ctr">
              <a:buNone/>
            </a:pPr>
            <a:r>
              <a:rPr lang="en-GB" sz="3600" dirty="0">
                <a:latin typeface="Arial" panose="020B0604020202020204" pitchFamily="34" charset="0"/>
                <a:cs typeface="Arial" panose="020B0604020202020204" pitchFamily="34" charset="0"/>
              </a:rPr>
              <a:t>‘We need more youth work, not less’.</a:t>
            </a:r>
          </a:p>
        </p:txBody>
      </p:sp>
      <p:pic>
        <p:nvPicPr>
          <p:cNvPr id="4" name="Picture 3">
            <a:extLst>
              <a:ext uri="{FF2B5EF4-FFF2-40B4-BE49-F238E27FC236}">
                <a16:creationId xmlns:a16="http://schemas.microsoft.com/office/drawing/2014/main" id="{F08BAA28-F128-4C9A-86BC-A67CCABD7FFF}"/>
              </a:ext>
            </a:extLst>
          </p:cNvPr>
          <p:cNvPicPr>
            <a:picLocks noChangeAspect="1"/>
          </p:cNvPicPr>
          <p:nvPr/>
        </p:nvPicPr>
        <p:blipFill>
          <a:blip r:embed="rId2"/>
          <a:stretch>
            <a:fillRect/>
          </a:stretch>
        </p:blipFill>
        <p:spPr>
          <a:xfrm>
            <a:off x="9429750" y="197957"/>
            <a:ext cx="2762250" cy="3108768"/>
          </a:xfrm>
          <a:prstGeom prst="rect">
            <a:avLst/>
          </a:prstGeom>
        </p:spPr>
      </p:pic>
      <p:pic>
        <p:nvPicPr>
          <p:cNvPr id="5" name="Picture 4">
            <a:extLst>
              <a:ext uri="{FF2B5EF4-FFF2-40B4-BE49-F238E27FC236}">
                <a16:creationId xmlns:a16="http://schemas.microsoft.com/office/drawing/2014/main" id="{461558D6-C080-41A7-8FC6-06AF1C58BBEC}"/>
              </a:ext>
            </a:extLst>
          </p:cNvPr>
          <p:cNvPicPr>
            <a:picLocks noChangeAspect="1"/>
          </p:cNvPicPr>
          <p:nvPr/>
        </p:nvPicPr>
        <p:blipFill>
          <a:blip r:embed="rId3"/>
          <a:stretch>
            <a:fillRect/>
          </a:stretch>
        </p:blipFill>
        <p:spPr>
          <a:xfrm>
            <a:off x="9429750" y="3551276"/>
            <a:ext cx="2762250" cy="3108767"/>
          </a:xfrm>
          <a:prstGeom prst="rect">
            <a:avLst/>
          </a:prstGeom>
        </p:spPr>
      </p:pic>
    </p:spTree>
    <p:extLst>
      <p:ext uri="{BB962C8B-B14F-4D97-AF65-F5344CB8AC3E}">
        <p14:creationId xmlns:p14="http://schemas.microsoft.com/office/powerpoint/2010/main" val="4232268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C088E4-735C-4DCC-887F-CDAB08CCA9AB}"/>
              </a:ext>
            </a:extLst>
          </p:cNvPr>
          <p:cNvSpPr>
            <a:spLocks noGrp="1"/>
          </p:cNvSpPr>
          <p:nvPr>
            <p:ph type="title"/>
          </p:nvPr>
        </p:nvSpPr>
        <p:spPr>
          <a:xfrm>
            <a:off x="6855386" y="999460"/>
            <a:ext cx="4512989" cy="341650"/>
          </a:xfrm>
        </p:spPr>
        <p:txBody>
          <a:bodyPr anchor="ctr">
            <a:noAutofit/>
          </a:bodyPr>
          <a:lstStyle/>
          <a:p>
            <a:pPr algn="ctr"/>
            <a:r>
              <a:rPr lang="en-GB" sz="4400" dirty="0">
                <a:solidFill>
                  <a:srgbClr val="FFFFFF"/>
                </a:solidFill>
                <a:latin typeface="Arial" panose="020B0604020202020204" pitchFamily="34" charset="0"/>
                <a:cs typeface="Arial" panose="020B0604020202020204" pitchFamily="34" charset="0"/>
              </a:rPr>
              <a:t>Youth Workers are HEROES!!!</a:t>
            </a:r>
          </a:p>
        </p:txBody>
      </p:sp>
      <p:sp>
        <p:nvSpPr>
          <p:cNvPr id="3" name="Content Placeholder 2">
            <a:extLst>
              <a:ext uri="{FF2B5EF4-FFF2-40B4-BE49-F238E27FC236}">
                <a16:creationId xmlns:a16="http://schemas.microsoft.com/office/drawing/2014/main" id="{9372A93B-E09C-4755-9908-D2BF8C2F3432}"/>
              </a:ext>
            </a:extLst>
          </p:cNvPr>
          <p:cNvSpPr>
            <a:spLocks noGrp="1"/>
          </p:cNvSpPr>
          <p:nvPr>
            <p:ph idx="1"/>
          </p:nvPr>
        </p:nvSpPr>
        <p:spPr>
          <a:xfrm>
            <a:off x="7248857" y="2340570"/>
            <a:ext cx="4512988" cy="3317938"/>
          </a:xfrm>
        </p:spPr>
        <p:txBody>
          <a:bodyPr anchor="t">
            <a:noAutofit/>
          </a:bodyPr>
          <a:lstStyle/>
          <a:p>
            <a:r>
              <a:rPr lang="en-GB" sz="3600" dirty="0">
                <a:solidFill>
                  <a:srgbClr val="FFC000"/>
                </a:solidFill>
                <a:latin typeface="Arial" panose="020B0604020202020204" pitchFamily="34" charset="0"/>
                <a:cs typeface="Arial" panose="020B0604020202020204" pitchFamily="34" charset="0"/>
              </a:rPr>
              <a:t>Hope</a:t>
            </a:r>
            <a:endParaRPr lang="en-GB" sz="3600" dirty="0">
              <a:solidFill>
                <a:srgbClr val="FFFFFF"/>
              </a:solidFill>
              <a:latin typeface="Arial" panose="020B0604020202020204" pitchFamily="34" charset="0"/>
              <a:cs typeface="Arial" panose="020B0604020202020204" pitchFamily="34" charset="0"/>
            </a:endParaRPr>
          </a:p>
          <a:p>
            <a:r>
              <a:rPr lang="en-GB" sz="3600" dirty="0">
                <a:solidFill>
                  <a:srgbClr val="FFC000"/>
                </a:solidFill>
                <a:latin typeface="Arial" panose="020B0604020202020204" pitchFamily="34" charset="0"/>
                <a:cs typeface="Arial" panose="020B0604020202020204" pitchFamily="34" charset="0"/>
              </a:rPr>
              <a:t>Empowerment</a:t>
            </a:r>
            <a:endParaRPr lang="en-GB" sz="3600" dirty="0">
              <a:solidFill>
                <a:srgbClr val="FFFFFF"/>
              </a:solidFill>
              <a:latin typeface="Arial" panose="020B0604020202020204" pitchFamily="34" charset="0"/>
              <a:cs typeface="Arial" panose="020B0604020202020204" pitchFamily="34" charset="0"/>
            </a:endParaRPr>
          </a:p>
          <a:p>
            <a:r>
              <a:rPr lang="en-GB" sz="3600" dirty="0">
                <a:solidFill>
                  <a:srgbClr val="FFC000"/>
                </a:solidFill>
                <a:latin typeface="Arial" panose="020B0604020202020204" pitchFamily="34" charset="0"/>
                <a:cs typeface="Arial" panose="020B0604020202020204" pitchFamily="34" charset="0"/>
              </a:rPr>
              <a:t>Resilience </a:t>
            </a:r>
            <a:endParaRPr lang="en-GB" sz="3600" dirty="0">
              <a:solidFill>
                <a:srgbClr val="FFFFFF"/>
              </a:solidFill>
              <a:latin typeface="Arial" panose="020B0604020202020204" pitchFamily="34" charset="0"/>
              <a:cs typeface="Arial" panose="020B0604020202020204" pitchFamily="34" charset="0"/>
            </a:endParaRPr>
          </a:p>
          <a:p>
            <a:r>
              <a:rPr lang="en-GB" sz="3600" dirty="0">
                <a:solidFill>
                  <a:srgbClr val="FFC000"/>
                </a:solidFill>
                <a:latin typeface="Arial" panose="020B0604020202020204" pitchFamily="34" charset="0"/>
                <a:cs typeface="Arial" panose="020B0604020202020204" pitchFamily="34" charset="0"/>
              </a:rPr>
              <a:t>Optimism</a:t>
            </a:r>
          </a:p>
          <a:p>
            <a:r>
              <a:rPr lang="en-GB" sz="3600" dirty="0">
                <a:solidFill>
                  <a:srgbClr val="FFC000"/>
                </a:solidFill>
                <a:latin typeface="Arial" panose="020B0604020202020204" pitchFamily="34" charset="0"/>
                <a:cs typeface="Arial" panose="020B0604020202020204" pitchFamily="34" charset="0"/>
              </a:rPr>
              <a:t>Effective</a:t>
            </a:r>
            <a:endParaRPr lang="en-GB" sz="3600" dirty="0">
              <a:solidFill>
                <a:srgbClr val="FFFFFF"/>
              </a:solidFill>
              <a:latin typeface="Arial" panose="020B0604020202020204" pitchFamily="34" charset="0"/>
              <a:cs typeface="Arial" panose="020B0604020202020204" pitchFamily="34" charset="0"/>
            </a:endParaRPr>
          </a:p>
          <a:p>
            <a:r>
              <a:rPr lang="en-GB" sz="3600" dirty="0">
                <a:solidFill>
                  <a:srgbClr val="FFC000"/>
                </a:solidFill>
                <a:latin typeface="Arial" panose="020B0604020202020204" pitchFamily="34" charset="0"/>
                <a:cs typeface="Arial" panose="020B0604020202020204" pitchFamily="34" charset="0"/>
              </a:rPr>
              <a:t>Succeed </a:t>
            </a:r>
            <a:endParaRPr lang="en-GB" sz="3600" dirty="0">
              <a:solidFill>
                <a:srgbClr val="FFFFFF"/>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3E23279-93D8-455C-AF87-5CE95C736EB1}"/>
              </a:ext>
            </a:extLst>
          </p:cNvPr>
          <p:cNvPicPr>
            <a:picLocks noChangeAspect="1"/>
          </p:cNvPicPr>
          <p:nvPr/>
        </p:nvPicPr>
        <p:blipFill>
          <a:blip r:embed="rId2"/>
          <a:stretch>
            <a:fillRect/>
          </a:stretch>
        </p:blipFill>
        <p:spPr>
          <a:xfrm>
            <a:off x="1328978" y="1314499"/>
            <a:ext cx="2628900" cy="4550735"/>
          </a:xfrm>
          <a:prstGeom prst="rect">
            <a:avLst/>
          </a:prstGeom>
        </p:spPr>
      </p:pic>
      <p:pic>
        <p:nvPicPr>
          <p:cNvPr id="6" name="Picture 5">
            <a:extLst>
              <a:ext uri="{FF2B5EF4-FFF2-40B4-BE49-F238E27FC236}">
                <a16:creationId xmlns:a16="http://schemas.microsoft.com/office/drawing/2014/main" id="{7D8E299B-BB64-46E5-9DCC-67B3AA836124}"/>
              </a:ext>
            </a:extLst>
          </p:cNvPr>
          <p:cNvPicPr>
            <a:picLocks noChangeAspect="1"/>
          </p:cNvPicPr>
          <p:nvPr/>
        </p:nvPicPr>
        <p:blipFill>
          <a:blip r:embed="rId3"/>
          <a:stretch>
            <a:fillRect/>
          </a:stretch>
        </p:blipFill>
        <p:spPr>
          <a:xfrm>
            <a:off x="4149071" y="4584619"/>
            <a:ext cx="1879376" cy="2147777"/>
          </a:xfrm>
          <a:prstGeom prst="rect">
            <a:avLst/>
          </a:prstGeom>
        </p:spPr>
      </p:pic>
      <p:pic>
        <p:nvPicPr>
          <p:cNvPr id="8" name="Picture 7">
            <a:extLst>
              <a:ext uri="{FF2B5EF4-FFF2-40B4-BE49-F238E27FC236}">
                <a16:creationId xmlns:a16="http://schemas.microsoft.com/office/drawing/2014/main" id="{1F50DE65-9E7F-48A5-8566-7E4713A36BFA}"/>
              </a:ext>
            </a:extLst>
          </p:cNvPr>
          <p:cNvPicPr>
            <a:picLocks noChangeAspect="1"/>
          </p:cNvPicPr>
          <p:nvPr/>
        </p:nvPicPr>
        <p:blipFill>
          <a:blip r:embed="rId4"/>
          <a:stretch>
            <a:fillRect/>
          </a:stretch>
        </p:blipFill>
        <p:spPr>
          <a:xfrm>
            <a:off x="112006" y="53867"/>
            <a:ext cx="1834490" cy="2232836"/>
          </a:xfrm>
          <a:prstGeom prst="rect">
            <a:avLst/>
          </a:prstGeom>
        </p:spPr>
      </p:pic>
    </p:spTree>
    <p:extLst>
      <p:ext uri="{BB962C8B-B14F-4D97-AF65-F5344CB8AC3E}">
        <p14:creationId xmlns:p14="http://schemas.microsoft.com/office/powerpoint/2010/main" val="2548498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C973F-05C9-47B1-AFA8-1CBDC1E3DCA8}"/>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98051123-B730-47FE-A014-0A573493C7CC}"/>
              </a:ext>
            </a:extLst>
          </p:cNvPr>
          <p:cNvSpPr>
            <a:spLocks noGrp="1"/>
          </p:cNvSpPr>
          <p:nvPr>
            <p:ph idx="1"/>
          </p:nvPr>
        </p:nvSpPr>
        <p:spPr>
          <a:xfrm>
            <a:off x="677334" y="1362075"/>
            <a:ext cx="8596668" cy="5133975"/>
          </a:xfrm>
        </p:spPr>
        <p:txBody>
          <a:bodyPr>
            <a:normAutofit fontScale="92500" lnSpcReduction="10000"/>
          </a:bodyPr>
          <a:lstStyle/>
          <a:p>
            <a:r>
              <a:rPr lang="en-GB" sz="1400" dirty="0">
                <a:latin typeface="Arial" panose="020B0604020202020204" pitchFamily="34" charset="0"/>
                <a:cs typeface="Arial" panose="020B0604020202020204" pitchFamily="34" charset="0"/>
              </a:rPr>
              <a:t>Enoch. A (2022) ECYW6003. </a:t>
            </a:r>
            <a:r>
              <a:rPr lang="en-GB" sz="1400" i="1" dirty="0">
                <a:latin typeface="Arial" panose="020B0604020202020204" pitchFamily="34" charset="0"/>
                <a:cs typeface="Arial" panose="020B0604020202020204" pitchFamily="34" charset="0"/>
              </a:rPr>
              <a:t>‘YP's Experiences of Adolescence and ACES - A Healthy School Response’ </a:t>
            </a:r>
            <a:r>
              <a:rPr lang="en-GB" sz="1400" dirty="0">
                <a:latin typeface="Arial" panose="020B0604020202020204" pitchFamily="34" charset="0"/>
                <a:cs typeface="Arial" panose="020B0604020202020204" pitchFamily="34" charset="0"/>
              </a:rPr>
              <a:t>Lecture 5. (March 2022).</a:t>
            </a:r>
          </a:p>
          <a:p>
            <a:r>
              <a:rPr lang="en-GB" sz="1400" dirty="0">
                <a:latin typeface="Arial" panose="020B0604020202020204" pitchFamily="34" charset="0"/>
                <a:cs typeface="Arial" panose="020B0604020202020204" pitchFamily="34" charset="0"/>
              </a:rPr>
              <a:t>Csikszentmihalyi, </a:t>
            </a:r>
            <a:r>
              <a:rPr lang="en-GB" sz="1400" dirty="0" err="1">
                <a:latin typeface="Arial" panose="020B0604020202020204" pitchFamily="34" charset="0"/>
                <a:cs typeface="Arial" panose="020B0604020202020204" pitchFamily="34" charset="0"/>
              </a:rPr>
              <a:t>Mihalyi</a:t>
            </a:r>
            <a:r>
              <a:rPr lang="en-GB" sz="1400" dirty="0">
                <a:latin typeface="Arial" panose="020B0604020202020204" pitchFamily="34" charset="0"/>
                <a:cs typeface="Arial" panose="020B0604020202020204" pitchFamily="34" charset="0"/>
              </a:rPr>
              <a:t> (2022)</a:t>
            </a:r>
            <a:r>
              <a:rPr lang="en-GB" sz="1400" i="1" dirty="0">
                <a:latin typeface="Arial" panose="020B0604020202020204" pitchFamily="34" charset="0"/>
                <a:cs typeface="Arial" panose="020B0604020202020204" pitchFamily="34" charset="0"/>
              </a:rPr>
              <a:t>. “Adolescence". : </a:t>
            </a:r>
            <a:r>
              <a:rPr lang="en-GB" sz="1400" dirty="0" err="1">
                <a:latin typeface="Arial" panose="020B0604020202020204" pitchFamily="34" charset="0"/>
                <a:cs typeface="Arial" panose="020B0604020202020204" pitchFamily="34" charset="0"/>
              </a:rPr>
              <a:t>Encyclopedia</a:t>
            </a:r>
            <a:r>
              <a:rPr lang="en-GB" sz="1400" dirty="0">
                <a:latin typeface="Arial" panose="020B0604020202020204" pitchFamily="34" charset="0"/>
                <a:cs typeface="Arial" panose="020B0604020202020204" pitchFamily="34" charset="0"/>
              </a:rPr>
              <a:t> Britannica, 20 Feb. 2021, Available at: </a:t>
            </a:r>
            <a:r>
              <a:rPr lang="en-GB" sz="1400" dirty="0">
                <a:latin typeface="Arial" panose="020B0604020202020204" pitchFamily="34" charset="0"/>
                <a:cs typeface="Arial" panose="020B0604020202020204" pitchFamily="34" charset="0"/>
                <a:hlinkClick r:id="rId2"/>
              </a:rPr>
              <a:t>https://www.britannica.com/science/adolescence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2022).</a:t>
            </a:r>
          </a:p>
          <a:p>
            <a:r>
              <a:rPr lang="en-GB" sz="1400" dirty="0">
                <a:latin typeface="Arial" panose="020B0604020202020204" pitchFamily="34" charset="0"/>
                <a:cs typeface="Arial" panose="020B0604020202020204" pitchFamily="34" charset="0"/>
              </a:rPr>
              <a:t>Youth Work in Wales: Principles and Purpose (Youth Work Wales Review Group, 2018) Available at: http://www.cwvys.org.uk/1835-2/ (Accessed on: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2022). </a:t>
            </a:r>
          </a:p>
          <a:p>
            <a:r>
              <a:rPr lang="en-GB" sz="1400" dirty="0">
                <a:latin typeface="Arial" panose="020B0604020202020204" pitchFamily="34" charset="0"/>
                <a:cs typeface="Arial" panose="020B0604020202020204" pitchFamily="34" charset="0"/>
              </a:rPr>
              <a:t>Public Health Wales. (2015). </a:t>
            </a:r>
            <a:r>
              <a:rPr lang="en-GB" sz="1400" i="1" dirty="0">
                <a:latin typeface="Arial" panose="020B0604020202020204" pitchFamily="34" charset="0"/>
                <a:cs typeface="Arial" panose="020B0604020202020204" pitchFamily="34" charset="0"/>
              </a:rPr>
              <a:t>Welsh Adverse Childhood Experiences (ACE) Study.</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https://www2.nphs.wales.nhs.uk/PRIDDocs.nsf/7c21215d6d0c613e80256f490030c05a/d488a3852491bc1d80257f370038919e/$FILE/ACE%20Report%20FINAL%20(E).pdf</a:t>
            </a:r>
            <a:r>
              <a:rPr lang="en-GB" sz="1400" dirty="0">
                <a:latin typeface="Arial" panose="020B0604020202020204" pitchFamily="34" charset="0"/>
                <a:cs typeface="Arial" panose="020B0604020202020204" pitchFamily="34" charset="0"/>
              </a:rPr>
              <a:t> (Accessed on: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2022).</a:t>
            </a:r>
          </a:p>
          <a:p>
            <a:r>
              <a:rPr lang="en-GB" sz="1400" dirty="0">
                <a:latin typeface="Arial" panose="020B0604020202020204" pitchFamily="34" charset="0"/>
                <a:cs typeface="Arial" panose="020B0604020202020204" pitchFamily="34" charset="0"/>
              </a:rPr>
              <a:t>Public Health Wales (2019). ‘</a:t>
            </a:r>
            <a:r>
              <a:rPr lang="en-GB" sz="1400" i="1" dirty="0">
                <a:latin typeface="Arial" panose="020B0604020202020204" pitchFamily="34" charset="0"/>
                <a:cs typeface="Arial" panose="020B0604020202020204" pitchFamily="34" charset="0"/>
              </a:rPr>
              <a:t>Significant childhood adversity linked to increased risk of homelessness’ </a:t>
            </a:r>
            <a:r>
              <a:rPr lang="en-GB" sz="1400" dirty="0">
                <a:latin typeface="Arial" panose="020B0604020202020204" pitchFamily="34" charset="0"/>
                <a:cs typeface="Arial" panose="020B0604020202020204" pitchFamily="34" charset="0"/>
              </a:rPr>
              <a:t>Report. Available at: </a:t>
            </a:r>
            <a:r>
              <a:rPr lang="en-GB" sz="1400" dirty="0">
                <a:latin typeface="Arial" panose="020B0604020202020204" pitchFamily="34" charset="0"/>
                <a:cs typeface="Arial" panose="020B0604020202020204" pitchFamily="34" charset="0"/>
                <a:hlinkClick r:id="rId4"/>
              </a:rPr>
              <a:t>https://phw.nhs.wales/news/significant-childhood-adversity-linked-to-increased-risk-of-homelessness/</a:t>
            </a:r>
            <a:r>
              <a:rPr lang="en-GB" sz="1400" dirty="0">
                <a:latin typeface="Arial" panose="020B0604020202020204" pitchFamily="34" charset="0"/>
                <a:cs typeface="Arial" panose="020B0604020202020204" pitchFamily="34" charset="0"/>
              </a:rPr>
              <a:t> (Accessed on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2022).</a:t>
            </a:r>
          </a:p>
          <a:p>
            <a:r>
              <a:rPr lang="en-GB" sz="1400" dirty="0">
                <a:latin typeface="Arial" panose="020B0604020202020204" pitchFamily="34" charset="0"/>
                <a:cs typeface="Arial" panose="020B0604020202020204" pitchFamily="34" charset="0"/>
              </a:rPr>
              <a:t>CLD Standards Council. (2019). ‘</a:t>
            </a:r>
            <a:r>
              <a:rPr lang="en-GB" sz="1400" i="1" dirty="0">
                <a:latin typeface="Arial" panose="020B0604020202020204" pitchFamily="34" charset="0"/>
                <a:cs typeface="Arial" panose="020B0604020202020204" pitchFamily="34" charset="0"/>
              </a:rPr>
              <a:t>National Occupational Standards’.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https://moodle.uwtsd.ac.uk/course/view.php?id=9425</a:t>
            </a:r>
            <a:r>
              <a:rPr lang="en-GB" sz="1400" dirty="0">
                <a:latin typeface="Arial" panose="020B0604020202020204" pitchFamily="34" charset="0"/>
                <a:cs typeface="Arial" panose="020B0604020202020204" pitchFamily="34" charset="0"/>
              </a:rPr>
              <a:t> (Accessed on 20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2022).</a:t>
            </a:r>
          </a:p>
          <a:p>
            <a:r>
              <a:rPr lang="en-GB" sz="1400" dirty="0">
                <a:latin typeface="Arial" panose="020B0604020202020204" pitchFamily="34" charset="0"/>
                <a:cs typeface="Arial" panose="020B0604020202020204" pitchFamily="34" charset="0"/>
              </a:rPr>
              <a:t>Harrison. R &amp; Wise. C. (2008) ‘Common Core of Skills and Knowledge’ in Working with Young People. Open University. SAGE.</a:t>
            </a:r>
          </a:p>
          <a:p>
            <a:r>
              <a:rPr lang="en-GB" sz="1400" dirty="0">
                <a:latin typeface="Arial" panose="020B0604020202020204" pitchFamily="34" charset="0"/>
                <a:cs typeface="Arial" panose="020B0604020202020204" pitchFamily="34" charset="0"/>
              </a:rPr>
              <a:t>National Youth Agency (2020). ‘</a:t>
            </a:r>
            <a:r>
              <a:rPr lang="en-GB" sz="1400" i="1" dirty="0">
                <a:latin typeface="Arial" panose="020B0604020202020204" pitchFamily="34" charset="0"/>
                <a:cs typeface="Arial" panose="020B0604020202020204" pitchFamily="34" charset="0"/>
              </a:rPr>
              <a:t>Over One Million Young People ‘Off the Radar’ During Lockdown’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rPr>
              <a:t>https://www.nya.org.uk/over-one-million-young-people-off-the-radar-during-lockdown/</a:t>
            </a:r>
            <a:r>
              <a:rPr lang="en-GB" sz="1400" dirty="0">
                <a:latin typeface="Arial" panose="020B0604020202020204" pitchFamily="34" charset="0"/>
                <a:cs typeface="Arial" panose="020B0604020202020204" pitchFamily="34" charset="0"/>
              </a:rPr>
              <a:t> (Accessed on 20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2022).</a:t>
            </a:r>
          </a:p>
          <a:p>
            <a:r>
              <a:rPr lang="en-GB" sz="1400" dirty="0">
                <a:latin typeface="Arial" panose="020B0604020202020204" pitchFamily="34" charset="0"/>
                <a:cs typeface="Arial" panose="020B0604020202020204" pitchFamily="34" charset="0"/>
              </a:rPr>
              <a:t>Melo. (2021). </a:t>
            </a:r>
            <a:r>
              <a:rPr lang="en-GB" sz="1400" i="1" dirty="0">
                <a:latin typeface="Arial" panose="020B0604020202020204" pitchFamily="34" charset="0"/>
                <a:cs typeface="Arial" panose="020B0604020202020204" pitchFamily="34" charset="0"/>
              </a:rPr>
              <a:t>‘Five Ways to Well-being’.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7"/>
              </a:rPr>
              <a:t>https://www.melo.cymru/mental-wellbeing-resources/5-ways-to-wellbeing/</a:t>
            </a:r>
            <a:r>
              <a:rPr lang="en-GB" sz="1400" dirty="0">
                <a:latin typeface="Arial" panose="020B0604020202020204" pitchFamily="34" charset="0"/>
                <a:cs typeface="Arial" panose="020B0604020202020204" pitchFamily="34" charset="0"/>
              </a:rPr>
              <a:t>  (Accessed on 20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2022).</a:t>
            </a:r>
          </a:p>
          <a:p>
            <a:endParaRPr lang="en-GB" sz="1400" i="1"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32426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3478</TotalTime>
  <Words>1614</Words>
  <Application>Microsoft Office PowerPoint</Application>
  <PresentationFormat>Widescreen</PresentationFormat>
  <Paragraphs>139</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-apple-system</vt:lpstr>
      <vt:lpstr>Arial</vt:lpstr>
      <vt:lpstr>Trebuchet MS</vt:lpstr>
      <vt:lpstr>Wingdings</vt:lpstr>
      <vt:lpstr>Wingdings 3</vt:lpstr>
      <vt:lpstr>Facet</vt:lpstr>
      <vt:lpstr>BA YOUTH AND SOCIAL EDUCATION ECYW6003</vt:lpstr>
      <vt:lpstr>ASSESSMENT REQUIREMENTS </vt:lpstr>
      <vt:lpstr>According to the World Health Organisation adolescence is….</vt:lpstr>
      <vt:lpstr>What’s Going On?</vt:lpstr>
      <vt:lpstr>CHANGES</vt:lpstr>
      <vt:lpstr>What if ?</vt:lpstr>
      <vt:lpstr>ACES (Adverse Childhood Experiences)</vt:lpstr>
      <vt:lpstr>Homelessness</vt:lpstr>
      <vt:lpstr>What does this look like?</vt:lpstr>
      <vt:lpstr>The Referral</vt:lpstr>
      <vt:lpstr>Arrival at the Young Person’s Accommodation Project.</vt:lpstr>
      <vt:lpstr>Building the Relationship Between Client and Youth Worker.</vt:lpstr>
      <vt:lpstr>Needs Based Intervention</vt:lpstr>
      <vt:lpstr>Priority Needs</vt:lpstr>
      <vt:lpstr>Moving Forward and Dealing with Social Exclusion.</vt:lpstr>
      <vt:lpstr>How can Youth Work Respond?</vt:lpstr>
      <vt:lpstr>Obstacles </vt:lpstr>
      <vt:lpstr>Youth Workers are HEROES!!!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YOUTH AND SOCIAL EDUCATION ECYW6003</dc:title>
  <dc:creator>Ruth James</dc:creator>
  <cp:lastModifiedBy>Ruth James</cp:lastModifiedBy>
  <cp:revision>2</cp:revision>
  <dcterms:created xsi:type="dcterms:W3CDTF">2022-03-18T09:28:28Z</dcterms:created>
  <dcterms:modified xsi:type="dcterms:W3CDTF">2022-03-22T08:35:15Z</dcterms:modified>
</cp:coreProperties>
</file>