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41" r:id="rId1"/>
  </p:sldMasterIdLst>
  <p:notesMasterIdLst>
    <p:notesMasterId r:id="rId23"/>
  </p:notesMasterIdLst>
  <p:handoutMasterIdLst>
    <p:handoutMasterId r:id="rId24"/>
  </p:handoutMasterIdLst>
  <p:sldIdLst>
    <p:sldId id="275" r:id="rId2"/>
    <p:sldId id="257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72" r:id="rId14"/>
    <p:sldId id="273" r:id="rId15"/>
    <p:sldId id="274" r:id="rId16"/>
    <p:sldId id="258" r:id="rId17"/>
    <p:sldId id="269" r:id="rId18"/>
    <p:sldId id="259" r:id="rId19"/>
    <p:sldId id="266" r:id="rId20"/>
    <p:sldId id="270" r:id="rId21"/>
    <p:sldId id="271" r:id="rId2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55AF5C-6AC6-4F77-B4D7-3A5316EA9378}" v="1" dt="2020-09-27T15:32:05.3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14" d="100"/>
          <a:sy n="114" d="100"/>
        </p:scale>
        <p:origin x="152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914"/>
    </p:cViewPr>
  </p:sorterViewPr>
  <p:notesViewPr>
    <p:cSldViewPr snapToGrid="0">
      <p:cViewPr varScale="1">
        <p:scale>
          <a:sx n="58" d="100"/>
          <a:sy n="58" d="100"/>
        </p:scale>
        <p:origin x="-1068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Bashford" userId="5fd3d9a1-443c-4717-9608-098946ca22e0" providerId="ADAL" clId="{8755AF5C-6AC6-4F77-B4D7-3A5316EA9378}"/>
    <pc:docChg chg="custSel addSld delSld modSld">
      <pc:chgData name="Tim Bashford" userId="5fd3d9a1-443c-4717-9608-098946ca22e0" providerId="ADAL" clId="{8755AF5C-6AC6-4F77-B4D7-3A5316EA9378}" dt="2020-09-28T15:22:21.514" v="143" actId="20577"/>
      <pc:docMkLst>
        <pc:docMk/>
      </pc:docMkLst>
      <pc:sldChg chg="modSp add mod">
        <pc:chgData name="Tim Bashford" userId="5fd3d9a1-443c-4717-9608-098946ca22e0" providerId="ADAL" clId="{8755AF5C-6AC6-4F77-B4D7-3A5316EA9378}" dt="2020-09-27T15:32:17.015" v="93" actId="20577"/>
        <pc:sldMkLst>
          <pc:docMk/>
          <pc:sldMk cId="0" sldId="257"/>
        </pc:sldMkLst>
        <pc:spChg chg="mod">
          <ac:chgData name="Tim Bashford" userId="5fd3d9a1-443c-4717-9608-098946ca22e0" providerId="ADAL" clId="{8755AF5C-6AC6-4F77-B4D7-3A5316EA9378}" dt="2020-09-27T15:32:17.015" v="93" actId="20577"/>
          <ac:spMkLst>
            <pc:docMk/>
            <pc:sldMk cId="0" sldId="257"/>
            <ac:spMk id="7171" creationId="{671BA218-1F8F-45A1-A9BC-F412B18A3A8C}"/>
          </ac:spMkLst>
        </pc:spChg>
      </pc:sldChg>
      <pc:sldChg chg="del">
        <pc:chgData name="Tim Bashford" userId="5fd3d9a1-443c-4717-9608-098946ca22e0" providerId="ADAL" clId="{8755AF5C-6AC6-4F77-B4D7-3A5316EA9378}" dt="2020-09-27T15:33:16.284" v="96" actId="47"/>
        <pc:sldMkLst>
          <pc:docMk/>
          <pc:sldMk cId="0" sldId="260"/>
        </pc:sldMkLst>
      </pc:sldChg>
      <pc:sldChg chg="del">
        <pc:chgData name="Tim Bashford" userId="5fd3d9a1-443c-4717-9608-098946ca22e0" providerId="ADAL" clId="{8755AF5C-6AC6-4F77-B4D7-3A5316EA9378}" dt="2020-09-27T15:33:16.284" v="96" actId="47"/>
        <pc:sldMkLst>
          <pc:docMk/>
          <pc:sldMk cId="0" sldId="261"/>
        </pc:sldMkLst>
      </pc:sldChg>
      <pc:sldChg chg="del">
        <pc:chgData name="Tim Bashford" userId="5fd3d9a1-443c-4717-9608-098946ca22e0" providerId="ADAL" clId="{8755AF5C-6AC6-4F77-B4D7-3A5316EA9378}" dt="2020-09-27T15:33:16.284" v="96" actId="47"/>
        <pc:sldMkLst>
          <pc:docMk/>
          <pc:sldMk cId="0" sldId="262"/>
        </pc:sldMkLst>
      </pc:sldChg>
      <pc:sldChg chg="del">
        <pc:chgData name="Tim Bashford" userId="5fd3d9a1-443c-4717-9608-098946ca22e0" providerId="ADAL" clId="{8755AF5C-6AC6-4F77-B4D7-3A5316EA9378}" dt="2020-09-27T15:33:16.284" v="96" actId="47"/>
        <pc:sldMkLst>
          <pc:docMk/>
          <pc:sldMk cId="0" sldId="263"/>
        </pc:sldMkLst>
      </pc:sldChg>
      <pc:sldChg chg="del">
        <pc:chgData name="Tim Bashford" userId="5fd3d9a1-443c-4717-9608-098946ca22e0" providerId="ADAL" clId="{8755AF5C-6AC6-4F77-B4D7-3A5316EA9378}" dt="2020-09-27T15:32:50.642" v="94" actId="47"/>
        <pc:sldMkLst>
          <pc:docMk/>
          <pc:sldMk cId="0" sldId="264"/>
        </pc:sldMkLst>
      </pc:sldChg>
      <pc:sldChg chg="del">
        <pc:chgData name="Tim Bashford" userId="5fd3d9a1-443c-4717-9608-098946ca22e0" providerId="ADAL" clId="{8755AF5C-6AC6-4F77-B4D7-3A5316EA9378}" dt="2020-09-27T15:32:50.642" v="94" actId="47"/>
        <pc:sldMkLst>
          <pc:docMk/>
          <pc:sldMk cId="0" sldId="265"/>
        </pc:sldMkLst>
      </pc:sldChg>
      <pc:sldChg chg="del">
        <pc:chgData name="Tim Bashford" userId="5fd3d9a1-443c-4717-9608-098946ca22e0" providerId="ADAL" clId="{8755AF5C-6AC6-4F77-B4D7-3A5316EA9378}" dt="2020-09-27T15:32:50.642" v="94" actId="47"/>
        <pc:sldMkLst>
          <pc:docMk/>
          <pc:sldMk cId="0" sldId="267"/>
        </pc:sldMkLst>
      </pc:sldChg>
      <pc:sldChg chg="del">
        <pc:chgData name="Tim Bashford" userId="5fd3d9a1-443c-4717-9608-098946ca22e0" providerId="ADAL" clId="{8755AF5C-6AC6-4F77-B4D7-3A5316EA9378}" dt="2020-09-27T15:32:50.642" v="94" actId="47"/>
        <pc:sldMkLst>
          <pc:docMk/>
          <pc:sldMk cId="0" sldId="268"/>
        </pc:sldMkLst>
      </pc:sldChg>
      <pc:sldChg chg="modSp mod">
        <pc:chgData name="Tim Bashford" userId="5fd3d9a1-443c-4717-9608-098946ca22e0" providerId="ADAL" clId="{8755AF5C-6AC6-4F77-B4D7-3A5316EA9378}" dt="2020-09-27T15:32:55.966" v="95" actId="1076"/>
        <pc:sldMkLst>
          <pc:docMk/>
          <pc:sldMk cId="0" sldId="271"/>
        </pc:sldMkLst>
        <pc:spChg chg="mod">
          <ac:chgData name="Tim Bashford" userId="5fd3d9a1-443c-4717-9608-098946ca22e0" providerId="ADAL" clId="{8755AF5C-6AC6-4F77-B4D7-3A5316EA9378}" dt="2020-09-27T15:32:55.966" v="95" actId="1076"/>
          <ac:spMkLst>
            <pc:docMk/>
            <pc:sldMk cId="0" sldId="271"/>
            <ac:spMk id="13314" creationId="{0E781321-9D9E-4EB7-8B30-311FDC649869}"/>
          </ac:spMkLst>
        </pc:spChg>
      </pc:sldChg>
      <pc:sldChg chg="modSp mod">
        <pc:chgData name="Tim Bashford" userId="5fd3d9a1-443c-4717-9608-098946ca22e0" providerId="ADAL" clId="{8755AF5C-6AC6-4F77-B4D7-3A5316EA9378}" dt="2020-09-27T15:31:57.161" v="82" actId="20577"/>
        <pc:sldMkLst>
          <pc:docMk/>
          <pc:sldMk cId="3757229820" sldId="275"/>
        </pc:sldMkLst>
        <pc:spChg chg="mod">
          <ac:chgData name="Tim Bashford" userId="5fd3d9a1-443c-4717-9608-098946ca22e0" providerId="ADAL" clId="{8755AF5C-6AC6-4F77-B4D7-3A5316EA9378}" dt="2020-09-27T15:27:16.859" v="74" actId="20577"/>
          <ac:spMkLst>
            <pc:docMk/>
            <pc:sldMk cId="3757229820" sldId="275"/>
            <ac:spMk id="2" creationId="{D62F5081-2147-4B7D-941B-23F28A8E9565}"/>
          </ac:spMkLst>
        </pc:spChg>
        <pc:spChg chg="mod">
          <ac:chgData name="Tim Bashford" userId="5fd3d9a1-443c-4717-9608-098946ca22e0" providerId="ADAL" clId="{8755AF5C-6AC6-4F77-B4D7-3A5316EA9378}" dt="2020-09-27T15:31:57.161" v="82" actId="20577"/>
          <ac:spMkLst>
            <pc:docMk/>
            <pc:sldMk cId="3757229820" sldId="275"/>
            <ac:spMk id="3" creationId="{8F2519C9-A54D-49C4-AB91-A88A419620AC}"/>
          </ac:spMkLst>
        </pc:spChg>
      </pc:sldChg>
      <pc:sldChg chg="modSp add mod">
        <pc:chgData name="Tim Bashford" userId="5fd3d9a1-443c-4717-9608-098946ca22e0" providerId="ADAL" clId="{8755AF5C-6AC6-4F77-B4D7-3A5316EA9378}" dt="2020-09-27T15:32:05.657" v="84" actId="27636"/>
        <pc:sldMkLst>
          <pc:docMk/>
          <pc:sldMk cId="0" sldId="276"/>
        </pc:sldMkLst>
        <pc:spChg chg="mod">
          <ac:chgData name="Tim Bashford" userId="5fd3d9a1-443c-4717-9608-098946ca22e0" providerId="ADAL" clId="{8755AF5C-6AC6-4F77-B4D7-3A5316EA9378}" dt="2020-09-27T15:32:05.657" v="84" actId="27636"/>
          <ac:spMkLst>
            <pc:docMk/>
            <pc:sldMk cId="0" sldId="276"/>
            <ac:spMk id="8195" creationId="{0A4EAED4-74CE-48E7-B334-35754B54E0EF}"/>
          </ac:spMkLst>
        </pc:spChg>
      </pc:sldChg>
      <pc:sldChg chg="modSp add mod">
        <pc:chgData name="Tim Bashford" userId="5fd3d9a1-443c-4717-9608-098946ca22e0" providerId="ADAL" clId="{8755AF5C-6AC6-4F77-B4D7-3A5316EA9378}" dt="2020-09-27T15:32:05.678" v="85" actId="27636"/>
        <pc:sldMkLst>
          <pc:docMk/>
          <pc:sldMk cId="0" sldId="277"/>
        </pc:sldMkLst>
        <pc:spChg chg="mod">
          <ac:chgData name="Tim Bashford" userId="5fd3d9a1-443c-4717-9608-098946ca22e0" providerId="ADAL" clId="{8755AF5C-6AC6-4F77-B4D7-3A5316EA9378}" dt="2020-09-27T15:32:05.678" v="85" actId="27636"/>
          <ac:spMkLst>
            <pc:docMk/>
            <pc:sldMk cId="0" sldId="277"/>
            <ac:spMk id="9219" creationId="{C628E6E0-A8A2-4293-BE29-C66FAFBD1F57}"/>
          </ac:spMkLst>
        </pc:spChg>
      </pc:sldChg>
      <pc:sldChg chg="add">
        <pc:chgData name="Tim Bashford" userId="5fd3d9a1-443c-4717-9608-098946ca22e0" providerId="ADAL" clId="{8755AF5C-6AC6-4F77-B4D7-3A5316EA9378}" dt="2020-09-27T15:32:05.357" v="83"/>
        <pc:sldMkLst>
          <pc:docMk/>
          <pc:sldMk cId="0" sldId="278"/>
        </pc:sldMkLst>
      </pc:sldChg>
      <pc:sldChg chg="modSp add mod">
        <pc:chgData name="Tim Bashford" userId="5fd3d9a1-443c-4717-9608-098946ca22e0" providerId="ADAL" clId="{8755AF5C-6AC6-4F77-B4D7-3A5316EA9378}" dt="2020-09-27T15:32:05.700" v="86" actId="27636"/>
        <pc:sldMkLst>
          <pc:docMk/>
          <pc:sldMk cId="0" sldId="279"/>
        </pc:sldMkLst>
        <pc:spChg chg="mod">
          <ac:chgData name="Tim Bashford" userId="5fd3d9a1-443c-4717-9608-098946ca22e0" providerId="ADAL" clId="{8755AF5C-6AC6-4F77-B4D7-3A5316EA9378}" dt="2020-09-27T15:32:05.700" v="86" actId="27636"/>
          <ac:spMkLst>
            <pc:docMk/>
            <pc:sldMk cId="0" sldId="279"/>
            <ac:spMk id="11267" creationId="{C716F483-4988-4A05-B797-0D31C3431254}"/>
          </ac:spMkLst>
        </pc:spChg>
      </pc:sldChg>
      <pc:sldChg chg="add">
        <pc:chgData name="Tim Bashford" userId="5fd3d9a1-443c-4717-9608-098946ca22e0" providerId="ADAL" clId="{8755AF5C-6AC6-4F77-B4D7-3A5316EA9378}" dt="2020-09-27T15:32:05.357" v="83"/>
        <pc:sldMkLst>
          <pc:docMk/>
          <pc:sldMk cId="0" sldId="280"/>
        </pc:sldMkLst>
      </pc:sldChg>
      <pc:sldChg chg="modSp add mod">
        <pc:chgData name="Tim Bashford" userId="5fd3d9a1-443c-4717-9608-098946ca22e0" providerId="ADAL" clId="{8755AF5C-6AC6-4F77-B4D7-3A5316EA9378}" dt="2020-09-27T15:33:45.739" v="101" actId="20577"/>
        <pc:sldMkLst>
          <pc:docMk/>
          <pc:sldMk cId="0" sldId="281"/>
        </pc:sldMkLst>
        <pc:spChg chg="mod">
          <ac:chgData name="Tim Bashford" userId="5fd3d9a1-443c-4717-9608-098946ca22e0" providerId="ADAL" clId="{8755AF5C-6AC6-4F77-B4D7-3A5316EA9378}" dt="2020-09-27T15:33:45.739" v="101" actId="20577"/>
          <ac:spMkLst>
            <pc:docMk/>
            <pc:sldMk cId="0" sldId="281"/>
            <ac:spMk id="13315" creationId="{C8E2EA4D-02AA-4A6C-9DF8-805C986DF82D}"/>
          </ac:spMkLst>
        </pc:spChg>
      </pc:sldChg>
      <pc:sldChg chg="modSp add mod">
        <pc:chgData name="Tim Bashford" userId="5fd3d9a1-443c-4717-9608-098946ca22e0" providerId="ADAL" clId="{8755AF5C-6AC6-4F77-B4D7-3A5316EA9378}" dt="2020-09-27T15:32:05.731" v="88" actId="27636"/>
        <pc:sldMkLst>
          <pc:docMk/>
          <pc:sldMk cId="0" sldId="282"/>
        </pc:sldMkLst>
        <pc:spChg chg="mod">
          <ac:chgData name="Tim Bashford" userId="5fd3d9a1-443c-4717-9608-098946ca22e0" providerId="ADAL" clId="{8755AF5C-6AC6-4F77-B4D7-3A5316EA9378}" dt="2020-09-27T15:32:05.731" v="88" actId="27636"/>
          <ac:spMkLst>
            <pc:docMk/>
            <pc:sldMk cId="0" sldId="282"/>
            <ac:spMk id="14339" creationId="{4CD5A1D3-FE91-4305-805E-E7F914048F62}"/>
          </ac:spMkLst>
        </pc:spChg>
      </pc:sldChg>
      <pc:sldChg chg="add">
        <pc:chgData name="Tim Bashford" userId="5fd3d9a1-443c-4717-9608-098946ca22e0" providerId="ADAL" clId="{8755AF5C-6AC6-4F77-B4D7-3A5316EA9378}" dt="2020-09-27T15:32:05.357" v="83"/>
        <pc:sldMkLst>
          <pc:docMk/>
          <pc:sldMk cId="0" sldId="283"/>
        </pc:sldMkLst>
      </pc:sldChg>
      <pc:sldChg chg="add">
        <pc:chgData name="Tim Bashford" userId="5fd3d9a1-443c-4717-9608-098946ca22e0" providerId="ADAL" clId="{8755AF5C-6AC6-4F77-B4D7-3A5316EA9378}" dt="2020-09-27T15:32:05.357" v="83"/>
        <pc:sldMkLst>
          <pc:docMk/>
          <pc:sldMk cId="0" sldId="284"/>
        </pc:sldMkLst>
      </pc:sldChg>
      <pc:sldChg chg="modSp add mod">
        <pc:chgData name="Tim Bashford" userId="5fd3d9a1-443c-4717-9608-098946ca22e0" providerId="ADAL" clId="{8755AF5C-6AC6-4F77-B4D7-3A5316EA9378}" dt="2020-09-28T15:22:21.514" v="143" actId="20577"/>
        <pc:sldMkLst>
          <pc:docMk/>
          <pc:sldMk cId="0" sldId="285"/>
        </pc:sldMkLst>
        <pc:spChg chg="mod">
          <ac:chgData name="Tim Bashford" userId="5fd3d9a1-443c-4717-9608-098946ca22e0" providerId="ADAL" clId="{8755AF5C-6AC6-4F77-B4D7-3A5316EA9378}" dt="2020-09-28T15:22:21.514" v="143" actId="20577"/>
          <ac:spMkLst>
            <pc:docMk/>
            <pc:sldMk cId="0" sldId="285"/>
            <ac:spMk id="3" creationId="{70673C17-2097-4FBD-8D45-0B41E5D16C1A}"/>
          </ac:spMkLst>
        </pc:spChg>
      </pc:sldChg>
    </pc:docChg>
  </pc:docChgLst>
  <pc:docChgLst>
    <pc:chgData name="Tim Bashford" userId="5fd3d9a1-443c-4717-9608-098946ca22e0" providerId="ADAL" clId="{58E3DAFA-09EC-4275-86ED-19E6DA1DC446}"/>
    <pc:docChg chg="undo custSel modSld">
      <pc:chgData name="Tim Bashford" userId="5fd3d9a1-443c-4717-9608-098946ca22e0" providerId="ADAL" clId="{58E3DAFA-09EC-4275-86ED-19E6DA1DC446}" dt="2019-10-01T21:36:08.445" v="37" actId="20577"/>
      <pc:docMkLst>
        <pc:docMk/>
      </pc:docMkLst>
      <pc:sldChg chg="modSp">
        <pc:chgData name="Tim Bashford" userId="5fd3d9a1-443c-4717-9608-098946ca22e0" providerId="ADAL" clId="{58E3DAFA-09EC-4275-86ED-19E6DA1DC446}" dt="2019-10-01T21:36:08.445" v="37" actId="20577"/>
        <pc:sldMkLst>
          <pc:docMk/>
          <pc:sldMk cId="0" sldId="258"/>
        </pc:sldMkLst>
        <pc:spChg chg="mod">
          <ac:chgData name="Tim Bashford" userId="5fd3d9a1-443c-4717-9608-098946ca22e0" providerId="ADAL" clId="{58E3DAFA-09EC-4275-86ED-19E6DA1DC446}" dt="2019-10-01T21:36:08.445" v="37" actId="20577"/>
          <ac:spMkLst>
            <pc:docMk/>
            <pc:sldMk cId="0" sldId="258"/>
            <ac:spMk id="4099" creationId="{0454567E-C181-41D5-B358-013CE7DF3B7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CE261F69-B0FB-47B7-932B-5D966D9D63B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973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AB887BA4-8453-47F7-B6D4-662CED64E80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30638" y="0"/>
            <a:ext cx="29781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ED5E0EA1-7D84-4C15-AABE-45437A0D394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66263"/>
            <a:ext cx="297973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5" name="Rectangle 5">
            <a:extLst>
              <a:ext uri="{FF2B5EF4-FFF2-40B4-BE49-F238E27FC236}">
                <a16:creationId xmlns:a16="http://schemas.microsoft.com/office/drawing/2014/main" id="{8FD8DB4B-80C0-451C-9DFE-F3CD25B83AB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30638" y="9466263"/>
            <a:ext cx="297815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D1C87BE-F913-4D69-BF07-CD3D0934D05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150BE06A-F344-4FCE-8673-6988E9D8E03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l" defTabSz="965200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42ED0E50-6EE1-424B-9618-E2E0F46723C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2863" y="0"/>
            <a:ext cx="2944812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r" defTabSz="965200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FA61225E-4DFD-45D8-A006-2005F83267B5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05DF4EDC-15DD-40AB-A522-EE04A3CCBD2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BA4C989D-9721-4BFA-8149-46124EDD900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l" defTabSz="965200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72C9AD6E-F0A5-42A3-94D8-E6469F1130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863" y="9429750"/>
            <a:ext cx="2944812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r" defTabSz="965200">
              <a:defRPr sz="1300">
                <a:latin typeface="Times New Roman" panose="02020603050405020304" pitchFamily="18" charset="0"/>
              </a:defRPr>
            </a:lvl1pPr>
          </a:lstStyle>
          <a:p>
            <a:fld id="{9B591CFF-6631-4073-92CB-637C87DF098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">
            <a:extLst>
              <a:ext uri="{FF2B5EF4-FFF2-40B4-BE49-F238E27FC236}">
                <a16:creationId xmlns:a16="http://schemas.microsoft.com/office/drawing/2014/main" id="{0FC08B8E-F17A-4B76-974B-49E09A8D7B8C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4E50B635-E1BE-4810-A2FB-30E3164CE42F}" type="slidenum">
              <a:rPr lang="en-GB" altLang="en-US" sz="1400" smtClean="0"/>
              <a:pPr>
                <a:spcBef>
                  <a:spcPct val="0"/>
                </a:spcBef>
                <a:buClrTx/>
                <a:buFontTx/>
                <a:buNone/>
              </a:pPr>
              <a:t>13</a:t>
            </a:fld>
            <a:endParaRPr lang="en-GB" altLang="en-US" sz="1400"/>
          </a:p>
        </p:txBody>
      </p:sp>
      <p:sp>
        <p:nvSpPr>
          <p:cNvPr id="13315" name="Text Box 1">
            <a:extLst>
              <a:ext uri="{FF2B5EF4-FFF2-40B4-BE49-F238E27FC236}">
                <a16:creationId xmlns:a16="http://schemas.microsoft.com/office/drawing/2014/main" id="{1E1D15D0-4E6B-403D-AD80-AD9220D97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3" y="10156825"/>
            <a:ext cx="3275012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fld id="{F22B5494-5123-43D7-9AB1-EC5FA10DE112}" type="slidenum">
              <a:rPr lang="en-US" altLang="en-US" sz="1400">
                <a:cs typeface="DejaVu Sans" charset="0"/>
              </a:rPr>
              <a:pPr algn="r" eaLnBrk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t>13</a:t>
            </a:fld>
            <a:endParaRPr lang="en-US" altLang="en-US" sz="1400">
              <a:cs typeface="DejaVu Sans" charset="0"/>
            </a:endParaRPr>
          </a:p>
        </p:txBody>
      </p:sp>
      <p:sp>
        <p:nvSpPr>
          <p:cNvPr id="13316" name="Rectangle 2">
            <a:extLst>
              <a:ext uri="{FF2B5EF4-FFF2-40B4-BE49-F238E27FC236}">
                <a16:creationId xmlns:a16="http://schemas.microsoft.com/office/drawing/2014/main" id="{FBAA5EAF-7230-41D6-B1DD-D73AEC0612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7" name="Text Box 3">
            <a:extLst>
              <a:ext uri="{FF2B5EF4-FFF2-40B4-BE49-F238E27FC236}">
                <a16:creationId xmlns:a16="http://schemas.microsoft.com/office/drawing/2014/main" id="{9BF10611-FBC8-4AFC-9511-F36964479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">
            <a:extLst>
              <a:ext uri="{FF2B5EF4-FFF2-40B4-BE49-F238E27FC236}">
                <a16:creationId xmlns:a16="http://schemas.microsoft.com/office/drawing/2014/main" id="{385A05C1-B115-4F6F-BD26-E284C689F942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7AC3B67-EBA3-447E-9225-5BF4CC486D9E}" type="slidenum">
              <a:rPr lang="en-GB" altLang="en-US" sz="1400" smtClean="0"/>
              <a:pPr>
                <a:spcBef>
                  <a:spcPct val="0"/>
                </a:spcBef>
                <a:buClrTx/>
                <a:buFontTx/>
                <a:buNone/>
              </a:pPr>
              <a:t>14</a:t>
            </a:fld>
            <a:endParaRPr lang="en-GB" altLang="en-US" sz="1400"/>
          </a:p>
        </p:txBody>
      </p:sp>
      <p:sp>
        <p:nvSpPr>
          <p:cNvPr id="15363" name="Text Box 1">
            <a:extLst>
              <a:ext uri="{FF2B5EF4-FFF2-40B4-BE49-F238E27FC236}">
                <a16:creationId xmlns:a16="http://schemas.microsoft.com/office/drawing/2014/main" id="{00A282E0-EAB4-46A2-A8CF-E6BF5E421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3" y="10156825"/>
            <a:ext cx="3275012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fld id="{23E21907-4CD1-49AC-A1BE-F46E89F7647C}" type="slidenum">
              <a:rPr lang="en-US" altLang="en-US" sz="1400">
                <a:cs typeface="DejaVu Sans" charset="0"/>
              </a:rPr>
              <a:pPr algn="r" eaLnBrk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t>14</a:t>
            </a:fld>
            <a:endParaRPr lang="en-US" altLang="en-US" sz="1400">
              <a:cs typeface="DejaVu Sans" charset="0"/>
            </a:endParaRPr>
          </a:p>
        </p:txBody>
      </p:sp>
      <p:sp>
        <p:nvSpPr>
          <p:cNvPr id="15364" name="Rectangle 2">
            <a:extLst>
              <a:ext uri="{FF2B5EF4-FFF2-40B4-BE49-F238E27FC236}">
                <a16:creationId xmlns:a16="http://schemas.microsoft.com/office/drawing/2014/main" id="{D616271F-D6A1-4440-AF11-608850825A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5" name="Text Box 3">
            <a:extLst>
              <a:ext uri="{FF2B5EF4-FFF2-40B4-BE49-F238E27FC236}">
                <a16:creationId xmlns:a16="http://schemas.microsoft.com/office/drawing/2014/main" id="{9744B2F0-6BA1-41F5-8BCA-D81AA1E76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">
            <a:extLst>
              <a:ext uri="{FF2B5EF4-FFF2-40B4-BE49-F238E27FC236}">
                <a16:creationId xmlns:a16="http://schemas.microsoft.com/office/drawing/2014/main" id="{4385B9A0-0933-498F-9B83-E3069DA665E2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89CB04E8-78CD-434C-A0EB-1154ABF748D8}" type="slidenum">
              <a:rPr lang="en-GB" altLang="en-US" sz="1400" smtClean="0"/>
              <a:pPr>
                <a:spcBef>
                  <a:spcPct val="0"/>
                </a:spcBef>
                <a:buClrTx/>
                <a:buFontTx/>
                <a:buNone/>
              </a:pPr>
              <a:t>15</a:t>
            </a:fld>
            <a:endParaRPr lang="en-GB" altLang="en-US" sz="1400"/>
          </a:p>
        </p:txBody>
      </p:sp>
      <p:sp>
        <p:nvSpPr>
          <p:cNvPr id="17411" name="Text Box 1">
            <a:extLst>
              <a:ext uri="{FF2B5EF4-FFF2-40B4-BE49-F238E27FC236}">
                <a16:creationId xmlns:a16="http://schemas.microsoft.com/office/drawing/2014/main" id="{61E6052E-A586-4AF1-AF62-60225C4648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3" y="10156825"/>
            <a:ext cx="3275012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r" eaLnBrk="1">
              <a:lnSpc>
                <a:spcPct val="93000"/>
              </a:lnSpc>
              <a:spcBef>
                <a:spcPct val="0"/>
              </a:spcBef>
              <a:buClrTx/>
              <a:buFontTx/>
              <a:buNone/>
            </a:pPr>
            <a:fld id="{4B6D545D-0589-4127-8F76-C555777A1738}" type="slidenum">
              <a:rPr lang="en-US" altLang="en-US" sz="1400">
                <a:cs typeface="DejaVu Sans" charset="0"/>
              </a:rPr>
              <a:pPr algn="r" eaLnBrk="1">
                <a:lnSpc>
                  <a:spcPct val="93000"/>
                </a:lnSpc>
                <a:spcBef>
                  <a:spcPct val="0"/>
                </a:spcBef>
                <a:buClrTx/>
                <a:buFontTx/>
                <a:buNone/>
              </a:pPr>
              <a:t>15</a:t>
            </a:fld>
            <a:endParaRPr lang="en-US" altLang="en-US" sz="1400">
              <a:cs typeface="DejaVu Sans" charset="0"/>
            </a:endParaRPr>
          </a:p>
        </p:txBody>
      </p:sp>
      <p:sp>
        <p:nvSpPr>
          <p:cNvPr id="17412" name="Rectangle 2">
            <a:extLst>
              <a:ext uri="{FF2B5EF4-FFF2-40B4-BE49-F238E27FC236}">
                <a16:creationId xmlns:a16="http://schemas.microsoft.com/office/drawing/2014/main" id="{FF6B13AC-F120-4202-90C2-47A94AE728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3" name="Text Box 3">
            <a:extLst>
              <a:ext uri="{FF2B5EF4-FFF2-40B4-BE49-F238E27FC236}">
                <a16:creationId xmlns:a16="http://schemas.microsoft.com/office/drawing/2014/main" id="{F2EF7E6D-1FB3-4763-BD1E-73BF1D265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7DB78-D35A-4EA0-BC51-82CBB5F4C34B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016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275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7540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991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663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22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028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640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537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11753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3407543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094858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0841348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640546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860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542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198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  <p:sldLayoutId id="2147483854" r:id="rId13"/>
    <p:sldLayoutId id="2147483855" r:id="rId14"/>
    <p:sldLayoutId id="2147483856" r:id="rId15"/>
    <p:sldLayoutId id="2147483857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F5081-2147-4B7D-941B-23F28A8E95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Programming and Software Testing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2519C9-A54D-49C4-AB91-A88A419620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Session 1 - Variables</a:t>
            </a:r>
          </a:p>
          <a:p>
            <a:r>
              <a:rPr lang="en-GB" dirty="0"/>
              <a:t>Dr Tim Bashford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73321E-D1E1-45DA-BC18-5BFD86BB6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5722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295F6ABE-9584-4604-A1D8-E00BEB25A9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Rationale – why do we program?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671BA218-1F8F-45A1-A9BC-F412B18A3A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dirty="0"/>
              <a:t>Software is everywhere – and the influence of software over electronics only grows.</a:t>
            </a:r>
          </a:p>
          <a:p>
            <a:r>
              <a:rPr lang="en-GB" altLang="en-US" sz="2800" dirty="0"/>
              <a:t>Initially, all computer users were programmers.  Now the vast majority are not.</a:t>
            </a:r>
          </a:p>
          <a:p>
            <a:pPr lvl="1"/>
            <a:r>
              <a:rPr lang="en-GB" altLang="en-US" sz="2400" dirty="0"/>
              <a:t>“Program or be programmed”.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DD99EE3E-FA75-4ED3-838C-9ECD0DC77C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Three tiers of modern programming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0A4EAED4-74CE-48E7-B334-35754B54E0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en-US" sz="2800"/>
              <a:t>High-level programming</a:t>
            </a:r>
          </a:p>
          <a:p>
            <a:pPr lvl="1"/>
            <a:r>
              <a:rPr lang="en-GB" altLang="en-US" sz="2400"/>
              <a:t>Abstracts from the hardware itself.</a:t>
            </a:r>
          </a:p>
          <a:p>
            <a:pPr lvl="1"/>
            <a:r>
              <a:rPr lang="en-GB" altLang="en-US" sz="2400"/>
              <a:t>Allows you to perform powerful operations with code that’s very similar to human readable language.</a:t>
            </a:r>
          </a:p>
          <a:p>
            <a:pPr lvl="1"/>
            <a:r>
              <a:rPr lang="en-GB" altLang="en-US" sz="2400"/>
              <a:t>Suffers from the abstraction penalty.</a:t>
            </a:r>
          </a:p>
          <a:p>
            <a:pPr lvl="1"/>
            <a:r>
              <a:rPr lang="en-GB" altLang="en-US" sz="2400"/>
              <a:t>Translates to a low-level language when compiled/interpreted.</a:t>
            </a:r>
          </a:p>
          <a:p>
            <a:pPr lvl="1"/>
            <a:r>
              <a:rPr lang="en-GB" altLang="en-US" sz="2400"/>
              <a:t>print("Hello")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E2EF7C8C-ED1B-4EFC-9386-D6C6628CD2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Three tiers of modern programming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C628E6E0-A8A2-4293-BE29-C66FAFBD1F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en-US" sz="2800"/>
              <a:t>Low-level programming</a:t>
            </a:r>
          </a:p>
          <a:p>
            <a:pPr lvl="1"/>
            <a:r>
              <a:rPr lang="en-GB" altLang="en-US" sz="2400"/>
              <a:t>Not significantly abstracted from the instruction set architecture.</a:t>
            </a:r>
          </a:p>
          <a:p>
            <a:pPr lvl="1"/>
            <a:r>
              <a:rPr lang="en-GB" altLang="en-US" sz="2400"/>
              <a:t>Allows a great deal of control over the operation of code, but at a cost of vastly increased complexity.</a:t>
            </a:r>
          </a:p>
          <a:p>
            <a:pPr lvl="1"/>
            <a:r>
              <a:rPr lang="en-GB" altLang="en-US" sz="2400"/>
              <a:t>Difficult, but entirely possible for humans to read, write and understand.</a:t>
            </a:r>
          </a:p>
          <a:p>
            <a:pPr lvl="1"/>
            <a:r>
              <a:rPr lang="en-GB" altLang="en-US" sz="2400"/>
              <a:t>LDA  A  ACIA</a:t>
            </a:r>
          </a:p>
          <a:p>
            <a:pPr lvl="1"/>
            <a:endParaRPr lang="en-GB" altLang="en-US"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05C68B75-FEDE-478F-96D2-F85C95121F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Three tiers of modern programming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2D0D60D5-488C-4619-ADC5-D0C4AF88D86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/>
              <a:t>Machine code</a:t>
            </a:r>
          </a:p>
          <a:p>
            <a:pPr lvl="1"/>
            <a:r>
              <a:rPr lang="en-GB" altLang="en-US" sz="2400"/>
              <a:t>Entirely without abstraction from hardware or architecture.</a:t>
            </a:r>
          </a:p>
          <a:p>
            <a:pPr lvl="1"/>
            <a:r>
              <a:rPr lang="en-GB" altLang="en-US" sz="2400"/>
              <a:t>Nearly impossible for a human to work with or understand.</a:t>
            </a:r>
          </a:p>
          <a:p>
            <a:pPr lvl="1"/>
            <a:r>
              <a:rPr lang="en-GB" altLang="en-US" sz="2400"/>
              <a:t>The “language” of a microprocessor, i.e. no further translation required.</a:t>
            </a:r>
          </a:p>
          <a:p>
            <a:pPr lvl="1"/>
            <a:r>
              <a:rPr lang="en-GB" altLang="en-US" sz="2400"/>
              <a:t>014A 070001 01A6 37FF9</a:t>
            </a:r>
          </a:p>
          <a:p>
            <a:pPr lvl="1"/>
            <a:endParaRPr lang="en-GB" altLang="en-US"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BF998DB0-FD76-4925-AFA9-D41293FB29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Three tiers of modern programming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C716F483-4988-4A05-B797-0D31C343125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altLang="en-US" sz="2800"/>
              <a:t>High-level languages are “converted” to low-level languages to be utilised by the CPU.</a:t>
            </a:r>
          </a:p>
          <a:p>
            <a:r>
              <a:rPr lang="en-GB" altLang="en-US" sz="2800"/>
              <a:t>The CPU relies on this limited instruction set to manipulate the other hardware, or conduct mathematical operations.</a:t>
            </a:r>
          </a:p>
          <a:p>
            <a:r>
              <a:rPr lang="en-GB" altLang="en-US" sz="2800"/>
              <a:t>There are two main paradigms through which this occurs; compiled and interpreted.</a:t>
            </a:r>
          </a:p>
          <a:p>
            <a:endParaRPr lang="en-GB" altLang="en-US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7826B1C6-D97E-45FC-A307-907D6CEAE4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Compiled programming languages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C7FC871A-5A30-4762-A8FE-D338D79DC4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Compiled languages cannot be run until they are converted entirely into a “binary” – an executable, machine-readable file.</a:t>
            </a:r>
          </a:p>
          <a:p>
            <a:pPr lvl="1"/>
            <a:r>
              <a:rPr lang="en-GB" altLang="en-US"/>
              <a:t>The .exe format in Windows is one many people are familiar with.</a:t>
            </a:r>
          </a:p>
          <a:p>
            <a:r>
              <a:rPr lang="en-GB" altLang="en-US"/>
              <a:t>Syntax errors prevent the creation of an executable, thus the program cannot be run until it is syntactically valid.</a:t>
            </a:r>
          </a:p>
          <a:p>
            <a:pPr lvl="1"/>
            <a:r>
              <a:rPr lang="en-GB" altLang="en-US"/>
              <a:t>Note that this certainly doesn’t mean that the program is error-free!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A31402FE-829C-4BDE-97BA-F65BD00867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Compiled programming languages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C8E2EA4D-02AA-4A6C-9DF8-805C986DF82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en-US" sz="2400" dirty="0"/>
              <a:t>In terms of code, compiled languages are often more particular about syntax than interpreted languages because they go through this rigorous complication process.</a:t>
            </a:r>
          </a:p>
          <a:p>
            <a:r>
              <a:rPr lang="en-GB" altLang="en-US" sz="2400" dirty="0"/>
              <a:t>As such, can be slightly more complicated to write.</a:t>
            </a:r>
          </a:p>
          <a:p>
            <a:pPr lvl="1"/>
            <a:r>
              <a:rPr lang="en-GB" altLang="en-US" sz="2000" dirty="0"/>
              <a:t>Often strongly typed</a:t>
            </a:r>
          </a:p>
          <a:p>
            <a:r>
              <a:rPr lang="en-GB" altLang="en-US" sz="2400" dirty="0"/>
              <a:t>Examples include C, C++, Java, C#.</a:t>
            </a:r>
          </a:p>
          <a:p>
            <a:r>
              <a:rPr lang="en-GB" altLang="en-US" sz="2400" dirty="0"/>
              <a:t>We’ll be </a:t>
            </a:r>
            <a:r>
              <a:rPr lang="en-GB" altLang="en-US" sz="2400"/>
              <a:t>studying Java.</a:t>
            </a:r>
            <a:endParaRPr lang="en-GB" altLang="en-US" sz="2400" dirty="0"/>
          </a:p>
          <a:p>
            <a:pPr lvl="1"/>
            <a:endParaRPr lang="en-GB" altLang="en-US" sz="2000" dirty="0"/>
          </a:p>
          <a:p>
            <a:endParaRPr lang="en-GB" alt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E74CA409-B650-4D27-B337-0CC741D868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Interpreted programming languages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4CD5A1D3-FE91-4305-805E-E7F914048F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 sz="2400" dirty="0"/>
              <a:t>Interpreted languages are converted into machine code a line at a time, then executed.</a:t>
            </a:r>
          </a:p>
          <a:p>
            <a:pPr lvl="1"/>
            <a:r>
              <a:rPr lang="en-GB" altLang="en-US" sz="2000" dirty="0"/>
              <a:t>As such, will run a program line-by-line until it encounters an error, then stop.</a:t>
            </a:r>
          </a:p>
          <a:p>
            <a:r>
              <a:rPr lang="en-GB" altLang="en-US" sz="2400" dirty="0"/>
              <a:t>Generally slightly less picky about syntax than compiled languages – often weakly typed.</a:t>
            </a:r>
          </a:p>
          <a:p>
            <a:r>
              <a:rPr lang="en-GB" altLang="en-US" sz="2400" dirty="0"/>
              <a:t>Examples include Python, PHP, BASIC, JavaScript.</a:t>
            </a:r>
          </a:p>
          <a:p>
            <a:r>
              <a:rPr lang="en-GB" altLang="en-US" sz="2400" dirty="0"/>
              <a:t>You will use interpreted languages as part of web development modules.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12B6F440-B1A3-49B6-BC38-9B361CA1C4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Compiled vs interpreted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F3AA8326-F1D0-4035-9B49-85B20494093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400" dirty="0"/>
              <a:t>Think of it like using a translation service from English.</a:t>
            </a:r>
          </a:p>
          <a:p>
            <a:r>
              <a:rPr lang="en-GB" altLang="en-US" sz="2400" dirty="0"/>
              <a:t>Compiled languages have some (usually extremely small) overhead time to begin, but run considerably faster.</a:t>
            </a:r>
          </a:p>
          <a:p>
            <a:r>
              <a:rPr lang="en-GB" altLang="en-US" sz="2400" dirty="0"/>
              <a:t>Interpreted languages do not have any initial overhead, but are considerably slower in operation than compiled languages.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75B8E7FF-B6F1-45FE-B552-7F8644D7B4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Compiled vs interpreted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7BD91F47-FD60-41AD-B101-EB6394A7876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Compiled languages can never be reverted to code, i.e. an executable cannot be turned back into the source used to compile it.</a:t>
            </a:r>
          </a:p>
          <a:p>
            <a:pPr lvl="1"/>
            <a:r>
              <a:rPr lang="en-GB" altLang="en-US" dirty="0"/>
              <a:t>Good for preserving ownership of the application.</a:t>
            </a:r>
          </a:p>
          <a:p>
            <a:pPr lvl="1"/>
            <a:r>
              <a:rPr lang="en-GB" altLang="en-US" dirty="0"/>
              <a:t>Difficult to change – usually requiring replacement of the entire executable.</a:t>
            </a:r>
          </a:p>
          <a:p>
            <a:r>
              <a:rPr lang="en-GB" altLang="en-US" dirty="0"/>
              <a:t>Interpreted languages are distributed as code.</a:t>
            </a:r>
          </a:p>
          <a:p>
            <a:pPr lvl="1"/>
            <a:r>
              <a:rPr lang="en-GB" altLang="en-US" dirty="0"/>
              <a:t>Anyone may see and modify this code, meaning it is difficult to maintain ownership.</a:t>
            </a:r>
          </a:p>
          <a:p>
            <a:pPr lvl="1"/>
            <a:r>
              <a:rPr lang="en-GB" altLang="en-US" dirty="0"/>
              <a:t>Easy to change – great for web languages where ownership isn’t a concern server-side.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0F3A0AB7-02B4-46B9-9015-DB5E03C09F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Variables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73C17-2097-4FBD-8D45-0B41E5D16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/>
              <a:t>Many people seemed to have difficulty with variables in the test, so we’ll recap them in full today.</a:t>
            </a:r>
          </a:p>
          <a:p>
            <a:pPr>
              <a:defRPr/>
            </a:pPr>
            <a:r>
              <a:rPr lang="en-GB" dirty="0"/>
              <a:t>Storing data in memory requires four pieces of information:</a:t>
            </a:r>
          </a:p>
          <a:p>
            <a:pPr lvl="1">
              <a:defRPr/>
            </a:pPr>
            <a:r>
              <a:rPr lang="en-GB" dirty="0"/>
              <a:t>Address (memory location).</a:t>
            </a:r>
          </a:p>
          <a:p>
            <a:pPr lvl="1">
              <a:defRPr/>
            </a:pPr>
            <a:r>
              <a:rPr lang="en-GB" dirty="0"/>
              <a:t>Type (the format of the information).</a:t>
            </a:r>
          </a:p>
          <a:p>
            <a:pPr lvl="1">
              <a:defRPr/>
            </a:pPr>
            <a:r>
              <a:rPr lang="en-GB" dirty="0"/>
              <a:t>Name (a descriptive reference to the variable).</a:t>
            </a:r>
          </a:p>
          <a:p>
            <a:pPr lvl="1">
              <a:defRPr/>
            </a:pPr>
            <a:r>
              <a:rPr lang="en-GB" dirty="0"/>
              <a:t>Value (the information stored in the variable).</a:t>
            </a:r>
          </a:p>
          <a:p>
            <a:pPr>
              <a:defRPr/>
            </a:pPr>
            <a:r>
              <a:rPr lang="en-GB" dirty="0"/>
              <a:t>In some languages (e.g. Python), there is no meaningful way to interact with the address, and the type is obfuscated.</a:t>
            </a:r>
          </a:p>
          <a:p>
            <a:pPr>
              <a:defRPr/>
            </a:pPr>
            <a:r>
              <a:rPr lang="en-GB" dirty="0"/>
              <a:t>Java is quite a powerful language where we can </a:t>
            </a:r>
            <a:r>
              <a:rPr lang="en-GB"/>
              <a:t>interact somewhat </a:t>
            </a:r>
            <a:r>
              <a:rPr lang="en-GB" dirty="0"/>
              <a:t>directly – though we </a:t>
            </a:r>
            <a:r>
              <a:rPr lang="en-GB"/>
              <a:t>almost never do.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>
            <a:extLst>
              <a:ext uri="{FF2B5EF4-FFF2-40B4-BE49-F238E27FC236}">
                <a16:creationId xmlns:a16="http://schemas.microsoft.com/office/drawing/2014/main" id="{51695C46-0F81-4352-A7D5-E0AA9FC842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441" y="361"/>
            <a:ext cx="7771680" cy="1143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8" tIns="42452" rIns="81638" bIns="42452" anchor="ctr"/>
          <a:lstStyle>
            <a:lvl1pPr marL="215900" indent="-209550">
              <a:lnSpc>
                <a:spcPct val="93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9pPr>
          </a:lstStyle>
          <a:p>
            <a:pPr algn="ctr" eaLnBrk="1">
              <a:lnSpc>
                <a:spcPct val="100000"/>
              </a:lnSpc>
              <a:spcAft>
                <a:spcPct val="0"/>
              </a:spcAft>
              <a:buClrTx/>
              <a:buSzPct val="45000"/>
              <a:buFontTx/>
              <a:buNone/>
            </a:pPr>
            <a:r>
              <a:rPr lang="en-US" altLang="en-US" sz="3600" dirty="0">
                <a:solidFill>
                  <a:schemeClr val="accent1"/>
                </a:solidFill>
                <a:latin typeface="+mj-lt"/>
              </a:rPr>
              <a:t>Data Storage</a:t>
            </a: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EFF87697-0B61-48F4-99B4-B10153DCD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441" y="1220041"/>
            <a:ext cx="7771680" cy="2132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8" tIns="42452" rIns="81638" bIns="42452"/>
          <a:lstStyle>
            <a:lvl1pPr marL="425450" indent="-320675">
              <a:lnSpc>
                <a:spcPct val="93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1pPr>
            <a:lvl2pPr marL="857250" indent="-320675"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9pPr>
          </a:lstStyle>
          <a:p>
            <a:pPr>
              <a:lnSpc>
                <a:spcPct val="100000"/>
              </a:lnSpc>
              <a:spcBef>
                <a:spcPts val="726"/>
              </a:spcBef>
              <a:spcAft>
                <a:spcPct val="0"/>
              </a:spcAft>
              <a:buSzPct val="45000"/>
              <a:buFont typeface="Wingdings" panose="05000000000000000000" pitchFamily="2" charset="2"/>
              <a:buChar char=""/>
            </a:pPr>
            <a:r>
              <a:rPr lang="en-US" altLang="en-US" sz="1600" dirty="0">
                <a:latin typeface="+mn-lt"/>
              </a:rPr>
              <a:t>Data that is used by a program is stored in areas called variables</a:t>
            </a:r>
          </a:p>
          <a:p>
            <a:pPr lvl="1">
              <a:lnSpc>
                <a:spcPct val="100000"/>
              </a:lnSpc>
              <a:spcBef>
                <a:spcPts val="635"/>
              </a:spcBef>
              <a:spcAft>
                <a:spcPct val="0"/>
              </a:spcAft>
              <a:buSzPct val="75000"/>
              <a:buFont typeface="Symbol" panose="05050102010706020507" pitchFamily="18" charset="2"/>
              <a:buChar char=""/>
            </a:pPr>
            <a:r>
              <a:rPr lang="en-US" altLang="en-US" sz="1600" dirty="0">
                <a:latin typeface="+mn-lt"/>
              </a:rPr>
              <a:t>They are similar to variables in algebra</a:t>
            </a:r>
          </a:p>
          <a:p>
            <a:pPr lvl="1">
              <a:lnSpc>
                <a:spcPct val="100000"/>
              </a:lnSpc>
              <a:spcBef>
                <a:spcPts val="635"/>
              </a:spcBef>
              <a:spcAft>
                <a:spcPct val="0"/>
              </a:spcAft>
              <a:buSzPct val="75000"/>
              <a:buFont typeface="Symbol" panose="05050102010706020507" pitchFamily="18" charset="2"/>
              <a:buChar char=""/>
            </a:pPr>
            <a:r>
              <a:rPr lang="en-US" altLang="en-US" sz="1600" dirty="0">
                <a:latin typeface="+mn-lt"/>
              </a:rPr>
              <a:t>The represent a named area of memory</a:t>
            </a:r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id="{F7E7059A-B6EF-43F4-A2EC-859035B4E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01" y="2680199"/>
            <a:ext cx="8609760" cy="2957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973932E8-13B8-474C-B43C-EB41B9EFAA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441" y="151561"/>
            <a:ext cx="7771680" cy="1143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8" tIns="42452" rIns="81638" bIns="42452" anchor="ctr"/>
          <a:lstStyle>
            <a:lvl1pPr marL="215900" indent="-209550">
              <a:lnSpc>
                <a:spcPct val="93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9pPr>
          </a:lstStyle>
          <a:p>
            <a:pPr algn="ctr" eaLnBrk="1">
              <a:lnSpc>
                <a:spcPct val="100000"/>
              </a:lnSpc>
              <a:spcAft>
                <a:spcPct val="0"/>
              </a:spcAft>
              <a:buClrTx/>
              <a:buSzPct val="45000"/>
              <a:buFontTx/>
              <a:buNone/>
            </a:pPr>
            <a:r>
              <a:rPr lang="en-US" altLang="en-US" sz="3600" dirty="0">
                <a:solidFill>
                  <a:schemeClr val="accent1"/>
                </a:solidFill>
                <a:latin typeface="+mj-lt"/>
              </a:rPr>
              <a:t>Names, Values and Addresses</a:t>
            </a:r>
          </a:p>
        </p:txBody>
      </p:sp>
      <p:sp>
        <p:nvSpPr>
          <p:cNvPr id="10242" name="Text Box 2">
            <a:extLst>
              <a:ext uri="{FF2B5EF4-FFF2-40B4-BE49-F238E27FC236}">
                <a16:creationId xmlns:a16="http://schemas.microsoft.com/office/drawing/2014/main" id="{CCE6F11D-79F5-4B63-9F76-006780F682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161" y="1371241"/>
            <a:ext cx="8533440" cy="1599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8" tIns="42452" rIns="81638" bIns="42452"/>
          <a:lstStyle>
            <a:lvl1pPr marL="425450" indent="-320675"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pPr>
              <a:lnSpc>
                <a:spcPct val="90000"/>
              </a:lnSpc>
              <a:spcBef>
                <a:spcPts val="454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/>
            </a:pPr>
            <a:r>
              <a:rPr lang="en-GB" altLang="en-US" sz="1814" dirty="0">
                <a:solidFill>
                  <a:srgbClr val="000000"/>
                </a:solidFill>
                <a:latin typeface="+mn-lt"/>
              </a:rPr>
              <a:t>Each variable has a name the name can be used to access the data stored at that place in memory</a:t>
            </a:r>
          </a:p>
          <a:p>
            <a:pPr marL="387366">
              <a:lnSpc>
                <a:spcPct val="90000"/>
              </a:lnSpc>
              <a:spcBef>
                <a:spcPts val="454"/>
              </a:spcBef>
              <a:buSzPct val="45000"/>
              <a:defRPr/>
            </a:pPr>
            <a:endParaRPr lang="en-GB" altLang="en-US" sz="1814" dirty="0">
              <a:solidFill>
                <a:srgbClr val="000000"/>
              </a:solidFill>
              <a:latin typeface="+mn-lt"/>
            </a:endParaRPr>
          </a:p>
          <a:p>
            <a:pPr>
              <a:lnSpc>
                <a:spcPct val="90000"/>
              </a:lnSpc>
              <a:spcBef>
                <a:spcPts val="454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/>
            </a:pPr>
            <a:r>
              <a:rPr lang="en-GB" altLang="en-US" sz="1814" dirty="0">
                <a:solidFill>
                  <a:srgbClr val="000000"/>
                </a:solidFill>
                <a:latin typeface="+mn-lt"/>
              </a:rPr>
              <a:t>The value of the variable is the data it stores</a:t>
            </a:r>
          </a:p>
          <a:p>
            <a:pPr marL="387366">
              <a:lnSpc>
                <a:spcPct val="90000"/>
              </a:lnSpc>
              <a:spcBef>
                <a:spcPts val="454"/>
              </a:spcBef>
              <a:buSzPct val="45000"/>
              <a:defRPr/>
            </a:pPr>
            <a:endParaRPr lang="en-GB" altLang="en-US" sz="1814" dirty="0">
              <a:solidFill>
                <a:srgbClr val="000000"/>
              </a:solidFill>
              <a:latin typeface="+mn-lt"/>
            </a:endParaRPr>
          </a:p>
          <a:p>
            <a:pPr>
              <a:lnSpc>
                <a:spcPct val="90000"/>
              </a:lnSpc>
              <a:spcBef>
                <a:spcPts val="454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/>
            </a:pPr>
            <a:r>
              <a:rPr lang="en-GB" altLang="en-US" sz="1814" dirty="0">
                <a:solidFill>
                  <a:srgbClr val="000000"/>
                </a:solidFill>
                <a:latin typeface="+mn-lt"/>
              </a:rPr>
              <a:t>The name is for our ease of use only, the computer uses the memory address. </a:t>
            </a:r>
          </a:p>
        </p:txBody>
      </p:sp>
      <p:pic>
        <p:nvPicPr>
          <p:cNvPr id="14340" name="Picture 3">
            <a:extLst>
              <a:ext uri="{FF2B5EF4-FFF2-40B4-BE49-F238E27FC236}">
                <a16:creationId xmlns:a16="http://schemas.microsoft.com/office/drawing/2014/main" id="{F7AD91CB-1391-4834-9E71-17D936CEF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881" y="3581641"/>
            <a:ext cx="6171840" cy="293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>
            <a:extLst>
              <a:ext uri="{FF2B5EF4-FFF2-40B4-BE49-F238E27FC236}">
                <a16:creationId xmlns:a16="http://schemas.microsoft.com/office/drawing/2014/main" id="{9BBA50CF-6493-407F-B8FF-D83C9CC454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160" y="361"/>
            <a:ext cx="7771680" cy="1143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8" tIns="42452" rIns="81638" bIns="42452" anchor="ctr"/>
          <a:lstStyle>
            <a:lvl1pPr marL="215900" indent="-209550">
              <a:lnSpc>
                <a:spcPct val="93000"/>
              </a:lnSpc>
              <a:spcAft>
                <a:spcPts val="142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WenQuanYi Zen Hei Sharp" charset="0"/>
              </a:defRPr>
            </a:lvl9pPr>
          </a:lstStyle>
          <a:p>
            <a:pPr algn="ctr" eaLnBrk="1">
              <a:lnSpc>
                <a:spcPct val="100000"/>
              </a:lnSpc>
              <a:spcAft>
                <a:spcPct val="0"/>
              </a:spcAft>
              <a:buClrTx/>
              <a:buSzPct val="45000"/>
              <a:buFontTx/>
              <a:buNone/>
            </a:pPr>
            <a:r>
              <a:rPr lang="en-US" altLang="en-US" sz="3600" dirty="0">
                <a:solidFill>
                  <a:schemeClr val="accent1"/>
                </a:solidFill>
                <a:latin typeface="+mj-lt"/>
              </a:rPr>
              <a:t>Types</a:t>
            </a:r>
          </a:p>
        </p:txBody>
      </p:sp>
      <p:sp>
        <p:nvSpPr>
          <p:cNvPr id="11266" name="Text Box 2">
            <a:extLst>
              <a:ext uri="{FF2B5EF4-FFF2-40B4-BE49-F238E27FC236}">
                <a16:creationId xmlns:a16="http://schemas.microsoft.com/office/drawing/2014/main" id="{B736CAB8-4F37-4EE6-8C9C-675175ECB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161" y="1371241"/>
            <a:ext cx="8457120" cy="1294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8" tIns="42452" rIns="81638" bIns="42452"/>
          <a:lstStyle>
            <a:lvl1pPr marL="425450" indent="-320675"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1pPr>
            <a:lvl2pPr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2pPr>
            <a:lvl3pPr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3pPr>
            <a:lvl4pPr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4pPr>
            <a:lvl5pPr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25450" algn="l"/>
                <a:tab pos="530225" algn="l"/>
                <a:tab pos="979488" algn="l"/>
                <a:tab pos="1428750" algn="l"/>
                <a:tab pos="1878013" algn="l"/>
                <a:tab pos="2327275" algn="l"/>
                <a:tab pos="2776538" algn="l"/>
                <a:tab pos="3225800" algn="l"/>
                <a:tab pos="3675063" algn="l"/>
                <a:tab pos="4124325" algn="l"/>
                <a:tab pos="4573588" algn="l"/>
                <a:tab pos="5022850" algn="l"/>
                <a:tab pos="5472113" algn="l"/>
                <a:tab pos="5921375" algn="l"/>
                <a:tab pos="6370638" algn="l"/>
                <a:tab pos="6819900" algn="l"/>
                <a:tab pos="7269163" algn="l"/>
                <a:tab pos="7718425" algn="l"/>
                <a:tab pos="8167688" algn="l"/>
                <a:tab pos="8616950" algn="l"/>
                <a:tab pos="9066213" algn="l"/>
              </a:tabLst>
              <a:defRPr>
                <a:solidFill>
                  <a:srgbClr val="FFFFFF"/>
                </a:solidFill>
                <a:latin typeface="Arial" panose="020B0604020202020204" pitchFamily="34" charset="0"/>
                <a:ea typeface="WenQuanYi Zen Hei Sharp" charset="0"/>
                <a:cs typeface="WenQuanYi Zen Hei Sharp" charset="0"/>
              </a:defRPr>
            </a:lvl9pPr>
          </a:lstStyle>
          <a:p>
            <a:pPr>
              <a:lnSpc>
                <a:spcPct val="90000"/>
              </a:lnSpc>
              <a:spcBef>
                <a:spcPts val="544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/>
            </a:pPr>
            <a:r>
              <a:rPr lang="en-GB" altLang="en-US" sz="1600" dirty="0">
                <a:solidFill>
                  <a:srgbClr val="000000"/>
                </a:solidFill>
                <a:latin typeface="+mn-lt"/>
              </a:rPr>
              <a:t>Each addressed space in memory (referenced by a memory address) is of a fixed size</a:t>
            </a:r>
          </a:p>
          <a:p>
            <a:pPr marL="387366">
              <a:lnSpc>
                <a:spcPct val="90000"/>
              </a:lnSpc>
              <a:spcBef>
                <a:spcPts val="544"/>
              </a:spcBef>
              <a:buSzPct val="45000"/>
              <a:defRPr/>
            </a:pPr>
            <a:endParaRPr lang="en-GB" altLang="en-US" sz="1600" dirty="0">
              <a:solidFill>
                <a:srgbClr val="000000"/>
              </a:solidFill>
              <a:latin typeface="+mn-lt"/>
            </a:endParaRPr>
          </a:p>
          <a:p>
            <a:pPr>
              <a:lnSpc>
                <a:spcPct val="90000"/>
              </a:lnSpc>
              <a:spcBef>
                <a:spcPts val="544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/>
            </a:pPr>
            <a:r>
              <a:rPr lang="en-GB" altLang="en-US" sz="1600" dirty="0">
                <a:solidFill>
                  <a:srgbClr val="000000"/>
                </a:solidFill>
                <a:latin typeface="+mn-lt"/>
              </a:rPr>
              <a:t>Some variables require more than one space the type of the variable allows the program and the programmer to handle the variables appropriately</a:t>
            </a:r>
          </a:p>
        </p:txBody>
      </p:sp>
      <p:pic>
        <p:nvPicPr>
          <p:cNvPr id="16388" name="Picture 3">
            <a:extLst>
              <a:ext uri="{FF2B5EF4-FFF2-40B4-BE49-F238E27FC236}">
                <a16:creationId xmlns:a16="http://schemas.microsoft.com/office/drawing/2014/main" id="{83FFCCB0-50B9-4731-8138-7FEDD665F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116" y="2893321"/>
            <a:ext cx="6248160" cy="2975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BFD4C9E7-8182-4A3A-8355-81EAFACAC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Variable Declaration Pattern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0454567E-C181-41D5-B358-013CE7DF3B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type   </a:t>
            </a:r>
            <a:r>
              <a:rPr lang="en-GB" altLang="en-US" i="1" dirty="0" err="1"/>
              <a:t>variablename</a:t>
            </a:r>
            <a:r>
              <a:rPr lang="en-GB" altLang="en-US" sz="2400" b="1" dirty="0"/>
              <a:t>;</a:t>
            </a:r>
          </a:p>
          <a:p>
            <a:r>
              <a:rPr lang="en-GB" altLang="en-US" dirty="0"/>
              <a:t>type</a:t>
            </a:r>
          </a:p>
          <a:p>
            <a:pPr lvl="1"/>
            <a:r>
              <a:rPr lang="en-GB" altLang="en-US" dirty="0"/>
              <a:t>Int (signed/unsigned)</a:t>
            </a:r>
          </a:p>
          <a:p>
            <a:pPr lvl="1"/>
            <a:r>
              <a:rPr lang="en-GB" altLang="en-US" dirty="0"/>
              <a:t>double (also: float)</a:t>
            </a:r>
          </a:p>
          <a:p>
            <a:pPr lvl="1"/>
            <a:r>
              <a:rPr lang="en-GB" altLang="en-US" dirty="0"/>
              <a:t>String</a:t>
            </a:r>
          </a:p>
          <a:p>
            <a:pPr lvl="1"/>
            <a:r>
              <a:rPr lang="en-GB" altLang="en-US" dirty="0" err="1"/>
              <a:t>boolean</a:t>
            </a:r>
            <a:endParaRPr lang="en-GB" altLang="en-US" dirty="0"/>
          </a:p>
          <a:p>
            <a:pPr lvl="1"/>
            <a:endParaRPr lang="en-GB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885897F-C0CA-46F7-A6DF-1586BAA5B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B45F4-9869-4DFD-BA9A-10950F0FC6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Hide and seek champion…..</a:t>
            </a:r>
          </a:p>
          <a:p>
            <a:pPr>
              <a:defRPr/>
            </a:pPr>
            <a:endParaRPr lang="en-GB" dirty="0"/>
          </a:p>
          <a:p>
            <a:pPr marL="0" indent="0">
              <a:buFont typeface="Monotype Sorts" pitchFamily="2" charset="2"/>
              <a:buNone/>
              <a:defRPr/>
            </a:pPr>
            <a:r>
              <a:rPr lang="en-GB" sz="9600" b="1" dirty="0">
                <a:solidFill>
                  <a:srgbClr val="FF0000"/>
                </a:solidFill>
              </a:rPr>
              <a:t>;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  <a:p>
            <a:pPr marL="0" indent="0">
              <a:buFont typeface="Monotype Sorts" pitchFamily="2" charset="2"/>
              <a:buNone/>
              <a:defRPr/>
            </a:pPr>
            <a:r>
              <a:rPr lang="en-GB" dirty="0"/>
              <a:t>….. since 1958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56F8A504-63E5-4F3C-AF8F-5098C7B8E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Variable Assignment Pattern</a:t>
            </a: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4AC7EAAF-D5B9-4A19-8A06-4026D83F1B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i="1"/>
              <a:t>variablename</a:t>
            </a:r>
            <a:r>
              <a:rPr lang="en-GB" altLang="en-US"/>
              <a:t> = value</a:t>
            </a:r>
            <a:r>
              <a:rPr lang="en-GB" altLang="en-US" sz="2400" b="1"/>
              <a:t>;</a:t>
            </a:r>
          </a:p>
          <a:p>
            <a:r>
              <a:rPr lang="en-GB" altLang="en-US"/>
              <a:t>value:</a:t>
            </a:r>
          </a:p>
          <a:p>
            <a:pPr lvl="1"/>
            <a:r>
              <a:rPr lang="en-GB" altLang="en-US"/>
              <a:t>Whole numbers -2,-1,0,1,2…etc  (int)</a:t>
            </a:r>
          </a:p>
          <a:p>
            <a:pPr lvl="1"/>
            <a:r>
              <a:rPr lang="en-GB" altLang="en-US"/>
              <a:t>Floating point numbers -2.1,-1.3,0.0,1.33,2.45, etc (double)</a:t>
            </a:r>
          </a:p>
          <a:p>
            <a:pPr lvl="1"/>
            <a:r>
              <a:rPr lang="en-GB" altLang="en-US"/>
              <a:t>Strings “Hello”, “Goodbye”, “1”, etc (string)</a:t>
            </a:r>
          </a:p>
          <a:p>
            <a:pPr lvl="1"/>
            <a:r>
              <a:rPr lang="en-GB" altLang="en-US"/>
              <a:t>Boolean true, false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DDFE7256-0E16-4F72-B595-7E96A7705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THINGS THAT YOU KNOW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DD34D8AC-B591-4BCF-80D6-2F4509C2C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/>
              <a:t>Variables must have a value</a:t>
            </a:r>
          </a:p>
          <a:p>
            <a:r>
              <a:rPr lang="en-GB" altLang="en-US"/>
              <a:t>Variables have a type (int, double, boolean, String)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26EB0933-E274-48D0-85E6-A3C5D7BF9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Literal Values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4ABDF16F-E520-417D-ABE1-96CE4CE6D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0938" y="1709738"/>
            <a:ext cx="7029450" cy="4114800"/>
          </a:xfrm>
        </p:spPr>
        <p:txBody>
          <a:bodyPr/>
          <a:lstStyle/>
          <a:p>
            <a:r>
              <a:rPr lang="en-GB" altLang="en-US"/>
              <a:t>We should avoid using fixed values in our code</a:t>
            </a:r>
          </a:p>
          <a:p>
            <a:r>
              <a:rPr lang="en-GB" altLang="en-US"/>
              <a:t>Instead we should name them</a:t>
            </a:r>
          </a:p>
        </p:txBody>
      </p:sp>
      <p:sp>
        <p:nvSpPr>
          <p:cNvPr id="12293" name="TextBox 4">
            <a:extLst>
              <a:ext uri="{FF2B5EF4-FFF2-40B4-BE49-F238E27FC236}">
                <a16:creationId xmlns:a16="http://schemas.microsoft.com/office/drawing/2014/main" id="{572BEA0E-EC9A-40E7-8E5E-8F13D251E9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9925" y="2805113"/>
            <a:ext cx="48466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static  final   type   </a:t>
            </a:r>
            <a:r>
              <a:rPr kumimoji="0" lang="en-GB" altLang="en-US" sz="1800" i="1"/>
              <a:t>LITERALVALUE</a:t>
            </a:r>
            <a:r>
              <a:rPr kumimoji="0" lang="en-GB" altLang="en-US" sz="1800"/>
              <a:t>  =   value</a:t>
            </a:r>
            <a:r>
              <a:rPr kumimoji="0" lang="en-GB" altLang="en-US" sz="1800" b="1">
                <a:solidFill>
                  <a:srgbClr val="FF0000"/>
                </a:solidFill>
              </a:rPr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1800" b="1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1"/>
              <a:t>Example</a:t>
            </a:r>
            <a:br>
              <a:rPr kumimoji="0" lang="en-GB" altLang="en-US" sz="1800" b="1"/>
            </a:br>
            <a:endParaRPr kumimoji="0" lang="en-GB" altLang="en-US" sz="1800" b="1"/>
          </a:p>
        </p:txBody>
      </p:sp>
      <p:sp>
        <p:nvSpPr>
          <p:cNvPr id="12294" name="TextBox 5">
            <a:extLst>
              <a:ext uri="{FF2B5EF4-FFF2-40B4-BE49-F238E27FC236}">
                <a16:creationId xmlns:a16="http://schemas.microsoft.com/office/drawing/2014/main" id="{CF76943D-1BCA-4C16-AF6F-70B6527ED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9925" y="3767138"/>
            <a:ext cx="47307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static final double </a:t>
            </a:r>
            <a:r>
              <a:rPr kumimoji="0" lang="en-GB" altLang="en-US" sz="1800" b="1"/>
              <a:t>PI</a:t>
            </a:r>
            <a:r>
              <a:rPr kumimoji="0" lang="en-GB" altLang="en-US" sz="1800"/>
              <a:t> = 3.14159;</a:t>
            </a:r>
            <a:endParaRPr kumimoji="0" lang="en-GB" altLang="en-US" sz="1800" b="1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180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public static void main(String args[ ])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       double radius = 2;</a:t>
            </a:r>
            <a:br>
              <a:rPr kumimoji="0" lang="en-GB" altLang="en-US" sz="1800"/>
            </a:br>
            <a:r>
              <a:rPr kumimoji="0" lang="en-GB" altLang="en-US" sz="1800"/>
              <a:t>       double circumference = (2 * </a:t>
            </a:r>
            <a:r>
              <a:rPr kumimoji="0" lang="en-GB" altLang="en-US" sz="1800" b="1"/>
              <a:t>PI</a:t>
            </a:r>
            <a:r>
              <a:rPr kumimoji="0" lang="en-GB" altLang="en-US" sz="1800"/>
              <a:t>) * radius;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1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0E781321-9D9E-4EB7-8B30-311FDC649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10" y="261144"/>
            <a:ext cx="6347713" cy="1320800"/>
          </a:xfrm>
        </p:spPr>
        <p:txBody>
          <a:bodyPr/>
          <a:lstStyle/>
          <a:p>
            <a:r>
              <a:rPr lang="en-GB" altLang="en-US" dirty="0"/>
              <a:t>Enum 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C9303F-7E8E-4CE2-B6C5-3DA26B9C0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7750" y="955675"/>
            <a:ext cx="7029450" cy="4883150"/>
          </a:xfrm>
        </p:spPr>
        <p:txBody>
          <a:bodyPr/>
          <a:lstStyle/>
          <a:p>
            <a:pPr>
              <a:defRPr/>
            </a:pPr>
            <a:r>
              <a:rPr lang="en-GB" dirty="0"/>
              <a:t>Define your own type of variable with SPECIFIC named “values”</a:t>
            </a:r>
          </a:p>
          <a:p>
            <a:pPr>
              <a:defRPr/>
            </a:pPr>
            <a:r>
              <a:rPr lang="en-GB" dirty="0"/>
              <a:t>Declaration</a:t>
            </a:r>
          </a:p>
          <a:p>
            <a:pPr marL="0" indent="0">
              <a:buFont typeface="Monotype Sorts" pitchFamily="2" charset="2"/>
              <a:buNone/>
              <a:defRPr/>
            </a:pPr>
            <a:r>
              <a:rPr lang="en-GB" dirty="0"/>
              <a:t>	</a:t>
            </a:r>
            <a:r>
              <a:rPr lang="en-GB" dirty="0" err="1"/>
              <a:t>enum</a:t>
            </a:r>
            <a:r>
              <a:rPr lang="en-GB" dirty="0"/>
              <a:t>   </a:t>
            </a:r>
            <a:r>
              <a:rPr lang="en-GB" i="1" dirty="0" err="1"/>
              <a:t>typename</a:t>
            </a:r>
            <a:r>
              <a:rPr lang="en-GB" dirty="0"/>
              <a:t> { </a:t>
            </a:r>
            <a:r>
              <a:rPr lang="en-GB" i="1" dirty="0"/>
              <a:t>name1</a:t>
            </a:r>
            <a:r>
              <a:rPr lang="en-GB" dirty="0"/>
              <a:t>, </a:t>
            </a:r>
            <a:r>
              <a:rPr lang="en-GB" i="1" dirty="0"/>
              <a:t>name2</a:t>
            </a:r>
            <a:r>
              <a:rPr lang="en-GB" dirty="0"/>
              <a:t> }</a:t>
            </a:r>
          </a:p>
          <a:p>
            <a:pPr>
              <a:defRPr/>
            </a:pPr>
            <a:r>
              <a:rPr lang="en-GB" dirty="0"/>
              <a:t>Usage</a:t>
            </a:r>
          </a:p>
          <a:p>
            <a:pPr marL="457200" lvl="1" indent="0">
              <a:buFont typeface="Monotype Sorts" pitchFamily="2" charset="2"/>
              <a:buNone/>
              <a:defRPr/>
            </a:pPr>
            <a:r>
              <a:rPr lang="en-GB" dirty="0"/>
              <a:t>	</a:t>
            </a:r>
            <a:r>
              <a:rPr lang="en-GB" i="1" dirty="0" err="1"/>
              <a:t>typename</a:t>
            </a:r>
            <a:r>
              <a:rPr lang="en-GB" i="1" dirty="0"/>
              <a:t>   </a:t>
            </a:r>
            <a:r>
              <a:rPr lang="en-GB" i="1" dirty="0" err="1"/>
              <a:t>variablename</a:t>
            </a:r>
            <a:r>
              <a:rPr lang="en-GB" dirty="0"/>
              <a:t>;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Example: Days of the week</a:t>
            </a:r>
          </a:p>
        </p:txBody>
      </p:sp>
      <p:sp>
        <p:nvSpPr>
          <p:cNvPr id="13317" name="TextBox 4">
            <a:extLst>
              <a:ext uri="{FF2B5EF4-FFF2-40B4-BE49-F238E27FC236}">
                <a16:creationId xmlns:a16="http://schemas.microsoft.com/office/drawing/2014/main" id="{9B7C974B-D0C8-4055-93FB-BA0FFB4C0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9050" y="3983038"/>
            <a:ext cx="662305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enum Day {  MONDAY, TUESDAY, WEDNESDAY,THURSDAY, </a:t>
            </a:r>
            <a:br>
              <a:rPr kumimoji="0" lang="en-GB" altLang="en-US" sz="1800"/>
            </a:br>
            <a:r>
              <a:rPr kumimoji="0" lang="en-GB" altLang="en-US" sz="1800"/>
              <a:t>                     FRIDAY, SATURDAY, SUNDAY   }</a:t>
            </a:r>
            <a:br>
              <a:rPr kumimoji="0" lang="en-GB" altLang="en-US" sz="1800"/>
            </a:br>
            <a:endParaRPr kumimoji="0" lang="en-GB" altLang="en-US" sz="180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public static void main(String args[ ])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{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       </a:t>
            </a:r>
            <a:r>
              <a:rPr kumimoji="0" lang="en-GB" altLang="en-US" sz="1800" b="1"/>
              <a:t>Day</a:t>
            </a:r>
            <a:r>
              <a:rPr kumimoji="0" lang="en-GB" altLang="en-US" sz="1800"/>
              <a:t>  day  =  </a:t>
            </a:r>
            <a:r>
              <a:rPr kumimoji="0" lang="en-GB" altLang="en-US" sz="1800" b="1"/>
              <a:t>Day</a:t>
            </a:r>
            <a:r>
              <a:rPr kumimoji="0" lang="en-GB" altLang="en-US" sz="3200" b="1">
                <a:solidFill>
                  <a:srgbClr val="FF0000"/>
                </a:solidFill>
              </a:rPr>
              <a:t>.</a:t>
            </a:r>
            <a:r>
              <a:rPr kumimoji="0" lang="en-GB" altLang="en-US" sz="1800" b="1"/>
              <a:t>MONDAY</a:t>
            </a:r>
            <a:r>
              <a:rPr kumimoji="0" lang="en-GB" altLang="en-US" sz="1800"/>
              <a:t>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}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1800"/>
          </a:p>
        </p:txBody>
      </p:sp>
      <p:sp>
        <p:nvSpPr>
          <p:cNvPr id="13318" name="TextBox 5">
            <a:extLst>
              <a:ext uri="{FF2B5EF4-FFF2-40B4-BE49-F238E27FC236}">
                <a16:creationId xmlns:a16="http://schemas.microsoft.com/office/drawing/2014/main" id="{21D76878-7802-479F-B425-06EAA0A500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6211888"/>
            <a:ext cx="1966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/>
              <a:t>Note the </a:t>
            </a:r>
            <a:r>
              <a:rPr kumimoji="0" lang="en-GB" altLang="en-US" sz="1800">
                <a:solidFill>
                  <a:srgbClr val="FF0000"/>
                </a:solidFill>
              </a:rPr>
              <a:t>dot</a:t>
            </a:r>
            <a:r>
              <a:rPr kumimoji="0" lang="en-GB" altLang="en-US" sz="1800"/>
              <a:t> here</a:t>
            </a:r>
          </a:p>
        </p:txBody>
      </p:sp>
      <p:sp>
        <p:nvSpPr>
          <p:cNvPr id="13319" name="Freeform 6">
            <a:extLst>
              <a:ext uri="{FF2B5EF4-FFF2-40B4-BE49-F238E27FC236}">
                <a16:creationId xmlns:a16="http://schemas.microsoft.com/office/drawing/2014/main" id="{D5FBB2C4-02B4-49DF-8CFB-BBBFB65C62D9}"/>
              </a:ext>
            </a:extLst>
          </p:cNvPr>
          <p:cNvSpPr>
            <a:spLocks/>
          </p:cNvSpPr>
          <p:nvPr/>
        </p:nvSpPr>
        <p:spPr bwMode="auto">
          <a:xfrm>
            <a:off x="3600450" y="5907088"/>
            <a:ext cx="798513" cy="490537"/>
          </a:xfrm>
          <a:custGeom>
            <a:avLst/>
            <a:gdLst>
              <a:gd name="T0" fmla="*/ 798513 w 799070"/>
              <a:gd name="T1" fmla="*/ 469091 h 491023"/>
              <a:gd name="T2" fmla="*/ 164642 w 799070"/>
              <a:gd name="T3" fmla="*/ 436173 h 491023"/>
              <a:gd name="T4" fmla="*/ 0 w 799070"/>
              <a:gd name="T5" fmla="*/ 0 h 49102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99070" h="491023">
                <a:moveTo>
                  <a:pt x="799070" y="469556"/>
                </a:moveTo>
                <a:cubicBezTo>
                  <a:pt x="548502" y="492210"/>
                  <a:pt x="297935" y="514864"/>
                  <a:pt x="164757" y="436605"/>
                </a:cubicBezTo>
                <a:cubicBezTo>
                  <a:pt x="31579" y="358346"/>
                  <a:pt x="15789" y="179173"/>
                  <a:pt x="0" y="0"/>
                </a:cubicBezTo>
              </a:path>
            </a:pathLst>
          </a:cu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9679</TotalTime>
  <Words>1075</Words>
  <Application>Microsoft Office PowerPoint</Application>
  <PresentationFormat>On-screen Show (4:3)</PresentationFormat>
  <Paragraphs>136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Helvetica</vt:lpstr>
      <vt:lpstr>Monotype Sorts</vt:lpstr>
      <vt:lpstr>Symbol</vt:lpstr>
      <vt:lpstr>Times New Roman</vt:lpstr>
      <vt:lpstr>Trebuchet MS</vt:lpstr>
      <vt:lpstr>Wingdings</vt:lpstr>
      <vt:lpstr>Wingdings 3</vt:lpstr>
      <vt:lpstr>Facet</vt:lpstr>
      <vt:lpstr>Programming and Software Testing</vt:lpstr>
      <vt:lpstr>Rationale – why do we program?</vt:lpstr>
      <vt:lpstr>Three tiers of modern programming</vt:lpstr>
      <vt:lpstr>Three tiers of modern programming</vt:lpstr>
      <vt:lpstr>Three tiers of modern programming</vt:lpstr>
      <vt:lpstr>Three tiers of modern programming</vt:lpstr>
      <vt:lpstr>Compiled programming languages</vt:lpstr>
      <vt:lpstr>Compiled programming languages</vt:lpstr>
      <vt:lpstr>Interpreted programming languages</vt:lpstr>
      <vt:lpstr>Compiled vs interpreted</vt:lpstr>
      <vt:lpstr>Compiled vs interpreted</vt:lpstr>
      <vt:lpstr>Variables</vt:lpstr>
      <vt:lpstr>PowerPoint Presentation</vt:lpstr>
      <vt:lpstr>PowerPoint Presentation</vt:lpstr>
      <vt:lpstr>PowerPoint Presentation</vt:lpstr>
      <vt:lpstr>Variable Declaration Pattern</vt:lpstr>
      <vt:lpstr>PowerPoint Presentation</vt:lpstr>
      <vt:lpstr>Variable Assignment Pattern</vt:lpstr>
      <vt:lpstr>THINGS THAT YOU KNOW</vt:lpstr>
      <vt:lpstr>Literal Values</vt:lpstr>
      <vt:lpstr>Enum Types</vt:lpstr>
    </vt:vector>
  </TitlesOfParts>
  <Company>Lucent Technologies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Abstract View of System Components</dc:title>
  <dc:creator>Marilyn Turnamian</dc:creator>
  <cp:lastModifiedBy>Tim Bashford</cp:lastModifiedBy>
  <cp:revision>235</cp:revision>
  <cp:lastPrinted>2015-01-23T17:41:18Z</cp:lastPrinted>
  <dcterms:created xsi:type="dcterms:W3CDTF">1999-06-25T18:38:26Z</dcterms:created>
  <dcterms:modified xsi:type="dcterms:W3CDTF">2020-09-28T15:22:24Z</dcterms:modified>
</cp:coreProperties>
</file>