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6" r:id="rId2"/>
    <p:sldId id="257" r:id="rId3"/>
    <p:sldId id="258" r:id="rId4"/>
    <p:sldId id="259" r:id="rId5"/>
    <p:sldId id="260" r:id="rId6"/>
    <p:sldId id="269" r:id="rId7"/>
    <p:sldId id="268" r:id="rId8"/>
    <p:sldId id="261" r:id="rId9"/>
    <p:sldId id="263" r:id="rId10"/>
    <p:sldId id="264"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0000CC"/>
    <a:srgbClr val="33CC33"/>
    <a:srgbClr val="0066FF"/>
    <a:srgbClr val="660066"/>
    <a:srgbClr val="18164A"/>
    <a:srgbClr val="00CC99"/>
    <a:srgbClr val="FF6600"/>
    <a:srgbClr val="00FFFF"/>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1433"/>
  </p:normalViewPr>
  <p:slideViewPr>
    <p:cSldViewPr>
      <p:cViewPr varScale="1">
        <p:scale>
          <a:sx n="113" d="100"/>
          <a:sy n="113" d="100"/>
        </p:scale>
        <p:origin x="2144"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D8599F-3D5D-4294-A9CC-3C1353144AAA}" type="datetimeFigureOut">
              <a:rPr lang="en-GB" smtClean="0"/>
              <a:t>13/02/2019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18DD16C-8749-4B49-BB7F-04918DFBF041}" type="slidenum">
              <a:rPr lang="en-GB" smtClean="0"/>
              <a:t>‹#›</a:t>
            </a:fld>
            <a:endParaRPr lang="en-GB"/>
          </a:p>
        </p:txBody>
      </p:sp>
    </p:spTree>
    <p:extLst>
      <p:ext uri="{BB962C8B-B14F-4D97-AF65-F5344CB8AC3E}">
        <p14:creationId xmlns:p14="http://schemas.microsoft.com/office/powerpoint/2010/main" val="2446519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2991630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3312266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sz="1100" dirty="0">
              <a:latin typeface="+mn-lt"/>
            </a:endParaRPr>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1855218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Positive psychology is the study of happiness. Psychology traditionally focused on dysfunction: people with mental illness or other psychological problems and how to treat them. Positive psychology, in contrast, is a relatively new field that examines how ordinary people can become happier and more fulfilled</a:t>
            </a:r>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1623768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42642730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1562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159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790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4076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997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7863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2336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4288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2229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9002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7699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13/02/2019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42917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theconversation.com/do-we-need-emotional-intelligence-tests-for-teachers-12805"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en.wikipedia.org/wiki/Eric_Berne" TargetMode="External"/><Relationship Id="rId5" Type="http://schemas.openxmlformats.org/officeDocument/2006/relationships/image" Target="../media/image8.jpg"/><Relationship Id="rId4" Type="http://schemas.openxmlformats.org/officeDocument/2006/relationships/hyperlink" Target="http://www.flickr.com/photos/scatterkeir/145382165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hyperlink" Target="http://sharinginhealth.com/mind_and_being/role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www.internetmonk.com/archive/our-misogynist-genocidal-god-and-other-supposed-problems-with-the-bible" TargetMode="External"/><Relationship Id="rId5" Type="http://schemas.openxmlformats.org/officeDocument/2006/relationships/image" Target="../media/image13.jpg"/><Relationship Id="rId4" Type="http://schemas.openxmlformats.org/officeDocument/2006/relationships/hyperlink" Target="http://www.cruxcatalyst.com/2012/10/19/know-thyself-understanding-ego-states/adul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lumMod val="95000"/>
                  </a:schemeClr>
                </a:solidFill>
              </a:rPr>
              <a:t>BMSK6006 Developing Emotional Intelligence for the Work Place</a:t>
            </a:r>
          </a:p>
        </p:txBody>
      </p:sp>
      <p:sp>
        <p:nvSpPr>
          <p:cNvPr id="3" name="Subtitle 2"/>
          <p:cNvSpPr>
            <a:spLocks noGrp="1"/>
          </p:cNvSpPr>
          <p:nvPr>
            <p:ph type="subTitle" idx="1"/>
          </p:nvPr>
        </p:nvSpPr>
        <p:spPr/>
        <p:txBody>
          <a:bodyPr/>
          <a:lstStyle/>
          <a:p>
            <a:r>
              <a:rPr lang="en-GB" dirty="0">
                <a:solidFill>
                  <a:schemeClr val="bg1">
                    <a:lumMod val="95000"/>
                  </a:schemeClr>
                </a:solidFill>
              </a:rPr>
              <a:t>Evening Session Two</a:t>
            </a:r>
          </a:p>
          <a:p>
            <a:endParaRPr lang="en-GB" dirty="0"/>
          </a:p>
        </p:txBody>
      </p:sp>
    </p:spTree>
    <p:extLst>
      <p:ext uri="{BB962C8B-B14F-4D97-AF65-F5344CB8AC3E}">
        <p14:creationId xmlns:p14="http://schemas.microsoft.com/office/powerpoint/2010/main" val="591926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836F92-3AC6-4B38-8529-B1337C7EB9D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36096" y="3068960"/>
            <a:ext cx="3548796" cy="1748227"/>
          </a:xfrm>
          <a:prstGeom prst="rect">
            <a:avLst/>
          </a:prstGeom>
        </p:spPr>
      </p:pic>
      <p:sp>
        <p:nvSpPr>
          <p:cNvPr id="6" name="TextBox 5">
            <a:extLst>
              <a:ext uri="{FF2B5EF4-FFF2-40B4-BE49-F238E27FC236}">
                <a16:creationId xmlns:a16="http://schemas.microsoft.com/office/drawing/2014/main" id="{1B9B3A78-5207-4F77-90B8-C5C6C0A6D79C}"/>
              </a:ext>
            </a:extLst>
          </p:cNvPr>
          <p:cNvSpPr txBox="1"/>
          <p:nvPr/>
        </p:nvSpPr>
        <p:spPr>
          <a:xfrm>
            <a:off x="6732240" y="5822529"/>
            <a:ext cx="2411760" cy="369332"/>
          </a:xfrm>
          <a:prstGeom prst="rect">
            <a:avLst/>
          </a:prstGeom>
          <a:noFill/>
        </p:spPr>
        <p:txBody>
          <a:bodyPr wrap="square" rtlCol="0">
            <a:spAutoFit/>
          </a:bodyPr>
          <a:lstStyle/>
          <a:p>
            <a:r>
              <a:rPr lang="en-GB" sz="900">
                <a:hlinkClick r:id="rId4" tooltip="http://theconversation.com/do-we-need-emotional-intelligence-tests-for-teachers-12805"/>
              </a:rPr>
              <a:t>This Photo</a:t>
            </a:r>
            <a:r>
              <a:rPr lang="en-GB" sz="900"/>
              <a:t> by Unknown Author is licensed under </a:t>
            </a:r>
            <a:r>
              <a:rPr lang="en-GB" sz="900">
                <a:hlinkClick r:id="rId5" tooltip="https://creativecommons.org/licenses/by-nd/3.0/"/>
              </a:rPr>
              <a:t>CC BY-ND</a:t>
            </a:r>
            <a:endParaRPr lang="en-GB" sz="900"/>
          </a:p>
        </p:txBody>
      </p:sp>
      <p:sp>
        <p:nvSpPr>
          <p:cNvPr id="2" name="Title 1"/>
          <p:cNvSpPr>
            <a:spLocks noGrp="1"/>
          </p:cNvSpPr>
          <p:nvPr>
            <p:ph type="title"/>
          </p:nvPr>
        </p:nvSpPr>
        <p:spPr/>
        <p:txBody>
          <a:bodyPr/>
          <a:lstStyle/>
          <a:p>
            <a:r>
              <a:rPr lang="en-GB" dirty="0"/>
              <a:t>Emotional Intelligence Recap</a:t>
            </a:r>
          </a:p>
        </p:txBody>
      </p:sp>
      <p:sp>
        <p:nvSpPr>
          <p:cNvPr id="3" name="Content Placeholder 2"/>
          <p:cNvSpPr>
            <a:spLocks noGrp="1"/>
          </p:cNvSpPr>
          <p:nvPr>
            <p:ph idx="1"/>
          </p:nvPr>
        </p:nvSpPr>
        <p:spPr>
          <a:xfrm>
            <a:off x="0" y="1489733"/>
            <a:ext cx="8229600" cy="3917032"/>
          </a:xfrm>
        </p:spPr>
        <p:txBody>
          <a:bodyPr>
            <a:normAutofit fontScale="85000" lnSpcReduction="20000"/>
          </a:bodyPr>
          <a:lstStyle/>
          <a:p>
            <a:r>
              <a:rPr lang="en-GB" altLang="en-US" spc="0" dirty="0">
                <a:solidFill>
                  <a:srgbClr val="FF00FF"/>
                </a:solidFill>
              </a:rPr>
              <a:t>The early Emotional Intelligence theory was originally developed during the 1970s and 80s by the work and writings of psychologists Howard Gardner (Harvard), Peter Salovey (Yale) and John Mayer (New Hampshire)</a:t>
            </a:r>
          </a:p>
          <a:p>
            <a:endParaRPr lang="en-GB" altLang="en-US" spc="0" dirty="0"/>
          </a:p>
          <a:p>
            <a:r>
              <a:rPr lang="en-GB" altLang="en-US" spc="0" dirty="0">
                <a:solidFill>
                  <a:srgbClr val="0000CC"/>
                </a:solidFill>
              </a:rPr>
              <a:t>Goleman (1995):  Emotionally </a:t>
            </a:r>
          </a:p>
          <a:p>
            <a:pPr marL="0" indent="0">
              <a:buNone/>
            </a:pPr>
            <a:r>
              <a:rPr lang="en-GB" altLang="en-US" spc="0" dirty="0">
                <a:solidFill>
                  <a:srgbClr val="0000CC"/>
                </a:solidFill>
              </a:rPr>
              <a:t>    intelligent individuals are </a:t>
            </a:r>
          </a:p>
          <a:p>
            <a:pPr marL="0" indent="0">
              <a:buNone/>
            </a:pPr>
            <a:r>
              <a:rPr lang="en-GB" altLang="en-US" spc="0" dirty="0">
                <a:solidFill>
                  <a:srgbClr val="0000CC"/>
                </a:solidFill>
              </a:rPr>
              <a:t>    ambitious, enthusiastic and </a:t>
            </a:r>
          </a:p>
          <a:p>
            <a:pPr marL="0" indent="0">
              <a:buNone/>
            </a:pPr>
            <a:r>
              <a:rPr lang="en-GB" altLang="en-US" spc="0" dirty="0">
                <a:solidFill>
                  <a:srgbClr val="0000CC"/>
                </a:solidFill>
              </a:rPr>
              <a:t>    committed to achieving their goals</a:t>
            </a:r>
          </a:p>
          <a:p>
            <a:endParaRPr lang="en-GB" dirty="0"/>
          </a:p>
        </p:txBody>
      </p:sp>
    </p:spTree>
    <p:extLst>
      <p:ext uri="{BB962C8B-B14F-4D97-AF65-F5344CB8AC3E}">
        <p14:creationId xmlns:p14="http://schemas.microsoft.com/office/powerpoint/2010/main" val="152612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0" y="31525"/>
            <a:ext cx="8229600" cy="908280"/>
          </a:xfrm>
        </p:spPr>
        <p:txBody>
          <a:bodyPr/>
          <a:lstStyle/>
          <a:p>
            <a:r>
              <a:rPr lang="en-GB" dirty="0"/>
              <a:t>Salovey &amp; Meyer (1990)</a:t>
            </a:r>
          </a:p>
        </p:txBody>
      </p:sp>
      <p:sp>
        <p:nvSpPr>
          <p:cNvPr id="15" name="Title 1"/>
          <p:cNvSpPr txBox="1">
            <a:spLocks/>
          </p:cNvSpPr>
          <p:nvPr/>
        </p:nvSpPr>
        <p:spPr>
          <a:xfrm>
            <a:off x="457200" y="167642"/>
            <a:ext cx="7247467" cy="882473"/>
          </a:xfrm>
          <a:prstGeom prst="rect">
            <a:avLst/>
          </a:prstGeom>
          <a:ln>
            <a:noFill/>
          </a:ln>
        </p:spPr>
        <p:txBody>
          <a:bodyPr vert="horz" lIns="0" tIns="45720" rIns="91440" bIns="45720" rtlCol="0" anchor="ctr">
            <a:normAutofit/>
          </a:bodyPr>
          <a:lstStyle>
            <a:lvl1pPr algn="l" defTabSz="457200" rtl="0" eaLnBrk="1" fontAlgn="base" hangingPunct="1">
              <a:spcBef>
                <a:spcPct val="0"/>
              </a:spcBef>
              <a:spcAft>
                <a:spcPct val="0"/>
              </a:spcAft>
              <a:defRPr sz="3600" kern="1200" spc="-150">
                <a:ln>
                  <a:noFill/>
                </a:ln>
                <a:solidFill>
                  <a:schemeClr val="bg1"/>
                </a:solidFill>
                <a:latin typeface="+mj-lt"/>
                <a:ea typeface="ＭＳ Ｐゴシック" charset="0"/>
                <a:cs typeface="ＭＳ Ｐゴシック" charset="0"/>
              </a:defRPr>
            </a:lvl1pPr>
            <a:lvl2pPr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2pPr>
            <a:lvl3pPr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3pPr>
            <a:lvl4pPr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4pPr>
            <a:lvl5pPr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5pPr>
            <a:lvl6pPr marL="457200"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6pPr>
            <a:lvl7pPr marL="914400"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7pPr>
            <a:lvl8pPr marL="1371600"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8pPr>
            <a:lvl9pPr marL="1828800" algn="l" defTabSz="457200" rtl="0" eaLnBrk="1" fontAlgn="base" hangingPunct="1">
              <a:spcBef>
                <a:spcPct val="0"/>
              </a:spcBef>
              <a:spcAft>
                <a:spcPct val="0"/>
              </a:spcAft>
              <a:defRPr sz="4400">
                <a:solidFill>
                  <a:srgbClr val="77216F"/>
                </a:solidFill>
                <a:latin typeface="Arial" charset="0"/>
                <a:ea typeface="ＭＳ Ｐゴシック" charset="0"/>
                <a:cs typeface="ＭＳ Ｐゴシック" charset="0"/>
              </a:defRPr>
            </a:lvl9pPr>
          </a:lstStyle>
          <a:p>
            <a:endParaRPr lang="en-GB" altLang="en-US" dirty="0">
              <a:solidFill>
                <a:schemeClr val="tx1"/>
              </a:solidFill>
            </a:endParaRPr>
          </a:p>
        </p:txBody>
      </p:sp>
      <p:sp>
        <p:nvSpPr>
          <p:cNvPr id="21" name="TextBox 20"/>
          <p:cNvSpPr txBox="1"/>
          <p:nvPr/>
        </p:nvSpPr>
        <p:spPr>
          <a:xfrm>
            <a:off x="3587624" y="905535"/>
            <a:ext cx="2188420" cy="338554"/>
          </a:xfrm>
          <a:prstGeom prst="rect">
            <a:avLst/>
          </a:prstGeom>
          <a:solidFill>
            <a:srgbClr val="FF0000"/>
          </a:solidFill>
          <a:ln w="38100">
            <a:solidFill>
              <a:schemeClr val="tx1"/>
            </a:solidFill>
          </a:ln>
        </p:spPr>
        <p:txBody>
          <a:bodyPr wrap="none" rtlCol="0">
            <a:spAutoFit/>
          </a:bodyPr>
          <a:lstStyle/>
          <a:p>
            <a:pPr fontAlgn="base">
              <a:spcBef>
                <a:spcPct val="0"/>
              </a:spcBef>
              <a:spcAft>
                <a:spcPct val="0"/>
              </a:spcAft>
            </a:pPr>
            <a:r>
              <a:rPr lang="en-GB" sz="1600" dirty="0">
                <a:solidFill>
                  <a:schemeClr val="bg1"/>
                </a:solidFill>
                <a:cs typeface="Arial" charset="0"/>
              </a:rPr>
              <a:t>Emotional Intelligence</a:t>
            </a:r>
          </a:p>
        </p:txBody>
      </p:sp>
      <p:cxnSp>
        <p:nvCxnSpPr>
          <p:cNvPr id="22" name="Straight Connector 21"/>
          <p:cNvCxnSpPr>
            <a:cxnSpLocks/>
            <a:stCxn id="21" idx="2"/>
          </p:cNvCxnSpPr>
          <p:nvPr/>
        </p:nvCxnSpPr>
        <p:spPr>
          <a:xfrm>
            <a:off x="4681834" y="1244089"/>
            <a:ext cx="0" cy="2377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3" name="Straight Connector 22"/>
          <p:cNvCxnSpPr>
            <a:cxnSpLocks/>
          </p:cNvCxnSpPr>
          <p:nvPr/>
        </p:nvCxnSpPr>
        <p:spPr>
          <a:xfrm>
            <a:off x="1801565" y="1512654"/>
            <a:ext cx="543843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Straight Connector 23"/>
          <p:cNvCxnSpPr>
            <a:cxnSpLocks/>
          </p:cNvCxnSpPr>
          <p:nvPr/>
        </p:nvCxnSpPr>
        <p:spPr>
          <a:xfrm>
            <a:off x="1801565" y="1512654"/>
            <a:ext cx="0" cy="263459"/>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p:cNvCxnSpPr>
            <a:cxnSpLocks/>
            <a:endCxn id="18" idx="0"/>
          </p:cNvCxnSpPr>
          <p:nvPr/>
        </p:nvCxnSpPr>
        <p:spPr>
          <a:xfrm>
            <a:off x="7240000" y="1522122"/>
            <a:ext cx="0" cy="253991"/>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a:off x="4903768" y="1533977"/>
            <a:ext cx="0" cy="263459"/>
          </a:xfrm>
          <a:prstGeom prst="line">
            <a:avLst/>
          </a:prstGeom>
        </p:spPr>
        <p:style>
          <a:lnRef idx="2">
            <a:schemeClr val="accent1"/>
          </a:lnRef>
          <a:fillRef idx="0">
            <a:schemeClr val="accent1"/>
          </a:fillRef>
          <a:effectRef idx="1">
            <a:schemeClr val="accent1"/>
          </a:effectRef>
          <a:fontRef idx="minor">
            <a:schemeClr val="tx1"/>
          </a:fontRef>
        </p:style>
      </p:cxnSp>
      <p:cxnSp>
        <p:nvCxnSpPr>
          <p:cNvPr id="27" name="Straight Connector 26"/>
          <p:cNvCxnSpPr>
            <a:cxnSpLocks/>
            <a:stCxn id="16" idx="2"/>
          </p:cNvCxnSpPr>
          <p:nvPr/>
        </p:nvCxnSpPr>
        <p:spPr>
          <a:xfrm flipH="1">
            <a:off x="1667002" y="2382210"/>
            <a:ext cx="4101" cy="567353"/>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p:cNvCxnSpPr>
            <a:cxnSpLocks/>
          </p:cNvCxnSpPr>
          <p:nvPr/>
        </p:nvCxnSpPr>
        <p:spPr>
          <a:xfrm>
            <a:off x="812512" y="2928241"/>
            <a:ext cx="178315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Straight Connector 28"/>
          <p:cNvCxnSpPr>
            <a:cxnSpLocks/>
            <a:endCxn id="19" idx="0"/>
          </p:cNvCxnSpPr>
          <p:nvPr/>
        </p:nvCxnSpPr>
        <p:spPr>
          <a:xfrm>
            <a:off x="835136" y="2949563"/>
            <a:ext cx="1" cy="288032"/>
          </a:xfrm>
          <a:prstGeom prst="line">
            <a:avLst/>
          </a:prstGeom>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a:off x="2595667" y="2928241"/>
            <a:ext cx="1" cy="288032"/>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p:cNvCxnSpPr>
            <a:cxnSpLocks/>
            <a:stCxn id="19" idx="2"/>
          </p:cNvCxnSpPr>
          <p:nvPr/>
        </p:nvCxnSpPr>
        <p:spPr>
          <a:xfrm flipH="1">
            <a:off x="835136" y="3576149"/>
            <a:ext cx="1" cy="390489"/>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339046" y="3936353"/>
            <a:ext cx="122413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3" name="Straight Connector 32"/>
          <p:cNvCxnSpPr/>
          <p:nvPr/>
        </p:nvCxnSpPr>
        <p:spPr>
          <a:xfrm>
            <a:off x="339046" y="3936353"/>
            <a:ext cx="0" cy="784139"/>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a:off x="1563182" y="3936353"/>
            <a:ext cx="0" cy="288032"/>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p:cNvCxnSpPr>
            <a:cxnSpLocks/>
            <a:stCxn id="20" idx="2"/>
          </p:cNvCxnSpPr>
          <p:nvPr/>
        </p:nvCxnSpPr>
        <p:spPr>
          <a:xfrm>
            <a:off x="2764743" y="3596101"/>
            <a:ext cx="0" cy="307983"/>
          </a:xfrm>
          <a:prstGeom prst="line">
            <a:avLst/>
          </a:prstGeom>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a:off x="2589719" y="3945316"/>
            <a:ext cx="148779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a:off x="2603060" y="3964068"/>
            <a:ext cx="0" cy="558026"/>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4077513" y="3945316"/>
            <a:ext cx="0" cy="558026"/>
          </a:xfrm>
          <a:prstGeom prst="line">
            <a:avLst/>
          </a:prstGeom>
        </p:spPr>
        <p:style>
          <a:lnRef idx="2">
            <a:schemeClr val="accent1"/>
          </a:lnRef>
          <a:fillRef idx="0">
            <a:schemeClr val="accent1"/>
          </a:fillRef>
          <a:effectRef idx="1">
            <a:schemeClr val="accent1"/>
          </a:effectRef>
          <a:fontRef idx="minor">
            <a:schemeClr val="tx1"/>
          </a:fontRef>
        </p:style>
      </p:cxnSp>
      <p:grpSp>
        <p:nvGrpSpPr>
          <p:cNvPr id="3" name="Group 2"/>
          <p:cNvGrpSpPr/>
          <p:nvPr/>
        </p:nvGrpSpPr>
        <p:grpSpPr>
          <a:xfrm>
            <a:off x="134982" y="1797435"/>
            <a:ext cx="4558022" cy="3312004"/>
            <a:chOff x="96840" y="2132856"/>
            <a:chExt cx="4558022" cy="3312004"/>
          </a:xfrm>
        </p:grpSpPr>
        <p:sp>
          <p:nvSpPr>
            <p:cNvPr id="16" name="TextBox 15"/>
            <p:cNvSpPr txBox="1"/>
            <p:nvPr/>
          </p:nvSpPr>
          <p:spPr>
            <a:xfrm>
              <a:off x="539552" y="2132856"/>
              <a:ext cx="2186817" cy="584775"/>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Appraisal and </a:t>
              </a:r>
            </a:p>
            <a:p>
              <a:pPr fontAlgn="base">
                <a:spcBef>
                  <a:spcPct val="0"/>
                </a:spcBef>
                <a:spcAft>
                  <a:spcPct val="0"/>
                </a:spcAft>
              </a:pPr>
              <a:r>
                <a:rPr lang="en-GB" sz="1600" dirty="0">
                  <a:cs typeface="Arial" charset="0"/>
                </a:rPr>
                <a:t>Expression of Emotion</a:t>
              </a:r>
            </a:p>
          </p:txBody>
        </p:sp>
        <p:sp>
          <p:nvSpPr>
            <p:cNvPr id="19" name="TextBox 18"/>
            <p:cNvSpPr txBox="1"/>
            <p:nvPr/>
          </p:nvSpPr>
          <p:spPr>
            <a:xfrm>
              <a:off x="539552" y="3573016"/>
              <a:ext cx="514885" cy="338554"/>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Self</a:t>
              </a:r>
            </a:p>
          </p:txBody>
        </p:sp>
        <p:sp>
          <p:nvSpPr>
            <p:cNvPr id="20" name="TextBox 19"/>
            <p:cNvSpPr txBox="1"/>
            <p:nvPr/>
          </p:nvSpPr>
          <p:spPr>
            <a:xfrm>
              <a:off x="2374581" y="3592968"/>
              <a:ext cx="704039" cy="338554"/>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Other</a:t>
              </a:r>
            </a:p>
          </p:txBody>
        </p:sp>
        <p:sp>
          <p:nvSpPr>
            <p:cNvPr id="35" name="TextBox 34"/>
            <p:cNvSpPr txBox="1"/>
            <p:nvPr/>
          </p:nvSpPr>
          <p:spPr>
            <a:xfrm>
              <a:off x="96840" y="5077235"/>
              <a:ext cx="750911" cy="338554"/>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Verbal</a:t>
              </a:r>
            </a:p>
          </p:txBody>
        </p:sp>
        <p:sp>
          <p:nvSpPr>
            <p:cNvPr id="36" name="TextBox 35"/>
            <p:cNvSpPr txBox="1"/>
            <p:nvPr/>
          </p:nvSpPr>
          <p:spPr>
            <a:xfrm>
              <a:off x="830657" y="4632049"/>
              <a:ext cx="1196546" cy="338554"/>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Non Verbal</a:t>
              </a:r>
            </a:p>
          </p:txBody>
        </p:sp>
        <p:sp>
          <p:nvSpPr>
            <p:cNvPr id="39" name="TextBox 38"/>
            <p:cNvSpPr txBox="1"/>
            <p:nvPr/>
          </p:nvSpPr>
          <p:spPr>
            <a:xfrm>
              <a:off x="2369507" y="4860085"/>
              <a:ext cx="1196546" cy="584775"/>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Non Verbal</a:t>
              </a:r>
            </a:p>
            <a:p>
              <a:pPr fontAlgn="base">
                <a:spcBef>
                  <a:spcPct val="0"/>
                </a:spcBef>
                <a:spcAft>
                  <a:spcPct val="0"/>
                </a:spcAft>
              </a:pPr>
              <a:r>
                <a:rPr lang="en-GB" sz="1600" dirty="0">
                  <a:cs typeface="Arial" charset="0"/>
                </a:rPr>
                <a:t>Perception</a:t>
              </a:r>
            </a:p>
          </p:txBody>
        </p:sp>
        <p:sp>
          <p:nvSpPr>
            <p:cNvPr id="42" name="TextBox 41"/>
            <p:cNvSpPr txBox="1"/>
            <p:nvPr/>
          </p:nvSpPr>
          <p:spPr>
            <a:xfrm>
              <a:off x="3684212" y="4865136"/>
              <a:ext cx="970650" cy="338554"/>
            </a:xfrm>
            <a:prstGeom prst="rect">
              <a:avLst/>
            </a:prstGeom>
            <a:solidFill>
              <a:schemeClr val="tx2">
                <a:lumMod val="20000"/>
                <a:lumOff val="80000"/>
              </a:schemeClr>
            </a:solidFill>
            <a:ln w="28575">
              <a:solidFill>
                <a:schemeClr val="tx1"/>
              </a:solidFill>
            </a:ln>
          </p:spPr>
          <p:txBody>
            <a:bodyPr wrap="none" rtlCol="0">
              <a:spAutoFit/>
            </a:bodyPr>
            <a:lstStyle/>
            <a:p>
              <a:pPr fontAlgn="base">
                <a:spcBef>
                  <a:spcPct val="0"/>
                </a:spcBef>
                <a:spcAft>
                  <a:spcPct val="0"/>
                </a:spcAft>
              </a:pPr>
              <a:r>
                <a:rPr lang="en-GB" sz="1600" dirty="0">
                  <a:solidFill>
                    <a:srgbClr val="156570"/>
                  </a:solidFill>
                  <a:cs typeface="Arial" charset="0"/>
                </a:rPr>
                <a:t>Empathy</a:t>
              </a:r>
            </a:p>
          </p:txBody>
        </p:sp>
      </p:grpSp>
      <p:cxnSp>
        <p:nvCxnSpPr>
          <p:cNvPr id="43" name="Straight Connector 42"/>
          <p:cNvCxnSpPr/>
          <p:nvPr/>
        </p:nvCxnSpPr>
        <p:spPr>
          <a:xfrm>
            <a:off x="4875550" y="2145444"/>
            <a:ext cx="0" cy="529898"/>
          </a:xfrm>
          <a:prstGeom prst="line">
            <a:avLst/>
          </a:prstGeom>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3915788" y="2675342"/>
            <a:ext cx="1902112"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5" name="Straight Connector 44"/>
          <p:cNvCxnSpPr/>
          <p:nvPr/>
        </p:nvCxnSpPr>
        <p:spPr>
          <a:xfrm>
            <a:off x="3915788" y="2675342"/>
            <a:ext cx="0" cy="252899"/>
          </a:xfrm>
          <a:prstGeom prst="line">
            <a:avLst/>
          </a:prstGeom>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a:off x="5817900" y="2675342"/>
            <a:ext cx="0" cy="252899"/>
          </a:xfrm>
          <a:prstGeom prst="line">
            <a:avLst/>
          </a:prstGeom>
        </p:spPr>
        <p:style>
          <a:lnRef idx="2">
            <a:schemeClr val="accent1"/>
          </a:lnRef>
          <a:fillRef idx="0">
            <a:schemeClr val="accent1"/>
          </a:fillRef>
          <a:effectRef idx="1">
            <a:schemeClr val="accent1"/>
          </a:effectRef>
          <a:fontRef idx="minor">
            <a:schemeClr val="tx1"/>
          </a:fontRef>
        </p:style>
      </p:cxnSp>
      <p:grpSp>
        <p:nvGrpSpPr>
          <p:cNvPr id="4" name="Group 3"/>
          <p:cNvGrpSpPr/>
          <p:nvPr/>
        </p:nvGrpSpPr>
        <p:grpSpPr>
          <a:xfrm>
            <a:off x="3363382" y="1776113"/>
            <a:ext cx="2486232" cy="1510537"/>
            <a:chOff x="3347864" y="2132856"/>
            <a:chExt cx="2486232" cy="1510537"/>
          </a:xfrm>
        </p:grpSpPr>
        <p:sp>
          <p:nvSpPr>
            <p:cNvPr id="17" name="TextBox 16"/>
            <p:cNvSpPr txBox="1"/>
            <p:nvPr/>
          </p:nvSpPr>
          <p:spPr>
            <a:xfrm>
              <a:off x="3347864" y="2132856"/>
              <a:ext cx="2201436" cy="338554"/>
            </a:xfrm>
            <a:prstGeom prst="rect">
              <a:avLst/>
            </a:prstGeom>
            <a:solidFill>
              <a:srgbClr val="FFFF0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Regulation of Emotion</a:t>
              </a:r>
            </a:p>
          </p:txBody>
        </p:sp>
        <p:sp>
          <p:nvSpPr>
            <p:cNvPr id="47" name="TextBox 46"/>
            <p:cNvSpPr txBox="1"/>
            <p:nvPr/>
          </p:nvSpPr>
          <p:spPr>
            <a:xfrm>
              <a:off x="3500160" y="3304839"/>
              <a:ext cx="718466" cy="338554"/>
            </a:xfrm>
            <a:prstGeom prst="rect">
              <a:avLst/>
            </a:prstGeom>
            <a:solidFill>
              <a:srgbClr val="FFFF0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In self</a:t>
              </a:r>
            </a:p>
          </p:txBody>
        </p:sp>
        <p:sp>
          <p:nvSpPr>
            <p:cNvPr id="48" name="TextBox 47"/>
            <p:cNvSpPr txBox="1"/>
            <p:nvPr/>
          </p:nvSpPr>
          <p:spPr>
            <a:xfrm>
              <a:off x="4851326" y="3284984"/>
              <a:ext cx="982770" cy="338554"/>
            </a:xfrm>
            <a:prstGeom prst="rect">
              <a:avLst/>
            </a:prstGeom>
            <a:solidFill>
              <a:srgbClr val="FFFF0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In others</a:t>
              </a:r>
            </a:p>
          </p:txBody>
        </p:sp>
      </p:grpSp>
      <p:cxnSp>
        <p:nvCxnSpPr>
          <p:cNvPr id="49" name="Straight Connector 48"/>
          <p:cNvCxnSpPr>
            <a:cxnSpLocks/>
            <a:stCxn id="18" idx="2"/>
          </p:cNvCxnSpPr>
          <p:nvPr/>
        </p:nvCxnSpPr>
        <p:spPr>
          <a:xfrm>
            <a:off x="7240000" y="2114667"/>
            <a:ext cx="0" cy="1198647"/>
          </a:xfrm>
          <a:prstGeom prst="line">
            <a:avLst/>
          </a:prstGeom>
        </p:spPr>
        <p:style>
          <a:lnRef idx="2">
            <a:schemeClr val="accent1"/>
          </a:lnRef>
          <a:fillRef idx="0">
            <a:schemeClr val="accent1"/>
          </a:fillRef>
          <a:effectRef idx="1">
            <a:schemeClr val="accent1"/>
          </a:effectRef>
          <a:fontRef idx="minor">
            <a:schemeClr val="tx1"/>
          </a:fontRef>
        </p:style>
      </p:cxnSp>
      <p:cxnSp>
        <p:nvCxnSpPr>
          <p:cNvPr id="50" name="Straight Connector 49"/>
          <p:cNvCxnSpPr/>
          <p:nvPr/>
        </p:nvCxnSpPr>
        <p:spPr>
          <a:xfrm flipH="1" flipV="1">
            <a:off x="6171694" y="3352247"/>
            <a:ext cx="2664296" cy="1"/>
          </a:xfrm>
          <a:prstGeom prst="line">
            <a:avLst/>
          </a:prstGeom>
        </p:spPr>
        <p:style>
          <a:lnRef idx="2">
            <a:schemeClr val="accent1"/>
          </a:lnRef>
          <a:fillRef idx="0">
            <a:schemeClr val="accent1"/>
          </a:fillRef>
          <a:effectRef idx="1">
            <a:schemeClr val="accent1"/>
          </a:effectRef>
          <a:fontRef idx="minor">
            <a:schemeClr val="tx1"/>
          </a:fontRef>
        </p:style>
      </p:cxnSp>
      <p:cxnSp>
        <p:nvCxnSpPr>
          <p:cNvPr id="51" name="Straight Connector 50"/>
          <p:cNvCxnSpPr>
            <a:cxnSpLocks/>
          </p:cNvCxnSpPr>
          <p:nvPr/>
        </p:nvCxnSpPr>
        <p:spPr>
          <a:xfrm>
            <a:off x="6171694" y="3352247"/>
            <a:ext cx="0" cy="408732"/>
          </a:xfrm>
          <a:prstGeom prst="line">
            <a:avLst/>
          </a:prstGeom>
        </p:spPr>
        <p:style>
          <a:lnRef idx="2">
            <a:schemeClr val="accent1"/>
          </a:lnRef>
          <a:fillRef idx="0">
            <a:schemeClr val="accent1"/>
          </a:fillRef>
          <a:effectRef idx="1">
            <a:schemeClr val="accent1"/>
          </a:effectRef>
          <a:fontRef idx="minor">
            <a:schemeClr val="tx1"/>
          </a:fontRef>
        </p:style>
      </p:cxnSp>
      <p:cxnSp>
        <p:nvCxnSpPr>
          <p:cNvPr id="53" name="Straight Connector 52"/>
          <p:cNvCxnSpPr/>
          <p:nvPr/>
        </p:nvCxnSpPr>
        <p:spPr>
          <a:xfrm>
            <a:off x="6963782" y="3380671"/>
            <a:ext cx="0" cy="843658"/>
          </a:xfrm>
          <a:prstGeom prst="line">
            <a:avLst/>
          </a:prstGeom>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a:off x="7503842" y="3380671"/>
            <a:ext cx="0" cy="1342904"/>
          </a:xfrm>
          <a:prstGeom prst="line">
            <a:avLst/>
          </a:prstGeom>
        </p:spPr>
        <p:style>
          <a:lnRef idx="2">
            <a:schemeClr val="accent1"/>
          </a:lnRef>
          <a:fillRef idx="0">
            <a:schemeClr val="accent1"/>
          </a:fillRef>
          <a:effectRef idx="1">
            <a:schemeClr val="accent1"/>
          </a:effectRef>
          <a:fontRef idx="minor">
            <a:schemeClr val="tx1"/>
          </a:fontRef>
        </p:style>
      </p:cxnSp>
      <p:cxnSp>
        <p:nvCxnSpPr>
          <p:cNvPr id="57" name="Straight Connector 56"/>
          <p:cNvCxnSpPr/>
          <p:nvPr/>
        </p:nvCxnSpPr>
        <p:spPr>
          <a:xfrm>
            <a:off x="8859513" y="3400940"/>
            <a:ext cx="0" cy="1748733"/>
          </a:xfrm>
          <a:prstGeom prst="line">
            <a:avLst/>
          </a:prstGeom>
        </p:spPr>
        <p:style>
          <a:lnRef idx="2">
            <a:schemeClr val="accent1"/>
          </a:lnRef>
          <a:fillRef idx="0">
            <a:schemeClr val="accent1"/>
          </a:fillRef>
          <a:effectRef idx="1">
            <a:schemeClr val="accent1"/>
          </a:effectRef>
          <a:fontRef idx="minor">
            <a:schemeClr val="tx1"/>
          </a:fontRef>
        </p:style>
      </p:cxnSp>
      <p:grpSp>
        <p:nvGrpSpPr>
          <p:cNvPr id="5" name="Group 4"/>
          <p:cNvGrpSpPr/>
          <p:nvPr/>
        </p:nvGrpSpPr>
        <p:grpSpPr>
          <a:xfrm>
            <a:off x="4875550" y="1776113"/>
            <a:ext cx="4190334" cy="3768961"/>
            <a:chOff x="4860032" y="2132856"/>
            <a:chExt cx="4190334" cy="3768961"/>
          </a:xfrm>
        </p:grpSpPr>
        <p:sp>
          <p:nvSpPr>
            <p:cNvPr id="18" name="TextBox 17"/>
            <p:cNvSpPr txBox="1"/>
            <p:nvPr/>
          </p:nvSpPr>
          <p:spPr>
            <a:xfrm>
              <a:off x="6156176" y="2132856"/>
              <a:ext cx="2136611" cy="338554"/>
            </a:xfrm>
            <a:prstGeom prst="rect">
              <a:avLst/>
            </a:prstGeom>
            <a:solidFill>
              <a:srgbClr val="92D05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Utilisation of Emotion</a:t>
              </a:r>
            </a:p>
          </p:txBody>
        </p:sp>
        <p:sp>
          <p:nvSpPr>
            <p:cNvPr id="52" name="TextBox 51"/>
            <p:cNvSpPr txBox="1"/>
            <p:nvPr/>
          </p:nvSpPr>
          <p:spPr>
            <a:xfrm>
              <a:off x="4860032" y="4148966"/>
              <a:ext cx="1710725" cy="338554"/>
            </a:xfrm>
            <a:prstGeom prst="rect">
              <a:avLst/>
            </a:prstGeom>
            <a:solidFill>
              <a:srgbClr val="92D05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Flexible planning</a:t>
              </a:r>
            </a:p>
          </p:txBody>
        </p:sp>
        <p:sp>
          <p:nvSpPr>
            <p:cNvPr id="54" name="TextBox 53"/>
            <p:cNvSpPr txBox="1"/>
            <p:nvPr/>
          </p:nvSpPr>
          <p:spPr>
            <a:xfrm>
              <a:off x="5416230" y="4608701"/>
              <a:ext cx="1708416" cy="338554"/>
            </a:xfrm>
            <a:prstGeom prst="rect">
              <a:avLst/>
            </a:prstGeom>
            <a:solidFill>
              <a:srgbClr val="92D05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Creative thinking</a:t>
              </a:r>
            </a:p>
          </p:txBody>
        </p:sp>
        <p:sp>
          <p:nvSpPr>
            <p:cNvPr id="55" name="TextBox 54"/>
            <p:cNvSpPr txBox="1"/>
            <p:nvPr/>
          </p:nvSpPr>
          <p:spPr>
            <a:xfrm>
              <a:off x="6179699" y="5137084"/>
              <a:ext cx="2019720" cy="338554"/>
            </a:xfrm>
            <a:prstGeom prst="rect">
              <a:avLst/>
            </a:prstGeom>
            <a:solidFill>
              <a:srgbClr val="92D05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Redirected attention</a:t>
              </a:r>
            </a:p>
          </p:txBody>
        </p:sp>
        <p:sp>
          <p:nvSpPr>
            <p:cNvPr id="58" name="TextBox 57"/>
            <p:cNvSpPr txBox="1"/>
            <p:nvPr/>
          </p:nvSpPr>
          <p:spPr>
            <a:xfrm>
              <a:off x="7889984" y="5563263"/>
              <a:ext cx="1160382" cy="338554"/>
            </a:xfrm>
            <a:prstGeom prst="rect">
              <a:avLst/>
            </a:prstGeom>
            <a:solidFill>
              <a:srgbClr val="92D050"/>
            </a:solidFill>
            <a:ln w="28575">
              <a:solidFill>
                <a:schemeClr val="tx1"/>
              </a:solidFill>
            </a:ln>
          </p:spPr>
          <p:txBody>
            <a:bodyPr wrap="none" rtlCol="0">
              <a:spAutoFit/>
            </a:bodyPr>
            <a:lstStyle/>
            <a:p>
              <a:pPr fontAlgn="base">
                <a:spcBef>
                  <a:spcPct val="0"/>
                </a:spcBef>
                <a:spcAft>
                  <a:spcPct val="0"/>
                </a:spcAft>
              </a:pPr>
              <a:r>
                <a:rPr lang="en-GB" sz="1600" dirty="0">
                  <a:cs typeface="Arial" charset="0"/>
                </a:rPr>
                <a:t>Motivation</a:t>
              </a:r>
            </a:p>
          </p:txBody>
        </p:sp>
      </p:grpSp>
    </p:spTree>
    <p:extLst>
      <p:ext uri="{BB962C8B-B14F-4D97-AF65-F5344CB8AC3E}">
        <p14:creationId xmlns:p14="http://schemas.microsoft.com/office/powerpoint/2010/main" val="1097180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Goleman’s Five Domains</a:t>
            </a:r>
          </a:p>
        </p:txBody>
      </p:sp>
      <p:sp>
        <p:nvSpPr>
          <p:cNvPr id="3" name="Content Placeholder 2"/>
          <p:cNvSpPr>
            <a:spLocks noGrp="1"/>
          </p:cNvSpPr>
          <p:nvPr>
            <p:ph idx="1"/>
          </p:nvPr>
        </p:nvSpPr>
        <p:spPr>
          <a:xfrm>
            <a:off x="-540568" y="1556792"/>
            <a:ext cx="4906888" cy="3917032"/>
          </a:xfrm>
        </p:spPr>
        <p:txBody>
          <a:bodyPr>
            <a:normAutofit/>
          </a:bodyPr>
          <a:lstStyle/>
          <a:p>
            <a:pPr marL="1371600" lvl="2" indent="-457200">
              <a:buFontTx/>
              <a:buAutoNum type="arabicPeriod"/>
            </a:pPr>
            <a:r>
              <a:rPr lang="en-GB" altLang="en-US" sz="2000" spc="0" dirty="0">
                <a:solidFill>
                  <a:srgbClr val="FF6600"/>
                </a:solidFill>
              </a:rPr>
              <a:t>Knowing your emotions</a:t>
            </a:r>
          </a:p>
          <a:p>
            <a:pPr marL="1371600" lvl="2" indent="-457200">
              <a:buFontTx/>
              <a:buAutoNum type="arabicPeriod"/>
            </a:pPr>
            <a:r>
              <a:rPr lang="en-GB" altLang="en-US" sz="2000" spc="0" dirty="0">
                <a:solidFill>
                  <a:srgbClr val="92D050"/>
                </a:solidFill>
              </a:rPr>
              <a:t>Managing your own emotions</a:t>
            </a:r>
          </a:p>
          <a:p>
            <a:pPr marL="1371600" lvl="2" indent="-457200">
              <a:buFontTx/>
              <a:buAutoNum type="arabicPeriod"/>
            </a:pPr>
            <a:r>
              <a:rPr lang="en-GB" altLang="en-US" sz="2000" spc="0" dirty="0">
                <a:solidFill>
                  <a:srgbClr val="009900"/>
                </a:solidFill>
              </a:rPr>
              <a:t>Motivating yourself</a:t>
            </a:r>
          </a:p>
          <a:p>
            <a:pPr marL="1371600" lvl="2" indent="-457200">
              <a:buFontTx/>
              <a:buAutoNum type="arabicPeriod"/>
            </a:pPr>
            <a:r>
              <a:rPr lang="en-GB" altLang="en-US" sz="2000" spc="0" dirty="0">
                <a:solidFill>
                  <a:srgbClr val="00CC99"/>
                </a:solidFill>
              </a:rPr>
              <a:t>Recognising and understanding other people's emotions</a:t>
            </a:r>
          </a:p>
          <a:p>
            <a:pPr marL="1371600" lvl="2" indent="-457200">
              <a:buFontTx/>
              <a:buAutoNum type="arabicPeriod"/>
            </a:pPr>
            <a:r>
              <a:rPr lang="en-GB" altLang="en-US" sz="2000" spc="0" dirty="0">
                <a:solidFill>
                  <a:srgbClr val="0066FF"/>
                </a:solidFill>
              </a:rPr>
              <a:t>Managing relationships (i.e. managing the emotions of others) </a:t>
            </a:r>
          </a:p>
          <a:p>
            <a:endParaRPr lang="en-GB" sz="2400" spc="0" dirty="0">
              <a:solidFill>
                <a:srgbClr val="000000"/>
              </a:solidFill>
            </a:endParaRPr>
          </a:p>
        </p:txBody>
      </p:sp>
      <p:pic>
        <p:nvPicPr>
          <p:cNvPr id="10" name="Picture 9">
            <a:extLst>
              <a:ext uri="{FF2B5EF4-FFF2-40B4-BE49-F238E27FC236}">
                <a16:creationId xmlns:a16="http://schemas.microsoft.com/office/drawing/2014/main" id="{E698FC5A-9428-49EF-8947-3F70A769B0C3}"/>
              </a:ext>
            </a:extLst>
          </p:cNvPr>
          <p:cNvPicPr>
            <a:picLocks noChangeAspect="1"/>
          </p:cNvPicPr>
          <p:nvPr/>
        </p:nvPicPr>
        <p:blipFill>
          <a:blip r:embed="rId3"/>
          <a:stretch>
            <a:fillRect/>
          </a:stretch>
        </p:blipFill>
        <p:spPr>
          <a:xfrm>
            <a:off x="4864757" y="1556792"/>
            <a:ext cx="4268939" cy="3240360"/>
          </a:xfrm>
          <a:prstGeom prst="rect">
            <a:avLst/>
          </a:prstGeom>
        </p:spPr>
      </p:pic>
    </p:spTree>
    <p:extLst>
      <p:ext uri="{BB962C8B-B14F-4D97-AF65-F5344CB8AC3E}">
        <p14:creationId xmlns:p14="http://schemas.microsoft.com/office/powerpoint/2010/main" val="2004154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8013"/>
            <a:ext cx="8229600" cy="1143000"/>
          </a:xfrm>
        </p:spPr>
        <p:txBody>
          <a:bodyPr/>
          <a:lstStyle/>
          <a:p>
            <a:r>
              <a:rPr lang="en-GB" dirty="0"/>
              <a:t>Positive Psychology</a:t>
            </a:r>
          </a:p>
        </p:txBody>
      </p:sp>
      <p:sp>
        <p:nvSpPr>
          <p:cNvPr id="3" name="Content Placeholder 2"/>
          <p:cNvSpPr>
            <a:spLocks noGrp="1"/>
          </p:cNvSpPr>
          <p:nvPr>
            <p:ph idx="1"/>
          </p:nvPr>
        </p:nvSpPr>
        <p:spPr>
          <a:xfrm>
            <a:off x="457200" y="1260372"/>
            <a:ext cx="8229600" cy="3917032"/>
          </a:xfrm>
        </p:spPr>
        <p:txBody>
          <a:bodyPr>
            <a:normAutofit lnSpcReduction="10000"/>
          </a:bodyPr>
          <a:lstStyle/>
          <a:p>
            <a:pPr marL="0" indent="0">
              <a:buNone/>
            </a:pPr>
            <a:r>
              <a:rPr lang="en-GB" spc="0" dirty="0">
                <a:solidFill>
                  <a:srgbClr val="002060"/>
                </a:solidFill>
              </a:rPr>
              <a:t>Examples:</a:t>
            </a:r>
          </a:p>
          <a:p>
            <a:r>
              <a:rPr lang="en-GB" spc="0" dirty="0">
                <a:solidFill>
                  <a:srgbClr val="0000CC"/>
                </a:solidFill>
              </a:rPr>
              <a:t>Hope</a:t>
            </a:r>
          </a:p>
          <a:p>
            <a:r>
              <a:rPr lang="en-GB" spc="0" dirty="0">
                <a:solidFill>
                  <a:srgbClr val="660066"/>
                </a:solidFill>
              </a:rPr>
              <a:t>Resiliency</a:t>
            </a:r>
          </a:p>
          <a:p>
            <a:r>
              <a:rPr lang="en-GB" spc="0" dirty="0">
                <a:solidFill>
                  <a:srgbClr val="00B050"/>
                </a:solidFill>
              </a:rPr>
              <a:t>Efficacy</a:t>
            </a:r>
          </a:p>
          <a:p>
            <a:r>
              <a:rPr lang="en-GB" spc="0" dirty="0">
                <a:solidFill>
                  <a:srgbClr val="FFC000"/>
                </a:solidFill>
              </a:rPr>
              <a:t>Optimism</a:t>
            </a:r>
          </a:p>
          <a:p>
            <a:r>
              <a:rPr lang="en-GB" spc="0" dirty="0">
                <a:solidFill>
                  <a:srgbClr val="FF0000"/>
                </a:solidFill>
              </a:rPr>
              <a:t>Happiness</a:t>
            </a:r>
          </a:p>
          <a:p>
            <a:r>
              <a:rPr lang="en-GB" spc="0" dirty="0">
                <a:solidFill>
                  <a:srgbClr val="FF00FF"/>
                </a:solidFill>
              </a:rPr>
              <a:t>Well-being</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20071" y="1844824"/>
            <a:ext cx="2748129" cy="2748129"/>
          </a:xfrm>
          <a:prstGeom prst="rect">
            <a:avLst/>
          </a:prstGeom>
        </p:spPr>
      </p:pic>
    </p:spTree>
    <p:extLst>
      <p:ext uri="{BB962C8B-B14F-4D97-AF65-F5344CB8AC3E}">
        <p14:creationId xmlns:p14="http://schemas.microsoft.com/office/powerpoint/2010/main" val="198561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79B2C-2047-459F-801D-85B0A7B55210}"/>
              </a:ext>
            </a:extLst>
          </p:cNvPr>
          <p:cNvSpPr>
            <a:spLocks noGrp="1"/>
          </p:cNvSpPr>
          <p:nvPr>
            <p:ph type="title"/>
          </p:nvPr>
        </p:nvSpPr>
        <p:spPr>
          <a:xfrm>
            <a:off x="556592" y="20074"/>
            <a:ext cx="8229600" cy="1143000"/>
          </a:xfrm>
        </p:spPr>
        <p:txBody>
          <a:bodyPr/>
          <a:lstStyle/>
          <a:p>
            <a:r>
              <a:rPr lang="en-GB" dirty="0"/>
              <a:t>What is Emotional Intelligence?</a:t>
            </a:r>
          </a:p>
        </p:txBody>
      </p:sp>
      <p:pic>
        <p:nvPicPr>
          <p:cNvPr id="4" name="5.06 What is emotional intelligence (1)">
            <a:hlinkClick r:id="" action="ppaction://media"/>
            <a:extLst>
              <a:ext uri="{FF2B5EF4-FFF2-40B4-BE49-F238E27FC236}">
                <a16:creationId xmlns:a16="http://schemas.microsoft.com/office/drawing/2014/main" id="{25D125CC-9D00-401C-84AB-0E1275AF8AB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87623" y="1163074"/>
            <a:ext cx="6967537" cy="3916363"/>
          </a:xfrm>
        </p:spPr>
      </p:pic>
    </p:spTree>
    <p:extLst>
      <p:ext uri="{BB962C8B-B14F-4D97-AF65-F5344CB8AC3E}">
        <p14:creationId xmlns:p14="http://schemas.microsoft.com/office/powerpoint/2010/main" val="387288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65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2A07B-677E-4624-A6A0-3AE54C4335DC}"/>
              </a:ext>
            </a:extLst>
          </p:cNvPr>
          <p:cNvSpPr>
            <a:spLocks noGrp="1"/>
          </p:cNvSpPr>
          <p:nvPr>
            <p:ph type="title"/>
          </p:nvPr>
        </p:nvSpPr>
        <p:spPr/>
        <p:txBody>
          <a:bodyPr/>
          <a:lstStyle/>
          <a:p>
            <a:r>
              <a:rPr lang="en-GB" dirty="0"/>
              <a:t>Roles and EI</a:t>
            </a:r>
          </a:p>
        </p:txBody>
      </p:sp>
      <p:sp>
        <p:nvSpPr>
          <p:cNvPr id="3" name="Content Placeholder 2">
            <a:extLst>
              <a:ext uri="{FF2B5EF4-FFF2-40B4-BE49-F238E27FC236}">
                <a16:creationId xmlns:a16="http://schemas.microsoft.com/office/drawing/2014/main" id="{034F68D4-D053-4263-A680-16A7BACDA2E4}"/>
              </a:ext>
            </a:extLst>
          </p:cNvPr>
          <p:cNvSpPr>
            <a:spLocks noGrp="1"/>
          </p:cNvSpPr>
          <p:nvPr>
            <p:ph idx="1"/>
          </p:nvPr>
        </p:nvSpPr>
        <p:spPr>
          <a:xfrm>
            <a:off x="457200" y="1600201"/>
            <a:ext cx="8229600" cy="3124943"/>
          </a:xfrm>
        </p:spPr>
        <p:txBody>
          <a:bodyPr>
            <a:normAutofit fontScale="92500" lnSpcReduction="20000"/>
          </a:bodyPr>
          <a:lstStyle/>
          <a:p>
            <a:pPr marL="0" indent="0">
              <a:buNone/>
            </a:pPr>
            <a:r>
              <a:rPr lang="en-GB" dirty="0">
                <a:solidFill>
                  <a:srgbClr val="33CC33"/>
                </a:solidFill>
              </a:rPr>
              <a:t>In your groups, compile a list of 20 to 30 selected  professions (for example, Architect, Bank Manager, Botanist, Engineer, etc.) and rank them in terms of their EI requirement.</a:t>
            </a:r>
          </a:p>
          <a:p>
            <a:pPr marL="0" indent="0">
              <a:buNone/>
            </a:pPr>
            <a:endParaRPr lang="en-GB" dirty="0">
              <a:solidFill>
                <a:srgbClr val="FF00FF"/>
              </a:solidFill>
            </a:endParaRPr>
          </a:p>
          <a:p>
            <a:pPr marL="0" indent="0">
              <a:buNone/>
            </a:pPr>
            <a:r>
              <a:rPr lang="en-GB" dirty="0">
                <a:solidFill>
                  <a:srgbClr val="FF00FF"/>
                </a:solidFill>
              </a:rPr>
              <a:t>15 minutes to compile and rate – be prepared to feedback your results </a:t>
            </a:r>
          </a:p>
        </p:txBody>
      </p:sp>
      <p:sp>
        <p:nvSpPr>
          <p:cNvPr id="4" name="TextBox 3">
            <a:extLst>
              <a:ext uri="{FF2B5EF4-FFF2-40B4-BE49-F238E27FC236}">
                <a16:creationId xmlns:a16="http://schemas.microsoft.com/office/drawing/2014/main" id="{229DA2E2-241D-42D5-849C-746436717394}"/>
              </a:ext>
            </a:extLst>
          </p:cNvPr>
          <p:cNvSpPr txBox="1"/>
          <p:nvPr/>
        </p:nvSpPr>
        <p:spPr>
          <a:xfrm>
            <a:off x="287952" y="4653136"/>
            <a:ext cx="8568096" cy="923330"/>
          </a:xfrm>
          <a:prstGeom prst="rect">
            <a:avLst/>
          </a:prstGeom>
          <a:noFill/>
        </p:spPr>
        <p:txBody>
          <a:bodyPr wrap="square" rtlCol="0">
            <a:spAutoFit/>
          </a:bodyPr>
          <a:lstStyle/>
          <a:p>
            <a:r>
              <a:rPr lang="en-GB" dirty="0"/>
              <a:t>Singh, D. 2018. </a:t>
            </a:r>
            <a:r>
              <a:rPr lang="en-GB" i="1" dirty="0"/>
              <a:t>Emotional Intelligence and Interpersonal Relations</a:t>
            </a:r>
            <a:r>
              <a:rPr lang="en-GB" dirty="0"/>
              <a:t>. In Maund, A. (Ed.) </a:t>
            </a:r>
            <a:r>
              <a:rPr lang="en-GB" i="1" dirty="0"/>
              <a:t>B.A Leadership and Management: Skills for the Workplace Student Yearbook, Final Year. </a:t>
            </a:r>
            <a:r>
              <a:rPr lang="en-GB" dirty="0"/>
              <a:t>London, Sage Publications Ltd, pp. 409 - 426</a:t>
            </a:r>
          </a:p>
        </p:txBody>
      </p:sp>
    </p:spTree>
    <p:extLst>
      <p:ext uri="{BB962C8B-B14F-4D97-AF65-F5344CB8AC3E}">
        <p14:creationId xmlns:p14="http://schemas.microsoft.com/office/powerpoint/2010/main" val="1786954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Transactional analysis</a:t>
            </a:r>
            <a:endParaRPr lang="en-GB" dirty="0"/>
          </a:p>
        </p:txBody>
      </p:sp>
      <p:sp>
        <p:nvSpPr>
          <p:cNvPr id="3" name="Content Placeholder 2"/>
          <p:cNvSpPr>
            <a:spLocks noGrp="1"/>
          </p:cNvSpPr>
          <p:nvPr>
            <p:ph idx="1"/>
          </p:nvPr>
        </p:nvSpPr>
        <p:spPr>
          <a:xfrm>
            <a:off x="179512" y="1268760"/>
            <a:ext cx="8229600" cy="2520280"/>
          </a:xfrm>
        </p:spPr>
        <p:txBody>
          <a:bodyPr>
            <a:normAutofit/>
          </a:bodyPr>
          <a:lstStyle/>
          <a:p>
            <a:pPr>
              <a:buFontTx/>
              <a:buNone/>
            </a:pPr>
            <a:r>
              <a:rPr lang="en-GB" altLang="en-US" dirty="0"/>
              <a:t>   </a:t>
            </a:r>
            <a:r>
              <a:rPr lang="en-GB" altLang="en-US" sz="2400" spc="0" dirty="0">
                <a:solidFill>
                  <a:srgbClr val="0066FF"/>
                </a:solidFill>
              </a:rPr>
              <a:t>Transactional analysis is a method of examining the exchanges between people and determining which part of the multi-natured individual is being activated.</a:t>
            </a:r>
          </a:p>
          <a:p>
            <a:pPr algn="r">
              <a:buFontTx/>
              <a:buNone/>
            </a:pPr>
            <a:r>
              <a:rPr lang="en-GB" altLang="en-US" sz="1800" spc="0" dirty="0">
                <a:solidFill>
                  <a:srgbClr val="0066FF"/>
                </a:solidFill>
              </a:rPr>
              <a:t>  Eric Berne  (1976) Games People Play</a:t>
            </a:r>
          </a:p>
          <a:p>
            <a:endParaRPr lang="en-GB" dirty="0"/>
          </a:p>
        </p:txBody>
      </p:sp>
      <p:pic>
        <p:nvPicPr>
          <p:cNvPr id="5" name="Picture 4" descr="A close up of a logo&#10;&#10;Description generated with very high confidence">
            <a:extLst>
              <a:ext uri="{FF2B5EF4-FFF2-40B4-BE49-F238E27FC236}">
                <a16:creationId xmlns:a16="http://schemas.microsoft.com/office/drawing/2014/main" id="{3C1BFE1A-7CD1-40D9-9722-0DBABC978A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3121394"/>
            <a:ext cx="1541884" cy="2578401"/>
          </a:xfrm>
          <a:prstGeom prst="rect">
            <a:avLst/>
          </a:prstGeom>
        </p:spPr>
      </p:pic>
      <p:pic>
        <p:nvPicPr>
          <p:cNvPr id="8" name="Picture 7" descr="A person holding a book shelf&#10;&#10;Description generated with very high confidence">
            <a:extLst>
              <a:ext uri="{FF2B5EF4-FFF2-40B4-BE49-F238E27FC236}">
                <a16:creationId xmlns:a16="http://schemas.microsoft.com/office/drawing/2014/main" id="{EBEA2FBF-C653-4FDF-8EFA-39C1C39E22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578" y="3070896"/>
            <a:ext cx="2095500" cy="2628900"/>
          </a:xfrm>
          <a:prstGeom prst="rect">
            <a:avLst/>
          </a:prstGeom>
        </p:spPr>
      </p:pic>
    </p:spTree>
    <p:extLst>
      <p:ext uri="{BB962C8B-B14F-4D97-AF65-F5344CB8AC3E}">
        <p14:creationId xmlns:p14="http://schemas.microsoft.com/office/powerpoint/2010/main" val="209351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8" y="0"/>
            <a:ext cx="8229600" cy="1143000"/>
          </a:xfrm>
        </p:spPr>
        <p:txBody>
          <a:bodyPr/>
          <a:lstStyle/>
          <a:p>
            <a:r>
              <a:rPr lang="en-GB" sz="3200" dirty="0">
                <a:solidFill>
                  <a:prstClr val="black"/>
                </a:solidFill>
              </a:rPr>
              <a:t>Transactional Analysis – the </a:t>
            </a:r>
            <a:r>
              <a:rPr lang="en-GB" sz="3200" b="1" i="1" dirty="0">
                <a:solidFill>
                  <a:srgbClr val="FF0000"/>
                </a:solidFill>
              </a:rPr>
              <a:t>3 </a:t>
            </a:r>
            <a:r>
              <a:rPr lang="en-GB" sz="3200" dirty="0">
                <a:solidFill>
                  <a:prstClr val="black"/>
                </a:solidFill>
              </a:rPr>
              <a:t>ego states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142" y="908720"/>
            <a:ext cx="8004182" cy="4615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885D78A2-6177-4D95-88F7-19DB0F0BCE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3933902"/>
            <a:ext cx="1403578" cy="1448492"/>
          </a:xfrm>
          <a:prstGeom prst="rect">
            <a:avLst/>
          </a:prstGeom>
        </p:spPr>
      </p:pic>
    </p:spTree>
    <p:extLst>
      <p:ext uri="{BB962C8B-B14F-4D97-AF65-F5344CB8AC3E}">
        <p14:creationId xmlns:p14="http://schemas.microsoft.com/office/powerpoint/2010/main" val="4115568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300" y="116632"/>
            <a:ext cx="4752527" cy="5483686"/>
          </a:xfrm>
        </p:spPr>
      </p:pic>
      <p:pic>
        <p:nvPicPr>
          <p:cNvPr id="3" name="Picture 2" descr="A screenshot of a cell phone&#10;&#10;Description generated with high confidence">
            <a:extLst>
              <a:ext uri="{FF2B5EF4-FFF2-40B4-BE49-F238E27FC236}">
                <a16:creationId xmlns:a16="http://schemas.microsoft.com/office/drawing/2014/main" id="{7AFEDEDB-E38A-4426-9A5D-B3B6CDF6B2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2040" y="1778355"/>
            <a:ext cx="3940726" cy="2160240"/>
          </a:xfrm>
          <a:prstGeom prst="rect">
            <a:avLst/>
          </a:prstGeom>
        </p:spPr>
      </p:pic>
      <p:pic>
        <p:nvPicPr>
          <p:cNvPr id="7" name="Picture 6" descr="A person standing in front of a sunset&#10;&#10;Description generated with very high confidence">
            <a:extLst>
              <a:ext uri="{FF2B5EF4-FFF2-40B4-BE49-F238E27FC236}">
                <a16:creationId xmlns:a16="http://schemas.microsoft.com/office/drawing/2014/main" id="{5B2DBDBD-B56D-4C23-AEA4-5759D94A5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2200" y="3871947"/>
            <a:ext cx="2771800" cy="1876397"/>
          </a:xfrm>
          <a:prstGeom prst="rect">
            <a:avLst/>
          </a:prstGeom>
        </p:spPr>
      </p:pic>
      <p:pic>
        <p:nvPicPr>
          <p:cNvPr id="12" name="Picture 11">
            <a:extLst>
              <a:ext uri="{FF2B5EF4-FFF2-40B4-BE49-F238E27FC236}">
                <a16:creationId xmlns:a16="http://schemas.microsoft.com/office/drawing/2014/main" id="{6A01E259-7CA0-4E5D-B3A1-515F60F530DE}"/>
              </a:ext>
            </a:extLst>
          </p:cNvPr>
          <p:cNvPicPr>
            <a:picLocks noChangeAspect="1"/>
          </p:cNvPicPr>
          <p:nvPr/>
        </p:nvPicPr>
        <p:blipFill>
          <a:blip r:embed="rId7"/>
          <a:stretch>
            <a:fillRect/>
          </a:stretch>
        </p:blipFill>
        <p:spPr>
          <a:xfrm>
            <a:off x="6372201" y="21947"/>
            <a:ext cx="2723778" cy="1741815"/>
          </a:xfrm>
          <a:prstGeom prst="rect">
            <a:avLst/>
          </a:prstGeom>
        </p:spPr>
      </p:pic>
    </p:spTree>
    <p:extLst>
      <p:ext uri="{BB962C8B-B14F-4D97-AF65-F5344CB8AC3E}">
        <p14:creationId xmlns:p14="http://schemas.microsoft.com/office/powerpoint/2010/main" val="6024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D8BCC-A4D0-405B-B17E-57FE9DE3D637}"/>
              </a:ext>
            </a:extLst>
          </p:cNvPr>
          <p:cNvSpPr>
            <a:spLocks noGrp="1"/>
          </p:cNvSpPr>
          <p:nvPr>
            <p:ph type="title"/>
          </p:nvPr>
        </p:nvSpPr>
        <p:spPr/>
        <p:txBody>
          <a:bodyPr/>
          <a:lstStyle/>
          <a:p>
            <a:r>
              <a:rPr lang="en-GB" dirty="0"/>
              <a:t>I’m OK, You’re OK</a:t>
            </a:r>
          </a:p>
        </p:txBody>
      </p:sp>
      <p:sp>
        <p:nvSpPr>
          <p:cNvPr id="4" name="TextBox 3">
            <a:extLst>
              <a:ext uri="{FF2B5EF4-FFF2-40B4-BE49-F238E27FC236}">
                <a16:creationId xmlns:a16="http://schemas.microsoft.com/office/drawing/2014/main" id="{445CE11E-2FE8-43AC-87A8-DC8681E0FA0A}"/>
              </a:ext>
            </a:extLst>
          </p:cNvPr>
          <p:cNvSpPr txBox="1"/>
          <p:nvPr/>
        </p:nvSpPr>
        <p:spPr>
          <a:xfrm>
            <a:off x="827584" y="5213166"/>
            <a:ext cx="7598747" cy="369332"/>
          </a:xfrm>
          <a:prstGeom prst="rect">
            <a:avLst/>
          </a:prstGeom>
          <a:noFill/>
        </p:spPr>
        <p:txBody>
          <a:bodyPr wrap="none" rtlCol="0">
            <a:spAutoFit/>
          </a:bodyPr>
          <a:lstStyle/>
          <a:p>
            <a:r>
              <a:rPr lang="en-GB" i="1" dirty="0"/>
              <a:t>Based upon </a:t>
            </a:r>
            <a:r>
              <a:rPr lang="en-GB" dirty="0"/>
              <a:t>Harris, T.A. (1973). </a:t>
            </a:r>
            <a:r>
              <a:rPr lang="en-GB" i="1" dirty="0"/>
              <a:t>I’m OK, You’re OK. </a:t>
            </a:r>
            <a:r>
              <a:rPr lang="en-GB" dirty="0"/>
              <a:t>London: Random House</a:t>
            </a:r>
          </a:p>
        </p:txBody>
      </p:sp>
      <p:pic>
        <p:nvPicPr>
          <p:cNvPr id="5" name="Picture 4">
            <a:extLst>
              <a:ext uri="{FF2B5EF4-FFF2-40B4-BE49-F238E27FC236}">
                <a16:creationId xmlns:a16="http://schemas.microsoft.com/office/drawing/2014/main" id="{C91538FD-0E6D-462D-AA01-11D13562EE6C}"/>
              </a:ext>
            </a:extLst>
          </p:cNvPr>
          <p:cNvPicPr>
            <a:picLocks noChangeAspect="1"/>
          </p:cNvPicPr>
          <p:nvPr/>
        </p:nvPicPr>
        <p:blipFill>
          <a:blip r:embed="rId2"/>
          <a:stretch>
            <a:fillRect/>
          </a:stretch>
        </p:blipFill>
        <p:spPr>
          <a:xfrm>
            <a:off x="1835001" y="1188363"/>
            <a:ext cx="5473997" cy="4013403"/>
          </a:xfrm>
          <a:prstGeom prst="rect">
            <a:avLst/>
          </a:prstGeom>
        </p:spPr>
      </p:pic>
    </p:spTree>
    <p:extLst>
      <p:ext uri="{BB962C8B-B14F-4D97-AF65-F5344CB8AC3E}">
        <p14:creationId xmlns:p14="http://schemas.microsoft.com/office/powerpoint/2010/main" val="2215245721"/>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447</TotalTime>
  <Words>392</Words>
  <Application>Microsoft Macintosh PowerPoint</Application>
  <PresentationFormat>On-screen Show (4:3)</PresentationFormat>
  <Paragraphs>62</Paragraphs>
  <Slides>11</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SftWP July 15</vt:lpstr>
      <vt:lpstr>BMSK6006 Developing Emotional Intelligence for the Work Place</vt:lpstr>
      <vt:lpstr>Emotional Intelligence Recap</vt:lpstr>
      <vt:lpstr>Salovey &amp; Meyer (1990)</vt:lpstr>
      <vt:lpstr>Goleman’s Five Domains</vt:lpstr>
      <vt:lpstr>Positive Psychology</vt:lpstr>
      <vt:lpstr>What is Emotional Intelligence?</vt:lpstr>
      <vt:lpstr>Roles and EI</vt:lpstr>
      <vt:lpstr>Transactional analysis</vt:lpstr>
      <vt:lpstr>Transactional Analysis – the 3 ego states</vt:lpstr>
      <vt:lpstr>PowerPoint Presentation</vt:lpstr>
      <vt:lpstr>I’m OK, You’re OK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Andrew Maund</cp:lastModifiedBy>
  <cp:revision>8</cp:revision>
  <dcterms:created xsi:type="dcterms:W3CDTF">2015-08-18T08:18:01Z</dcterms:created>
  <dcterms:modified xsi:type="dcterms:W3CDTF">2019-02-13T12:54:42Z</dcterms:modified>
</cp:coreProperties>
</file>