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6"/>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8"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1508" autoAdjust="0"/>
  </p:normalViewPr>
  <p:slideViewPr>
    <p:cSldViewPr snapToGrid="0">
      <p:cViewPr varScale="1">
        <p:scale>
          <a:sx n="61" d="100"/>
          <a:sy n="61" d="100"/>
        </p:scale>
        <p:origin x="105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DAC1F8-48F7-4687-B714-AA76909D5CAE}" type="datetimeFigureOut">
              <a:rPr lang="en-GB" smtClean="0"/>
              <a:t>25/05/2023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108405-6E73-463A-8E06-A6F053E85217}" type="slidenum">
              <a:rPr lang="en-GB" smtClean="0"/>
              <a:t>‹#›</a:t>
            </a:fld>
            <a:endParaRPr lang="en-GB"/>
          </a:p>
        </p:txBody>
      </p:sp>
    </p:spTree>
    <p:extLst>
      <p:ext uri="{BB962C8B-B14F-4D97-AF65-F5344CB8AC3E}">
        <p14:creationId xmlns:p14="http://schemas.microsoft.com/office/powerpoint/2010/main" val="2904120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8108405-6E73-463A-8E06-A6F053E85217}" type="slidenum">
              <a:rPr lang="en-GB" smtClean="0"/>
              <a:t>1</a:t>
            </a:fld>
            <a:endParaRPr lang="en-GB"/>
          </a:p>
        </p:txBody>
      </p:sp>
    </p:spTree>
    <p:extLst>
      <p:ext uri="{BB962C8B-B14F-4D97-AF65-F5344CB8AC3E}">
        <p14:creationId xmlns:p14="http://schemas.microsoft.com/office/powerpoint/2010/main" val="115976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term "hospitality" is used to describe the treatment of guests by a host, employee, or establishment. In today's context, it can also mean the business of renting out spaces or executing tasks for a fee. Hospitality management encompasses all aspects of operating a lodging establishment or other hospitality business (Walker, 2013). The hotel chain Marriott International is the subject of this talk. The primary customers of the brand will also be discussed in this presentation. And it will describe in detail the amenities and services that Marriott International offers to its customers. Whether a customer is there for the cuisine, the lodging, the concert, or the vacation, these businesses go above and beyond to ensure that they have a fantastic time. </a:t>
            </a:r>
          </a:p>
          <a:p>
            <a:endParaRPr lang="en-GB" dirty="0"/>
          </a:p>
        </p:txBody>
      </p:sp>
      <p:sp>
        <p:nvSpPr>
          <p:cNvPr id="4" name="Slide Number Placeholder 3"/>
          <p:cNvSpPr>
            <a:spLocks noGrp="1"/>
          </p:cNvSpPr>
          <p:nvPr>
            <p:ph type="sldNum" sz="quarter" idx="10"/>
          </p:nvPr>
        </p:nvSpPr>
        <p:spPr/>
        <p:txBody>
          <a:bodyPr/>
          <a:lstStyle/>
          <a:p>
            <a:fld id="{18108405-6E73-463A-8E06-A6F053E85217}" type="slidenum">
              <a:rPr lang="en-GB" smtClean="0"/>
              <a:t>3</a:t>
            </a:fld>
            <a:endParaRPr lang="en-GB"/>
          </a:p>
        </p:txBody>
      </p:sp>
    </p:spTree>
    <p:extLst>
      <p:ext uri="{BB962C8B-B14F-4D97-AF65-F5344CB8AC3E}">
        <p14:creationId xmlns:p14="http://schemas.microsoft.com/office/powerpoint/2010/main" val="36769092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ethos and history of Marriott International are ones of pioneering service and industry-leading productivity. The first quarter of 2022 saw a year-over-year increase in Total Revenue for Marriott International Inc. of 81.3%. Comparatively, the sales growth of Marriott International Inc.'s rivals was higher than the company's own this quarter, at 43.08 percent. Among the world's finest lodging establishments, the name "Marriott" has been synonymous with excellence for decades (</a:t>
            </a:r>
            <a:r>
              <a:rPr lang="en-US" dirty="0" err="1"/>
              <a:t>Wernick</a:t>
            </a:r>
            <a:r>
              <a:rPr lang="en-US" dirty="0"/>
              <a:t>, 2012). Every employee at the Marriot Hotel is tasked with carrying out a set of duties on a daily, weekly, and monthly basis. Every day, workers at the Marriott face challenges that put their ethics, morals, and discretion to the test. The activities of the Marriot's staff at these critical moments are what make or break the hotel's reputation.</a:t>
            </a:r>
            <a:endParaRPr lang="en-GB" dirty="0"/>
          </a:p>
        </p:txBody>
      </p:sp>
      <p:sp>
        <p:nvSpPr>
          <p:cNvPr id="4" name="Slide Number Placeholder 3"/>
          <p:cNvSpPr>
            <a:spLocks noGrp="1"/>
          </p:cNvSpPr>
          <p:nvPr>
            <p:ph type="sldNum" sz="quarter" idx="10"/>
          </p:nvPr>
        </p:nvSpPr>
        <p:spPr/>
        <p:txBody>
          <a:bodyPr/>
          <a:lstStyle/>
          <a:p>
            <a:fld id="{18108405-6E73-463A-8E06-A6F053E85217}" type="slidenum">
              <a:rPr lang="en-GB" smtClean="0"/>
              <a:t>4</a:t>
            </a:fld>
            <a:endParaRPr lang="en-GB"/>
          </a:p>
        </p:txBody>
      </p:sp>
    </p:spTree>
    <p:extLst>
      <p:ext uri="{BB962C8B-B14F-4D97-AF65-F5344CB8AC3E}">
        <p14:creationId xmlns:p14="http://schemas.microsoft.com/office/powerpoint/2010/main" val="1488247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 than 3700 hotels are part of Marriott International's portfolio. It now operates in 73 countries via 18 different brands. There are already 141 million Marriott </a:t>
            </a:r>
            <a:r>
              <a:rPr lang="en-US" dirty="0" err="1"/>
              <a:t>Bonvoy</a:t>
            </a:r>
            <a:r>
              <a:rPr lang="en-US" dirty="0"/>
              <a:t> members, all of whom have an insatiable yearning for exploring other lands. Both business and vacation </a:t>
            </a:r>
            <a:r>
              <a:rPr lang="en-US" dirty="0" err="1"/>
              <a:t>travellers</a:t>
            </a:r>
            <a:r>
              <a:rPr lang="en-US" dirty="0"/>
              <a:t> who value comfort and convenience are Marriott International's primary target market. Amenities like conference rooms, business </a:t>
            </a:r>
            <a:r>
              <a:rPr lang="en-US" dirty="0" err="1"/>
              <a:t>centres</a:t>
            </a:r>
            <a:r>
              <a:rPr lang="en-US" dirty="0"/>
              <a:t>, and high-speed internet are highly valued by business </a:t>
            </a:r>
            <a:r>
              <a:rPr lang="en-US" dirty="0" err="1"/>
              <a:t>travellers</a:t>
            </a:r>
            <a:r>
              <a:rPr lang="en-US" dirty="0"/>
              <a:t>, while swimming pools, fitness </a:t>
            </a:r>
            <a:r>
              <a:rPr lang="en-US" dirty="0" err="1"/>
              <a:t>centres</a:t>
            </a:r>
            <a:r>
              <a:rPr lang="en-US" dirty="0"/>
              <a:t>, and spa services may be more important to leisure guests (</a:t>
            </a:r>
            <a:r>
              <a:rPr lang="en-US" dirty="0" err="1"/>
              <a:t>Popsa</a:t>
            </a:r>
            <a:r>
              <a:rPr lang="en-US" dirty="0"/>
              <a:t>, 2018). Marriott International also has brands aimed squarely at niche markets, such those with children. Hotels like the Residence Inn and the </a:t>
            </a:r>
            <a:r>
              <a:rPr lang="en-US" dirty="0" err="1"/>
              <a:t>TownePlace</a:t>
            </a:r>
            <a:r>
              <a:rPr lang="en-US" dirty="0"/>
              <a:t> Suites cater to those looking for a prolonged stay by providing kitchenettes and living rooms.</a:t>
            </a:r>
            <a:endParaRPr lang="en-GB" dirty="0"/>
          </a:p>
        </p:txBody>
      </p:sp>
      <p:sp>
        <p:nvSpPr>
          <p:cNvPr id="4" name="Slide Number Placeholder 3"/>
          <p:cNvSpPr>
            <a:spLocks noGrp="1"/>
          </p:cNvSpPr>
          <p:nvPr>
            <p:ph type="sldNum" sz="quarter" idx="10"/>
          </p:nvPr>
        </p:nvSpPr>
        <p:spPr/>
        <p:txBody>
          <a:bodyPr/>
          <a:lstStyle/>
          <a:p>
            <a:fld id="{18108405-6E73-463A-8E06-A6F053E85217}" type="slidenum">
              <a:rPr lang="en-GB" smtClean="0"/>
              <a:t>5</a:t>
            </a:fld>
            <a:endParaRPr lang="en-GB"/>
          </a:p>
        </p:txBody>
      </p:sp>
    </p:spTree>
    <p:extLst>
      <p:ext uri="{BB962C8B-B14F-4D97-AF65-F5344CB8AC3E}">
        <p14:creationId xmlns:p14="http://schemas.microsoft.com/office/powerpoint/2010/main" val="3972338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over 500 hotels and resorts worldwide, Marriott International has expanded to meet the needs of the "Next Generation of </a:t>
            </a:r>
            <a:r>
              <a:rPr lang="en-US" dirty="0" err="1"/>
              <a:t>Travellers</a:t>
            </a:r>
            <a:r>
              <a:rPr lang="en-US" dirty="0"/>
              <a:t>" since 2007. Guests can choose from a wide range of room types, suites, villas, and apartments offered by Marriott International (Jones, 2019). Catering to the demands of business </a:t>
            </a:r>
            <a:r>
              <a:rPr lang="en-US" dirty="0" err="1"/>
              <a:t>travellers</a:t>
            </a:r>
            <a:r>
              <a:rPr lang="en-US" dirty="0"/>
              <a:t> and event </a:t>
            </a:r>
            <a:r>
              <a:rPr lang="en-US" dirty="0" err="1"/>
              <a:t>organisers</a:t>
            </a:r>
            <a:r>
              <a:rPr lang="en-US" dirty="0"/>
              <a:t>, Marriott International also has a variety of meeting and event venues including ballrooms, conference rooms, and boardrooms.  Marriott International, Inc. is a hotel and restaurant chain that operates worldwide. In-house eating establishments at Marriott International properties are many and varied (</a:t>
            </a:r>
            <a:r>
              <a:rPr lang="en-US" dirty="0" err="1"/>
              <a:t>Simões</a:t>
            </a:r>
            <a:r>
              <a:rPr lang="en-US" dirty="0"/>
              <a:t>, 2021). Several professional options are available from Marriott International. Facilities geared towards the demands of business </a:t>
            </a:r>
            <a:r>
              <a:rPr lang="en-US" dirty="0" err="1"/>
              <a:t>travellers</a:t>
            </a:r>
            <a:r>
              <a:rPr lang="en-US" dirty="0"/>
              <a:t> include high-speed Internet access, meeting rooms, and printing and photocopying facilities. </a:t>
            </a:r>
            <a:endParaRPr lang="en-GB" dirty="0"/>
          </a:p>
        </p:txBody>
      </p:sp>
      <p:sp>
        <p:nvSpPr>
          <p:cNvPr id="4" name="Slide Number Placeholder 3"/>
          <p:cNvSpPr>
            <a:spLocks noGrp="1"/>
          </p:cNvSpPr>
          <p:nvPr>
            <p:ph type="sldNum" sz="quarter" idx="10"/>
          </p:nvPr>
        </p:nvSpPr>
        <p:spPr/>
        <p:txBody>
          <a:bodyPr/>
          <a:lstStyle/>
          <a:p>
            <a:fld id="{18108405-6E73-463A-8E06-A6F053E85217}" type="slidenum">
              <a:rPr lang="en-GB" smtClean="0"/>
              <a:t>6</a:t>
            </a:fld>
            <a:endParaRPr lang="en-GB"/>
          </a:p>
        </p:txBody>
      </p:sp>
    </p:spTree>
    <p:extLst>
      <p:ext uri="{BB962C8B-B14F-4D97-AF65-F5344CB8AC3E}">
        <p14:creationId xmlns:p14="http://schemas.microsoft.com/office/powerpoint/2010/main" val="3419196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concierge's services are available at Marriott International properties and include transportation arrangements, recommendations of must-see sights, and restaurant reservations. Marriott </a:t>
            </a:r>
            <a:r>
              <a:rPr lang="en-GB" sz="1200" kern="1200" dirty="0" err="1">
                <a:solidFill>
                  <a:schemeClr val="tx1"/>
                </a:solidFill>
                <a:effectLst/>
                <a:latin typeface="+mn-lt"/>
                <a:ea typeface="+mn-ea"/>
                <a:cs typeface="+mn-cs"/>
              </a:rPr>
              <a:t>Bonvoy</a:t>
            </a:r>
            <a:r>
              <a:rPr lang="en-GB" sz="1200" kern="1200" dirty="0">
                <a:solidFill>
                  <a:schemeClr val="tx1"/>
                </a:solidFill>
                <a:effectLst/>
                <a:latin typeface="+mn-lt"/>
                <a:ea typeface="+mn-ea"/>
                <a:cs typeface="+mn-cs"/>
              </a:rPr>
              <a:t> is a loyalty programme provided by Marriott International that allows regular customers to earn and redeem points for free hotel stays, room improvements, and other perks (Bashir, 2016). Managing and franchising hotels, promoting the Marriott brand, acquiring new customers, and keeping existing ones are among Marriott's primary operations. Because of its streamlined operations and aggressive advertising, Marriott International has established itself as a dominant player in the hotel industry.</a:t>
            </a:r>
          </a:p>
          <a:p>
            <a:endParaRPr lang="en-GB" dirty="0"/>
          </a:p>
        </p:txBody>
      </p:sp>
      <p:sp>
        <p:nvSpPr>
          <p:cNvPr id="4" name="Slide Number Placeholder 3"/>
          <p:cNvSpPr>
            <a:spLocks noGrp="1"/>
          </p:cNvSpPr>
          <p:nvPr>
            <p:ph type="sldNum" sz="quarter" idx="10"/>
          </p:nvPr>
        </p:nvSpPr>
        <p:spPr/>
        <p:txBody>
          <a:bodyPr/>
          <a:lstStyle/>
          <a:p>
            <a:fld id="{18108405-6E73-463A-8E06-A6F053E85217}" type="slidenum">
              <a:rPr lang="en-GB" smtClean="0"/>
              <a:t>7</a:t>
            </a:fld>
            <a:endParaRPr lang="en-GB"/>
          </a:p>
        </p:txBody>
      </p:sp>
    </p:spTree>
    <p:extLst>
      <p:ext uri="{BB962C8B-B14F-4D97-AF65-F5344CB8AC3E}">
        <p14:creationId xmlns:p14="http://schemas.microsoft.com/office/powerpoint/2010/main" val="26631403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Facilitates better service by sharing information and working with staff to identify and meet guest expectations; provides direction, feedback, and individualised coaching as required. Helping customers with the check-in and check-out procedures and informing them about the hotel's amenities are the main responsibilities of the front desk staff (</a:t>
            </a:r>
            <a:r>
              <a:rPr lang="en-GB" sz="1200" kern="1200" dirty="0" err="1">
                <a:solidFill>
                  <a:schemeClr val="tx1"/>
                </a:solidFill>
                <a:effectLst/>
                <a:latin typeface="+mn-lt"/>
                <a:ea typeface="+mn-ea"/>
                <a:cs typeface="+mn-cs"/>
              </a:rPr>
              <a:t>Nyangwe</a:t>
            </a:r>
            <a:r>
              <a:rPr lang="en-GB" sz="1200" kern="1200" dirty="0">
                <a:solidFill>
                  <a:schemeClr val="tx1"/>
                </a:solidFill>
                <a:effectLst/>
                <a:latin typeface="+mn-lt"/>
                <a:ea typeface="+mn-ea"/>
                <a:cs typeface="+mn-cs"/>
              </a:rPr>
              <a:t>, 2018). Also, provide visitors with attentive, courteous, and cordial service during their stay. The hotel business is saturated with options, so properties need to set themselves apart to win over and keep customers. </a:t>
            </a:r>
            <a:r>
              <a:rPr lang="en-GB" sz="1200" dirty="0"/>
              <a:t>Creating loyal customers requires doing everything that can to make their guests feel at home.</a:t>
            </a:r>
            <a:r>
              <a:rPr lang="en-US" sz="1200" baseline="0" dirty="0"/>
              <a:t> </a:t>
            </a:r>
            <a:r>
              <a:rPr lang="en-GB" sz="1200" kern="1200" dirty="0">
                <a:solidFill>
                  <a:schemeClr val="tx1"/>
                </a:solidFill>
                <a:effectLst/>
                <a:latin typeface="+mn-lt"/>
                <a:ea typeface="+mn-ea"/>
                <a:cs typeface="+mn-cs"/>
              </a:rPr>
              <a:t>A hotel that goes above and beyond for its visitors is more likely to receive repeat business from those guests (</a:t>
            </a:r>
            <a:r>
              <a:rPr lang="en-GB" sz="1200" kern="1200" dirty="0" err="1">
                <a:solidFill>
                  <a:schemeClr val="tx1"/>
                </a:solidFill>
                <a:effectLst/>
                <a:latin typeface="+mn-lt"/>
                <a:ea typeface="+mn-ea"/>
                <a:cs typeface="+mn-cs"/>
              </a:rPr>
              <a:t>Tesone</a:t>
            </a:r>
            <a:r>
              <a:rPr lang="en-GB" sz="1200" kern="1200" dirty="0">
                <a:solidFill>
                  <a:schemeClr val="tx1"/>
                </a:solidFill>
                <a:effectLst/>
                <a:latin typeface="+mn-lt"/>
                <a:ea typeface="+mn-ea"/>
                <a:cs typeface="+mn-cs"/>
              </a:rPr>
              <a:t>, 2012).</a:t>
            </a:r>
          </a:p>
          <a:p>
            <a:endParaRPr lang="en-GB" dirty="0"/>
          </a:p>
        </p:txBody>
      </p:sp>
      <p:sp>
        <p:nvSpPr>
          <p:cNvPr id="4" name="Slide Number Placeholder 3"/>
          <p:cNvSpPr>
            <a:spLocks noGrp="1"/>
          </p:cNvSpPr>
          <p:nvPr>
            <p:ph type="sldNum" sz="quarter" idx="10"/>
          </p:nvPr>
        </p:nvSpPr>
        <p:spPr/>
        <p:txBody>
          <a:bodyPr/>
          <a:lstStyle/>
          <a:p>
            <a:fld id="{18108405-6E73-463A-8E06-A6F053E85217}" type="slidenum">
              <a:rPr lang="en-GB" smtClean="0"/>
              <a:t>8</a:t>
            </a:fld>
            <a:endParaRPr lang="en-GB"/>
          </a:p>
        </p:txBody>
      </p:sp>
    </p:spTree>
    <p:extLst>
      <p:ext uri="{BB962C8B-B14F-4D97-AF65-F5344CB8AC3E}">
        <p14:creationId xmlns:p14="http://schemas.microsoft.com/office/powerpoint/2010/main" val="21046739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tourism and hospitality sector is vital not just too national economies but also to regional and local ones. The hotel sector has the financial resources to support community infrastructure projects. The hospitality industry accounts for 9.9 percent of the world's total employment, or 313 million jobs worldwide.  Hospitality, the practise of providing hospitable service to visitors, is a crucial part of the tourism business (Wood, 2015). When deciding how to sell tourist goods and services, an awareness of consumer behaviour is of paramount importance.</a:t>
            </a:r>
          </a:p>
        </p:txBody>
      </p:sp>
      <p:sp>
        <p:nvSpPr>
          <p:cNvPr id="4" name="Slide Number Placeholder 3"/>
          <p:cNvSpPr>
            <a:spLocks noGrp="1"/>
          </p:cNvSpPr>
          <p:nvPr>
            <p:ph type="sldNum" sz="quarter" idx="10"/>
          </p:nvPr>
        </p:nvSpPr>
        <p:spPr/>
        <p:txBody>
          <a:bodyPr/>
          <a:lstStyle/>
          <a:p>
            <a:fld id="{18108405-6E73-463A-8E06-A6F053E85217}" type="slidenum">
              <a:rPr lang="en-GB" smtClean="0"/>
              <a:t>9</a:t>
            </a:fld>
            <a:endParaRPr lang="en-GB"/>
          </a:p>
        </p:txBody>
      </p:sp>
    </p:spTree>
    <p:extLst>
      <p:ext uri="{BB962C8B-B14F-4D97-AF65-F5344CB8AC3E}">
        <p14:creationId xmlns:p14="http://schemas.microsoft.com/office/powerpoint/2010/main" val="4963483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success of an attraction depends on going above and beyond for its visitors. Hotels that go above and beyond for their guests by providing facilities like speedy internet, luxury toiletries, and a wide selection of food and drink are more likely to receive positive reviews. Providing individualised care is one method for hotels to meet and even surpass guests' expectations. Hotels are obligated to improve their guests' stays by incorporating digital amenities. The hotel's weak spots can be pinpointed with the use of guest comments (</a:t>
            </a:r>
            <a:r>
              <a:rPr lang="en-GB" sz="1200" kern="1200" dirty="0" err="1">
                <a:solidFill>
                  <a:schemeClr val="tx1"/>
                </a:solidFill>
                <a:effectLst/>
                <a:latin typeface="+mn-lt"/>
                <a:ea typeface="+mn-ea"/>
                <a:cs typeface="+mn-cs"/>
              </a:rPr>
              <a:t>Spechler</a:t>
            </a:r>
            <a:r>
              <a:rPr lang="en-GB" sz="1200" kern="1200" dirty="0">
                <a:solidFill>
                  <a:schemeClr val="tx1"/>
                </a:solidFill>
                <a:effectLst/>
                <a:latin typeface="+mn-lt"/>
                <a:ea typeface="+mn-ea"/>
                <a:cs typeface="+mn-cs"/>
              </a:rPr>
              <a:t>, 2017). Because of this, hotels can address ongoing problems and improve their services. Managers at hotels must pay close attention to guests and act accordingly. This is how hotels can satisfy their guests even more than they already do.</a:t>
            </a:r>
          </a:p>
          <a:p>
            <a:endParaRPr lang="en-GB" dirty="0"/>
          </a:p>
        </p:txBody>
      </p:sp>
      <p:sp>
        <p:nvSpPr>
          <p:cNvPr id="4" name="Slide Number Placeholder 3"/>
          <p:cNvSpPr>
            <a:spLocks noGrp="1"/>
          </p:cNvSpPr>
          <p:nvPr>
            <p:ph type="sldNum" sz="quarter" idx="10"/>
          </p:nvPr>
        </p:nvSpPr>
        <p:spPr/>
        <p:txBody>
          <a:bodyPr/>
          <a:lstStyle/>
          <a:p>
            <a:fld id="{18108405-6E73-463A-8E06-A6F053E85217}" type="slidenum">
              <a:rPr lang="en-GB" smtClean="0"/>
              <a:t>10</a:t>
            </a:fld>
            <a:endParaRPr lang="en-GB"/>
          </a:p>
        </p:txBody>
      </p:sp>
    </p:spTree>
    <p:extLst>
      <p:ext uri="{BB962C8B-B14F-4D97-AF65-F5344CB8AC3E}">
        <p14:creationId xmlns:p14="http://schemas.microsoft.com/office/powerpoint/2010/main" val="33569100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Marriott International is a hotel and restaurant management company. Hospitality wouldn't be what it is without guest services. And Marriott International, the world's largest hotel company, knows better than anybody the significance of offering first-rate amenities and services to its guests. Marriott International is a worldwide hospitality corporation that makes much of its money off of its vast collection of hotels and other lodging establishments. As this presentation has shown, the hospitality industry relies heavily on providing excellent service to its guests.</a:t>
            </a:r>
          </a:p>
          <a:p>
            <a:endParaRPr lang="en-GB" dirty="0"/>
          </a:p>
        </p:txBody>
      </p:sp>
      <p:sp>
        <p:nvSpPr>
          <p:cNvPr id="4" name="Slide Number Placeholder 3"/>
          <p:cNvSpPr>
            <a:spLocks noGrp="1"/>
          </p:cNvSpPr>
          <p:nvPr>
            <p:ph type="sldNum" sz="quarter" idx="10"/>
          </p:nvPr>
        </p:nvSpPr>
        <p:spPr/>
        <p:txBody>
          <a:bodyPr/>
          <a:lstStyle/>
          <a:p>
            <a:fld id="{18108405-6E73-463A-8E06-A6F053E85217}" type="slidenum">
              <a:rPr lang="en-GB" smtClean="0"/>
              <a:t>11</a:t>
            </a:fld>
            <a:endParaRPr lang="en-GB"/>
          </a:p>
        </p:txBody>
      </p:sp>
    </p:spTree>
    <p:extLst>
      <p:ext uri="{BB962C8B-B14F-4D97-AF65-F5344CB8AC3E}">
        <p14:creationId xmlns:p14="http://schemas.microsoft.com/office/powerpoint/2010/main" val="40392593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5/25/2023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29556" y="1600200"/>
            <a:ext cx="8915399" cy="2262781"/>
          </a:xfrm>
        </p:spPr>
        <p:txBody>
          <a:bodyPr>
            <a:normAutofit/>
          </a:bodyPr>
          <a:lstStyle/>
          <a:p>
            <a:pPr algn="ctr"/>
            <a:r>
              <a:rPr lang="en-US" sz="4400" b="1" dirty="0"/>
              <a:t>BMIH4003: Hospitality and Guest Services</a:t>
            </a:r>
            <a:br>
              <a:rPr lang="en-US" sz="4400" b="1" dirty="0"/>
            </a:br>
            <a:r>
              <a:rPr lang="en-US" sz="2400" b="1" dirty="0"/>
              <a:t>Presentation</a:t>
            </a:r>
            <a:endParaRPr lang="en-GB" sz="2400" b="1" dirty="0"/>
          </a:p>
        </p:txBody>
      </p:sp>
      <p:sp>
        <p:nvSpPr>
          <p:cNvPr id="3" name="Subtitle 2"/>
          <p:cNvSpPr>
            <a:spLocks noGrp="1"/>
          </p:cNvSpPr>
          <p:nvPr>
            <p:ph type="subTitle" idx="1"/>
          </p:nvPr>
        </p:nvSpPr>
        <p:spPr>
          <a:xfrm>
            <a:off x="2661784" y="4109721"/>
            <a:ext cx="8915399" cy="1126283"/>
          </a:xfrm>
        </p:spPr>
        <p:txBody>
          <a:bodyPr/>
          <a:lstStyle/>
          <a:p>
            <a:r>
              <a:rPr lang="en-GB" dirty="0"/>
              <a:t>Student ID:</a:t>
            </a:r>
          </a:p>
          <a:p>
            <a:r>
              <a:rPr lang="en-GB" dirty="0"/>
              <a:t>Student Name:</a:t>
            </a:r>
          </a:p>
        </p:txBody>
      </p:sp>
      <p:sp>
        <p:nvSpPr>
          <p:cNvPr id="10" name="TextBox 9">
            <a:extLst>
              <a:ext uri="{FF2B5EF4-FFF2-40B4-BE49-F238E27FC236}">
                <a16:creationId xmlns:a16="http://schemas.microsoft.com/office/drawing/2014/main" id="{73EFBDBA-DAB4-E2B7-005B-48CF0DB605B7}"/>
              </a:ext>
            </a:extLst>
          </p:cNvPr>
          <p:cNvSpPr txBox="1"/>
          <p:nvPr/>
        </p:nvSpPr>
        <p:spPr>
          <a:xfrm>
            <a:off x="4379271" y="4488196"/>
            <a:ext cx="5480424" cy="369332"/>
          </a:xfrm>
          <a:prstGeom prst="rect">
            <a:avLst/>
          </a:prstGeom>
          <a:noFill/>
        </p:spPr>
        <p:txBody>
          <a:bodyPr wrap="square" rtlCol="0">
            <a:spAutoFit/>
          </a:bodyPr>
          <a:lstStyle/>
          <a:p>
            <a:pPr algn="l"/>
            <a:r>
              <a:rPr lang="en-GB" dirty="0"/>
              <a:t>Ayesha </a:t>
            </a:r>
            <a:r>
              <a:rPr lang="en-GB" dirty="0" err="1"/>
              <a:t>Siddiqua</a:t>
            </a:r>
            <a:endParaRPr lang="en-US" dirty="0"/>
          </a:p>
        </p:txBody>
      </p:sp>
      <p:sp>
        <p:nvSpPr>
          <p:cNvPr id="11" name="TextBox 10">
            <a:extLst>
              <a:ext uri="{FF2B5EF4-FFF2-40B4-BE49-F238E27FC236}">
                <a16:creationId xmlns:a16="http://schemas.microsoft.com/office/drawing/2014/main" id="{EE67FAFE-67BA-5B5F-3ECF-8688FC7A1101}"/>
              </a:ext>
            </a:extLst>
          </p:cNvPr>
          <p:cNvSpPr txBox="1"/>
          <p:nvPr/>
        </p:nvSpPr>
        <p:spPr>
          <a:xfrm>
            <a:off x="3926542" y="4118864"/>
            <a:ext cx="1828800" cy="369332"/>
          </a:xfrm>
          <a:prstGeom prst="rect">
            <a:avLst/>
          </a:prstGeom>
          <a:noFill/>
        </p:spPr>
        <p:txBody>
          <a:bodyPr wrap="square" rtlCol="0">
            <a:spAutoFit/>
          </a:bodyPr>
          <a:lstStyle/>
          <a:p>
            <a:pPr algn="l"/>
            <a:r>
              <a:rPr lang="en-GB" dirty="0"/>
              <a:t>2233548</a:t>
            </a:r>
            <a:endParaRPr lang="en-US" dirty="0"/>
          </a:p>
        </p:txBody>
      </p:sp>
    </p:spTree>
    <p:extLst>
      <p:ext uri="{BB962C8B-B14F-4D97-AF65-F5344CB8AC3E}">
        <p14:creationId xmlns:p14="http://schemas.microsoft.com/office/powerpoint/2010/main" val="312590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Table of Content</a:t>
            </a:r>
          </a:p>
        </p:txBody>
      </p:sp>
      <p:sp>
        <p:nvSpPr>
          <p:cNvPr id="3" name="Content Placeholder 2"/>
          <p:cNvSpPr>
            <a:spLocks noGrp="1"/>
          </p:cNvSpPr>
          <p:nvPr>
            <p:ph idx="1"/>
          </p:nvPr>
        </p:nvSpPr>
        <p:spPr>
          <a:xfrm>
            <a:off x="2589212" y="1480457"/>
            <a:ext cx="8915400" cy="4430765"/>
          </a:xfrm>
        </p:spPr>
        <p:txBody>
          <a:bodyPr>
            <a:normAutofit lnSpcReduction="10000"/>
          </a:bodyPr>
          <a:lstStyle/>
          <a:p>
            <a:r>
              <a:rPr lang="en-US" sz="2400" b="1" dirty="0"/>
              <a:t>Introduction	</a:t>
            </a:r>
          </a:p>
          <a:p>
            <a:r>
              <a:rPr lang="en-US" sz="2400" b="1" dirty="0"/>
              <a:t>About Marriott International	</a:t>
            </a:r>
          </a:p>
          <a:p>
            <a:r>
              <a:rPr lang="en-US" sz="2400" b="1" dirty="0"/>
              <a:t>Main consumers</a:t>
            </a:r>
          </a:p>
          <a:p>
            <a:r>
              <a:rPr lang="en-US" sz="2400" b="1" dirty="0"/>
              <a:t>The nature, scope and role of the guest services and facilities</a:t>
            </a:r>
          </a:p>
          <a:p>
            <a:r>
              <a:rPr lang="en-US" sz="2400" b="1" dirty="0"/>
              <a:t>The role and function of guest services in general</a:t>
            </a:r>
          </a:p>
          <a:p>
            <a:r>
              <a:rPr lang="en-US" sz="2400" b="1" dirty="0"/>
              <a:t>Importance of hospitality</a:t>
            </a:r>
          </a:p>
          <a:p>
            <a:r>
              <a:rPr lang="en-US" sz="2400" b="1" dirty="0"/>
              <a:t>Guest expectations met by Hotels	</a:t>
            </a:r>
          </a:p>
          <a:p>
            <a:r>
              <a:rPr lang="en-US" sz="2400" b="1" dirty="0"/>
              <a:t>Conclusion	</a:t>
            </a:r>
          </a:p>
          <a:p>
            <a:r>
              <a:rPr lang="en-US" sz="2400" b="1" dirty="0"/>
              <a:t>References	</a:t>
            </a:r>
          </a:p>
          <a:p>
            <a:endParaRPr lang="en-GB" dirty="0"/>
          </a:p>
        </p:txBody>
      </p:sp>
    </p:spTree>
    <p:extLst>
      <p:ext uri="{BB962C8B-B14F-4D97-AF65-F5344CB8AC3E}">
        <p14:creationId xmlns:p14="http://schemas.microsoft.com/office/powerpoint/2010/main" val="3604479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2622954" y="1905000"/>
            <a:ext cx="5047960" cy="3777622"/>
          </a:xfrm>
        </p:spPr>
        <p:txBody>
          <a:bodyPr>
            <a:noAutofit/>
          </a:bodyPr>
          <a:lstStyle/>
          <a:p>
            <a:pPr algn="just"/>
            <a:r>
              <a:rPr lang="en-US" sz="2000" dirty="0"/>
              <a:t>The term hospitality is used to describe how a host, employee, or establishment treats guests </a:t>
            </a:r>
            <a:r>
              <a:rPr lang="en-GB" sz="2000" dirty="0"/>
              <a:t>(Walker, 2013)</a:t>
            </a:r>
            <a:r>
              <a:rPr lang="en-US" sz="2000" dirty="0"/>
              <a:t>. </a:t>
            </a:r>
          </a:p>
          <a:p>
            <a:pPr algn="just"/>
            <a:r>
              <a:rPr lang="en-US" sz="2000" dirty="0"/>
              <a:t>This discussion is focused on the hotel chain Marriott International. In this presentation, the primary customers of the brand will also be discussed. </a:t>
            </a:r>
          </a:p>
          <a:p>
            <a:pPr algn="just"/>
            <a:r>
              <a:rPr lang="en-US" sz="2000" dirty="0"/>
              <a:t>In addition, it will describe the amenities and services that Marriott International provides to its customers. </a:t>
            </a:r>
            <a:endParaRPr lang="en-GB" sz="2000" dirty="0"/>
          </a:p>
        </p:txBody>
      </p:sp>
      <p:pic>
        <p:nvPicPr>
          <p:cNvPr id="4" name="Picture 3"/>
          <p:cNvPicPr>
            <a:picLocks noChangeAspect="1"/>
          </p:cNvPicPr>
          <p:nvPr/>
        </p:nvPicPr>
        <p:blipFill>
          <a:blip r:embed="rId3"/>
          <a:stretch>
            <a:fillRect/>
          </a:stretch>
        </p:blipFill>
        <p:spPr>
          <a:xfrm>
            <a:off x="7891974" y="2031608"/>
            <a:ext cx="4157003" cy="3152775"/>
          </a:xfrm>
          <a:prstGeom prst="rect">
            <a:avLst/>
          </a:prstGeom>
        </p:spPr>
      </p:pic>
    </p:spTree>
    <p:extLst>
      <p:ext uri="{BB962C8B-B14F-4D97-AF65-F5344CB8AC3E}">
        <p14:creationId xmlns:p14="http://schemas.microsoft.com/office/powerpoint/2010/main" val="4085101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1937" y="464453"/>
            <a:ext cx="8911687" cy="1280890"/>
          </a:xfrm>
        </p:spPr>
        <p:txBody>
          <a:bodyPr/>
          <a:lstStyle/>
          <a:p>
            <a:r>
              <a:rPr lang="en-GB" dirty="0"/>
              <a:t>About Marriott International</a:t>
            </a:r>
          </a:p>
        </p:txBody>
      </p:sp>
      <p:sp>
        <p:nvSpPr>
          <p:cNvPr id="3" name="Content Placeholder 2"/>
          <p:cNvSpPr>
            <a:spLocks noGrp="1"/>
          </p:cNvSpPr>
          <p:nvPr>
            <p:ph idx="1"/>
          </p:nvPr>
        </p:nvSpPr>
        <p:spPr>
          <a:xfrm>
            <a:off x="1731937" y="1905000"/>
            <a:ext cx="5316831" cy="4028049"/>
          </a:xfrm>
        </p:spPr>
        <p:txBody>
          <a:bodyPr>
            <a:normAutofit/>
          </a:bodyPr>
          <a:lstStyle/>
          <a:p>
            <a:pPr algn="just"/>
            <a:r>
              <a:rPr lang="en-GB" sz="2000" dirty="0"/>
              <a:t>The first quarter of 2022 saw a year-over-year increase in Total Revenue for Marriott International Inc. of 81.3%.</a:t>
            </a:r>
          </a:p>
          <a:p>
            <a:pPr algn="just"/>
            <a:r>
              <a:rPr lang="en-GB" sz="2000" dirty="0"/>
              <a:t>Comparatively, the sales growth of Marriott International Inc.'s rivals was higher than the company's own this quarter, at 43.08 percent (</a:t>
            </a:r>
            <a:r>
              <a:rPr lang="en-GB" sz="2000" dirty="0" err="1"/>
              <a:t>Wernick</a:t>
            </a:r>
            <a:r>
              <a:rPr lang="en-GB" sz="2000" dirty="0"/>
              <a:t>, 2012). </a:t>
            </a:r>
          </a:p>
          <a:p>
            <a:pPr algn="just"/>
            <a:r>
              <a:rPr lang="en-GB" sz="2000" dirty="0"/>
              <a:t>Every day, workers at the Marriott face challenges that put their ethics, morals, and discretion to the test. </a:t>
            </a:r>
          </a:p>
        </p:txBody>
      </p:sp>
      <p:pic>
        <p:nvPicPr>
          <p:cNvPr id="1028" name="Picture 4" descr="File:Marriott Logo.svg - Wikimedia Comm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3823" y="2134696"/>
            <a:ext cx="4539006" cy="23421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2006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 consumers of this brand</a:t>
            </a:r>
          </a:p>
        </p:txBody>
      </p:sp>
      <p:sp>
        <p:nvSpPr>
          <p:cNvPr id="3" name="Content Placeholder 2"/>
          <p:cNvSpPr>
            <a:spLocks noGrp="1"/>
          </p:cNvSpPr>
          <p:nvPr>
            <p:ph idx="1"/>
          </p:nvPr>
        </p:nvSpPr>
        <p:spPr>
          <a:xfrm>
            <a:off x="2589212" y="2133600"/>
            <a:ext cx="5277531" cy="3777622"/>
          </a:xfrm>
        </p:spPr>
        <p:txBody>
          <a:bodyPr>
            <a:normAutofit/>
          </a:bodyPr>
          <a:lstStyle/>
          <a:p>
            <a:pPr algn="just"/>
            <a:r>
              <a:rPr lang="en-US" sz="2000" dirty="0"/>
              <a:t>Marriott International's portfolio includes more than 3,700 hotels.</a:t>
            </a:r>
            <a:endParaRPr lang="en-GB" sz="2000" dirty="0"/>
          </a:p>
          <a:p>
            <a:pPr algn="just"/>
            <a:r>
              <a:rPr lang="en-GB" sz="2000" dirty="0"/>
              <a:t>There are already 141 million Marriott </a:t>
            </a:r>
            <a:r>
              <a:rPr lang="en-GB" sz="2000" dirty="0" err="1"/>
              <a:t>Bonvoy</a:t>
            </a:r>
            <a:r>
              <a:rPr lang="en-GB" sz="2000" dirty="0"/>
              <a:t> members.</a:t>
            </a:r>
          </a:p>
          <a:p>
            <a:pPr algn="just"/>
            <a:r>
              <a:rPr lang="en-GB" sz="2000" dirty="0"/>
              <a:t>Both business and vacation travellers who value comfort and convenience </a:t>
            </a:r>
            <a:r>
              <a:rPr lang="en-US" sz="2000" dirty="0"/>
              <a:t>(</a:t>
            </a:r>
            <a:r>
              <a:rPr lang="en-US" sz="2000" dirty="0" err="1"/>
              <a:t>Popsa</a:t>
            </a:r>
            <a:r>
              <a:rPr lang="en-US" sz="2000" dirty="0"/>
              <a:t>, 2018)</a:t>
            </a:r>
            <a:r>
              <a:rPr lang="en-GB" sz="2000" dirty="0"/>
              <a:t>.</a:t>
            </a:r>
          </a:p>
          <a:p>
            <a:pPr algn="just"/>
            <a:r>
              <a:rPr lang="en-GB" sz="2000" dirty="0"/>
              <a:t>Marriott International also has brands aimed squarely at niche markets, such those with children. </a:t>
            </a:r>
          </a:p>
        </p:txBody>
      </p:sp>
      <p:pic>
        <p:nvPicPr>
          <p:cNvPr id="4" name="Picture 3"/>
          <p:cNvPicPr>
            <a:picLocks noChangeAspect="1"/>
          </p:cNvPicPr>
          <p:nvPr/>
        </p:nvPicPr>
        <p:blipFill>
          <a:blip r:embed="rId3"/>
          <a:stretch>
            <a:fillRect/>
          </a:stretch>
        </p:blipFill>
        <p:spPr>
          <a:xfrm>
            <a:off x="8010549" y="2133600"/>
            <a:ext cx="3980972" cy="3138487"/>
          </a:xfrm>
          <a:prstGeom prst="rect">
            <a:avLst/>
          </a:prstGeom>
        </p:spPr>
      </p:pic>
    </p:spTree>
    <p:extLst>
      <p:ext uri="{BB962C8B-B14F-4D97-AF65-F5344CB8AC3E}">
        <p14:creationId xmlns:p14="http://schemas.microsoft.com/office/powerpoint/2010/main" val="3202919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nature, scope and role of the guest services and facilities</a:t>
            </a:r>
            <a:endParaRPr lang="en-GB" dirty="0"/>
          </a:p>
        </p:txBody>
      </p:sp>
      <p:sp>
        <p:nvSpPr>
          <p:cNvPr id="3" name="Content Placeholder 2"/>
          <p:cNvSpPr>
            <a:spLocks noGrp="1"/>
          </p:cNvSpPr>
          <p:nvPr>
            <p:ph idx="1"/>
          </p:nvPr>
        </p:nvSpPr>
        <p:spPr>
          <a:xfrm>
            <a:off x="2592925" y="2046514"/>
            <a:ext cx="5335588" cy="4252686"/>
          </a:xfrm>
        </p:spPr>
        <p:txBody>
          <a:bodyPr>
            <a:noAutofit/>
          </a:bodyPr>
          <a:lstStyle/>
          <a:p>
            <a:pPr algn="just"/>
            <a:r>
              <a:rPr lang="en-US" sz="1900" dirty="0"/>
              <a:t>Since 2007, Marriott International has grown to accommodate the "Next Generation of </a:t>
            </a:r>
            <a:r>
              <a:rPr lang="en-US" sz="1900" dirty="0" err="1"/>
              <a:t>Travellers</a:t>
            </a:r>
            <a:r>
              <a:rPr lang="en-US" sz="1900" dirty="0"/>
              <a:t>." </a:t>
            </a:r>
          </a:p>
          <a:p>
            <a:pPr algn="just"/>
            <a:r>
              <a:rPr lang="en-US" sz="1900" dirty="0"/>
              <a:t>Guests can choose from a wide range of room types, suites, villas, and apartments.</a:t>
            </a:r>
          </a:p>
          <a:p>
            <a:pPr algn="just"/>
            <a:r>
              <a:rPr lang="en-US" sz="1900" dirty="0"/>
              <a:t>Marriott International also has a variety of meeting and event venues including ballrooms, conference rooms, and boardrooms </a:t>
            </a:r>
            <a:r>
              <a:rPr lang="en-GB" sz="1900" dirty="0"/>
              <a:t>(</a:t>
            </a:r>
            <a:r>
              <a:rPr lang="en-GB" sz="1900" dirty="0" err="1"/>
              <a:t>Simões</a:t>
            </a:r>
            <a:r>
              <a:rPr lang="en-GB" sz="1900" dirty="0"/>
              <a:t>, 2021)</a:t>
            </a:r>
            <a:r>
              <a:rPr lang="en-US" sz="1900" dirty="0"/>
              <a:t>. </a:t>
            </a:r>
          </a:p>
          <a:p>
            <a:pPr algn="just"/>
            <a:r>
              <a:rPr lang="en-GB" sz="1900" dirty="0"/>
              <a:t>High-speed Internet access, meeting rooms, and printing and photocopying facilities. </a:t>
            </a:r>
          </a:p>
        </p:txBody>
      </p:sp>
      <p:pic>
        <p:nvPicPr>
          <p:cNvPr id="2050" name="Picture 2" descr="Here's Why Marriott International Was Rising on Monday | The Motley Fo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73656" y="2761343"/>
            <a:ext cx="3810000" cy="2533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6611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972461"/>
          </a:xfrm>
        </p:spPr>
        <p:txBody>
          <a:bodyPr/>
          <a:lstStyle/>
          <a:p>
            <a:r>
              <a:rPr lang="en-GB" dirty="0"/>
              <a:t>Continue..</a:t>
            </a:r>
          </a:p>
        </p:txBody>
      </p:sp>
      <p:sp>
        <p:nvSpPr>
          <p:cNvPr id="3" name="Content Placeholder 2"/>
          <p:cNvSpPr>
            <a:spLocks noGrp="1"/>
          </p:cNvSpPr>
          <p:nvPr>
            <p:ph idx="1"/>
          </p:nvPr>
        </p:nvSpPr>
        <p:spPr>
          <a:xfrm>
            <a:off x="2589212" y="1756229"/>
            <a:ext cx="4755017" cy="4154993"/>
          </a:xfrm>
        </p:spPr>
        <p:txBody>
          <a:bodyPr>
            <a:normAutofit/>
          </a:bodyPr>
          <a:lstStyle/>
          <a:p>
            <a:pPr algn="just"/>
            <a:r>
              <a:rPr lang="en-GB" sz="2000" dirty="0"/>
              <a:t>The concierge's services are available at Marriott International.</a:t>
            </a:r>
          </a:p>
          <a:p>
            <a:pPr algn="just"/>
            <a:r>
              <a:rPr lang="en-GB" sz="2000" dirty="0"/>
              <a:t>Marriott </a:t>
            </a:r>
            <a:r>
              <a:rPr lang="en-GB" sz="2000" dirty="0" err="1"/>
              <a:t>Bonvoy</a:t>
            </a:r>
            <a:r>
              <a:rPr lang="en-GB" sz="2000" dirty="0"/>
              <a:t> is a loyalty programme provided by Marriott International.</a:t>
            </a:r>
          </a:p>
          <a:p>
            <a:pPr algn="just"/>
            <a:r>
              <a:rPr lang="en-GB" sz="2000" dirty="0"/>
              <a:t>Managing and franchising hotels, promoting the Marriott brand, acquiring new customers (Bashir, 2016). </a:t>
            </a:r>
          </a:p>
          <a:p>
            <a:pPr algn="just"/>
            <a:r>
              <a:rPr lang="en-GB" sz="2000" dirty="0"/>
              <a:t>And keeping existing ones are among Marriott's primary operations.</a:t>
            </a:r>
          </a:p>
        </p:txBody>
      </p:sp>
      <p:pic>
        <p:nvPicPr>
          <p:cNvPr id="3074" name="Picture 2" descr="Marriott Breach Exposes Weakness in Cyber Defenses for Hotels - Bloomberg"/>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885112" y="1596571"/>
            <a:ext cx="3619500" cy="38454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0806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role and function of guest services in general</a:t>
            </a:r>
            <a:endParaRPr lang="en-GB" dirty="0"/>
          </a:p>
        </p:txBody>
      </p:sp>
      <p:sp>
        <p:nvSpPr>
          <p:cNvPr id="3" name="Content Placeholder 2"/>
          <p:cNvSpPr>
            <a:spLocks noGrp="1"/>
          </p:cNvSpPr>
          <p:nvPr>
            <p:ph idx="1"/>
          </p:nvPr>
        </p:nvSpPr>
        <p:spPr>
          <a:xfrm>
            <a:off x="2589212" y="2133600"/>
            <a:ext cx="5306559" cy="3777622"/>
          </a:xfrm>
        </p:spPr>
        <p:txBody>
          <a:bodyPr/>
          <a:lstStyle/>
          <a:p>
            <a:pPr algn="just"/>
            <a:r>
              <a:rPr lang="en-GB" sz="2000" dirty="0"/>
              <a:t>Providing direction, feedback, and individualised coaching as required.</a:t>
            </a:r>
          </a:p>
          <a:p>
            <a:pPr algn="just"/>
            <a:r>
              <a:rPr lang="en-US" sz="2000" dirty="0"/>
              <a:t>Front desk employees are primarily responsible for assisting customers with check-in and check-out procedures and providing information about hotel amenities </a:t>
            </a:r>
            <a:r>
              <a:rPr lang="en-GB" sz="2000" dirty="0">
                <a:solidFill>
                  <a:schemeClr val="tx1"/>
                </a:solidFill>
              </a:rPr>
              <a:t>(</a:t>
            </a:r>
            <a:r>
              <a:rPr lang="en-GB" sz="2000" dirty="0" err="1">
                <a:solidFill>
                  <a:schemeClr val="tx1"/>
                </a:solidFill>
              </a:rPr>
              <a:t>Nyangwe</a:t>
            </a:r>
            <a:r>
              <a:rPr lang="en-GB" sz="2000" dirty="0">
                <a:solidFill>
                  <a:schemeClr val="tx1"/>
                </a:solidFill>
              </a:rPr>
              <a:t>, 2018)</a:t>
            </a:r>
            <a:r>
              <a:rPr lang="en-US" sz="2000" dirty="0"/>
              <a:t>.</a:t>
            </a:r>
          </a:p>
          <a:p>
            <a:pPr algn="just"/>
            <a:r>
              <a:rPr lang="en-GB" sz="2000" dirty="0"/>
              <a:t>Creating loyal customers requires doing everything that can to make their guests feel at home (</a:t>
            </a:r>
            <a:r>
              <a:rPr lang="en-GB" sz="2000" dirty="0" err="1"/>
              <a:t>Tesone</a:t>
            </a:r>
            <a:r>
              <a:rPr lang="en-GB" sz="2000" dirty="0"/>
              <a:t>, 2012).</a:t>
            </a:r>
            <a:endParaRPr lang="en-US" sz="2000" dirty="0"/>
          </a:p>
          <a:p>
            <a:pPr algn="just"/>
            <a:endParaRPr lang="en-GB" dirty="0"/>
          </a:p>
        </p:txBody>
      </p:sp>
      <p:pic>
        <p:nvPicPr>
          <p:cNvPr id="4" name="Picture 3"/>
          <p:cNvPicPr>
            <a:picLocks noChangeAspect="1"/>
          </p:cNvPicPr>
          <p:nvPr/>
        </p:nvPicPr>
        <p:blipFill>
          <a:blip r:embed="rId3"/>
          <a:stretch>
            <a:fillRect/>
          </a:stretch>
        </p:blipFill>
        <p:spPr>
          <a:xfrm>
            <a:off x="8128000" y="2133600"/>
            <a:ext cx="3831998" cy="3257550"/>
          </a:xfrm>
          <a:prstGeom prst="rect">
            <a:avLst/>
          </a:prstGeom>
        </p:spPr>
      </p:pic>
    </p:spTree>
    <p:extLst>
      <p:ext uri="{BB962C8B-B14F-4D97-AF65-F5344CB8AC3E}">
        <p14:creationId xmlns:p14="http://schemas.microsoft.com/office/powerpoint/2010/main" val="2251846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hospitality</a:t>
            </a:r>
          </a:p>
        </p:txBody>
      </p:sp>
      <p:sp>
        <p:nvSpPr>
          <p:cNvPr id="3" name="Content Placeholder 2"/>
          <p:cNvSpPr>
            <a:spLocks noGrp="1"/>
          </p:cNvSpPr>
          <p:nvPr>
            <p:ph idx="1"/>
          </p:nvPr>
        </p:nvSpPr>
        <p:spPr>
          <a:xfrm>
            <a:off x="2589212" y="1712686"/>
            <a:ext cx="5495245" cy="4198536"/>
          </a:xfrm>
        </p:spPr>
        <p:txBody>
          <a:bodyPr>
            <a:normAutofit lnSpcReduction="10000"/>
          </a:bodyPr>
          <a:lstStyle/>
          <a:p>
            <a:pPr algn="just"/>
            <a:r>
              <a:rPr lang="en-US" sz="2000" dirty="0"/>
              <a:t>Tourism and hospitality are vital to regional and local economies as well as national economies. </a:t>
            </a:r>
          </a:p>
          <a:p>
            <a:pPr algn="just"/>
            <a:r>
              <a:rPr lang="en-US" sz="2000" dirty="0"/>
              <a:t>The hotel industry is financially capable of supporting community infrastructure initiatives. </a:t>
            </a:r>
          </a:p>
          <a:p>
            <a:pPr algn="just"/>
            <a:r>
              <a:rPr lang="en-US" sz="2000" dirty="0"/>
              <a:t>The hospitality industry is responsible for 9.9 percent of global employment, or 313 million employees.  </a:t>
            </a:r>
          </a:p>
          <a:p>
            <a:pPr algn="just"/>
            <a:r>
              <a:rPr lang="en-US" sz="2000" dirty="0"/>
              <a:t>Hospitality, the </a:t>
            </a:r>
            <a:r>
              <a:rPr lang="en-US" sz="2000" dirty="0" err="1"/>
              <a:t>practise</a:t>
            </a:r>
            <a:r>
              <a:rPr lang="en-US" sz="2000" dirty="0"/>
              <a:t> of providing visitors with hospitable service, is essential to the tourism industry </a:t>
            </a:r>
            <a:r>
              <a:rPr lang="en-GB" sz="2000" dirty="0"/>
              <a:t>(Wood, 2015)</a:t>
            </a:r>
            <a:r>
              <a:rPr lang="en-US" sz="2000" dirty="0"/>
              <a:t>.</a:t>
            </a:r>
            <a:endParaRPr lang="en-GB" sz="2000" dirty="0"/>
          </a:p>
        </p:txBody>
      </p:sp>
      <p:pic>
        <p:nvPicPr>
          <p:cNvPr id="4" name="Picture 3"/>
          <p:cNvPicPr>
            <a:picLocks noChangeAspect="1"/>
          </p:cNvPicPr>
          <p:nvPr/>
        </p:nvPicPr>
        <p:blipFill>
          <a:blip r:embed="rId3"/>
          <a:stretch>
            <a:fillRect/>
          </a:stretch>
        </p:blipFill>
        <p:spPr>
          <a:xfrm>
            <a:off x="8212251" y="2061029"/>
            <a:ext cx="3704724" cy="3135085"/>
          </a:xfrm>
          <a:prstGeom prst="rect">
            <a:avLst/>
          </a:prstGeom>
        </p:spPr>
      </p:pic>
    </p:spTree>
    <p:extLst>
      <p:ext uri="{BB962C8B-B14F-4D97-AF65-F5344CB8AC3E}">
        <p14:creationId xmlns:p14="http://schemas.microsoft.com/office/powerpoint/2010/main" val="4258894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Guest expectations met by Hotels</a:t>
            </a:r>
            <a:br>
              <a:rPr lang="en-GB" dirty="0"/>
            </a:br>
            <a:endParaRPr lang="en-GB" dirty="0"/>
          </a:p>
        </p:txBody>
      </p:sp>
      <p:sp>
        <p:nvSpPr>
          <p:cNvPr id="3" name="Content Placeholder 2"/>
          <p:cNvSpPr>
            <a:spLocks noGrp="1"/>
          </p:cNvSpPr>
          <p:nvPr>
            <p:ph idx="1"/>
          </p:nvPr>
        </p:nvSpPr>
        <p:spPr>
          <a:xfrm>
            <a:off x="2589212" y="2133600"/>
            <a:ext cx="4871131" cy="3777622"/>
          </a:xfrm>
        </p:spPr>
        <p:txBody>
          <a:bodyPr>
            <a:normAutofit/>
          </a:bodyPr>
          <a:lstStyle/>
          <a:p>
            <a:pPr algn="just"/>
            <a:r>
              <a:rPr lang="en-US" sz="2000" dirty="0"/>
              <a:t>Hotels that offer fast internet, luxurious toiletries, and a variety of food and drink are more likely to obtain positive evaluations. </a:t>
            </a:r>
          </a:p>
          <a:p>
            <a:pPr algn="just"/>
            <a:r>
              <a:rPr lang="en-US" sz="2000" dirty="0" err="1"/>
              <a:t>Individualised</a:t>
            </a:r>
            <a:r>
              <a:rPr lang="en-US" sz="2000" dirty="0"/>
              <a:t> care is one way in which hotels can meet and even exceed their visitors' expectations </a:t>
            </a:r>
            <a:r>
              <a:rPr lang="en-GB" sz="2000" dirty="0"/>
              <a:t>(</a:t>
            </a:r>
            <a:r>
              <a:rPr lang="en-GB" sz="2000" dirty="0" err="1"/>
              <a:t>Spechler</a:t>
            </a:r>
            <a:r>
              <a:rPr lang="en-GB" sz="2000" dirty="0"/>
              <a:t>, 2017)</a:t>
            </a:r>
            <a:r>
              <a:rPr lang="en-US" sz="2000" dirty="0"/>
              <a:t>. </a:t>
            </a:r>
          </a:p>
          <a:p>
            <a:pPr algn="just"/>
            <a:r>
              <a:rPr lang="en-GB" sz="2000" dirty="0"/>
              <a:t>Managers at hotels must pay close attention to guests and act accordingly. </a:t>
            </a:r>
          </a:p>
        </p:txBody>
      </p:sp>
      <p:pic>
        <p:nvPicPr>
          <p:cNvPr id="4098" name="Picture 2" descr="Service Properties Trust cancels 122 management agreements with Marriott -  Washington Business Journal"/>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794172" y="2133600"/>
            <a:ext cx="4009117" cy="26690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0230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normAutofit/>
          </a:bodyPr>
          <a:lstStyle/>
          <a:p>
            <a:pPr algn="just"/>
            <a:r>
              <a:rPr lang="en-US" sz="2000" dirty="0"/>
              <a:t>Marriott International is a management </a:t>
            </a:r>
            <a:r>
              <a:rPr lang="en-US" sz="2000" dirty="0" err="1"/>
              <a:t>organisation</a:t>
            </a:r>
            <a:r>
              <a:rPr lang="en-US" sz="2000" dirty="0"/>
              <a:t> for hotels and restaurants. </a:t>
            </a:r>
          </a:p>
          <a:p>
            <a:pPr algn="just"/>
            <a:r>
              <a:rPr lang="en-US" sz="2000" dirty="0"/>
              <a:t>The concept of hospitality would not exist without guest services. </a:t>
            </a:r>
          </a:p>
          <a:p>
            <a:pPr algn="just"/>
            <a:r>
              <a:rPr lang="en-US" sz="2000" dirty="0"/>
              <a:t>Marriott International is a global hospitality company that derives the majority of its revenue from its extensive portfolio of hotels and other lodging establishments. </a:t>
            </a:r>
          </a:p>
          <a:p>
            <a:pPr algn="just"/>
            <a:r>
              <a:rPr lang="en-US" sz="2000" dirty="0"/>
              <a:t>As demonstrated by this presentation, the hospitality industry relies heavily on providing superior service to visitors.</a:t>
            </a:r>
            <a:endParaRPr lang="en-GB" sz="2000" dirty="0"/>
          </a:p>
        </p:txBody>
      </p:sp>
    </p:spTree>
    <p:extLst>
      <p:ext uri="{BB962C8B-B14F-4D97-AF65-F5344CB8AC3E}">
        <p14:creationId xmlns:p14="http://schemas.microsoft.com/office/powerpoint/2010/main" val="17469018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0400" y="449939"/>
            <a:ext cx="8911687" cy="769261"/>
          </a:xfrm>
        </p:spPr>
        <p:txBody>
          <a:bodyPr/>
          <a:lstStyle/>
          <a:p>
            <a:r>
              <a:rPr lang="en-GB" dirty="0"/>
              <a:t>References</a:t>
            </a:r>
          </a:p>
        </p:txBody>
      </p:sp>
      <p:sp>
        <p:nvSpPr>
          <p:cNvPr id="3" name="Content Placeholder 2"/>
          <p:cNvSpPr>
            <a:spLocks noGrp="1"/>
          </p:cNvSpPr>
          <p:nvPr>
            <p:ph idx="1"/>
          </p:nvPr>
        </p:nvSpPr>
        <p:spPr>
          <a:xfrm>
            <a:off x="1930400" y="1509485"/>
            <a:ext cx="9574212" cy="4934857"/>
          </a:xfrm>
        </p:spPr>
        <p:txBody>
          <a:bodyPr>
            <a:normAutofit fontScale="85000" lnSpcReduction="20000"/>
          </a:bodyPr>
          <a:lstStyle/>
          <a:p>
            <a:r>
              <a:rPr lang="en-GB" dirty="0"/>
              <a:t>Bashir, M. and </a:t>
            </a:r>
            <a:r>
              <a:rPr lang="en-GB" dirty="0" err="1"/>
              <a:t>Verma</a:t>
            </a:r>
            <a:r>
              <a:rPr lang="en-GB" dirty="0"/>
              <a:t>, R., 2016. </a:t>
            </a:r>
            <a:r>
              <a:rPr lang="en-GB" dirty="0" err="1"/>
              <a:t>Airbnb</a:t>
            </a:r>
            <a:r>
              <a:rPr lang="en-GB" dirty="0"/>
              <a:t> disruptive business model innovation: Assessing the impact on hotel industry. </a:t>
            </a:r>
            <a:r>
              <a:rPr lang="en-GB" i="1" dirty="0"/>
              <a:t>International Journal of Applied Business and Economic Research</a:t>
            </a:r>
            <a:r>
              <a:rPr lang="en-GB" dirty="0"/>
              <a:t>, </a:t>
            </a:r>
            <a:r>
              <a:rPr lang="en-GB" i="1" dirty="0"/>
              <a:t>14</a:t>
            </a:r>
            <a:r>
              <a:rPr lang="en-GB" dirty="0"/>
              <a:t>(4), pp.2595-2604.</a:t>
            </a:r>
          </a:p>
          <a:p>
            <a:r>
              <a:rPr lang="en-GB" dirty="0"/>
              <a:t>Jones, P. and Comfort, D., 2019. Sustainable development goals and the world’s leading hotel groups. </a:t>
            </a:r>
            <a:r>
              <a:rPr lang="en-GB" i="1" dirty="0"/>
              <a:t>Athens Journal of Tourism</a:t>
            </a:r>
            <a:r>
              <a:rPr lang="en-GB" dirty="0"/>
              <a:t>, </a:t>
            </a:r>
            <a:r>
              <a:rPr lang="en-GB" i="1" dirty="0"/>
              <a:t>6</a:t>
            </a:r>
            <a:r>
              <a:rPr lang="en-GB" dirty="0"/>
              <a:t>(1), pp.1-14.</a:t>
            </a:r>
          </a:p>
          <a:p>
            <a:r>
              <a:rPr lang="en-GB" dirty="0" err="1"/>
              <a:t>Nyangwe</a:t>
            </a:r>
            <a:r>
              <a:rPr lang="en-GB" dirty="0"/>
              <a:t>, S. and </a:t>
            </a:r>
            <a:r>
              <a:rPr lang="en-GB" dirty="0" err="1"/>
              <a:t>Buhalis</a:t>
            </a:r>
            <a:r>
              <a:rPr lang="en-GB" dirty="0"/>
              <a:t>, D., 2018. Branding transformation through social media and co-creation: lessons from </a:t>
            </a:r>
            <a:r>
              <a:rPr lang="en-GB" dirty="0" err="1"/>
              <a:t>marriott</a:t>
            </a:r>
            <a:r>
              <a:rPr lang="en-GB" dirty="0"/>
              <a:t> international. In </a:t>
            </a:r>
            <a:r>
              <a:rPr lang="en-GB" i="1" dirty="0"/>
              <a:t>Information and Communication Technologies in Tourism 2018: Proceedings of the International Conference in Jönköping, Sweden, January 24-26, 2018</a:t>
            </a:r>
            <a:r>
              <a:rPr lang="en-GB" dirty="0"/>
              <a:t> (pp. 257-269). Springer International Publishing.</a:t>
            </a:r>
          </a:p>
          <a:p>
            <a:r>
              <a:rPr lang="en-GB" dirty="0" err="1"/>
              <a:t>Popsa</a:t>
            </a:r>
            <a:r>
              <a:rPr lang="en-GB" dirty="0"/>
              <a:t>, R.E., 2018. Developments on the international hotel chain market. In </a:t>
            </a:r>
            <a:r>
              <a:rPr lang="en-GB" i="1" dirty="0"/>
              <a:t>Developments on the international hotel chain market: </a:t>
            </a:r>
            <a:r>
              <a:rPr lang="en-GB" i="1" dirty="0" err="1"/>
              <a:t>Popsa</a:t>
            </a:r>
            <a:r>
              <a:rPr lang="en-GB" i="1" dirty="0"/>
              <a:t>, Roxana Elena</a:t>
            </a:r>
            <a:r>
              <a:rPr lang="en-GB" dirty="0"/>
              <a:t>.</a:t>
            </a:r>
          </a:p>
          <a:p>
            <a:r>
              <a:rPr lang="en-GB" dirty="0" err="1"/>
              <a:t>Simões</a:t>
            </a:r>
            <a:r>
              <a:rPr lang="en-GB" dirty="0"/>
              <a:t>, A.V.C., 2021. </a:t>
            </a:r>
            <a:r>
              <a:rPr lang="en-GB" i="1" dirty="0"/>
              <a:t>Equity valuation of Marriott International</a:t>
            </a:r>
            <a:r>
              <a:rPr lang="en-GB" dirty="0"/>
              <a:t> (Doctoral dissertation).</a:t>
            </a:r>
          </a:p>
          <a:p>
            <a:r>
              <a:rPr lang="en-GB" dirty="0" err="1"/>
              <a:t>Spechler</a:t>
            </a:r>
            <a:r>
              <a:rPr lang="en-GB" dirty="0"/>
              <a:t>, J.W., 2017. Marriott International, Inc. In </a:t>
            </a:r>
            <a:r>
              <a:rPr lang="en-GB" i="1" dirty="0"/>
              <a:t>Reasonable Accommodation</a:t>
            </a:r>
            <a:r>
              <a:rPr lang="en-GB" dirty="0"/>
              <a:t> (pp. 173-185). </a:t>
            </a:r>
            <a:r>
              <a:rPr lang="en-GB" dirty="0" err="1"/>
              <a:t>Routledge</a:t>
            </a:r>
            <a:r>
              <a:rPr lang="en-GB" dirty="0"/>
              <a:t>.</a:t>
            </a:r>
          </a:p>
          <a:p>
            <a:r>
              <a:rPr lang="en-GB" dirty="0" err="1"/>
              <a:t>Tesone</a:t>
            </a:r>
            <a:r>
              <a:rPr lang="en-GB" dirty="0"/>
              <a:t>, D.V., 2012. </a:t>
            </a:r>
            <a:r>
              <a:rPr lang="en-GB" i="1" dirty="0"/>
              <a:t>Principles of management for the hospitality industry</a:t>
            </a:r>
            <a:r>
              <a:rPr lang="en-GB" dirty="0"/>
              <a:t>. </a:t>
            </a:r>
            <a:r>
              <a:rPr lang="en-GB" dirty="0" err="1"/>
              <a:t>Routledge</a:t>
            </a:r>
            <a:r>
              <a:rPr lang="en-GB" dirty="0"/>
              <a:t>.</a:t>
            </a:r>
          </a:p>
          <a:p>
            <a:r>
              <a:rPr lang="en-GB" dirty="0"/>
              <a:t>Walker, J., 2013. Introduction to Hospitality Management, Pearson, London</a:t>
            </a:r>
          </a:p>
          <a:p>
            <a:r>
              <a:rPr lang="en-GB" dirty="0" err="1"/>
              <a:t>Wernick</a:t>
            </a:r>
            <a:r>
              <a:rPr lang="en-GB" dirty="0"/>
              <a:t>, D.A. and Von </a:t>
            </a:r>
            <a:r>
              <a:rPr lang="en-GB" dirty="0" err="1"/>
              <a:t>Glinow</a:t>
            </a:r>
            <a:r>
              <a:rPr lang="en-GB" dirty="0"/>
              <a:t>, M.A., 2012. Reflections on the evolving terrorist threat to luxury hotels: A case study on Marriott International. </a:t>
            </a:r>
            <a:r>
              <a:rPr lang="en-GB" i="1" dirty="0"/>
              <a:t>Thunderbird International Business Review</a:t>
            </a:r>
            <a:r>
              <a:rPr lang="en-GB" dirty="0"/>
              <a:t>, </a:t>
            </a:r>
            <a:r>
              <a:rPr lang="en-GB" i="1" dirty="0"/>
              <a:t>54</a:t>
            </a:r>
            <a:r>
              <a:rPr lang="en-GB" dirty="0"/>
              <a:t>(5), pp.729-746.</a:t>
            </a:r>
          </a:p>
          <a:p>
            <a:r>
              <a:rPr lang="en-GB" dirty="0"/>
              <a:t>Wood, R.C. ed., 2015. </a:t>
            </a:r>
            <a:r>
              <a:rPr lang="en-GB" i="1" dirty="0"/>
              <a:t>Hospitality management: a brief introduction</a:t>
            </a:r>
            <a:r>
              <a:rPr lang="en-GB" dirty="0"/>
              <a:t>. Sage.</a:t>
            </a:r>
          </a:p>
        </p:txBody>
      </p:sp>
    </p:spTree>
    <p:extLst>
      <p:ext uri="{BB962C8B-B14F-4D97-AF65-F5344CB8AC3E}">
        <p14:creationId xmlns:p14="http://schemas.microsoft.com/office/powerpoint/2010/main" val="39180395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7668" y="2931882"/>
            <a:ext cx="5941476" cy="1280890"/>
          </a:xfrm>
        </p:spPr>
        <p:txBody>
          <a:bodyPr>
            <a:normAutofit/>
          </a:bodyPr>
          <a:lstStyle/>
          <a:p>
            <a:r>
              <a:rPr lang="en-GB" sz="6000" b="1" dirty="0"/>
              <a:t>Any Question?</a:t>
            </a:r>
          </a:p>
        </p:txBody>
      </p:sp>
    </p:spTree>
    <p:extLst>
      <p:ext uri="{BB962C8B-B14F-4D97-AF65-F5344CB8AC3E}">
        <p14:creationId xmlns:p14="http://schemas.microsoft.com/office/powerpoint/2010/main" val="736881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5382" y="2830282"/>
            <a:ext cx="5549589" cy="1280890"/>
          </a:xfrm>
        </p:spPr>
        <p:txBody>
          <a:bodyPr>
            <a:normAutofit/>
          </a:bodyPr>
          <a:lstStyle/>
          <a:p>
            <a:r>
              <a:rPr lang="en-GB" sz="7200" b="1" dirty="0"/>
              <a:t>Thank You</a:t>
            </a:r>
          </a:p>
        </p:txBody>
      </p:sp>
    </p:spTree>
    <p:extLst>
      <p:ext uri="{BB962C8B-B14F-4D97-AF65-F5344CB8AC3E}">
        <p14:creationId xmlns:p14="http://schemas.microsoft.com/office/powerpoint/2010/main" val="365910700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1799</Words>
  <Application>Microsoft Office PowerPoint</Application>
  <PresentationFormat>Widescreen</PresentationFormat>
  <Paragraphs>85</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Wisp</vt:lpstr>
      <vt:lpstr>BMIH4003: Hospitality and Guest Services Presentation</vt:lpstr>
      <vt:lpstr>Table of Content</vt:lpstr>
      <vt:lpstr>Introduction</vt:lpstr>
      <vt:lpstr>About Marriott International</vt:lpstr>
      <vt:lpstr>Main consumers of this brand</vt:lpstr>
      <vt:lpstr>The nature, scope and role of the guest services and facilities</vt:lpstr>
      <vt:lpstr>Continue..</vt:lpstr>
      <vt:lpstr>The role and function of guest services in general</vt:lpstr>
      <vt:lpstr>Importance of hospitality</vt:lpstr>
      <vt:lpstr>Guest expectations met by Hotels </vt:lpstr>
      <vt:lpstr>Conclusion</vt:lpstr>
      <vt:lpstr>References</vt:lpstr>
      <vt:lpstr>Any Question?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and Guest Services Presentation</dc:title>
  <dc:creator/>
  <cp:lastModifiedBy>Ayesha Siddiqua</cp:lastModifiedBy>
  <cp:revision>4</cp:revision>
  <dcterms:created xsi:type="dcterms:W3CDTF">2023-05-12T17:13:27Z</dcterms:created>
  <dcterms:modified xsi:type="dcterms:W3CDTF">2023-05-25T08:31:02Z</dcterms:modified>
</cp:coreProperties>
</file>