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59.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34.xml" ContentType="application/vnd.openxmlformats-officedocument.presentationml.slide+xml"/>
  <Override PartName="/ppt/slides/slide33.xml" ContentType="application/vnd.openxmlformats-officedocument.presentationml.slide+xml"/>
  <Override PartName="/ppt/slides/slide32.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2.xml" ContentType="application/vnd.openxmlformats-officedocument.presentationml.slide+xml"/>
  <Override PartName="/ppt/slides/slide51.xml" ContentType="application/vnd.openxmlformats-officedocument.presentationml.slide+xml"/>
  <Override PartName="/ppt/slides/slide50.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25.xml" ContentType="application/vnd.openxmlformats-officedocument.presentationml.slide+xml"/>
  <Override PartName="/ppt/slides/slide24.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60.xml" ContentType="application/vnd.openxmlformats-officedocument.presentationml.slide+xml"/>
  <Override PartName="/ppt/slides/slide5.xml" ContentType="application/vnd.openxmlformats-officedocument.presentationml.slide+xml"/>
  <Override PartName="/ppt/slides/slide4.xml" ContentType="application/vnd.openxmlformats-officedocument.presentationml.slide+xml"/>
  <Override PartName="/ppt/slides/slide3.xml" ContentType="application/vnd.openxmlformats-officedocument.presentationml.slide+xml"/>
  <Override PartName="/ppt/slides/slide2.xml" ContentType="application/vnd.openxmlformats-officedocument.presentationml.slide+xml"/>
  <Override PartName="/ppt/slides/slide1.xml" ContentType="application/vnd.openxmlformats-officedocument.presentationml.slide+xml"/>
  <Override PartName="/ppt/slides/slide11.xml" ContentType="application/vnd.openxmlformats-officedocument.presentationml.slide+xml"/>
  <Override PartName="/ppt/slides/slide6.xml" ContentType="application/vnd.openxmlformats-officedocument.presentationml.slide+xml"/>
  <Override PartName="/ppt/slides/slide13.xml" ContentType="application/vnd.openxmlformats-officedocument.presentationml.slide+xml"/>
  <Override PartName="/ppt/slides/slide22.xml" ContentType="application/vnd.openxmlformats-officedocument.presentationml.slide+xml"/>
  <Override PartName="/ppt/slides/slide21.xml" ContentType="application/vnd.openxmlformats-officedocument.presentationml.slide+xml"/>
  <Override PartName="/ppt/slides/slide20.xml" ContentType="application/vnd.openxmlformats-officedocument.presentationml.slide+xml"/>
  <Override PartName="/ppt/slides/slide19.xml" ContentType="application/vnd.openxmlformats-officedocument.presentationml.slide+xml"/>
  <Override PartName="/ppt/slides/slide12.xml" ContentType="application/vnd.openxmlformats-officedocument.presentationml.slide+xml"/>
  <Override PartName="/ppt/slides/slide17.xml" ContentType="application/vnd.openxmlformats-officedocument.presentationml.slide+xml"/>
  <Override PartName="/ppt/slides/slide14.xml" ContentType="application/vnd.openxmlformats-officedocument.presentationml.slide+xml"/>
  <Override PartName="/ppt/slides/slide18.xml" ContentType="application/vnd.openxmlformats-officedocument.presentationml.slide+xml"/>
  <Override PartName="/ppt/slides/slide16.xml" ContentType="application/vnd.openxmlformats-officedocument.presentationml.slide+xml"/>
  <Override PartName="/ppt/slides/slide15.xml" ContentType="application/vnd.openxmlformats-officedocument.presentationml.slide+xml"/>
  <Override PartName="/ppt/slideMasters/slideMaster1.xml" ContentType="application/vnd.openxmlformats-officedocument.presentationml.slideMaster+xml"/>
  <Override PartName="/ppt/slideLayouts/slideLayout10.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9.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4" r:id="rId3"/>
    <p:sldId id="277" r:id="rId4"/>
    <p:sldId id="257" r:id="rId5"/>
    <p:sldId id="258" r:id="rId6"/>
    <p:sldId id="262" r:id="rId7"/>
    <p:sldId id="259" r:id="rId8"/>
    <p:sldId id="260" r:id="rId9"/>
    <p:sldId id="261" r:id="rId10"/>
    <p:sldId id="291" r:id="rId11"/>
    <p:sldId id="292" r:id="rId12"/>
    <p:sldId id="263" r:id="rId13"/>
    <p:sldId id="264" r:id="rId14"/>
    <p:sldId id="265" r:id="rId15"/>
    <p:sldId id="266" r:id="rId16"/>
    <p:sldId id="267" r:id="rId17"/>
    <p:sldId id="268" r:id="rId18"/>
    <p:sldId id="269" r:id="rId19"/>
    <p:sldId id="270" r:id="rId20"/>
    <p:sldId id="271" r:id="rId21"/>
    <p:sldId id="272" r:id="rId22"/>
    <p:sldId id="276" r:id="rId23"/>
    <p:sldId id="273" r:id="rId24"/>
    <p:sldId id="274" r:id="rId25"/>
    <p:sldId id="281" r:id="rId26"/>
    <p:sldId id="284" r:id="rId27"/>
    <p:sldId id="278" r:id="rId28"/>
    <p:sldId id="282" r:id="rId29"/>
    <p:sldId id="316" r:id="rId30"/>
    <p:sldId id="280" r:id="rId31"/>
    <p:sldId id="305" r:id="rId32"/>
    <p:sldId id="308" r:id="rId33"/>
    <p:sldId id="306" r:id="rId34"/>
    <p:sldId id="307" r:id="rId35"/>
    <p:sldId id="309" r:id="rId36"/>
    <p:sldId id="279" r:id="rId37"/>
    <p:sldId id="283" r:id="rId38"/>
    <p:sldId id="285" r:id="rId39"/>
    <p:sldId id="286" r:id="rId40"/>
    <p:sldId id="287" r:id="rId41"/>
    <p:sldId id="288" r:id="rId42"/>
    <p:sldId id="293" r:id="rId43"/>
    <p:sldId id="289" r:id="rId44"/>
    <p:sldId id="290" r:id="rId45"/>
    <p:sldId id="301" r:id="rId46"/>
    <p:sldId id="302" r:id="rId47"/>
    <p:sldId id="303" r:id="rId48"/>
    <p:sldId id="304" r:id="rId49"/>
    <p:sldId id="315" r:id="rId50"/>
    <p:sldId id="295" r:id="rId51"/>
    <p:sldId id="296" r:id="rId52"/>
    <p:sldId id="297" r:id="rId53"/>
    <p:sldId id="299" r:id="rId54"/>
    <p:sldId id="298" r:id="rId55"/>
    <p:sldId id="312" r:id="rId56"/>
    <p:sldId id="313" r:id="rId57"/>
    <p:sldId id="314" r:id="rId58"/>
    <p:sldId id="310" r:id="rId59"/>
    <p:sldId id="311" r:id="rId60"/>
    <p:sldId id="300" r:id="rId6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41" autoAdjust="0"/>
    <p:restoredTop sz="94660"/>
  </p:normalViewPr>
  <p:slideViewPr>
    <p:cSldViewPr>
      <p:cViewPr>
        <p:scale>
          <a:sx n="62" d="100"/>
          <a:sy n="62" d="100"/>
        </p:scale>
        <p:origin x="-1602" y="-138"/>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68" Type="http://schemas.openxmlformats.org/officeDocument/2006/relationships/customXml" Target="../customXml/item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customXml" Target="../customXml/item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customXml" Target="../customXml/item2.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40A1A186-4533-4B3E-89BD-24903500C785}" type="datetimeFigureOut">
              <a:rPr lang="en-US" smtClean="0"/>
              <a:pPr/>
              <a:t>07-Dec-23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47E3F1-222E-44C7-B455-63CD52D40917}"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0A1A186-4533-4B3E-89BD-24903500C785}" type="datetimeFigureOut">
              <a:rPr lang="en-US" smtClean="0"/>
              <a:pPr/>
              <a:t>07-Dec-23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47E3F1-222E-44C7-B455-63CD52D40917}"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0A1A186-4533-4B3E-89BD-24903500C785}" type="datetimeFigureOut">
              <a:rPr lang="en-US" smtClean="0"/>
              <a:pPr/>
              <a:t>07-Dec-23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47E3F1-222E-44C7-B455-63CD52D40917}"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40A1A186-4533-4B3E-89BD-24903500C785}" type="datetimeFigureOut">
              <a:rPr lang="en-US" smtClean="0"/>
              <a:pPr/>
              <a:t>07-Dec-23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D47E3F1-222E-44C7-B455-63CD52D40917}"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40A1A186-4533-4B3E-89BD-24903500C785}" type="datetimeFigureOut">
              <a:rPr lang="en-US" smtClean="0"/>
              <a:pPr/>
              <a:t>07-Dec-23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D47E3F1-222E-44C7-B455-63CD52D40917}"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40A1A186-4533-4B3E-89BD-24903500C785}" type="datetimeFigureOut">
              <a:rPr lang="en-US" smtClean="0"/>
              <a:pPr/>
              <a:t>07-Dec-23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D47E3F1-222E-44C7-B455-63CD52D40917}"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A1A186-4533-4B3E-89BD-24903500C785}" type="datetimeFigureOut">
              <a:rPr lang="en-US" smtClean="0"/>
              <a:pPr/>
              <a:t>07-Dec-23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D47E3F1-222E-44C7-B455-63CD52D40917}"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0A1A186-4533-4B3E-89BD-24903500C785}" type="datetimeFigureOut">
              <a:rPr lang="en-US" smtClean="0"/>
              <a:pPr/>
              <a:t>07-Dec-23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D47E3F1-222E-44C7-B455-63CD52D40917}"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0A1A186-4533-4B3E-89BD-24903500C785}" type="datetimeFigureOut">
              <a:rPr lang="en-US" smtClean="0"/>
              <a:pPr/>
              <a:t>07-Dec-23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D47E3F1-222E-44C7-B455-63CD52D40917}"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0A1A186-4533-4B3E-89BD-24903500C785}" type="datetimeFigureOut">
              <a:rPr lang="en-US" smtClean="0"/>
              <a:pPr/>
              <a:t>07-Dec-23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47E3F1-222E-44C7-B455-63CD52D40917}"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0A1A186-4533-4B3E-89BD-24903500C785}" type="datetimeFigureOut">
              <a:rPr lang="en-US" smtClean="0"/>
              <a:pPr/>
              <a:t>07-Dec-23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47E3F1-222E-44C7-B455-63CD52D40917}"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A1A186-4533-4B3E-89BD-24903500C785}" type="datetimeFigureOut">
              <a:rPr lang="en-US" smtClean="0"/>
              <a:pPr/>
              <a:t>07-Dec-23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47E3F1-222E-44C7-B455-63CD52D40917}"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socialhistory.org.uk/exchange-category/cultural-and-social-history/" TargetMode="External"/><Relationship Id="rId2" Type="http://schemas.openxmlformats.org/officeDocument/2006/relationships/hyperlink" Target="https://socialhistory.org.uk/author/henry-irvingleedsbeckett-ac-uk/" TargetMode="External"/><Relationship Id="rId1" Type="http://schemas.openxmlformats.org/officeDocument/2006/relationships/slideLayout" Target="../slideLayouts/slideLayout2.xml"/><Relationship Id="rId4" Type="http://schemas.openxmlformats.org/officeDocument/2006/relationships/hyperlink" Target="https://socialhistory.org.uk/shs_exchange/the-cinema-as-an-emotional-space/"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youtube.com/watch?v=lP4SIZ_u8PU"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4.jpe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 Id="rId5" Type="http://schemas.openxmlformats.org/officeDocument/2006/relationships/image" Target="../media/image25.jpeg"/><Relationship Id="rId4" Type="http://schemas.openxmlformats.org/officeDocument/2006/relationships/image" Target="../media/image24.jpeg"/></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s://www.youtube.com/watch?v=ixgJMTmNOow" TargetMode="External"/><Relationship Id="rId1" Type="http://schemas.openxmlformats.org/officeDocument/2006/relationships/slideLayout" Target="../slideLayouts/slideLayout2.xml"/><Relationship Id="rId5" Type="http://schemas.openxmlformats.org/officeDocument/2006/relationships/image" Target="../media/image31.jpeg"/><Relationship Id="rId4" Type="http://schemas.openxmlformats.org/officeDocument/2006/relationships/image" Target="../media/image30.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3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 Id="rId4" Type="http://schemas.openxmlformats.org/officeDocument/2006/relationships/image" Target="../media/image40.jpeg"/></Relationships>
</file>

<file path=ppt/slides/_rels/slide3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8" Type="http://schemas.openxmlformats.org/officeDocument/2006/relationships/image" Target="../media/image51.jpeg"/><Relationship Id="rId3" Type="http://schemas.openxmlformats.org/officeDocument/2006/relationships/image" Target="../media/image46.jpeg"/><Relationship Id="rId7" Type="http://schemas.openxmlformats.org/officeDocument/2006/relationships/image" Target="../media/image50.jpeg"/><Relationship Id="rId2" Type="http://schemas.openxmlformats.org/officeDocument/2006/relationships/image" Target="../media/image45.jpeg"/><Relationship Id="rId1" Type="http://schemas.openxmlformats.org/officeDocument/2006/relationships/slideLayout" Target="../slideLayouts/slideLayout2.xml"/><Relationship Id="rId6" Type="http://schemas.openxmlformats.org/officeDocument/2006/relationships/image" Target="../media/image49.jpeg"/><Relationship Id="rId5" Type="http://schemas.openxmlformats.org/officeDocument/2006/relationships/image" Target="../media/image48.jpeg"/><Relationship Id="rId4" Type="http://schemas.openxmlformats.org/officeDocument/2006/relationships/image" Target="../media/image47.jpeg"/><Relationship Id="rId9" Type="http://schemas.openxmlformats.org/officeDocument/2006/relationships/image" Target="../media/image52.jpeg"/></Relationships>
</file>

<file path=ppt/slides/_rels/slide40.xml.rels><?xml version="1.0" encoding="UTF-8" standalone="yes"?>
<Relationships xmlns="http://schemas.openxmlformats.org/package/2006/relationships"><Relationship Id="rId8" Type="http://schemas.openxmlformats.org/officeDocument/2006/relationships/image" Target="../media/image59.jpeg"/><Relationship Id="rId3" Type="http://schemas.openxmlformats.org/officeDocument/2006/relationships/image" Target="../media/image54.jpeg"/><Relationship Id="rId7" Type="http://schemas.openxmlformats.org/officeDocument/2006/relationships/image" Target="../media/image58.jpeg"/><Relationship Id="rId2" Type="http://schemas.openxmlformats.org/officeDocument/2006/relationships/image" Target="../media/image53.jpeg"/><Relationship Id="rId1" Type="http://schemas.openxmlformats.org/officeDocument/2006/relationships/slideLayout" Target="../slideLayouts/slideLayout2.xml"/><Relationship Id="rId6" Type="http://schemas.openxmlformats.org/officeDocument/2006/relationships/image" Target="../media/image57.jpeg"/><Relationship Id="rId5" Type="http://schemas.openxmlformats.org/officeDocument/2006/relationships/image" Target="../media/image56.jpeg"/><Relationship Id="rId4" Type="http://schemas.openxmlformats.org/officeDocument/2006/relationships/image" Target="../media/image55.jpeg"/><Relationship Id="rId9" Type="http://schemas.openxmlformats.org/officeDocument/2006/relationships/image" Target="../media/image60.jpeg"/></Relationships>
</file>

<file path=ppt/slides/_rels/slide41.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jpeg"/><Relationship Id="rId1" Type="http://schemas.openxmlformats.org/officeDocument/2006/relationships/slideLayout" Target="../slideLayouts/slideLayout2.xml"/><Relationship Id="rId4" Type="http://schemas.openxmlformats.org/officeDocument/2006/relationships/image" Target="../media/image63.jpeg"/></Relationships>
</file>

<file path=ppt/slides/_rels/slide42.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54.jpeg"/><Relationship Id="rId1" Type="http://schemas.openxmlformats.org/officeDocument/2006/relationships/slideLayout" Target="../slideLayouts/slideLayout2.xml"/><Relationship Id="rId4" Type="http://schemas.openxmlformats.org/officeDocument/2006/relationships/image" Target="../media/image65.jpeg"/></Relationships>
</file>

<file path=ppt/slides/_rels/slide43.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61.jpeg"/><Relationship Id="rId1" Type="http://schemas.openxmlformats.org/officeDocument/2006/relationships/slideLayout" Target="../slideLayouts/slideLayout2.xml"/><Relationship Id="rId6" Type="http://schemas.openxmlformats.org/officeDocument/2006/relationships/image" Target="../media/image63.jpeg"/><Relationship Id="rId5" Type="http://schemas.openxmlformats.org/officeDocument/2006/relationships/image" Target="../media/image65.jpeg"/><Relationship Id="rId4" Type="http://schemas.openxmlformats.org/officeDocument/2006/relationships/image" Target="../media/image64.jpe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61.jpeg"/><Relationship Id="rId1" Type="http://schemas.openxmlformats.org/officeDocument/2006/relationships/slideLayout" Target="../slideLayouts/slideLayout2.xml"/><Relationship Id="rId6" Type="http://schemas.openxmlformats.org/officeDocument/2006/relationships/image" Target="../media/image63.jpeg"/><Relationship Id="rId5" Type="http://schemas.openxmlformats.org/officeDocument/2006/relationships/image" Target="../media/image65.jpeg"/><Relationship Id="rId4" Type="http://schemas.openxmlformats.org/officeDocument/2006/relationships/image" Target="../media/image64.jpeg"/></Relationships>
</file>

<file path=ppt/slides/_rels/slide56.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jpeg"/><Relationship Id="rId1" Type="http://schemas.openxmlformats.org/officeDocument/2006/relationships/slideLayout" Target="../slideLayouts/slideLayout2.xml"/><Relationship Id="rId4" Type="http://schemas.openxmlformats.org/officeDocument/2006/relationships/image" Target="../media/image72.jpeg"/></Relationships>
</file>

<file path=ppt/slides/_rels/slide57.xml.rels><?xml version="1.0" encoding="UTF-8" standalone="yes"?>
<Relationships xmlns="http://schemas.openxmlformats.org/package/2006/relationships"><Relationship Id="rId2" Type="http://schemas.openxmlformats.org/officeDocument/2006/relationships/hyperlink" Target="https://aspectsofhistory.com/james-bond-and-the-fall-of-the-british-empire/" TargetMode="Externa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5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6629400" cy="1470025"/>
          </a:xfrm>
        </p:spPr>
        <p:txBody>
          <a:bodyPr/>
          <a:lstStyle/>
          <a:p>
            <a:r>
              <a:rPr lang="en-US" dirty="0" smtClean="0"/>
              <a:t>War Films and Britain</a:t>
            </a:r>
            <a:endParaRPr lang="en-US" dirty="0"/>
          </a:p>
        </p:txBody>
      </p:sp>
      <p:sp>
        <p:nvSpPr>
          <p:cNvPr id="3" name="Subtitle 2"/>
          <p:cNvSpPr>
            <a:spLocks noGrp="1"/>
          </p:cNvSpPr>
          <p:nvPr>
            <p:ph type="subTitle" idx="1"/>
          </p:nvPr>
        </p:nvSpPr>
        <p:spPr>
          <a:xfrm>
            <a:off x="1371600" y="3886200"/>
            <a:ext cx="5486400" cy="1752600"/>
          </a:xfrm>
        </p:spPr>
        <p:txBody>
          <a:bodyPr/>
          <a:lstStyle/>
          <a:p>
            <a:r>
              <a:rPr lang="en-US" dirty="0" smtClean="0"/>
              <a:t>HPHI5903 – Cinema and War</a:t>
            </a:r>
            <a:endParaRPr lang="en-US" dirty="0"/>
          </a:p>
        </p:txBody>
      </p:sp>
      <p:pic>
        <p:nvPicPr>
          <p:cNvPr id="25602" name="Picture 2" descr="Download Zulu War British 24Th Foot Army Royalty-Free Stock Illustration  Image - Pixabay"/>
          <p:cNvPicPr>
            <a:picLocks noChangeAspect="1" noChangeArrowheads="1"/>
          </p:cNvPicPr>
          <p:nvPr/>
        </p:nvPicPr>
        <p:blipFill>
          <a:blip r:embed="rId2" cstate="print"/>
          <a:srcRect r="32248" b="5090"/>
          <a:stretch>
            <a:fillRect/>
          </a:stretch>
        </p:blipFill>
        <p:spPr bwMode="auto">
          <a:xfrm>
            <a:off x="5181600" y="0"/>
            <a:ext cx="3962400" cy="685800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754562"/>
          </a:xfrm>
        </p:spPr>
        <p:txBody>
          <a:bodyPr>
            <a:noAutofit/>
          </a:bodyPr>
          <a:lstStyle/>
          <a:p>
            <a:pPr algn="l"/>
            <a:r>
              <a:rPr lang="en-US" sz="3200" dirty="0" smtClean="0">
                <a:latin typeface="Bahnschrift SemiCondensed" pitchFamily="34" charset="0"/>
              </a:rPr>
              <a:t>“War has shaped film, film has also shaped war…</a:t>
            </a:r>
            <a:br>
              <a:rPr lang="en-US" sz="3200" dirty="0" smtClean="0">
                <a:latin typeface="Bahnschrift SemiCondensed" pitchFamily="34" charset="0"/>
              </a:rPr>
            </a:br>
            <a:r>
              <a:rPr lang="en-US" sz="3200" dirty="0" smtClean="0">
                <a:latin typeface="Bahnschrift SemiCondensed" pitchFamily="34" charset="0"/>
              </a:rPr>
              <a:t/>
            </a:r>
            <a:br>
              <a:rPr lang="en-US" sz="3200" dirty="0" smtClean="0">
                <a:latin typeface="Bahnschrift SemiCondensed" pitchFamily="34" charset="0"/>
              </a:rPr>
            </a:br>
            <a:r>
              <a:rPr lang="en-US" sz="3200" dirty="0" smtClean="0">
                <a:latin typeface="Bahnschrift SemiCondensed" pitchFamily="34" charset="0"/>
              </a:rPr>
              <a:t>It was as a consequence of the disruption wrought upon European film production during the First World War, for example, that the US film industry was able to establish the position of global hegemony that it enjoys to this day”</a:t>
            </a:r>
            <a:endParaRPr lang="en-US" sz="3200" dirty="0">
              <a:latin typeface="Bahnschrift SemiCondensed" pitchFamily="34" charset="0"/>
            </a:endParaRPr>
          </a:p>
        </p:txBody>
      </p:sp>
      <p:sp>
        <p:nvSpPr>
          <p:cNvPr id="4" name="Title 1"/>
          <p:cNvSpPr txBox="1">
            <a:spLocks/>
          </p:cNvSpPr>
          <p:nvPr/>
        </p:nvSpPr>
        <p:spPr>
          <a:xfrm>
            <a:off x="3810000" y="5638800"/>
            <a:ext cx="4953000" cy="914400"/>
          </a:xfrm>
          <a:prstGeom prst="rect">
            <a:avLst/>
          </a:prstGeom>
        </p:spPr>
        <p:txBody>
          <a:bodyPr vert="horz" lIns="91440" tIns="45720" rIns="91440" bIns="45720" rtlCol="0" anchor="ctr">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1800" b="0" i="0" u="none" strike="noStrike" kern="1200" cap="none" spc="0" normalizeH="0" baseline="0" noProof="0" dirty="0" smtClean="0">
                <a:ln>
                  <a:noFill/>
                </a:ln>
                <a:solidFill>
                  <a:schemeClr val="tx1"/>
                </a:solidFill>
                <a:effectLst/>
                <a:uLnTx/>
                <a:uFillTx/>
                <a:latin typeface="+mj-lt"/>
                <a:ea typeface="+mj-ea"/>
                <a:cs typeface="+mj-cs"/>
              </a:rPr>
              <a:t>Chapman, James. </a:t>
            </a:r>
            <a:r>
              <a:rPr kumimoji="0" lang="en-US" sz="1800" b="0" i="1" u="none" strike="noStrike" kern="1200" cap="none" spc="0" normalizeH="0" baseline="0" noProof="0" dirty="0" smtClean="0">
                <a:ln>
                  <a:noFill/>
                </a:ln>
                <a:solidFill>
                  <a:schemeClr val="tx1"/>
                </a:solidFill>
                <a:effectLst/>
                <a:uLnTx/>
                <a:uFillTx/>
                <a:latin typeface="+mj-lt"/>
                <a:ea typeface="+mj-ea"/>
                <a:cs typeface="+mj-cs"/>
              </a:rPr>
              <a:t>War and Film</a:t>
            </a:r>
            <a:r>
              <a:rPr kumimoji="0" lang="en-US" sz="1800" b="0" i="0" u="none" strike="noStrike" kern="1200" cap="none" spc="0" normalizeH="0" baseline="0" noProof="0" dirty="0" smtClean="0">
                <a:ln>
                  <a:noFill/>
                </a:ln>
                <a:solidFill>
                  <a:schemeClr val="tx1"/>
                </a:solidFill>
                <a:effectLst/>
                <a:uLnTx/>
                <a:uFillTx/>
                <a:latin typeface="+mj-lt"/>
                <a:ea typeface="+mj-ea"/>
                <a:cs typeface="+mj-cs"/>
              </a:rPr>
              <a:t>. </a:t>
            </a:r>
            <a:r>
              <a:rPr kumimoji="0" lang="en-US" sz="1800" b="0" i="0" u="none" strike="noStrike" kern="1200" cap="none" spc="0" normalizeH="0" baseline="0" noProof="0" dirty="0" err="1" smtClean="0">
                <a:ln>
                  <a:noFill/>
                </a:ln>
                <a:solidFill>
                  <a:schemeClr val="tx1"/>
                </a:solidFill>
                <a:effectLst/>
                <a:uLnTx/>
                <a:uFillTx/>
                <a:latin typeface="+mj-lt"/>
                <a:ea typeface="+mj-ea"/>
                <a:cs typeface="+mj-cs"/>
              </a:rPr>
              <a:t>Reaktion</a:t>
            </a:r>
            <a:r>
              <a:rPr kumimoji="0" lang="en-US" sz="1800" b="0" i="0" u="none" strike="noStrike" kern="1200" cap="none" spc="0" normalizeH="0" baseline="0" noProof="0" dirty="0" smtClean="0">
                <a:ln>
                  <a:noFill/>
                </a:ln>
                <a:solidFill>
                  <a:schemeClr val="tx1"/>
                </a:solidFill>
                <a:effectLst/>
                <a:uLnTx/>
                <a:uFillTx/>
                <a:latin typeface="+mj-lt"/>
                <a:ea typeface="+mj-ea"/>
                <a:cs typeface="+mj-cs"/>
              </a:rPr>
              <a:t> Books. UK. 2008. Pg.246</a:t>
            </a:r>
            <a:endParaRPr kumimoji="0" lang="en-US" sz="1800" b="0"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3000" y="5257800"/>
            <a:ext cx="4191000" cy="1143000"/>
          </a:xfrm>
        </p:spPr>
        <p:txBody>
          <a:bodyPr>
            <a:normAutofit/>
          </a:bodyPr>
          <a:lstStyle/>
          <a:p>
            <a:r>
              <a:rPr lang="en-US" sz="2400" dirty="0" err="1" smtClean="0"/>
              <a:t>deGroot</a:t>
            </a:r>
            <a:r>
              <a:rPr lang="en-US" sz="2400" dirty="0" smtClean="0"/>
              <a:t> (2009) pg.212</a:t>
            </a:r>
            <a:endParaRPr lang="en-US" sz="2400" dirty="0"/>
          </a:p>
        </p:txBody>
      </p:sp>
      <p:sp>
        <p:nvSpPr>
          <p:cNvPr id="3" name="Content Placeholder 2"/>
          <p:cNvSpPr>
            <a:spLocks noGrp="1"/>
          </p:cNvSpPr>
          <p:nvPr>
            <p:ph idx="1"/>
          </p:nvPr>
        </p:nvSpPr>
        <p:spPr>
          <a:xfrm>
            <a:off x="457200" y="1600201"/>
            <a:ext cx="8229600" cy="3124200"/>
          </a:xfrm>
        </p:spPr>
        <p:txBody>
          <a:bodyPr>
            <a:normAutofit/>
          </a:bodyPr>
          <a:lstStyle/>
          <a:p>
            <a:pPr>
              <a:buNone/>
            </a:pPr>
            <a:r>
              <a:rPr lang="en-US" sz="3600" dirty="0" smtClean="0">
                <a:latin typeface="Bahnschrift SemiLight" pitchFamily="34" charset="0"/>
              </a:rPr>
              <a:t>   ‘Historical film and allegory have been used by filmmakers to work through issues about the recent past, particularly in relation to violence and national identity.’</a:t>
            </a:r>
            <a:endParaRPr lang="en-US" sz="3600" dirty="0">
              <a:latin typeface="Bahnschrift SemiLight"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1939 to 1979</a:t>
            </a:r>
            <a:endParaRPr lang="en-US" dirty="0"/>
          </a:p>
        </p:txBody>
      </p:sp>
      <p:sp>
        <p:nvSpPr>
          <p:cNvPr id="3" name="Content Placeholder 2"/>
          <p:cNvSpPr>
            <a:spLocks noGrp="1"/>
          </p:cNvSpPr>
          <p:nvPr>
            <p:ph idx="1"/>
          </p:nvPr>
        </p:nvSpPr>
        <p:spPr>
          <a:xfrm>
            <a:off x="457200" y="1600200"/>
            <a:ext cx="8229600" cy="4572000"/>
          </a:xfrm>
        </p:spPr>
        <p:txBody>
          <a:bodyPr/>
          <a:lstStyle/>
          <a:p>
            <a:r>
              <a:rPr lang="en-US" dirty="0" smtClean="0"/>
              <a:t>30 years of post WW2</a:t>
            </a:r>
          </a:p>
          <a:p>
            <a:r>
              <a:rPr lang="en-US" dirty="0" smtClean="0"/>
              <a:t>1939 to 1960 ‘years of austerity’</a:t>
            </a:r>
          </a:p>
          <a:p>
            <a:r>
              <a:rPr lang="en-US" dirty="0" smtClean="0"/>
              <a:t>1939 to 1945 – cinema of escape, cinema of propaganda, but also newsreel</a:t>
            </a:r>
          </a:p>
          <a:p>
            <a:r>
              <a:rPr lang="en-US" dirty="0" smtClean="0"/>
              <a:t>1946 onwards sees cinema attendances in decline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Advent of TV (BBC) then ITV (1955)</a:t>
            </a:r>
            <a:endParaRPr lang="en-US" dirty="0"/>
          </a:p>
        </p:txBody>
      </p:sp>
      <p:pic>
        <p:nvPicPr>
          <p:cNvPr id="1026" name="Picture 2" descr="https://socialhistory.org.uk/wp-content/uploads/2019/09/Attendances-300x174.jpg"/>
          <p:cNvPicPr>
            <a:picLocks noChangeAspect="1" noChangeArrowheads="1"/>
          </p:cNvPicPr>
          <p:nvPr/>
        </p:nvPicPr>
        <p:blipFill>
          <a:blip r:embed="rId2" cstate="print">
            <a:lum bright="-30000" contrast="40000"/>
          </a:blip>
          <a:srcRect/>
          <a:stretch>
            <a:fillRect/>
          </a:stretch>
        </p:blipFill>
        <p:spPr bwMode="auto">
          <a:xfrm>
            <a:off x="457200" y="1600200"/>
            <a:ext cx="8276892" cy="4800600"/>
          </a:xfrm>
          <a:prstGeom prst="rect">
            <a:avLst/>
          </a:prstGeom>
          <a:noFill/>
          <a:ln>
            <a:solidFill>
              <a:schemeClr val="tx1"/>
            </a:solid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1946 - 1.64bn tickets sold</a:t>
            </a:r>
            <a:endParaRPr lang="en-US" dirty="0"/>
          </a:p>
        </p:txBody>
      </p:sp>
      <p:sp>
        <p:nvSpPr>
          <p:cNvPr id="3" name="Content Placeholder 2"/>
          <p:cNvSpPr>
            <a:spLocks noGrp="1"/>
          </p:cNvSpPr>
          <p:nvPr>
            <p:ph idx="1"/>
          </p:nvPr>
        </p:nvSpPr>
        <p:spPr>
          <a:xfrm>
            <a:off x="457200" y="1371600"/>
            <a:ext cx="8229600" cy="4525963"/>
          </a:xfrm>
        </p:spPr>
        <p:txBody>
          <a:bodyPr/>
          <a:lstStyle/>
          <a:p>
            <a:pPr>
              <a:buNone/>
            </a:pPr>
            <a:r>
              <a:rPr lang="en-US" dirty="0" smtClean="0"/>
              <a:t>“…the </a:t>
            </a:r>
            <a:r>
              <a:rPr lang="en-US" dirty="0"/>
              <a:t>darkness of the cinema environment presented the opportunity to experience strong emotionality in public, in the anonymous environment of the auditorium. No other public space in the mid-twentieth-century facilitated this to such a degree, and this uniqueness reveals how, more generally, British emotional culture developed in specific contexts and in precise locations</a:t>
            </a:r>
            <a:r>
              <a:rPr lang="en-US" dirty="0" smtClean="0"/>
              <a:t>.”</a:t>
            </a:r>
            <a:endParaRPr lang="en-US" dirty="0"/>
          </a:p>
        </p:txBody>
      </p:sp>
      <p:sp>
        <p:nvSpPr>
          <p:cNvPr id="4" name="Rectangle 3"/>
          <p:cNvSpPr/>
          <p:nvPr/>
        </p:nvSpPr>
        <p:spPr>
          <a:xfrm>
            <a:off x="990600" y="6019800"/>
            <a:ext cx="7696200" cy="646331"/>
          </a:xfrm>
          <a:prstGeom prst="rect">
            <a:avLst/>
          </a:prstGeom>
        </p:spPr>
        <p:txBody>
          <a:bodyPr wrap="square">
            <a:spAutoFit/>
          </a:bodyPr>
          <a:lstStyle/>
          <a:p>
            <a:r>
              <a:rPr lang="en-US" dirty="0"/>
              <a:t>The Cinema as an Emotional </a:t>
            </a:r>
            <a:r>
              <a:rPr lang="en-US" dirty="0" smtClean="0"/>
              <a:t>Space : September 23, 2019 By </a:t>
            </a:r>
            <a:r>
              <a:rPr lang="en-US" dirty="0">
                <a:hlinkClick r:id="rId2"/>
              </a:rPr>
              <a:t>Henry Irving</a:t>
            </a:r>
            <a:endParaRPr lang="en-US" dirty="0" smtClean="0"/>
          </a:p>
          <a:p>
            <a:r>
              <a:rPr lang="en-US" dirty="0" smtClean="0"/>
              <a:t>Categories: </a:t>
            </a:r>
            <a:r>
              <a:rPr lang="en-US" dirty="0">
                <a:hlinkClick r:id="rId3"/>
              </a:rPr>
              <a:t>Cultural and Social </a:t>
            </a:r>
            <a:r>
              <a:rPr lang="en-US" dirty="0" smtClean="0">
                <a:hlinkClick r:id="rId3"/>
              </a:rPr>
              <a:t>History</a:t>
            </a:r>
            <a:r>
              <a:rPr lang="en-US" dirty="0" smtClean="0"/>
              <a:t> </a:t>
            </a:r>
            <a:r>
              <a:rPr lang="en-US" b="1" dirty="0" smtClean="0"/>
              <a:t>Dr </a:t>
            </a:r>
            <a:r>
              <a:rPr lang="en-US" b="1" dirty="0"/>
              <a:t>James Jones, University of Sussex</a:t>
            </a:r>
            <a:endParaRPr lang="en-US" dirty="0"/>
          </a:p>
        </p:txBody>
      </p:sp>
      <p:sp>
        <p:nvSpPr>
          <p:cNvPr id="5" name="Rectangle 4"/>
          <p:cNvSpPr/>
          <p:nvPr/>
        </p:nvSpPr>
        <p:spPr>
          <a:xfrm rot="16200000">
            <a:off x="6229344" y="3579858"/>
            <a:ext cx="5275314" cy="553998"/>
          </a:xfrm>
          <a:prstGeom prst="rect">
            <a:avLst/>
          </a:prstGeom>
        </p:spPr>
        <p:txBody>
          <a:bodyPr wrap="square">
            <a:spAutoFit/>
          </a:bodyPr>
          <a:lstStyle/>
          <a:p>
            <a:r>
              <a:rPr lang="en-US" sz="1200" dirty="0" smtClean="0">
                <a:hlinkClick r:id="rId4"/>
              </a:rPr>
              <a:t>https://socialhistory.org.uk/shs_exchange/the-cinema-as-an-emotional-space/</a:t>
            </a:r>
            <a:endParaRPr lang="en-US" sz="1200" dirty="0" smtClean="0"/>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Late 50’s / 1960’s</a:t>
            </a:r>
            <a:endParaRPr lang="en-US" dirty="0"/>
          </a:p>
        </p:txBody>
      </p:sp>
      <p:sp>
        <p:nvSpPr>
          <p:cNvPr id="3" name="Content Placeholder 2"/>
          <p:cNvSpPr>
            <a:spLocks noGrp="1"/>
          </p:cNvSpPr>
          <p:nvPr>
            <p:ph idx="1"/>
          </p:nvPr>
        </p:nvSpPr>
        <p:spPr/>
        <p:txBody>
          <a:bodyPr/>
          <a:lstStyle/>
          <a:p>
            <a:r>
              <a:rPr lang="en-US" dirty="0" smtClean="0"/>
              <a:t>Baby boom (1940’s babies now teens)</a:t>
            </a:r>
          </a:p>
          <a:p>
            <a:r>
              <a:rPr lang="en-US" dirty="0" smtClean="0"/>
              <a:t>Teenage culture(s)</a:t>
            </a:r>
          </a:p>
          <a:p>
            <a:r>
              <a:rPr lang="en-US" dirty="0" smtClean="0"/>
              <a:t>Better health / culture / living / education (NHS, Libraries and theatres, Social Housing, state education for all)</a:t>
            </a:r>
          </a:p>
          <a:p>
            <a:r>
              <a:rPr lang="en-US" dirty="0" smtClean="0"/>
              <a:t>Social economic upturn (almost full employment, strong unions, shortage of manpower, high rates of pay)</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44562"/>
          </a:xfrm>
        </p:spPr>
        <p:txBody>
          <a:bodyPr/>
          <a:lstStyle/>
          <a:p>
            <a:r>
              <a:rPr lang="en-US" dirty="0" smtClean="0"/>
              <a:t>GB Cinema in the austerity years</a:t>
            </a:r>
            <a:endParaRPr lang="en-US" dirty="0"/>
          </a:p>
        </p:txBody>
      </p:sp>
      <p:sp>
        <p:nvSpPr>
          <p:cNvPr id="3" name="Content Placeholder 2"/>
          <p:cNvSpPr>
            <a:spLocks noGrp="1"/>
          </p:cNvSpPr>
          <p:nvPr>
            <p:ph idx="1"/>
          </p:nvPr>
        </p:nvSpPr>
        <p:spPr>
          <a:xfrm>
            <a:off x="457200" y="1447800"/>
            <a:ext cx="8229600" cy="4876800"/>
          </a:xfrm>
        </p:spPr>
        <p:txBody>
          <a:bodyPr>
            <a:normAutofit lnSpcReduction="10000"/>
          </a:bodyPr>
          <a:lstStyle/>
          <a:p>
            <a:r>
              <a:rPr lang="en-US" dirty="0" smtClean="0"/>
              <a:t>Comedies (</a:t>
            </a:r>
            <a:r>
              <a:rPr lang="en-US" dirty="0" err="1" smtClean="0"/>
              <a:t>Ealing</a:t>
            </a:r>
            <a:r>
              <a:rPr lang="en-US" dirty="0" smtClean="0"/>
              <a:t> studios)</a:t>
            </a:r>
          </a:p>
          <a:p>
            <a:r>
              <a:rPr lang="en-US" dirty="0" smtClean="0"/>
              <a:t>Period Costume dramas (</a:t>
            </a:r>
            <a:r>
              <a:rPr lang="en-US" dirty="0" err="1" smtClean="0"/>
              <a:t>Gaumont</a:t>
            </a:r>
            <a:r>
              <a:rPr lang="en-US" dirty="0" smtClean="0"/>
              <a:t>)</a:t>
            </a:r>
          </a:p>
          <a:p>
            <a:r>
              <a:rPr lang="en-US" dirty="0" smtClean="0"/>
              <a:t>Domestic dramas (middle classes)</a:t>
            </a:r>
          </a:p>
          <a:p>
            <a:r>
              <a:rPr lang="en-US" dirty="0" smtClean="0"/>
              <a:t>Late 50’s ‘new wave’ of social realism (angry young men)</a:t>
            </a:r>
          </a:p>
          <a:p>
            <a:r>
              <a:rPr lang="en-US" dirty="0" smtClean="0"/>
              <a:t>Carry On films</a:t>
            </a:r>
          </a:p>
          <a:p>
            <a:r>
              <a:rPr lang="en-US" dirty="0" smtClean="0"/>
              <a:t>Horror (Hammer)</a:t>
            </a:r>
          </a:p>
          <a:p>
            <a:endParaRPr lang="en-US" dirty="0"/>
          </a:p>
          <a:p>
            <a:r>
              <a:rPr lang="en-US" dirty="0" smtClean="0"/>
              <a:t>WAR films</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7170" name="Picture 2"/>
          <p:cNvPicPr>
            <a:picLocks noChangeAspect="1" noChangeArrowheads="1"/>
          </p:cNvPicPr>
          <p:nvPr/>
        </p:nvPicPr>
        <p:blipFill>
          <a:blip r:embed="rId2" cstate="print"/>
          <a:srcRect l="11127" t="20833" r="33236" b="14583"/>
          <a:stretch>
            <a:fillRect/>
          </a:stretch>
        </p:blipFill>
        <p:spPr bwMode="auto">
          <a:xfrm>
            <a:off x="-1" y="228600"/>
            <a:ext cx="8756855" cy="5715000"/>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0" y="5638800"/>
            <a:ext cx="4953000" cy="914400"/>
          </a:xfrm>
        </p:spPr>
        <p:txBody>
          <a:bodyPr>
            <a:noAutofit/>
          </a:bodyPr>
          <a:lstStyle/>
          <a:p>
            <a:pPr algn="l"/>
            <a:r>
              <a:rPr lang="en-US" sz="1800" dirty="0" smtClean="0"/>
              <a:t>Chapman, James. </a:t>
            </a:r>
            <a:r>
              <a:rPr lang="en-US" sz="1800" i="1" dirty="0" smtClean="0"/>
              <a:t>War and Film</a:t>
            </a:r>
            <a:r>
              <a:rPr lang="en-US" sz="1800" dirty="0" smtClean="0"/>
              <a:t>. </a:t>
            </a:r>
            <a:r>
              <a:rPr lang="en-US" sz="1800" dirty="0" err="1" smtClean="0"/>
              <a:t>Reaktion</a:t>
            </a:r>
            <a:r>
              <a:rPr lang="en-US" sz="1800" dirty="0" smtClean="0"/>
              <a:t> Books. UK. 2008. Pg.249</a:t>
            </a:r>
            <a:endParaRPr lang="en-US" sz="1800" dirty="0"/>
          </a:p>
        </p:txBody>
      </p:sp>
      <p:sp>
        <p:nvSpPr>
          <p:cNvPr id="3" name="Content Placeholder 2"/>
          <p:cNvSpPr>
            <a:spLocks noGrp="1"/>
          </p:cNvSpPr>
          <p:nvPr>
            <p:ph idx="1"/>
          </p:nvPr>
        </p:nvSpPr>
        <p:spPr>
          <a:xfrm>
            <a:off x="457200" y="762000"/>
            <a:ext cx="8229600" cy="5364163"/>
          </a:xfrm>
        </p:spPr>
        <p:txBody>
          <a:bodyPr/>
          <a:lstStyle/>
          <a:p>
            <a:pPr>
              <a:buNone/>
            </a:pPr>
            <a:r>
              <a:rPr lang="en-US" dirty="0" smtClean="0">
                <a:latin typeface="Bahnschrift SemiCondensed" pitchFamily="34" charset="0"/>
              </a:rPr>
              <a:t>   ‘</a:t>
            </a:r>
            <a:r>
              <a:rPr lang="en-US" sz="3600" dirty="0" smtClean="0">
                <a:latin typeface="Bahnschrift SemiCondensed" pitchFamily="34" charset="0"/>
              </a:rPr>
              <a:t>There is more to the war film, however, than simply the reconstruction of battles and dramatization of heroism and suffering. The war film is often a vehicle for allegory; it is sometimes as significant for what it says about the present as what it says about the past.’</a:t>
            </a:r>
            <a:endParaRPr lang="en-US" dirty="0">
              <a:latin typeface="Bahnschrift SemiCondensed"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World War 2 and allegory (Chapman)</a:t>
            </a:r>
            <a:endParaRPr lang="en-US" dirty="0"/>
          </a:p>
        </p:txBody>
      </p:sp>
      <p:sp>
        <p:nvSpPr>
          <p:cNvPr id="3" name="Content Placeholder 2"/>
          <p:cNvSpPr>
            <a:spLocks noGrp="1"/>
          </p:cNvSpPr>
          <p:nvPr>
            <p:ph idx="1"/>
          </p:nvPr>
        </p:nvSpPr>
        <p:spPr>
          <a:xfrm>
            <a:off x="457200" y="1600200"/>
            <a:ext cx="8229600" cy="4525963"/>
          </a:xfrm>
        </p:spPr>
        <p:txBody>
          <a:bodyPr>
            <a:normAutofit lnSpcReduction="10000"/>
          </a:bodyPr>
          <a:lstStyle/>
          <a:p>
            <a:r>
              <a:rPr lang="en-US" dirty="0" smtClean="0"/>
              <a:t>GB reliving past glories in times of economic decline</a:t>
            </a:r>
          </a:p>
          <a:p>
            <a:r>
              <a:rPr lang="en-US" dirty="0" smtClean="0"/>
              <a:t>Exorcising the memory of fascism (Germany)</a:t>
            </a:r>
          </a:p>
          <a:p>
            <a:r>
              <a:rPr lang="en-US" dirty="0" smtClean="0"/>
              <a:t>…or collaboration (France)</a:t>
            </a:r>
          </a:p>
          <a:p>
            <a:r>
              <a:rPr lang="en-US" dirty="0" smtClean="0"/>
              <a:t>Resistance to fascists (or not) in Poland</a:t>
            </a:r>
          </a:p>
          <a:p>
            <a:endParaRPr lang="en-US" dirty="0" smtClean="0"/>
          </a:p>
          <a:p>
            <a:r>
              <a:rPr lang="en-US" dirty="0" smtClean="0"/>
              <a:t>All </a:t>
            </a:r>
            <a:r>
              <a:rPr lang="en-US" dirty="0" err="1" smtClean="0"/>
              <a:t>emphasising</a:t>
            </a:r>
            <a:r>
              <a:rPr lang="en-US" dirty="0" smtClean="0"/>
              <a:t> the futility of war…</a:t>
            </a:r>
          </a:p>
          <a:p>
            <a:pPr>
              <a:buNone/>
            </a:pPr>
            <a:r>
              <a:rPr lang="en-US" dirty="0" smtClean="0"/>
              <a:t>    …whilst making genre films off the back of it.</a:t>
            </a:r>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1960’s</a:t>
            </a:r>
            <a:endParaRPr lang="en-US" dirty="0"/>
          </a:p>
        </p:txBody>
      </p:sp>
      <p:sp>
        <p:nvSpPr>
          <p:cNvPr id="3" name="Content Placeholder 2"/>
          <p:cNvSpPr>
            <a:spLocks noGrp="1"/>
          </p:cNvSpPr>
          <p:nvPr>
            <p:ph idx="1"/>
          </p:nvPr>
        </p:nvSpPr>
        <p:spPr>
          <a:xfrm>
            <a:off x="457200" y="1371600"/>
            <a:ext cx="8382000" cy="4525963"/>
          </a:xfrm>
        </p:spPr>
        <p:txBody>
          <a:bodyPr/>
          <a:lstStyle/>
          <a:p>
            <a:r>
              <a:rPr lang="en-US" dirty="0" smtClean="0"/>
              <a:t>Social change – the pill, social mobility, challenge to class structures / gender / race</a:t>
            </a:r>
          </a:p>
          <a:p>
            <a:r>
              <a:rPr lang="en-US" dirty="0" smtClean="0"/>
              <a:t>Political change – end of empire (Suez crisis 1956), return of colonies</a:t>
            </a:r>
          </a:p>
          <a:p>
            <a:r>
              <a:rPr lang="en-US" dirty="0" smtClean="0"/>
              <a:t>Cultural change - The Beatles and ‘</a:t>
            </a:r>
            <a:r>
              <a:rPr lang="en-US" dirty="0" err="1" smtClean="0"/>
              <a:t>mod’ernity</a:t>
            </a:r>
            <a:endParaRPr lang="en-US" dirty="0" smtClean="0"/>
          </a:p>
          <a:p>
            <a:endParaRPr lang="en-US" dirty="0" smtClean="0"/>
          </a:p>
          <a:p>
            <a:endParaRPr lang="en-US" dirty="0"/>
          </a:p>
        </p:txBody>
      </p:sp>
      <p:pic>
        <p:nvPicPr>
          <p:cNvPr id="17410" name="Picture 2" descr="The Beatles' break-up | Songpedia | Fandom"/>
          <p:cNvPicPr>
            <a:picLocks noChangeAspect="1" noChangeArrowheads="1"/>
          </p:cNvPicPr>
          <p:nvPr/>
        </p:nvPicPr>
        <p:blipFill>
          <a:blip r:embed="rId2" cstate="print"/>
          <a:srcRect r="208" b="39437"/>
          <a:stretch>
            <a:fillRect/>
          </a:stretch>
        </p:blipFill>
        <p:spPr bwMode="auto">
          <a:xfrm>
            <a:off x="4876800" y="3799840"/>
            <a:ext cx="4267200" cy="3058160"/>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14400" y="228600"/>
            <a:ext cx="6477000" cy="646331"/>
          </a:xfrm>
          <a:prstGeom prst="rect">
            <a:avLst/>
          </a:prstGeom>
        </p:spPr>
        <p:txBody>
          <a:bodyPr wrap="square">
            <a:spAutoFit/>
          </a:bodyPr>
          <a:lstStyle/>
          <a:p>
            <a:r>
              <a:rPr lang="en-US" dirty="0" smtClean="0">
                <a:hlinkClick r:id="rId2"/>
              </a:rPr>
              <a:t>https://www.youtube.com/watch?v=lP4SIZ_u8PU</a:t>
            </a:r>
            <a:endParaRPr lang="en-US" dirty="0" smtClean="0"/>
          </a:p>
          <a:p>
            <a:endParaRPr lang="en-US" dirty="0"/>
          </a:p>
        </p:txBody>
      </p:sp>
      <p:pic>
        <p:nvPicPr>
          <p:cNvPr id="21506" name="Picture 2"/>
          <p:cNvPicPr>
            <a:picLocks noChangeAspect="1" noChangeArrowheads="1"/>
          </p:cNvPicPr>
          <p:nvPr/>
        </p:nvPicPr>
        <p:blipFill>
          <a:blip r:embed="rId3" cstate="print"/>
          <a:srcRect l="7614" t="21875" r="33821" b="14583"/>
          <a:stretch>
            <a:fillRect/>
          </a:stretch>
        </p:blipFill>
        <p:spPr bwMode="auto">
          <a:xfrm>
            <a:off x="381000" y="1447800"/>
            <a:ext cx="8229600" cy="5020056"/>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22530" name="Picture 2"/>
          <p:cNvPicPr>
            <a:picLocks noChangeAspect="1" noChangeArrowheads="1"/>
          </p:cNvPicPr>
          <p:nvPr/>
        </p:nvPicPr>
        <p:blipFill>
          <a:blip r:embed="rId2" cstate="print">
            <a:lum bright="-10000" contrast="10000"/>
          </a:blip>
          <a:srcRect l="19912" t="14583" r="41435" b="29167"/>
          <a:stretch>
            <a:fillRect/>
          </a:stretch>
        </p:blipFill>
        <p:spPr bwMode="auto">
          <a:xfrm>
            <a:off x="228600" y="228599"/>
            <a:ext cx="7620000" cy="6234545"/>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cstate="print">
            <a:lum bright="-20000" contrast="20000"/>
          </a:blip>
          <a:srcRect l="21083" t="14583" r="40264" b="22917"/>
          <a:stretch>
            <a:fillRect/>
          </a:stretch>
        </p:blipFill>
        <p:spPr bwMode="auto">
          <a:xfrm>
            <a:off x="609600" y="228600"/>
            <a:ext cx="6789420" cy="6172200"/>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US"/>
          </a:p>
        </p:txBody>
      </p:sp>
      <p:pic>
        <p:nvPicPr>
          <p:cNvPr id="24578" name="Picture 2"/>
          <p:cNvPicPr>
            <a:picLocks noChangeAspect="1" noChangeArrowheads="1"/>
          </p:cNvPicPr>
          <p:nvPr/>
        </p:nvPicPr>
        <p:blipFill>
          <a:blip r:embed="rId2" cstate="print">
            <a:lum bright="-10000" contrast="20000"/>
          </a:blip>
          <a:srcRect l="11127" t="14583" r="18595" b="18750"/>
          <a:stretch>
            <a:fillRect/>
          </a:stretch>
        </p:blipFill>
        <p:spPr bwMode="auto">
          <a:xfrm>
            <a:off x="0" y="685800"/>
            <a:ext cx="9144000" cy="54864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Zulu [DVD] [1964]: Amazon.co.uk: Michael Caine, Stanley Baker, Jack  Hawkins, Ulla Jacobsson, James Booth, Richard Burton, Cy Endfield, Michael  Caine, Stanley Baker: DVD &amp; Blu-ray"/>
          <p:cNvPicPr>
            <a:picLocks noChangeAspect="1" noChangeArrowheads="1"/>
          </p:cNvPicPr>
          <p:nvPr/>
        </p:nvPicPr>
        <p:blipFill>
          <a:blip r:embed="rId2" cstate="print"/>
          <a:srcRect/>
          <a:stretch>
            <a:fillRect/>
          </a:stretch>
        </p:blipFill>
        <p:spPr bwMode="auto">
          <a:xfrm>
            <a:off x="6096000" y="228600"/>
            <a:ext cx="2852547" cy="4080897"/>
          </a:xfrm>
          <a:prstGeom prst="rect">
            <a:avLst/>
          </a:prstGeom>
          <a:ln>
            <a:noFill/>
          </a:ln>
          <a:effectLst>
            <a:outerShdw blurRad="292100" dist="139700" dir="2700000" algn="tl" rotWithShape="0">
              <a:srgbClr val="333333">
                <a:alpha val="65000"/>
              </a:srgbClr>
            </a:outerShdw>
          </a:effectLst>
        </p:spPr>
      </p:pic>
      <p:pic>
        <p:nvPicPr>
          <p:cNvPr id="25604" name="Picture 4" descr="The Guns of Navarone (1961) - IMDb"/>
          <p:cNvPicPr>
            <a:picLocks noChangeAspect="1" noChangeArrowheads="1"/>
          </p:cNvPicPr>
          <p:nvPr/>
        </p:nvPicPr>
        <p:blipFill>
          <a:blip r:embed="rId3" cstate="print"/>
          <a:srcRect/>
          <a:stretch>
            <a:fillRect/>
          </a:stretch>
        </p:blipFill>
        <p:spPr bwMode="auto">
          <a:xfrm>
            <a:off x="0" y="304800"/>
            <a:ext cx="2997200" cy="4495800"/>
          </a:xfrm>
          <a:prstGeom prst="rect">
            <a:avLst/>
          </a:prstGeom>
          <a:ln>
            <a:noFill/>
          </a:ln>
          <a:effectLst>
            <a:outerShdw blurRad="292100" dist="139700" dir="2700000" algn="tl" rotWithShape="0">
              <a:srgbClr val="333333">
                <a:alpha val="65000"/>
              </a:srgbClr>
            </a:outerShdw>
          </a:effectLst>
        </p:spPr>
      </p:pic>
      <p:pic>
        <p:nvPicPr>
          <p:cNvPr id="25606" name="Picture 6" descr="Where Eagles Dare - Wikipedia"/>
          <p:cNvPicPr>
            <a:picLocks noChangeAspect="1" noChangeArrowheads="1"/>
          </p:cNvPicPr>
          <p:nvPr/>
        </p:nvPicPr>
        <p:blipFill>
          <a:blip r:embed="rId4" cstate="print"/>
          <a:srcRect/>
          <a:stretch>
            <a:fillRect/>
          </a:stretch>
        </p:blipFill>
        <p:spPr bwMode="auto">
          <a:xfrm>
            <a:off x="5715000" y="4372763"/>
            <a:ext cx="3219450" cy="2409037"/>
          </a:xfrm>
          <a:prstGeom prst="rect">
            <a:avLst/>
          </a:prstGeom>
          <a:noFill/>
        </p:spPr>
      </p:pic>
      <p:pic>
        <p:nvPicPr>
          <p:cNvPr id="25608" name="Picture 8" descr="The Dirty Dozen (1967) - IMDb"/>
          <p:cNvPicPr>
            <a:picLocks noChangeAspect="1" noChangeArrowheads="1"/>
          </p:cNvPicPr>
          <p:nvPr/>
        </p:nvPicPr>
        <p:blipFill>
          <a:blip r:embed="rId5" cstate="print"/>
          <a:srcRect/>
          <a:stretch>
            <a:fillRect/>
          </a:stretch>
        </p:blipFill>
        <p:spPr bwMode="auto">
          <a:xfrm>
            <a:off x="3733800" y="4168775"/>
            <a:ext cx="1760540" cy="2689225"/>
          </a:xfrm>
          <a:prstGeom prst="rect">
            <a:avLst/>
          </a:prstGeom>
          <a:ln>
            <a:noFill/>
          </a:ln>
          <a:effectLst>
            <a:outerShdw blurRad="292100" dist="139700" dir="2700000" algn="tl" rotWithShape="0">
              <a:srgbClr val="333333">
                <a:alpha val="65000"/>
              </a:srgbClr>
            </a:outerShdw>
          </a:effectLst>
        </p:spPr>
      </p:pic>
      <p:pic>
        <p:nvPicPr>
          <p:cNvPr id="25610" name="Picture 10" descr="The Great Escape (1963) - IMDb"/>
          <p:cNvPicPr>
            <a:picLocks noChangeAspect="1" noChangeArrowheads="1"/>
          </p:cNvPicPr>
          <p:nvPr/>
        </p:nvPicPr>
        <p:blipFill>
          <a:blip r:embed="rId6" cstate="print"/>
          <a:srcRect/>
          <a:stretch>
            <a:fillRect/>
          </a:stretch>
        </p:blipFill>
        <p:spPr bwMode="auto">
          <a:xfrm>
            <a:off x="4343400" y="152400"/>
            <a:ext cx="1705515" cy="2667000"/>
          </a:xfrm>
          <a:prstGeom prst="rect">
            <a:avLst/>
          </a:prstGeom>
          <a:ln>
            <a:noFill/>
          </a:ln>
          <a:effectLst>
            <a:outerShdw blurRad="292100" dist="139700" dir="2700000" algn="tl" rotWithShape="0">
              <a:srgbClr val="333333">
                <a:alpha val="65000"/>
              </a:srgbClr>
            </a:outerShdw>
          </a:effectLst>
        </p:spPr>
      </p:pic>
      <p:pic>
        <p:nvPicPr>
          <p:cNvPr id="25614" name="Picture 14" descr="The Hill (1965) - IMDb"/>
          <p:cNvPicPr>
            <a:picLocks noChangeAspect="1" noChangeArrowheads="1"/>
          </p:cNvPicPr>
          <p:nvPr/>
        </p:nvPicPr>
        <p:blipFill>
          <a:blip r:embed="rId7" cstate="print"/>
          <a:srcRect/>
          <a:stretch>
            <a:fillRect/>
          </a:stretch>
        </p:blipFill>
        <p:spPr bwMode="auto">
          <a:xfrm>
            <a:off x="2819400" y="1447800"/>
            <a:ext cx="1809750" cy="2676525"/>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David Bowie Online Gifts Shop | Excellent Pick"/>
          <p:cNvPicPr>
            <a:picLocks noChangeAspect="1" noChangeArrowheads="1"/>
          </p:cNvPicPr>
          <p:nvPr/>
        </p:nvPicPr>
        <p:blipFill>
          <a:blip r:embed="rId2" cstate="print">
            <a:lum bright="40000"/>
          </a:blip>
          <a:srcRect l="18033"/>
          <a:stretch>
            <a:fillRect/>
          </a:stretch>
        </p:blipFill>
        <p:spPr bwMode="auto">
          <a:xfrm>
            <a:off x="6172200" y="2209800"/>
            <a:ext cx="3810000" cy="4648200"/>
          </a:xfrm>
          <a:prstGeom prst="rect">
            <a:avLst/>
          </a:prstGeom>
          <a:noFill/>
        </p:spPr>
      </p:pic>
      <p:sp>
        <p:nvSpPr>
          <p:cNvPr id="2" name="Title 1"/>
          <p:cNvSpPr>
            <a:spLocks noGrp="1"/>
          </p:cNvSpPr>
          <p:nvPr>
            <p:ph type="title"/>
          </p:nvPr>
        </p:nvSpPr>
        <p:spPr/>
        <p:txBody>
          <a:bodyPr/>
          <a:lstStyle/>
          <a:p>
            <a:r>
              <a:rPr lang="en-US" dirty="0" smtClean="0"/>
              <a:t>1970s Decline of UK film industry</a:t>
            </a:r>
            <a:endParaRPr lang="en-US" dirty="0"/>
          </a:p>
        </p:txBody>
      </p:sp>
      <p:sp>
        <p:nvSpPr>
          <p:cNvPr id="3" name="Content Placeholder 2"/>
          <p:cNvSpPr>
            <a:spLocks noGrp="1"/>
          </p:cNvSpPr>
          <p:nvPr>
            <p:ph idx="1"/>
          </p:nvPr>
        </p:nvSpPr>
        <p:spPr>
          <a:xfrm>
            <a:off x="457200" y="1600201"/>
            <a:ext cx="6629400" cy="3581400"/>
          </a:xfrm>
        </p:spPr>
        <p:txBody>
          <a:bodyPr>
            <a:normAutofit fontScale="92500" lnSpcReduction="20000"/>
          </a:bodyPr>
          <a:lstStyle/>
          <a:p>
            <a:r>
              <a:rPr lang="en-US" dirty="0" smtClean="0"/>
              <a:t>1970’s recession</a:t>
            </a:r>
          </a:p>
          <a:p>
            <a:r>
              <a:rPr lang="en-US" dirty="0" err="1" smtClean="0"/>
              <a:t>Powercuts</a:t>
            </a:r>
            <a:r>
              <a:rPr lang="en-US" dirty="0" smtClean="0"/>
              <a:t>, high oil prices and shortages</a:t>
            </a:r>
          </a:p>
          <a:p>
            <a:r>
              <a:rPr lang="en-US" dirty="0" smtClean="0"/>
              <a:t>Hyper-inflation</a:t>
            </a:r>
          </a:p>
          <a:p>
            <a:r>
              <a:rPr lang="en-US" dirty="0" smtClean="0"/>
              <a:t>Northern Ireland ‘troubles’</a:t>
            </a:r>
          </a:p>
          <a:p>
            <a:r>
              <a:rPr lang="en-US" dirty="0" smtClean="0"/>
              <a:t>Strikes, job losses, manufacturing decline… the end of modernity  / the industrial age</a:t>
            </a:r>
          </a:p>
          <a:p>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US"/>
          </a:p>
        </p:txBody>
      </p:sp>
      <p:pic>
        <p:nvPicPr>
          <p:cNvPr id="27650" name="Picture 2"/>
          <p:cNvPicPr>
            <a:picLocks noChangeAspect="1" noChangeArrowheads="1"/>
          </p:cNvPicPr>
          <p:nvPr/>
        </p:nvPicPr>
        <p:blipFill>
          <a:blip r:embed="rId2" cstate="print"/>
          <a:srcRect l="11713" t="14583" r="16252" b="23958"/>
          <a:stretch>
            <a:fillRect/>
          </a:stretch>
        </p:blipFill>
        <p:spPr bwMode="auto">
          <a:xfrm>
            <a:off x="0" y="990600"/>
            <a:ext cx="9372600" cy="5105400"/>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Confessions of a Driving Instructor (1976) - IMDb"/>
          <p:cNvPicPr>
            <a:picLocks noChangeAspect="1" noChangeArrowheads="1"/>
          </p:cNvPicPr>
          <p:nvPr/>
        </p:nvPicPr>
        <p:blipFill>
          <a:blip r:embed="rId2" cstate="print"/>
          <a:srcRect/>
          <a:stretch>
            <a:fillRect/>
          </a:stretch>
        </p:blipFill>
        <p:spPr bwMode="auto">
          <a:xfrm>
            <a:off x="304800" y="381000"/>
            <a:ext cx="2549999" cy="3886200"/>
          </a:xfrm>
          <a:prstGeom prst="rect">
            <a:avLst/>
          </a:prstGeom>
          <a:ln>
            <a:noFill/>
          </a:ln>
          <a:effectLst>
            <a:outerShdw blurRad="292100" dist="139700" dir="2700000" algn="tl" rotWithShape="0">
              <a:srgbClr val="333333">
                <a:alpha val="65000"/>
              </a:srgbClr>
            </a:outerShdw>
          </a:effectLst>
        </p:spPr>
      </p:pic>
      <p:pic>
        <p:nvPicPr>
          <p:cNvPr id="28676" name="Picture 4" descr="Reviews: Holiday on the Buses - IMDb"/>
          <p:cNvPicPr>
            <a:picLocks noChangeAspect="1" noChangeArrowheads="1"/>
          </p:cNvPicPr>
          <p:nvPr/>
        </p:nvPicPr>
        <p:blipFill>
          <a:blip r:embed="rId3" cstate="print"/>
          <a:srcRect/>
          <a:stretch>
            <a:fillRect/>
          </a:stretch>
        </p:blipFill>
        <p:spPr bwMode="auto">
          <a:xfrm>
            <a:off x="3352800" y="1524000"/>
            <a:ext cx="2240280" cy="4267200"/>
          </a:xfrm>
          <a:prstGeom prst="rect">
            <a:avLst/>
          </a:prstGeom>
          <a:ln>
            <a:noFill/>
          </a:ln>
          <a:effectLst>
            <a:outerShdw blurRad="292100" dist="139700" dir="2700000" algn="tl" rotWithShape="0">
              <a:srgbClr val="333333">
                <a:alpha val="65000"/>
              </a:srgbClr>
            </a:outerShdw>
          </a:effectLst>
        </p:spPr>
      </p:pic>
      <p:pic>
        <p:nvPicPr>
          <p:cNvPr id="28678" name="Picture 6" descr="Carry on at Your Convenience (1971) - IMDb"/>
          <p:cNvPicPr>
            <a:picLocks noChangeAspect="1" noChangeArrowheads="1"/>
          </p:cNvPicPr>
          <p:nvPr/>
        </p:nvPicPr>
        <p:blipFill>
          <a:blip r:embed="rId4" cstate="print"/>
          <a:srcRect/>
          <a:stretch>
            <a:fillRect/>
          </a:stretch>
        </p:blipFill>
        <p:spPr bwMode="auto">
          <a:xfrm>
            <a:off x="6172200" y="2514600"/>
            <a:ext cx="2682296" cy="3988575"/>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1979 to 2009: Thatcherism</a:t>
            </a:r>
            <a:endParaRPr lang="en-US" dirty="0"/>
          </a:p>
        </p:txBody>
      </p:sp>
      <p:sp>
        <p:nvSpPr>
          <p:cNvPr id="3" name="Content Placeholder 2"/>
          <p:cNvSpPr>
            <a:spLocks noGrp="1"/>
          </p:cNvSpPr>
          <p:nvPr>
            <p:ph idx="1"/>
          </p:nvPr>
        </p:nvSpPr>
        <p:spPr>
          <a:xfrm>
            <a:off x="457200" y="1600200"/>
            <a:ext cx="8229600" cy="4800600"/>
          </a:xfrm>
        </p:spPr>
        <p:txBody>
          <a:bodyPr>
            <a:normAutofit fontScale="92500"/>
          </a:bodyPr>
          <a:lstStyle/>
          <a:p>
            <a:r>
              <a:rPr lang="en-US" dirty="0" smtClean="0"/>
              <a:t>Social, political, historical revolution</a:t>
            </a:r>
          </a:p>
          <a:p>
            <a:r>
              <a:rPr lang="en-US" dirty="0" smtClean="0"/>
              <a:t>Shift to consumer / post-industrial society</a:t>
            </a:r>
          </a:p>
          <a:p>
            <a:r>
              <a:rPr lang="en-US" dirty="0" smtClean="0"/>
              <a:t>‘new’ economy of banking, insurance, leisure, the media, consumerism…</a:t>
            </a:r>
          </a:p>
          <a:p>
            <a:r>
              <a:rPr lang="en-US" dirty="0" smtClean="0"/>
              <a:t>…facilitated by relaxation of credit availability (personal borrowing) &amp; low interest rates </a:t>
            </a:r>
          </a:p>
          <a:p>
            <a:r>
              <a:rPr lang="en-US" dirty="0" smtClean="0"/>
              <a:t>End of UK industry (steel, coal, shipbuilding)</a:t>
            </a:r>
          </a:p>
          <a:p>
            <a:r>
              <a:rPr lang="en-US" dirty="0" smtClean="0"/>
              <a:t>Social decline in North / industrial communities (South Wales/Liverpool/ Newcastle/ Glasgow etc)</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457200"/>
            <a:ext cx="8686800" cy="6400800"/>
          </a:xfrm>
        </p:spPr>
        <p:txBody>
          <a:bodyPr>
            <a:normAutofit/>
          </a:bodyPr>
          <a:lstStyle/>
          <a:p>
            <a:pPr>
              <a:buNone/>
            </a:pPr>
            <a:r>
              <a:rPr lang="en-US" b="1" dirty="0" smtClean="0">
                <a:latin typeface="Bahnschrift Light SemiCondensed" pitchFamily="34" charset="0"/>
              </a:rPr>
              <a:t>   The </a:t>
            </a:r>
            <a:r>
              <a:rPr lang="en-US" b="1" dirty="0">
                <a:latin typeface="Bahnschrift Light SemiCondensed" pitchFamily="34" charset="0"/>
              </a:rPr>
              <a:t>1980s began with the bleakest outlook yet seen for British film</a:t>
            </a:r>
            <a:r>
              <a:rPr lang="en-US" dirty="0">
                <a:latin typeface="Bahnschrift Light SemiCondensed" pitchFamily="34" charset="0"/>
              </a:rPr>
              <a:t>. Most of the well-heeled film companies such as Rank, EMI and assorted Hollywood majors had either pulled out of British production altogether or were just about to. The newly elected Conservative government carried out its threat to scrap the </a:t>
            </a:r>
            <a:r>
              <a:rPr lang="en-US" dirty="0" err="1">
                <a:latin typeface="Bahnschrift Light SemiCondensed" pitchFamily="34" charset="0"/>
              </a:rPr>
              <a:t>Eady</a:t>
            </a:r>
            <a:r>
              <a:rPr lang="en-US" dirty="0">
                <a:latin typeface="Bahnschrift Light SemiCondensed" pitchFamily="34" charset="0"/>
              </a:rPr>
              <a:t> levy, which </a:t>
            </a:r>
            <a:r>
              <a:rPr lang="en-US" dirty="0" err="1">
                <a:latin typeface="Bahnschrift Light SemiCondensed" pitchFamily="34" charset="0"/>
              </a:rPr>
              <a:t>subsidised</a:t>
            </a:r>
            <a:r>
              <a:rPr lang="en-US" dirty="0">
                <a:latin typeface="Bahnschrift Light SemiCondensed" pitchFamily="34" charset="0"/>
              </a:rPr>
              <a:t> British film production via a percentage of all ticket sales. Competition from television and video did further damage, and the UK box office fell precipitately from 101 million </a:t>
            </a:r>
            <a:r>
              <a:rPr lang="en-US" b="1" dirty="0">
                <a:latin typeface="Bahnschrift Light SemiCondensed" pitchFamily="34" charset="0"/>
              </a:rPr>
              <a:t>admissions in 1980 to an all-time low of 54 million in 1984</a:t>
            </a:r>
            <a:r>
              <a:rPr lang="en-US" b="1" dirty="0"/>
              <a:t>.</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609600" y="427038"/>
            <a:ext cx="8229600" cy="1143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400" b="0" i="0" u="none" strike="noStrike" kern="1200" cap="none" spc="0" normalizeH="0" baseline="0" noProof="0" dirty="0" smtClean="0">
                <a:ln>
                  <a:noFill/>
                </a:ln>
                <a:solidFill>
                  <a:schemeClr val="tx1"/>
                </a:solidFill>
                <a:effectLst/>
                <a:uLnTx/>
                <a:uFillTx/>
                <a:latin typeface="+mj-lt"/>
                <a:ea typeface="+mj-ea"/>
                <a:cs typeface="+mj-cs"/>
              </a:rPr>
              <a:t>Thatcher</a:t>
            </a:r>
            <a:r>
              <a:rPr kumimoji="0" lang="en-US" sz="4400" b="0" i="0" u="none" strike="noStrike" kern="1200" cap="none" spc="0" normalizeH="0" noProof="0" dirty="0" smtClean="0">
                <a:ln>
                  <a:noFill/>
                </a:ln>
                <a:solidFill>
                  <a:schemeClr val="tx1"/>
                </a:solidFill>
                <a:effectLst/>
                <a:uLnTx/>
                <a:uFillTx/>
                <a:latin typeface="+mj-lt"/>
                <a:ea typeface="+mj-ea"/>
                <a:cs typeface="+mj-cs"/>
              </a:rPr>
              <a:t> - Marmite</a:t>
            </a:r>
            <a:endParaRPr kumimoji="0" lang="en-US" sz="4400" b="0" i="0" u="none" strike="noStrike" kern="1200" cap="none" spc="0" normalizeH="0" baseline="0" noProof="0" dirty="0" smtClean="0">
              <a:ln>
                <a:noFill/>
              </a:ln>
              <a:solidFill>
                <a:schemeClr val="tx1"/>
              </a:solidFill>
              <a:effectLst/>
              <a:uLnTx/>
              <a:uFillTx/>
              <a:latin typeface="+mj-lt"/>
              <a:ea typeface="+mj-ea"/>
              <a:cs typeface="+mj-cs"/>
            </a:endParaRPr>
          </a:p>
        </p:txBody>
      </p:sp>
      <p:pic>
        <p:nvPicPr>
          <p:cNvPr id="29698" name="Picture 2" descr="veganism - Is Marmite (UK) vegan? - Veganism &amp; Vegetarianism Stack Exchange"/>
          <p:cNvPicPr>
            <a:picLocks noChangeAspect="1" noChangeArrowheads="1"/>
          </p:cNvPicPr>
          <p:nvPr/>
        </p:nvPicPr>
        <p:blipFill>
          <a:blip r:embed="rId2" cstate="print"/>
          <a:srcRect/>
          <a:stretch>
            <a:fillRect/>
          </a:stretch>
        </p:blipFill>
        <p:spPr bwMode="auto">
          <a:xfrm>
            <a:off x="838200" y="1828800"/>
            <a:ext cx="3057525" cy="3533776"/>
          </a:xfrm>
          <a:prstGeom prst="rect">
            <a:avLst/>
          </a:prstGeom>
          <a:noFill/>
        </p:spPr>
      </p:pic>
      <p:pic>
        <p:nvPicPr>
          <p:cNvPr id="29700" name="Picture 4" descr="Margaret Thatcher, &quot;The Iron Lady&quot; | Bureau of Educational and Cultural  Affairs"/>
          <p:cNvPicPr>
            <a:picLocks noChangeAspect="1" noChangeArrowheads="1"/>
          </p:cNvPicPr>
          <p:nvPr/>
        </p:nvPicPr>
        <p:blipFill>
          <a:blip r:embed="rId3" cstate="print"/>
          <a:srcRect/>
          <a:stretch>
            <a:fillRect/>
          </a:stretch>
        </p:blipFill>
        <p:spPr bwMode="auto">
          <a:xfrm>
            <a:off x="4343400" y="1600200"/>
            <a:ext cx="3962399" cy="3962400"/>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Views of Britain in Film (&amp; TV)</a:t>
            </a:r>
            <a:endParaRPr lang="en-US" dirty="0"/>
          </a:p>
        </p:txBody>
      </p:sp>
      <p:sp>
        <p:nvSpPr>
          <p:cNvPr id="3" name="Content Placeholder 2"/>
          <p:cNvSpPr>
            <a:spLocks noGrp="1"/>
          </p:cNvSpPr>
          <p:nvPr>
            <p:ph idx="1"/>
          </p:nvPr>
        </p:nvSpPr>
        <p:spPr>
          <a:xfrm>
            <a:off x="457200" y="1600200"/>
            <a:ext cx="3429000" cy="4525963"/>
          </a:xfrm>
          <a:ln>
            <a:solidFill>
              <a:schemeClr val="tx1"/>
            </a:solidFill>
          </a:ln>
        </p:spPr>
        <p:txBody>
          <a:bodyPr/>
          <a:lstStyle/>
          <a:p>
            <a:pPr algn="ctr">
              <a:buNone/>
            </a:pPr>
            <a:r>
              <a:rPr lang="en-US" b="1" dirty="0" smtClean="0"/>
              <a:t>EMPIRE</a:t>
            </a:r>
          </a:p>
          <a:p>
            <a:pPr>
              <a:buNone/>
            </a:pPr>
            <a:endParaRPr lang="en-US" b="1" dirty="0" smtClean="0"/>
          </a:p>
          <a:p>
            <a:pPr>
              <a:buNone/>
            </a:pPr>
            <a:r>
              <a:rPr lang="en-US" dirty="0" smtClean="0"/>
              <a:t>Glorious Past</a:t>
            </a:r>
          </a:p>
          <a:p>
            <a:pPr>
              <a:buNone/>
            </a:pPr>
            <a:r>
              <a:rPr lang="en-US" dirty="0" smtClean="0"/>
              <a:t>Upper classes</a:t>
            </a:r>
          </a:p>
          <a:p>
            <a:pPr>
              <a:buNone/>
            </a:pPr>
            <a:r>
              <a:rPr lang="en-US" dirty="0" smtClean="0"/>
              <a:t>Bucolic countryside</a:t>
            </a:r>
          </a:p>
          <a:p>
            <a:pPr>
              <a:buNone/>
            </a:pPr>
            <a:r>
              <a:rPr lang="en-US" dirty="0" smtClean="0"/>
              <a:t>Mythical England</a:t>
            </a:r>
          </a:p>
          <a:p>
            <a:pPr>
              <a:buNone/>
            </a:pPr>
            <a:endParaRPr lang="en-US" dirty="0"/>
          </a:p>
        </p:txBody>
      </p:sp>
      <p:sp>
        <p:nvSpPr>
          <p:cNvPr id="4" name="Content Placeholder 2"/>
          <p:cNvSpPr txBox="1">
            <a:spLocks/>
          </p:cNvSpPr>
          <p:nvPr/>
        </p:nvSpPr>
        <p:spPr>
          <a:xfrm>
            <a:off x="4953000" y="1600200"/>
            <a:ext cx="3429000" cy="4525963"/>
          </a:xfrm>
          <a:prstGeom prst="rect">
            <a:avLst/>
          </a:prstGeom>
          <a:ln>
            <a:solidFill>
              <a:schemeClr val="tx1"/>
            </a:solidFill>
          </a:ln>
        </p:spPr>
        <p:txBody>
          <a:bodyPr vert="horz" lIns="91440" tIns="45720" rIns="91440" bIns="45720" rtlCol="0">
            <a:norm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lang="en-US" sz="3200" b="1" dirty="0" smtClean="0"/>
              <a:t>SOCIAL PROBLEM</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3200" b="1"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lang="en-US" sz="3200" dirty="0" smtClean="0"/>
              <a:t>Terrible Present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3200" i="0" u="none" strike="noStrike" kern="1200" cap="none" spc="0" normalizeH="0" baseline="0" noProof="0" dirty="0" smtClean="0">
                <a:ln>
                  <a:noFill/>
                </a:ln>
                <a:solidFill>
                  <a:schemeClr val="tx1"/>
                </a:solidFill>
                <a:effectLst/>
                <a:uLnTx/>
                <a:uFillTx/>
                <a:latin typeface="+mn-lt"/>
                <a:ea typeface="+mn-ea"/>
                <a:cs typeface="+mn-cs"/>
              </a:rPr>
              <a:t>Suffering poor</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lang="en-US" sz="3200" dirty="0" smtClean="0"/>
              <a:t>Inner cities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3200" i="0" u="none" strike="noStrike" kern="1200" cap="none" spc="0" normalizeH="0" baseline="0" noProof="0" dirty="0" smtClean="0">
                <a:ln>
                  <a:noFill/>
                </a:ln>
                <a:solidFill>
                  <a:schemeClr val="tx1"/>
                </a:solidFill>
                <a:effectLst/>
                <a:uLnTx/>
                <a:uFillTx/>
                <a:latin typeface="+mn-lt"/>
                <a:ea typeface="+mn-ea"/>
                <a:cs typeface="+mn-cs"/>
              </a:rPr>
              <a:t>Realism</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457200" y="533401"/>
            <a:ext cx="3429000" cy="4648200"/>
          </a:xfrm>
          <a:prstGeom prst="rect">
            <a:avLst/>
          </a:prstGeom>
          <a:ln>
            <a:solidFill>
              <a:schemeClr val="tx1"/>
            </a:solidFill>
          </a:ln>
        </p:spPr>
        <p:txBody>
          <a:bodyPr vert="horz" lIns="91440" tIns="45720" rIns="91440" bIns="45720" rtlCol="0">
            <a:norm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3200" b="1" i="0" u="none" strike="noStrike" kern="1200" cap="none" spc="0" normalizeH="0" baseline="0" noProof="0" dirty="0" smtClean="0">
                <a:ln>
                  <a:noFill/>
                </a:ln>
                <a:solidFill>
                  <a:schemeClr val="tx1"/>
                </a:solidFill>
                <a:effectLst/>
                <a:uLnTx/>
                <a:uFillTx/>
                <a:latin typeface="+mn-lt"/>
                <a:ea typeface="+mn-ea"/>
                <a:cs typeface="+mn-cs"/>
              </a:rPr>
              <a:t>EMPIRE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3200" b="1" i="0" u="none" strike="noStrike" kern="1200" cap="none" spc="0" normalizeH="0" baseline="0" noProof="0" dirty="0" smtClean="0">
              <a:ln>
                <a:noFill/>
              </a:ln>
              <a:solidFill>
                <a:schemeClr val="tx1"/>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3200" b="0" i="0" u="none" strike="noStrike" kern="1200" cap="none" spc="0" normalizeH="0" baseline="0" noProof="0" dirty="0" smtClean="0">
                <a:ln>
                  <a:noFill/>
                </a:ln>
                <a:solidFill>
                  <a:schemeClr val="tx1"/>
                </a:solidFill>
                <a:effectLst/>
                <a:uLnTx/>
                <a:uFillTx/>
                <a:latin typeface="+mn-lt"/>
                <a:ea typeface="+mn-ea"/>
                <a:cs typeface="+mn-cs"/>
              </a:rPr>
              <a:t>Glorious Past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3200" b="0" i="0" u="none" strike="noStrike" kern="1200" cap="none" spc="0" normalizeH="0" baseline="0" noProof="0" dirty="0" smtClean="0">
                <a:ln>
                  <a:noFill/>
                </a:ln>
                <a:solidFill>
                  <a:schemeClr val="tx1"/>
                </a:solidFill>
                <a:effectLst/>
                <a:uLnTx/>
                <a:uFillTx/>
                <a:latin typeface="+mn-lt"/>
                <a:ea typeface="+mn-ea"/>
                <a:cs typeface="+mn-cs"/>
              </a:rPr>
              <a:t>Upper classes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3200" b="0" i="0" u="none" strike="noStrike" kern="1200" cap="none" spc="0" normalizeH="0" baseline="0" noProof="0" dirty="0" smtClean="0">
                <a:ln>
                  <a:noFill/>
                </a:ln>
                <a:solidFill>
                  <a:schemeClr val="tx1"/>
                </a:solidFill>
                <a:effectLst/>
                <a:uLnTx/>
                <a:uFillTx/>
                <a:latin typeface="+mn-lt"/>
                <a:ea typeface="+mn-ea"/>
                <a:cs typeface="+mn-cs"/>
              </a:rPr>
              <a:t>Bucolic countryside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3200" b="0" i="0" u="none" strike="noStrike" kern="1200" cap="none" spc="0" normalizeH="0" baseline="0" noProof="0" dirty="0" smtClean="0">
                <a:ln>
                  <a:noFill/>
                </a:ln>
                <a:solidFill>
                  <a:schemeClr val="tx1"/>
                </a:solidFill>
                <a:effectLst/>
                <a:uLnTx/>
                <a:uFillTx/>
                <a:latin typeface="+mn-lt"/>
                <a:ea typeface="+mn-ea"/>
                <a:cs typeface="+mn-cs"/>
              </a:rPr>
              <a:t>Mythical England</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lang="en-US" sz="3200" dirty="0" smtClean="0"/>
              <a:t>Nationalism</a:t>
            </a:r>
            <a:endParaRPr kumimoji="0" lang="en-US" sz="3200" b="0" i="0" u="none" strike="noStrike" kern="1200" cap="none" spc="0" normalizeH="0" baseline="0" noProof="0" dirty="0" smtClean="0">
              <a:ln>
                <a:noFill/>
              </a:ln>
              <a:solidFill>
                <a:schemeClr val="tx1"/>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3200" b="0" i="0" u="none" strike="noStrike" kern="1200" cap="none" spc="0" normalizeH="0" baseline="0" noProof="0" dirty="0">
              <a:ln>
                <a:noFill/>
              </a:ln>
              <a:solidFill>
                <a:schemeClr val="tx1"/>
              </a:solidFill>
              <a:effectLst/>
              <a:uLnTx/>
              <a:uFillTx/>
              <a:latin typeface="+mn-lt"/>
              <a:ea typeface="+mn-ea"/>
              <a:cs typeface="+mn-cs"/>
            </a:endParaRPr>
          </a:p>
        </p:txBody>
      </p:sp>
      <p:pic>
        <p:nvPicPr>
          <p:cNvPr id="1026" name="Picture 2" descr="Chariots of Fire - Rotten Tomatoes"/>
          <p:cNvPicPr>
            <a:picLocks noChangeAspect="1" noChangeArrowheads="1"/>
          </p:cNvPicPr>
          <p:nvPr/>
        </p:nvPicPr>
        <p:blipFill>
          <a:blip r:embed="rId2" cstate="print"/>
          <a:srcRect/>
          <a:stretch>
            <a:fillRect/>
          </a:stretch>
        </p:blipFill>
        <p:spPr bwMode="auto">
          <a:xfrm>
            <a:off x="6781800" y="228600"/>
            <a:ext cx="2133600" cy="3200400"/>
          </a:xfrm>
          <a:prstGeom prst="rect">
            <a:avLst/>
          </a:prstGeom>
          <a:ln>
            <a:noFill/>
          </a:ln>
          <a:effectLst>
            <a:outerShdw blurRad="292100" dist="139700" dir="2700000" algn="tl" rotWithShape="0">
              <a:srgbClr val="333333">
                <a:alpha val="65000"/>
              </a:srgbClr>
            </a:outerShdw>
          </a:effectLst>
        </p:spPr>
      </p:pic>
      <p:pic>
        <p:nvPicPr>
          <p:cNvPr id="1028" name="Picture 4" descr="A Room with a View (1985) - IMDb"/>
          <p:cNvPicPr>
            <a:picLocks noChangeAspect="1" noChangeArrowheads="1"/>
          </p:cNvPicPr>
          <p:nvPr/>
        </p:nvPicPr>
        <p:blipFill>
          <a:blip r:embed="rId3" cstate="print"/>
          <a:srcRect/>
          <a:stretch>
            <a:fillRect/>
          </a:stretch>
        </p:blipFill>
        <p:spPr bwMode="auto">
          <a:xfrm>
            <a:off x="4114800" y="304800"/>
            <a:ext cx="2272284" cy="3200400"/>
          </a:xfrm>
          <a:prstGeom prst="rect">
            <a:avLst/>
          </a:prstGeom>
          <a:ln>
            <a:noFill/>
          </a:ln>
          <a:effectLst>
            <a:outerShdw blurRad="292100" dist="139700" dir="2700000" algn="tl" rotWithShape="0">
              <a:srgbClr val="333333">
                <a:alpha val="65000"/>
              </a:srgbClr>
            </a:outerShdw>
          </a:effectLst>
        </p:spPr>
      </p:pic>
      <p:pic>
        <p:nvPicPr>
          <p:cNvPr id="1030" name="Picture 6" descr="Gandhi (1982) - IMDb"/>
          <p:cNvPicPr>
            <a:picLocks noChangeAspect="1" noChangeArrowheads="1"/>
          </p:cNvPicPr>
          <p:nvPr/>
        </p:nvPicPr>
        <p:blipFill>
          <a:blip r:embed="rId4" cstate="print"/>
          <a:srcRect/>
          <a:stretch>
            <a:fillRect/>
          </a:stretch>
        </p:blipFill>
        <p:spPr bwMode="auto">
          <a:xfrm>
            <a:off x="6858000" y="3581400"/>
            <a:ext cx="1936052" cy="2950981"/>
          </a:xfrm>
          <a:prstGeom prst="rect">
            <a:avLst/>
          </a:prstGeom>
          <a:ln>
            <a:noFill/>
          </a:ln>
          <a:effectLst>
            <a:outerShdw blurRad="292100" dist="139700" dir="2700000" algn="tl" rotWithShape="0">
              <a:srgbClr val="333333">
                <a:alpha val="65000"/>
              </a:srgbClr>
            </a:outerShdw>
          </a:effectLst>
        </p:spPr>
      </p:pic>
      <p:pic>
        <p:nvPicPr>
          <p:cNvPr id="1032" name="Picture 8" descr="Brideshead Revisited: The Complete Series [DVD] [1981]"/>
          <p:cNvPicPr>
            <a:picLocks noChangeAspect="1" noChangeArrowheads="1"/>
          </p:cNvPicPr>
          <p:nvPr/>
        </p:nvPicPr>
        <p:blipFill>
          <a:blip r:embed="rId5" cstate="print"/>
          <a:srcRect/>
          <a:stretch>
            <a:fillRect/>
          </a:stretch>
        </p:blipFill>
        <p:spPr bwMode="auto">
          <a:xfrm>
            <a:off x="4114800" y="3733800"/>
            <a:ext cx="2190750" cy="2857500"/>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032"/>
                                        </p:tgtEl>
                                        <p:attrNameLst>
                                          <p:attrName>style.visibility</p:attrName>
                                        </p:attrNameLst>
                                      </p:cBhvr>
                                      <p:to>
                                        <p:strVal val="visible"/>
                                      </p:to>
                                    </p:set>
                                    <p:animEffect transition="in" filter="wipe(down)">
                                      <p:cBhvr>
                                        <p:cTn id="7" dur="500"/>
                                        <p:tgtEl>
                                          <p:spTgt spid="10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5334000" y="1371600"/>
            <a:ext cx="3429000" cy="4525963"/>
          </a:xfrm>
          <a:prstGeom prst="rect">
            <a:avLst/>
          </a:prstGeom>
          <a:ln>
            <a:solidFill>
              <a:schemeClr val="tx1"/>
            </a:solidFill>
          </a:ln>
        </p:spPr>
        <p:txBody>
          <a:bodyPr vert="horz" lIns="91440" tIns="45720" rIns="91440" bIns="45720" rtlCol="0">
            <a:norm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lang="en-US" sz="3200" b="1" dirty="0" smtClean="0"/>
              <a:t>SOCIAL PROBLEM</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3200" b="1"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lang="en-US" sz="3200" dirty="0" smtClean="0"/>
              <a:t>Terrible Present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3200" i="0" u="none" strike="noStrike" kern="1200" cap="none" spc="0" normalizeH="0" baseline="0" noProof="0" dirty="0" smtClean="0">
                <a:ln>
                  <a:noFill/>
                </a:ln>
                <a:solidFill>
                  <a:schemeClr val="tx1"/>
                </a:solidFill>
                <a:effectLst/>
                <a:uLnTx/>
                <a:uFillTx/>
                <a:latin typeface="+mn-lt"/>
                <a:ea typeface="+mn-ea"/>
                <a:cs typeface="+mn-cs"/>
              </a:rPr>
              <a:t>Suffering poor</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lang="en-US" sz="3200" dirty="0" smtClean="0"/>
              <a:t>Inner cities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3200" i="0" u="none" strike="noStrike" kern="1200" cap="none" spc="0" normalizeH="0" baseline="0" noProof="0" dirty="0" smtClean="0">
                <a:ln>
                  <a:noFill/>
                </a:ln>
                <a:solidFill>
                  <a:schemeClr val="tx1"/>
                </a:solidFill>
                <a:effectLst/>
                <a:uLnTx/>
                <a:uFillTx/>
                <a:latin typeface="+mn-lt"/>
                <a:ea typeface="+mn-ea"/>
                <a:cs typeface="+mn-cs"/>
              </a:rPr>
              <a:t>Realism</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lang="en-US" sz="3200" dirty="0" smtClean="0"/>
              <a:t>New identities</a:t>
            </a:r>
            <a:endParaRPr kumimoji="0" lang="en-US" sz="320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39940" name="Picture 4" descr="Letter to Brezhnev | Letter to Brezhnev: Working-Class Heroines of 1980s  Cinema (Part II) | CINEMA of IDEAS"/>
          <p:cNvPicPr>
            <a:picLocks noChangeAspect="1" noChangeArrowheads="1"/>
          </p:cNvPicPr>
          <p:nvPr/>
        </p:nvPicPr>
        <p:blipFill>
          <a:blip r:embed="rId2" cstate="print"/>
          <a:srcRect/>
          <a:stretch>
            <a:fillRect/>
          </a:stretch>
        </p:blipFill>
        <p:spPr bwMode="auto">
          <a:xfrm>
            <a:off x="381000" y="3886200"/>
            <a:ext cx="4713111" cy="2651125"/>
          </a:xfrm>
          <a:prstGeom prst="rect">
            <a:avLst/>
          </a:prstGeom>
          <a:ln>
            <a:noFill/>
          </a:ln>
          <a:effectLst>
            <a:outerShdw blurRad="292100" dist="139700" dir="2700000" algn="tl" rotWithShape="0">
              <a:srgbClr val="333333">
                <a:alpha val="65000"/>
              </a:srgbClr>
            </a:outerShdw>
          </a:effectLst>
        </p:spPr>
      </p:pic>
      <p:pic>
        <p:nvPicPr>
          <p:cNvPr id="39942" name="Picture 6" descr="My Beautiful Laundrette (1985) | The Criterion Collection"/>
          <p:cNvPicPr>
            <a:picLocks noChangeAspect="1" noChangeArrowheads="1"/>
          </p:cNvPicPr>
          <p:nvPr/>
        </p:nvPicPr>
        <p:blipFill>
          <a:blip r:embed="rId3" cstate="print"/>
          <a:srcRect/>
          <a:stretch>
            <a:fillRect/>
          </a:stretch>
        </p:blipFill>
        <p:spPr bwMode="auto">
          <a:xfrm>
            <a:off x="304800" y="381000"/>
            <a:ext cx="2514600" cy="3123727"/>
          </a:xfrm>
          <a:prstGeom prst="rect">
            <a:avLst/>
          </a:prstGeom>
          <a:ln>
            <a:noFill/>
          </a:ln>
          <a:effectLst>
            <a:outerShdw blurRad="292100" dist="139700" dir="2700000" algn="tl" rotWithShape="0">
              <a:srgbClr val="333333">
                <a:alpha val="65000"/>
              </a:srgbClr>
            </a:outerShdw>
          </a:effectLst>
        </p:spPr>
      </p:pic>
      <p:pic>
        <p:nvPicPr>
          <p:cNvPr id="39944" name="Picture 8" descr="Boys from the Blackstuff [DVD]: Amazon.co.uk: Michael Angelis, Tom  Georgeson, Bernard Hill, Alan Igbon, Peter Kerrigan, Julie Walters, Philip  Saville, Michael Angelis, Tom Georgeson, Michael Wearing, Alan Bleasdale:  DVD &amp; Blu-ray"/>
          <p:cNvPicPr>
            <a:picLocks noChangeAspect="1" noChangeArrowheads="1"/>
          </p:cNvPicPr>
          <p:nvPr/>
        </p:nvPicPr>
        <p:blipFill>
          <a:blip r:embed="rId4" cstate="print"/>
          <a:srcRect/>
          <a:stretch>
            <a:fillRect/>
          </a:stretch>
        </p:blipFill>
        <p:spPr bwMode="auto">
          <a:xfrm>
            <a:off x="3048000" y="381000"/>
            <a:ext cx="2154936" cy="3048000"/>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9944"/>
                                        </p:tgtEl>
                                        <p:attrNameLst>
                                          <p:attrName>style.visibility</p:attrName>
                                        </p:attrNameLst>
                                      </p:cBhvr>
                                      <p:to>
                                        <p:strVal val="visible"/>
                                      </p:to>
                                    </p:set>
                                    <p:animEffect transition="in" filter="fade">
                                      <p:cBhvr>
                                        <p:cTn id="7" dur="2000"/>
                                        <p:tgtEl>
                                          <p:spTgt spid="399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685800"/>
            <a:ext cx="8229600" cy="1143000"/>
          </a:xfrm>
        </p:spPr>
        <p:txBody>
          <a:bodyPr>
            <a:normAutofit fontScale="90000"/>
          </a:bodyPr>
          <a:lstStyle/>
          <a:p>
            <a:r>
              <a:rPr lang="en-US" dirty="0" smtClean="0">
                <a:hlinkClick r:id="rId2"/>
              </a:rPr>
              <a:t>https://www.youtube.com/watch?v=ixgJMTmNOow</a:t>
            </a:r>
            <a:r>
              <a:rPr lang="en-US" dirty="0" smtClean="0"/>
              <a:t/>
            </a:r>
            <a:br>
              <a:rPr lang="en-US" dirty="0" smtClean="0"/>
            </a:br>
            <a:endParaRPr lang="en-US" dirty="0"/>
          </a:p>
        </p:txBody>
      </p:sp>
      <p:pic>
        <p:nvPicPr>
          <p:cNvPr id="1026" name="Picture 2" descr="Billy Elliot (2000) Original D/S One-Sheet Cinema Poster, Jamie Bell - Picture 1 of 2"/>
          <p:cNvPicPr>
            <a:picLocks noChangeAspect="1" noChangeArrowheads="1"/>
          </p:cNvPicPr>
          <p:nvPr/>
        </p:nvPicPr>
        <p:blipFill>
          <a:blip r:embed="rId3" cstate="print"/>
          <a:srcRect/>
          <a:stretch>
            <a:fillRect/>
          </a:stretch>
        </p:blipFill>
        <p:spPr bwMode="auto">
          <a:xfrm>
            <a:off x="0" y="1524000"/>
            <a:ext cx="2665476" cy="4038600"/>
          </a:xfrm>
          <a:prstGeom prst="rect">
            <a:avLst/>
          </a:prstGeom>
          <a:noFill/>
        </p:spPr>
      </p:pic>
      <p:pic>
        <p:nvPicPr>
          <p:cNvPr id="1028" name="Picture 4" descr="Brassed off stills hi-res stock photography and images - Alamy"/>
          <p:cNvPicPr>
            <a:picLocks noChangeAspect="1" noChangeArrowheads="1"/>
          </p:cNvPicPr>
          <p:nvPr/>
        </p:nvPicPr>
        <p:blipFill>
          <a:blip r:embed="rId4" cstate="print"/>
          <a:srcRect/>
          <a:stretch>
            <a:fillRect/>
          </a:stretch>
        </p:blipFill>
        <p:spPr bwMode="auto">
          <a:xfrm>
            <a:off x="3124200" y="3038345"/>
            <a:ext cx="2819400" cy="3819655"/>
          </a:xfrm>
          <a:prstGeom prst="rect">
            <a:avLst/>
          </a:prstGeom>
          <a:noFill/>
        </p:spPr>
      </p:pic>
      <p:pic>
        <p:nvPicPr>
          <p:cNvPr id="1030" name="Picture 6" descr="&quot;FULL MONTY&quot; .... Classic  Comedy Movie Poster Various Sizes - Picture 1 of 1"/>
          <p:cNvPicPr>
            <a:picLocks noChangeAspect="1" noChangeArrowheads="1"/>
          </p:cNvPicPr>
          <p:nvPr/>
        </p:nvPicPr>
        <p:blipFill>
          <a:blip r:embed="rId5" cstate="print"/>
          <a:srcRect/>
          <a:stretch>
            <a:fillRect/>
          </a:stretch>
        </p:blipFill>
        <p:spPr bwMode="auto">
          <a:xfrm>
            <a:off x="6250209" y="1524000"/>
            <a:ext cx="2893791" cy="4343400"/>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illy Elliot (2000) Original D/S One-Sheet Cinema Poster, Jamie Bell - Picture 1 of 2"/>
          <p:cNvPicPr>
            <a:picLocks noChangeAspect="1" noChangeArrowheads="1"/>
          </p:cNvPicPr>
          <p:nvPr/>
        </p:nvPicPr>
        <p:blipFill>
          <a:blip r:embed="rId2" cstate="print"/>
          <a:srcRect/>
          <a:stretch>
            <a:fillRect/>
          </a:stretch>
        </p:blipFill>
        <p:spPr bwMode="auto">
          <a:xfrm>
            <a:off x="0" y="685800"/>
            <a:ext cx="2665476" cy="4038600"/>
          </a:xfrm>
          <a:prstGeom prst="rect">
            <a:avLst/>
          </a:prstGeom>
          <a:noFill/>
        </p:spPr>
      </p:pic>
      <p:sp>
        <p:nvSpPr>
          <p:cNvPr id="4" name="Content Placeholder 2"/>
          <p:cNvSpPr>
            <a:spLocks noGrp="1"/>
          </p:cNvSpPr>
          <p:nvPr>
            <p:ph idx="1"/>
          </p:nvPr>
        </p:nvSpPr>
        <p:spPr>
          <a:xfrm>
            <a:off x="2514600" y="0"/>
            <a:ext cx="6629400" cy="6858000"/>
          </a:xfrm>
        </p:spPr>
        <p:txBody>
          <a:bodyPr>
            <a:normAutofit fontScale="92500" lnSpcReduction="20000"/>
          </a:bodyPr>
          <a:lstStyle/>
          <a:p>
            <a:pPr>
              <a:buNone/>
            </a:pPr>
            <a:r>
              <a:rPr lang="en-US" sz="3600" dirty="0" smtClean="0">
                <a:latin typeface="Bahnschrift SemiLight SemiConde" pitchFamily="34" charset="0"/>
              </a:rPr>
              <a:t>   ‘Historical film and allegory have been used by filmmakers to work through issues about the recent past, particularly in relation to violence and national identity.’</a:t>
            </a:r>
          </a:p>
          <a:p>
            <a:pPr>
              <a:buNone/>
            </a:pPr>
            <a:endParaRPr lang="en-US" sz="3600" dirty="0" smtClean="0">
              <a:latin typeface="Bahnschrift SemiLight SemiConde" pitchFamily="34" charset="0"/>
            </a:endParaRPr>
          </a:p>
          <a:p>
            <a:pPr>
              <a:buNone/>
            </a:pPr>
            <a:r>
              <a:rPr lang="en-US" sz="3600" dirty="0" smtClean="0">
                <a:latin typeface="Bahnschrift SemiLight SemiConde" pitchFamily="34" charset="0"/>
              </a:rPr>
              <a:t>    In these films ‘history’ becomes both a set of reference points – the ‘facts’ that are or sometimes are not known – and </a:t>
            </a:r>
            <a:r>
              <a:rPr lang="en-US" sz="3600" b="1" dirty="0" smtClean="0">
                <a:latin typeface="Bahnschrift SemiLight SemiConde" pitchFamily="34" charset="0"/>
              </a:rPr>
              <a:t>an arena simultaneously connected to the present but also conceptually </a:t>
            </a:r>
            <a:r>
              <a:rPr lang="en-US" sz="3600" b="1" dirty="0" err="1" smtClean="0">
                <a:latin typeface="Bahnschrift SemiLight SemiConde" pitchFamily="34" charset="0"/>
              </a:rPr>
              <a:t>othered</a:t>
            </a:r>
            <a:r>
              <a:rPr lang="en-US" sz="3600" dirty="0" smtClean="0">
                <a:latin typeface="Bahnschrift SemiLight SemiConde" pitchFamily="34" charset="0"/>
              </a:rPr>
              <a:t>, a place where things happen in the abstract but which might be changed through understanding or reconsideration.’</a:t>
            </a:r>
          </a:p>
          <a:p>
            <a:pPr>
              <a:buNone/>
            </a:pPr>
            <a:endParaRPr lang="en-US" sz="3600" dirty="0">
              <a:latin typeface="Bahnschrift SemiLight" pitchFamily="34" charset="0"/>
            </a:endParaRPr>
          </a:p>
        </p:txBody>
      </p:sp>
      <p:sp>
        <p:nvSpPr>
          <p:cNvPr id="5" name="Title 1"/>
          <p:cNvSpPr txBox="1">
            <a:spLocks/>
          </p:cNvSpPr>
          <p:nvPr/>
        </p:nvSpPr>
        <p:spPr>
          <a:xfrm>
            <a:off x="-381000" y="5867400"/>
            <a:ext cx="4191000" cy="1143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2400" b="0" i="0" u="none" strike="noStrike" kern="1200" cap="none" spc="0" normalizeH="0" baseline="0" noProof="0" dirty="0" err="1" smtClean="0">
                <a:ln>
                  <a:noFill/>
                </a:ln>
                <a:solidFill>
                  <a:schemeClr val="tx1"/>
                </a:solidFill>
                <a:effectLst/>
                <a:uLnTx/>
                <a:uFillTx/>
                <a:latin typeface="+mj-lt"/>
                <a:ea typeface="+mj-ea"/>
                <a:cs typeface="+mj-cs"/>
              </a:rPr>
              <a:t>deGroot</a:t>
            </a:r>
            <a:r>
              <a:rPr kumimoji="0" lang="en-US" sz="2400" b="0" i="0" u="none" strike="noStrike" kern="1200" cap="none" spc="0" normalizeH="0" baseline="0" noProof="0" dirty="0" smtClean="0">
                <a:ln>
                  <a:noFill/>
                </a:ln>
                <a:solidFill>
                  <a:schemeClr val="tx1"/>
                </a:solidFill>
                <a:effectLst/>
                <a:uLnTx/>
                <a:uFillTx/>
                <a:latin typeface="+mj-lt"/>
                <a:ea typeface="+mj-ea"/>
                <a:cs typeface="+mj-cs"/>
              </a:rPr>
              <a:t> (2009) pg.208</a:t>
            </a:r>
            <a:endParaRPr kumimoji="0" lang="en-US" sz="2400" b="0"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14400"/>
            <a:ext cx="8229600" cy="5211763"/>
          </a:xfrm>
        </p:spPr>
        <p:txBody>
          <a:bodyPr/>
          <a:lstStyle/>
          <a:p>
            <a:pPr>
              <a:buNone/>
            </a:pPr>
            <a:r>
              <a:rPr lang="en-US" dirty="0" smtClean="0">
                <a:latin typeface="Bahnschrift SemiBold" pitchFamily="34" charset="0"/>
              </a:rPr>
              <a:t>  ‘The films made by native film industries often have a polemic, political, or purifying purpose.’</a:t>
            </a:r>
          </a:p>
          <a:p>
            <a:pPr>
              <a:buNone/>
            </a:pPr>
            <a:endParaRPr lang="en-US" dirty="0" smtClean="0">
              <a:latin typeface="Bahnschrift SemiBold" pitchFamily="34" charset="0"/>
            </a:endParaRPr>
          </a:p>
          <a:p>
            <a:pPr>
              <a:buNone/>
            </a:pPr>
            <a:r>
              <a:rPr lang="en-US" dirty="0" smtClean="0">
                <a:latin typeface="Bahnschrift SemiBold" pitchFamily="34" charset="0"/>
              </a:rPr>
              <a:t>Spain</a:t>
            </a:r>
          </a:p>
          <a:p>
            <a:pPr>
              <a:buNone/>
            </a:pPr>
            <a:r>
              <a:rPr lang="en-US" dirty="0" smtClean="0">
                <a:latin typeface="Bahnschrift SemiBold" pitchFamily="34" charset="0"/>
              </a:rPr>
              <a:t>Italy</a:t>
            </a:r>
          </a:p>
          <a:p>
            <a:pPr>
              <a:buNone/>
            </a:pPr>
            <a:r>
              <a:rPr lang="en-US" dirty="0" smtClean="0">
                <a:latin typeface="Bahnschrift SemiBold" pitchFamily="34" charset="0"/>
              </a:rPr>
              <a:t>France</a:t>
            </a:r>
          </a:p>
          <a:p>
            <a:pPr>
              <a:buNone/>
            </a:pPr>
            <a:r>
              <a:rPr lang="en-US" dirty="0" smtClean="0">
                <a:latin typeface="Bahnschrift SemiBold" pitchFamily="34" charset="0"/>
              </a:rPr>
              <a:t>China</a:t>
            </a:r>
            <a:endParaRPr lang="en-US" dirty="0">
              <a:latin typeface="Bahnschrift SemiBold" pitchFamily="34" charset="0"/>
            </a:endParaRPr>
          </a:p>
        </p:txBody>
      </p:sp>
      <p:sp>
        <p:nvSpPr>
          <p:cNvPr id="4" name="Title 1"/>
          <p:cNvSpPr txBox="1">
            <a:spLocks/>
          </p:cNvSpPr>
          <p:nvPr/>
        </p:nvSpPr>
        <p:spPr>
          <a:xfrm>
            <a:off x="4953000" y="5715000"/>
            <a:ext cx="4191000" cy="1143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2400" b="0" i="0" u="none" strike="noStrike" kern="1200" cap="none" spc="0" normalizeH="0" baseline="0" noProof="0" dirty="0" err="1" smtClean="0">
                <a:ln>
                  <a:noFill/>
                </a:ln>
                <a:solidFill>
                  <a:schemeClr val="tx1"/>
                </a:solidFill>
                <a:effectLst/>
                <a:uLnTx/>
                <a:uFillTx/>
                <a:latin typeface="+mj-lt"/>
                <a:ea typeface="+mj-ea"/>
                <a:cs typeface="+mj-cs"/>
              </a:rPr>
              <a:t>deGroot</a:t>
            </a:r>
            <a:r>
              <a:rPr kumimoji="0" lang="en-US" sz="2400" b="0" i="0" u="none" strike="noStrike" kern="1200" cap="none" spc="0" normalizeH="0" baseline="0" noProof="0" dirty="0" smtClean="0">
                <a:ln>
                  <a:noFill/>
                </a:ln>
                <a:solidFill>
                  <a:schemeClr val="tx1"/>
                </a:solidFill>
                <a:effectLst/>
                <a:uLnTx/>
                <a:uFillTx/>
                <a:latin typeface="+mj-lt"/>
                <a:ea typeface="+mj-ea"/>
                <a:cs typeface="+mj-cs"/>
              </a:rPr>
              <a:t> (2009) pg.212</a:t>
            </a:r>
            <a:endParaRPr kumimoji="0" lang="en-US" sz="2400" b="0"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2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txBody>
          <a:bodyPr/>
          <a:lstStyle/>
          <a:p>
            <a:r>
              <a:rPr lang="en-US" dirty="0" smtClean="0"/>
              <a:t>Spain and Pedro </a:t>
            </a:r>
            <a:r>
              <a:rPr lang="en-US" dirty="0" err="1" smtClean="0"/>
              <a:t>Almadovar</a:t>
            </a:r>
            <a:endParaRPr lang="en-US" dirty="0"/>
          </a:p>
        </p:txBody>
      </p:sp>
      <p:pic>
        <p:nvPicPr>
          <p:cNvPr id="1026" name="Picture 2"/>
          <p:cNvPicPr>
            <a:picLocks noChangeAspect="1" noChangeArrowheads="1"/>
          </p:cNvPicPr>
          <p:nvPr/>
        </p:nvPicPr>
        <p:blipFill>
          <a:blip r:embed="rId2" cstate="print"/>
          <a:srcRect l="11713" t="13542" r="25037" b="6250"/>
          <a:stretch>
            <a:fillRect/>
          </a:stretch>
        </p:blipFill>
        <p:spPr bwMode="auto">
          <a:xfrm>
            <a:off x="0" y="990600"/>
            <a:ext cx="8229600" cy="5867400"/>
          </a:xfrm>
          <a:prstGeom prst="rect">
            <a:avLst/>
          </a:prstGeom>
          <a:noFill/>
          <a:ln w="9525">
            <a:noFill/>
            <a:miter lim="800000"/>
            <a:headEnd/>
            <a:tailEnd/>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66562" name="Picture 2" descr="Cows (1992) - IMDb"/>
          <p:cNvPicPr>
            <a:picLocks noChangeAspect="1" noChangeArrowheads="1"/>
          </p:cNvPicPr>
          <p:nvPr/>
        </p:nvPicPr>
        <p:blipFill>
          <a:blip r:embed="rId2" cstate="print"/>
          <a:srcRect/>
          <a:stretch>
            <a:fillRect/>
          </a:stretch>
        </p:blipFill>
        <p:spPr bwMode="auto">
          <a:xfrm>
            <a:off x="685800" y="990600"/>
            <a:ext cx="2895600" cy="5038132"/>
          </a:xfrm>
          <a:prstGeom prst="rect">
            <a:avLst/>
          </a:prstGeom>
          <a:ln>
            <a:noFill/>
          </a:ln>
          <a:effectLst>
            <a:outerShdw blurRad="292100" dist="139700" dir="2700000" algn="tl" rotWithShape="0">
              <a:srgbClr val="333333">
                <a:alpha val="65000"/>
              </a:srgbClr>
            </a:outerShdw>
          </a:effectLst>
        </p:spPr>
      </p:pic>
      <p:pic>
        <p:nvPicPr>
          <p:cNvPr id="66564" name="Picture 4" descr="What are the best films about Spanish civil war? - Quora"/>
          <p:cNvPicPr>
            <a:picLocks noChangeAspect="1" noChangeArrowheads="1"/>
          </p:cNvPicPr>
          <p:nvPr/>
        </p:nvPicPr>
        <p:blipFill>
          <a:blip r:embed="rId3" cstate="print"/>
          <a:srcRect/>
          <a:stretch>
            <a:fillRect/>
          </a:stretch>
        </p:blipFill>
        <p:spPr bwMode="auto">
          <a:xfrm>
            <a:off x="5654729" y="762000"/>
            <a:ext cx="3489271" cy="5084763"/>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Italy</a:t>
            </a:r>
            <a:endParaRPr lang="en-US" dirty="0"/>
          </a:p>
        </p:txBody>
      </p:sp>
      <p:pic>
        <p:nvPicPr>
          <p:cNvPr id="2050" name="Picture 2" descr="Good Morning, Night - Wikipedia"/>
          <p:cNvPicPr>
            <a:picLocks noChangeAspect="1" noChangeArrowheads="1"/>
          </p:cNvPicPr>
          <p:nvPr/>
        </p:nvPicPr>
        <p:blipFill>
          <a:blip r:embed="rId2" cstate="print"/>
          <a:srcRect/>
          <a:stretch>
            <a:fillRect/>
          </a:stretch>
        </p:blipFill>
        <p:spPr bwMode="auto">
          <a:xfrm>
            <a:off x="6019800" y="533400"/>
            <a:ext cx="3124200" cy="4444618"/>
          </a:xfrm>
          <a:prstGeom prst="rect">
            <a:avLst/>
          </a:prstGeom>
          <a:ln>
            <a:noFill/>
          </a:ln>
          <a:effectLst>
            <a:outerShdw blurRad="292100" dist="139700" dir="2700000" algn="tl" rotWithShape="0">
              <a:srgbClr val="333333">
                <a:alpha val="65000"/>
              </a:srgbClr>
            </a:outerShdw>
          </a:effectLst>
        </p:spPr>
      </p:pic>
      <p:pic>
        <p:nvPicPr>
          <p:cNvPr id="2052" name="Picture 4" descr="10 of the Best Movies on Italy - Walks of Italy"/>
          <p:cNvPicPr>
            <a:picLocks noChangeAspect="1" noChangeArrowheads="1"/>
          </p:cNvPicPr>
          <p:nvPr/>
        </p:nvPicPr>
        <p:blipFill>
          <a:blip r:embed="rId3" cstate="print"/>
          <a:srcRect/>
          <a:stretch>
            <a:fillRect/>
          </a:stretch>
        </p:blipFill>
        <p:spPr bwMode="auto">
          <a:xfrm>
            <a:off x="0" y="304800"/>
            <a:ext cx="3183696" cy="4449763"/>
          </a:xfrm>
          <a:prstGeom prst="rect">
            <a:avLst/>
          </a:prstGeom>
          <a:ln>
            <a:noFill/>
          </a:ln>
          <a:effectLst>
            <a:outerShdw blurRad="292100" dist="139700" dir="2700000" algn="tl" rotWithShape="0">
              <a:srgbClr val="333333">
                <a:alpha val="65000"/>
              </a:srgbClr>
            </a:outerShdw>
          </a:effectLst>
        </p:spPr>
      </p:pic>
      <p:pic>
        <p:nvPicPr>
          <p:cNvPr id="2054" name="Picture 6" descr="The Best Classic Italian Movies on Amazon Prime &amp; Hulu"/>
          <p:cNvPicPr>
            <a:picLocks noChangeAspect="1" noChangeArrowheads="1"/>
          </p:cNvPicPr>
          <p:nvPr/>
        </p:nvPicPr>
        <p:blipFill>
          <a:blip r:embed="rId4" cstate="print"/>
          <a:srcRect/>
          <a:stretch>
            <a:fillRect/>
          </a:stretch>
        </p:blipFill>
        <p:spPr bwMode="auto">
          <a:xfrm>
            <a:off x="2971800" y="2286000"/>
            <a:ext cx="3259836" cy="4572000"/>
          </a:xfrm>
          <a:prstGeom prst="rect">
            <a:avLst/>
          </a:prstGeom>
          <a:noFill/>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France</a:t>
            </a:r>
            <a:endParaRPr lang="en-US" dirty="0"/>
          </a:p>
        </p:txBody>
      </p:sp>
      <p:pic>
        <p:nvPicPr>
          <p:cNvPr id="65538" name="Picture 2" descr="Hidden (cache) [DVD]: Amazon.co.uk: Daniel Auteuil, Juliette Binoche,  Maurice Benichou, Annie Girardot, Bernard le Coq, Walid Afkir, Lester  Makedonsky, Daniel Duval, Nathalie Richard, Denis Podalydes, Michael  Haneke, Daniel Auteuil, Juliette Binoche, Veit"/>
          <p:cNvPicPr>
            <a:picLocks noChangeAspect="1" noChangeArrowheads="1"/>
          </p:cNvPicPr>
          <p:nvPr/>
        </p:nvPicPr>
        <p:blipFill>
          <a:blip r:embed="rId2" cstate="print"/>
          <a:srcRect/>
          <a:stretch>
            <a:fillRect/>
          </a:stretch>
        </p:blipFill>
        <p:spPr bwMode="auto">
          <a:xfrm>
            <a:off x="0" y="838200"/>
            <a:ext cx="3178531" cy="4495800"/>
          </a:xfrm>
          <a:prstGeom prst="rect">
            <a:avLst/>
          </a:prstGeom>
          <a:ln>
            <a:noFill/>
          </a:ln>
          <a:effectLst>
            <a:outerShdw blurRad="292100" dist="139700" dir="2700000" algn="tl" rotWithShape="0">
              <a:srgbClr val="333333">
                <a:alpha val="65000"/>
              </a:srgbClr>
            </a:outerShdw>
          </a:effectLst>
        </p:spPr>
      </p:pic>
      <p:pic>
        <p:nvPicPr>
          <p:cNvPr id="65540" name="Picture 4" descr="Mon colonel (2006) - IMDb"/>
          <p:cNvPicPr>
            <a:picLocks noChangeAspect="1" noChangeArrowheads="1"/>
          </p:cNvPicPr>
          <p:nvPr/>
        </p:nvPicPr>
        <p:blipFill>
          <a:blip r:embed="rId3" cstate="print"/>
          <a:srcRect/>
          <a:stretch>
            <a:fillRect/>
          </a:stretch>
        </p:blipFill>
        <p:spPr bwMode="auto">
          <a:xfrm>
            <a:off x="5918403" y="0"/>
            <a:ext cx="3225597" cy="4381501"/>
          </a:xfrm>
          <a:prstGeom prst="rect">
            <a:avLst/>
          </a:prstGeom>
          <a:ln>
            <a:noFill/>
          </a:ln>
          <a:effectLst>
            <a:outerShdw blurRad="292100" dist="139700" dir="2700000" algn="tl" rotWithShape="0">
              <a:srgbClr val="333333">
                <a:alpha val="65000"/>
              </a:srgbClr>
            </a:outerShdw>
          </a:effectLst>
        </p:spPr>
      </p:pic>
      <p:pic>
        <p:nvPicPr>
          <p:cNvPr id="65542" name="Picture 6" descr="L'Ennemi intime: Amazon.co.uk: Rotman, Patrick: 9782020537995: Books"/>
          <p:cNvPicPr>
            <a:picLocks noChangeAspect="1" noChangeArrowheads="1"/>
          </p:cNvPicPr>
          <p:nvPr/>
        </p:nvPicPr>
        <p:blipFill>
          <a:blip r:embed="rId4" cstate="print"/>
          <a:srcRect/>
          <a:stretch>
            <a:fillRect/>
          </a:stretch>
        </p:blipFill>
        <p:spPr bwMode="auto">
          <a:xfrm>
            <a:off x="3352800" y="2743200"/>
            <a:ext cx="2654046" cy="4114800"/>
          </a:xfrm>
          <a:prstGeom prst="rect">
            <a:avLst/>
          </a:prstGeom>
          <a:noFill/>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US"/>
          </a:p>
        </p:txBody>
      </p:sp>
      <p:pic>
        <p:nvPicPr>
          <p:cNvPr id="67586" name="Picture 2" descr="Union Jack Flag | Made in Britain | Printed or Sewn | 13 Sizes"/>
          <p:cNvPicPr>
            <a:picLocks noChangeAspect="1" noChangeArrowheads="1"/>
          </p:cNvPicPr>
          <p:nvPr/>
        </p:nvPicPr>
        <p:blipFill>
          <a:blip r:embed="rId2" cstate="print"/>
          <a:srcRect/>
          <a:stretch>
            <a:fillRect/>
          </a:stretch>
        </p:blipFill>
        <p:spPr bwMode="auto">
          <a:xfrm>
            <a:off x="152400" y="990600"/>
            <a:ext cx="8763000" cy="5257800"/>
          </a:xfrm>
          <a:prstGeom prst="rect">
            <a:avLst/>
          </a:prstGeom>
          <a:noFill/>
        </p:spPr>
      </p:pic>
      <p:sp>
        <p:nvSpPr>
          <p:cNvPr id="5" name="TextBox 4"/>
          <p:cNvSpPr txBox="1"/>
          <p:nvPr/>
        </p:nvSpPr>
        <p:spPr>
          <a:xfrm>
            <a:off x="1143000" y="3200400"/>
            <a:ext cx="7315200" cy="1200329"/>
          </a:xfrm>
          <a:prstGeom prst="rect">
            <a:avLst/>
          </a:prstGeom>
          <a:noFill/>
        </p:spPr>
        <p:txBody>
          <a:bodyPr wrap="square" rtlCol="0">
            <a:spAutoFit/>
          </a:bodyPr>
          <a:lstStyle/>
          <a:p>
            <a:r>
              <a:rPr lang="en-US" sz="5400" b="1" dirty="0" smtClean="0">
                <a:solidFill>
                  <a:schemeClr val="bg1"/>
                </a:solidFill>
                <a:effectLst>
                  <a:outerShdw blurRad="38100" dist="38100" dir="2700000" algn="tl">
                    <a:srgbClr val="000000">
                      <a:alpha val="43137"/>
                    </a:srgbClr>
                  </a:outerShdw>
                </a:effectLst>
                <a:latin typeface="Arial Rounded MT Bold" pitchFamily="34" charset="0"/>
              </a:rPr>
              <a:t>Britain 2000 onwards</a:t>
            </a:r>
          </a:p>
          <a:p>
            <a:endParaRPr 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913438"/>
            <a:ext cx="8229600" cy="944562"/>
          </a:xfrm>
        </p:spPr>
        <p:txBody>
          <a:bodyPr>
            <a:normAutofit fontScale="90000"/>
          </a:bodyPr>
          <a:lstStyle/>
          <a:p>
            <a:r>
              <a:rPr lang="en-US" sz="2800" dirty="0" smtClean="0"/>
              <a:t>Hall, S. The Wrong Sort of Cinema. In </a:t>
            </a:r>
            <a:r>
              <a:rPr lang="en-US" sz="2800" b="1" i="1" dirty="0" smtClean="0"/>
              <a:t>The British Cinema Book</a:t>
            </a:r>
            <a:r>
              <a:rPr lang="en-US" sz="2800" dirty="0" smtClean="0"/>
              <a:t>. Murphy, R (Ed). London BFI. (2009)Pg.47</a:t>
            </a:r>
            <a:endParaRPr lang="en-US" sz="2800" dirty="0"/>
          </a:p>
        </p:txBody>
      </p:sp>
      <p:sp>
        <p:nvSpPr>
          <p:cNvPr id="3" name="Content Placeholder 2"/>
          <p:cNvSpPr>
            <a:spLocks noGrp="1"/>
          </p:cNvSpPr>
          <p:nvPr>
            <p:ph idx="1"/>
          </p:nvPr>
        </p:nvSpPr>
        <p:spPr>
          <a:xfrm>
            <a:off x="457200" y="838201"/>
            <a:ext cx="8229600" cy="4648200"/>
          </a:xfrm>
        </p:spPr>
        <p:txBody>
          <a:bodyPr>
            <a:normAutofit/>
          </a:bodyPr>
          <a:lstStyle/>
          <a:p>
            <a:pPr>
              <a:buNone/>
            </a:pPr>
            <a:r>
              <a:rPr lang="en-US" dirty="0" smtClean="0"/>
              <a:t>   ‘</a:t>
            </a:r>
            <a:r>
              <a:rPr lang="en-US" dirty="0" smtClean="0">
                <a:latin typeface="Bahnschrift Light SemiCondensed" pitchFamily="34" charset="0"/>
              </a:rPr>
              <a:t>Many of the values of the conventional [post] war movies – the sense of masculine adventure, the focus on Britain’s past, the discourses of nationalism, and the burden of rule – remain alive in “heritage” films, a heterogeneous grouping that contains quality literary adaptations, lavish </a:t>
            </a:r>
            <a:r>
              <a:rPr lang="en-US" dirty="0" err="1" smtClean="0">
                <a:latin typeface="Bahnschrift Light SemiCondensed" pitchFamily="34" charset="0"/>
              </a:rPr>
              <a:t>biopics</a:t>
            </a:r>
            <a:r>
              <a:rPr lang="en-US" dirty="0" smtClean="0">
                <a:latin typeface="Bahnschrift Light SemiCondensed" pitchFamily="34" charset="0"/>
              </a:rPr>
              <a:t>, historical dramas, Shakespeare adaptations, and costume dramas of all sorts’</a:t>
            </a:r>
            <a:endParaRPr lang="en-US" dirty="0">
              <a:latin typeface="Bahnschrift Light SemiCondensed" pitchFamily="34"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0961" name="Picture 1"/>
          <p:cNvPicPr>
            <a:picLocks noChangeAspect="1" noChangeArrowheads="1"/>
          </p:cNvPicPr>
          <p:nvPr/>
        </p:nvPicPr>
        <p:blipFill>
          <a:blip r:embed="rId2" cstate="print">
            <a:lum bright="10000"/>
          </a:blip>
          <a:srcRect l="11713" t="15625" r="70132" b="6250"/>
          <a:stretch>
            <a:fillRect/>
          </a:stretch>
        </p:blipFill>
        <p:spPr bwMode="auto">
          <a:xfrm>
            <a:off x="0" y="36871"/>
            <a:ext cx="2819400" cy="6821129"/>
          </a:xfrm>
          <a:prstGeom prst="rect">
            <a:avLst/>
          </a:prstGeom>
          <a:ln>
            <a:noFill/>
          </a:ln>
          <a:effectLst>
            <a:outerShdw blurRad="292100" dist="139700" dir="2700000" algn="tl" rotWithShape="0">
              <a:srgbClr val="333333">
                <a:alpha val="65000"/>
              </a:srgbClr>
            </a:outerShdw>
          </a:effectLst>
        </p:spPr>
      </p:pic>
      <p:pic>
        <p:nvPicPr>
          <p:cNvPr id="5" name="Picture 1"/>
          <p:cNvPicPr>
            <a:picLocks noChangeAspect="1" noChangeArrowheads="1"/>
          </p:cNvPicPr>
          <p:nvPr/>
        </p:nvPicPr>
        <p:blipFill>
          <a:blip r:embed="rId2" cstate="print">
            <a:lum bright="10000"/>
          </a:blip>
          <a:srcRect l="36310" t="19792" r="43778" b="6250"/>
          <a:stretch>
            <a:fillRect/>
          </a:stretch>
        </p:blipFill>
        <p:spPr bwMode="auto">
          <a:xfrm>
            <a:off x="2971800" y="304800"/>
            <a:ext cx="3138152" cy="6553200"/>
          </a:xfrm>
          <a:prstGeom prst="rect">
            <a:avLst/>
          </a:prstGeom>
          <a:ln>
            <a:noFill/>
          </a:ln>
          <a:effectLst>
            <a:outerShdw blurRad="292100" dist="139700" dir="2700000" algn="tl" rotWithShape="0">
              <a:srgbClr val="333333">
                <a:alpha val="65000"/>
              </a:srgbClr>
            </a:outerShdw>
          </a:effectLst>
        </p:spPr>
      </p:pic>
      <p:pic>
        <p:nvPicPr>
          <p:cNvPr id="6" name="Picture 1"/>
          <p:cNvPicPr>
            <a:picLocks noChangeAspect="1" noChangeArrowheads="1"/>
          </p:cNvPicPr>
          <p:nvPr/>
        </p:nvPicPr>
        <p:blipFill>
          <a:blip r:embed="rId2" cstate="print">
            <a:lum bright="10000"/>
          </a:blip>
          <a:srcRect l="62665" t="15625" r="20352" b="14583"/>
          <a:stretch>
            <a:fillRect/>
          </a:stretch>
        </p:blipFill>
        <p:spPr bwMode="auto">
          <a:xfrm>
            <a:off x="6172200" y="191814"/>
            <a:ext cx="2819400" cy="6513786"/>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US"/>
          </a:p>
        </p:txBody>
      </p:sp>
      <p:pic>
        <p:nvPicPr>
          <p:cNvPr id="43010" name="Picture 2"/>
          <p:cNvPicPr>
            <a:picLocks noChangeAspect="1" noChangeArrowheads="1"/>
          </p:cNvPicPr>
          <p:nvPr/>
        </p:nvPicPr>
        <p:blipFill>
          <a:blip r:embed="rId2" cstate="print"/>
          <a:srcRect l="11713" t="14583" r="15666" b="6250"/>
          <a:stretch>
            <a:fillRect/>
          </a:stretch>
        </p:blipFill>
        <p:spPr bwMode="auto">
          <a:xfrm>
            <a:off x="0" y="304800"/>
            <a:ext cx="9200147" cy="56388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43012" name="Picture 4" descr="The King's Speech"/>
          <p:cNvPicPr>
            <a:picLocks noChangeAspect="1" noChangeArrowheads="1"/>
          </p:cNvPicPr>
          <p:nvPr/>
        </p:nvPicPr>
        <p:blipFill>
          <a:blip r:embed="rId3" cstate="print"/>
          <a:srcRect/>
          <a:stretch>
            <a:fillRect/>
          </a:stretch>
        </p:blipFill>
        <p:spPr bwMode="auto">
          <a:xfrm>
            <a:off x="6858000" y="5867400"/>
            <a:ext cx="663560" cy="990600"/>
          </a:xfrm>
          <a:prstGeom prst="rect">
            <a:avLst/>
          </a:prstGeom>
          <a:noFill/>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4034" name="Picture 2" descr="King Arthur"/>
          <p:cNvPicPr>
            <a:picLocks noChangeAspect="1" noChangeArrowheads="1"/>
          </p:cNvPicPr>
          <p:nvPr/>
        </p:nvPicPr>
        <p:blipFill>
          <a:blip r:embed="rId2" cstate="print"/>
          <a:srcRect/>
          <a:stretch>
            <a:fillRect/>
          </a:stretch>
        </p:blipFill>
        <p:spPr bwMode="auto">
          <a:xfrm>
            <a:off x="381000" y="3870144"/>
            <a:ext cx="1752600" cy="2616381"/>
          </a:xfrm>
          <a:prstGeom prst="rect">
            <a:avLst/>
          </a:prstGeom>
          <a:noFill/>
        </p:spPr>
      </p:pic>
      <p:pic>
        <p:nvPicPr>
          <p:cNvPr id="44036" name="Picture 4" descr="Black Death"/>
          <p:cNvPicPr>
            <a:picLocks noChangeAspect="1" noChangeArrowheads="1"/>
          </p:cNvPicPr>
          <p:nvPr/>
        </p:nvPicPr>
        <p:blipFill>
          <a:blip r:embed="rId3" cstate="print"/>
          <a:srcRect/>
          <a:stretch>
            <a:fillRect/>
          </a:stretch>
        </p:blipFill>
        <p:spPr bwMode="auto">
          <a:xfrm>
            <a:off x="381000" y="381000"/>
            <a:ext cx="1888593" cy="2819400"/>
          </a:xfrm>
          <a:prstGeom prst="rect">
            <a:avLst/>
          </a:prstGeom>
          <a:noFill/>
        </p:spPr>
      </p:pic>
      <p:pic>
        <p:nvPicPr>
          <p:cNvPr id="44038" name="Picture 6" descr="The Last Legion"/>
          <p:cNvPicPr>
            <a:picLocks noChangeAspect="1" noChangeArrowheads="1"/>
          </p:cNvPicPr>
          <p:nvPr/>
        </p:nvPicPr>
        <p:blipFill>
          <a:blip r:embed="rId4" cstate="print"/>
          <a:srcRect/>
          <a:stretch>
            <a:fillRect/>
          </a:stretch>
        </p:blipFill>
        <p:spPr bwMode="auto">
          <a:xfrm>
            <a:off x="2438400" y="3907700"/>
            <a:ext cx="1676400" cy="2502626"/>
          </a:xfrm>
          <a:prstGeom prst="rect">
            <a:avLst/>
          </a:prstGeom>
          <a:noFill/>
        </p:spPr>
      </p:pic>
      <p:pic>
        <p:nvPicPr>
          <p:cNvPr id="44040" name="Picture 8" descr="The Eagle"/>
          <p:cNvPicPr>
            <a:picLocks noChangeAspect="1" noChangeArrowheads="1"/>
          </p:cNvPicPr>
          <p:nvPr/>
        </p:nvPicPr>
        <p:blipFill>
          <a:blip r:embed="rId5" cstate="print"/>
          <a:srcRect/>
          <a:stretch>
            <a:fillRect/>
          </a:stretch>
        </p:blipFill>
        <p:spPr bwMode="auto">
          <a:xfrm>
            <a:off x="4343400" y="3756388"/>
            <a:ext cx="1828800" cy="2730137"/>
          </a:xfrm>
          <a:prstGeom prst="rect">
            <a:avLst/>
          </a:prstGeom>
          <a:noFill/>
        </p:spPr>
      </p:pic>
      <p:pic>
        <p:nvPicPr>
          <p:cNvPr id="44042" name="Picture 10" descr="Centurion"/>
          <p:cNvPicPr>
            <a:picLocks noChangeAspect="1" noChangeArrowheads="1"/>
          </p:cNvPicPr>
          <p:nvPr/>
        </p:nvPicPr>
        <p:blipFill>
          <a:blip r:embed="rId6" cstate="print"/>
          <a:srcRect/>
          <a:stretch>
            <a:fillRect/>
          </a:stretch>
        </p:blipFill>
        <p:spPr bwMode="auto">
          <a:xfrm>
            <a:off x="6400800" y="3605076"/>
            <a:ext cx="1981200" cy="2957649"/>
          </a:xfrm>
          <a:prstGeom prst="rect">
            <a:avLst/>
          </a:prstGeom>
          <a:noFill/>
        </p:spPr>
      </p:pic>
      <p:pic>
        <p:nvPicPr>
          <p:cNvPr id="44044" name="Picture 12" descr="Their Finest"/>
          <p:cNvPicPr>
            <a:picLocks noChangeAspect="1" noChangeArrowheads="1"/>
          </p:cNvPicPr>
          <p:nvPr/>
        </p:nvPicPr>
        <p:blipFill>
          <a:blip r:embed="rId7" cstate="print"/>
          <a:srcRect/>
          <a:stretch>
            <a:fillRect/>
          </a:stretch>
        </p:blipFill>
        <p:spPr bwMode="auto">
          <a:xfrm>
            <a:off x="2286000" y="914400"/>
            <a:ext cx="1760986" cy="2628900"/>
          </a:xfrm>
          <a:prstGeom prst="rect">
            <a:avLst/>
          </a:prstGeom>
          <a:noFill/>
        </p:spPr>
      </p:pic>
      <p:pic>
        <p:nvPicPr>
          <p:cNvPr id="44048" name="Picture 16" descr="Elizabeth: The Golden Age"/>
          <p:cNvPicPr>
            <a:picLocks noChangeAspect="1" noChangeArrowheads="1"/>
          </p:cNvPicPr>
          <p:nvPr/>
        </p:nvPicPr>
        <p:blipFill>
          <a:blip r:embed="rId8" cstate="print"/>
          <a:srcRect/>
          <a:stretch>
            <a:fillRect/>
          </a:stretch>
        </p:blipFill>
        <p:spPr bwMode="auto">
          <a:xfrm>
            <a:off x="4191000" y="304800"/>
            <a:ext cx="2206625" cy="3294176"/>
          </a:xfrm>
          <a:prstGeom prst="rect">
            <a:avLst/>
          </a:prstGeom>
          <a:noFill/>
        </p:spPr>
      </p:pic>
      <p:pic>
        <p:nvPicPr>
          <p:cNvPr id="44050" name="Picture 18" descr="To Kill a King"/>
          <p:cNvPicPr>
            <a:picLocks noChangeAspect="1" noChangeArrowheads="1"/>
          </p:cNvPicPr>
          <p:nvPr/>
        </p:nvPicPr>
        <p:blipFill>
          <a:blip r:embed="rId9" cstate="print"/>
          <a:srcRect/>
          <a:stretch>
            <a:fillRect/>
          </a:stretch>
        </p:blipFill>
        <p:spPr bwMode="auto">
          <a:xfrm>
            <a:off x="6759378" y="304800"/>
            <a:ext cx="2041722" cy="3048000"/>
          </a:xfrm>
          <a:prstGeom prst="rect">
            <a:avLst/>
          </a:prstGeom>
          <a:noFill/>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5058" name="Picture 2" descr="Victoria &amp; Abdul"/>
          <p:cNvPicPr>
            <a:picLocks noChangeAspect="1" noChangeArrowheads="1"/>
          </p:cNvPicPr>
          <p:nvPr/>
        </p:nvPicPr>
        <p:blipFill>
          <a:blip r:embed="rId2" cstate="print"/>
          <a:srcRect/>
          <a:stretch>
            <a:fillRect/>
          </a:stretch>
        </p:blipFill>
        <p:spPr bwMode="auto">
          <a:xfrm>
            <a:off x="381000" y="3733800"/>
            <a:ext cx="1825625" cy="2725397"/>
          </a:xfrm>
          <a:prstGeom prst="rect">
            <a:avLst/>
          </a:prstGeom>
          <a:noFill/>
        </p:spPr>
      </p:pic>
      <p:pic>
        <p:nvPicPr>
          <p:cNvPr id="45060" name="Picture 4" descr="Churchill"/>
          <p:cNvPicPr>
            <a:picLocks noChangeAspect="1" noChangeArrowheads="1"/>
          </p:cNvPicPr>
          <p:nvPr/>
        </p:nvPicPr>
        <p:blipFill>
          <a:blip r:embed="rId3" cstate="print"/>
          <a:srcRect/>
          <a:stretch>
            <a:fillRect/>
          </a:stretch>
        </p:blipFill>
        <p:spPr bwMode="auto">
          <a:xfrm>
            <a:off x="2590800" y="3352800"/>
            <a:ext cx="2054225" cy="3066664"/>
          </a:xfrm>
          <a:prstGeom prst="rect">
            <a:avLst/>
          </a:prstGeom>
          <a:noFill/>
        </p:spPr>
      </p:pic>
      <p:pic>
        <p:nvPicPr>
          <p:cNvPr id="45062" name="Picture 6" descr="Ironclad"/>
          <p:cNvPicPr>
            <a:picLocks noChangeAspect="1" noChangeArrowheads="1"/>
          </p:cNvPicPr>
          <p:nvPr/>
        </p:nvPicPr>
        <p:blipFill>
          <a:blip r:embed="rId4" cstate="print"/>
          <a:srcRect/>
          <a:stretch>
            <a:fillRect/>
          </a:stretch>
        </p:blipFill>
        <p:spPr bwMode="auto">
          <a:xfrm>
            <a:off x="457200" y="457200"/>
            <a:ext cx="1901825" cy="2839153"/>
          </a:xfrm>
          <a:prstGeom prst="rect">
            <a:avLst/>
          </a:prstGeom>
          <a:noFill/>
        </p:spPr>
      </p:pic>
      <p:pic>
        <p:nvPicPr>
          <p:cNvPr id="45064" name="Picture 8" descr="Charlotte Gray"/>
          <p:cNvPicPr>
            <a:picLocks noChangeAspect="1" noChangeArrowheads="1"/>
          </p:cNvPicPr>
          <p:nvPr/>
        </p:nvPicPr>
        <p:blipFill>
          <a:blip r:embed="rId5" cstate="print"/>
          <a:srcRect/>
          <a:stretch>
            <a:fillRect/>
          </a:stretch>
        </p:blipFill>
        <p:spPr bwMode="auto">
          <a:xfrm>
            <a:off x="4876800" y="3352800"/>
            <a:ext cx="2054225" cy="3066664"/>
          </a:xfrm>
          <a:prstGeom prst="rect">
            <a:avLst/>
          </a:prstGeom>
          <a:noFill/>
        </p:spPr>
      </p:pic>
      <p:pic>
        <p:nvPicPr>
          <p:cNvPr id="45066" name="Picture 10" descr="The Last King of Scotland"/>
          <p:cNvPicPr>
            <a:picLocks noChangeAspect="1" noChangeArrowheads="1"/>
          </p:cNvPicPr>
          <p:nvPr/>
        </p:nvPicPr>
        <p:blipFill>
          <a:blip r:embed="rId6" cstate="print"/>
          <a:srcRect/>
          <a:stretch>
            <a:fillRect/>
          </a:stretch>
        </p:blipFill>
        <p:spPr bwMode="auto">
          <a:xfrm>
            <a:off x="6934200" y="381000"/>
            <a:ext cx="1925524" cy="2874532"/>
          </a:xfrm>
          <a:prstGeom prst="rect">
            <a:avLst/>
          </a:prstGeom>
          <a:noFill/>
        </p:spPr>
      </p:pic>
      <p:pic>
        <p:nvPicPr>
          <p:cNvPr id="45068" name="Picture 12" descr="The Boy in the Striped Pyjamas"/>
          <p:cNvPicPr>
            <a:picLocks noChangeAspect="1" noChangeArrowheads="1"/>
          </p:cNvPicPr>
          <p:nvPr/>
        </p:nvPicPr>
        <p:blipFill>
          <a:blip r:embed="rId7" cstate="print"/>
          <a:srcRect/>
          <a:stretch>
            <a:fillRect/>
          </a:stretch>
        </p:blipFill>
        <p:spPr bwMode="auto">
          <a:xfrm>
            <a:off x="2667000" y="304800"/>
            <a:ext cx="1901825" cy="2839153"/>
          </a:xfrm>
          <a:prstGeom prst="rect">
            <a:avLst/>
          </a:prstGeom>
          <a:noFill/>
        </p:spPr>
      </p:pic>
      <p:pic>
        <p:nvPicPr>
          <p:cNvPr id="45070" name="Picture 14" descr="Kingdom of Heaven"/>
          <p:cNvPicPr>
            <a:picLocks noChangeAspect="1" noChangeArrowheads="1"/>
          </p:cNvPicPr>
          <p:nvPr/>
        </p:nvPicPr>
        <p:blipFill>
          <a:blip r:embed="rId8" cstate="print"/>
          <a:srcRect/>
          <a:stretch>
            <a:fillRect/>
          </a:stretch>
        </p:blipFill>
        <p:spPr bwMode="auto">
          <a:xfrm>
            <a:off x="4800600" y="381000"/>
            <a:ext cx="1749425" cy="2611642"/>
          </a:xfrm>
          <a:prstGeom prst="rect">
            <a:avLst/>
          </a:prstGeom>
          <a:noFill/>
        </p:spPr>
      </p:pic>
      <p:pic>
        <p:nvPicPr>
          <p:cNvPr id="45072" name="Picture 16" descr="The Imitation Game"/>
          <p:cNvPicPr>
            <a:picLocks noChangeAspect="1" noChangeArrowheads="1"/>
          </p:cNvPicPr>
          <p:nvPr/>
        </p:nvPicPr>
        <p:blipFill>
          <a:blip r:embed="rId9" cstate="print"/>
          <a:srcRect/>
          <a:stretch>
            <a:fillRect/>
          </a:stretch>
        </p:blipFill>
        <p:spPr bwMode="auto">
          <a:xfrm>
            <a:off x="7239001" y="3505199"/>
            <a:ext cx="1905000" cy="2843893"/>
          </a:xfrm>
          <a:prstGeom prst="rect">
            <a:avLst/>
          </a:prstGeom>
          <a:noFill/>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9000" y="274638"/>
            <a:ext cx="5257800" cy="1143000"/>
          </a:xfrm>
        </p:spPr>
        <p:txBody>
          <a:bodyPr/>
          <a:lstStyle/>
          <a:p>
            <a:r>
              <a:rPr lang="en-US" dirty="0" smtClean="0"/>
              <a:t>1917, 1945, 1971</a:t>
            </a:r>
            <a:endParaRPr lang="en-US" dirty="0"/>
          </a:p>
        </p:txBody>
      </p:sp>
      <p:pic>
        <p:nvPicPr>
          <p:cNvPr id="46082" name="Picture 2" descr="Dunkirk"/>
          <p:cNvPicPr>
            <a:picLocks noChangeAspect="1" noChangeArrowheads="1"/>
          </p:cNvPicPr>
          <p:nvPr/>
        </p:nvPicPr>
        <p:blipFill>
          <a:blip r:embed="rId2" cstate="print"/>
          <a:srcRect/>
          <a:stretch>
            <a:fillRect/>
          </a:stretch>
        </p:blipFill>
        <p:spPr bwMode="auto">
          <a:xfrm>
            <a:off x="3200400" y="1752600"/>
            <a:ext cx="2740025" cy="4090466"/>
          </a:xfrm>
          <a:prstGeom prst="rect">
            <a:avLst/>
          </a:prstGeom>
          <a:ln>
            <a:noFill/>
          </a:ln>
          <a:effectLst>
            <a:outerShdw blurRad="292100" dist="139700" dir="2700000" algn="tl" rotWithShape="0">
              <a:srgbClr val="333333">
                <a:alpha val="65000"/>
              </a:srgbClr>
            </a:outerShdw>
          </a:effectLst>
        </p:spPr>
      </p:pic>
      <p:pic>
        <p:nvPicPr>
          <p:cNvPr id="46084" name="Picture 4" descr="'71"/>
          <p:cNvPicPr>
            <a:picLocks noChangeAspect="1" noChangeArrowheads="1"/>
          </p:cNvPicPr>
          <p:nvPr/>
        </p:nvPicPr>
        <p:blipFill>
          <a:blip r:embed="rId3" cstate="print"/>
          <a:srcRect/>
          <a:stretch>
            <a:fillRect/>
          </a:stretch>
        </p:blipFill>
        <p:spPr bwMode="auto">
          <a:xfrm>
            <a:off x="6324600" y="2649039"/>
            <a:ext cx="2819400" cy="4208961"/>
          </a:xfrm>
          <a:prstGeom prst="rect">
            <a:avLst/>
          </a:prstGeom>
          <a:ln>
            <a:noFill/>
          </a:ln>
          <a:effectLst>
            <a:outerShdw blurRad="292100" dist="139700" dir="2700000" algn="tl" rotWithShape="0">
              <a:srgbClr val="333333">
                <a:alpha val="65000"/>
              </a:srgbClr>
            </a:outerShdw>
          </a:effectLst>
        </p:spPr>
      </p:pic>
      <p:pic>
        <p:nvPicPr>
          <p:cNvPr id="46086" name="Picture 6" descr="1917 FULL MOVIE POSTER FILM A4 A3 A2 A1 CINEMA PRINT - Picture 1 of 2"/>
          <p:cNvPicPr>
            <a:picLocks noChangeAspect="1" noChangeArrowheads="1"/>
          </p:cNvPicPr>
          <p:nvPr/>
        </p:nvPicPr>
        <p:blipFill>
          <a:blip r:embed="rId4" cstate="print"/>
          <a:srcRect/>
          <a:stretch>
            <a:fillRect/>
          </a:stretch>
        </p:blipFill>
        <p:spPr bwMode="auto">
          <a:xfrm>
            <a:off x="0" y="0"/>
            <a:ext cx="2936138" cy="4343400"/>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724400"/>
            <a:ext cx="2895600" cy="1143000"/>
          </a:xfrm>
        </p:spPr>
        <p:txBody>
          <a:bodyPr/>
          <a:lstStyle/>
          <a:p>
            <a:r>
              <a:rPr lang="en-US" dirty="0" err="1" smtClean="0"/>
              <a:t>Biopics</a:t>
            </a:r>
            <a:endParaRPr lang="en-US" dirty="0"/>
          </a:p>
        </p:txBody>
      </p:sp>
      <p:pic>
        <p:nvPicPr>
          <p:cNvPr id="4" name="Picture 4" descr="Churchill"/>
          <p:cNvPicPr>
            <a:picLocks noChangeAspect="1" noChangeArrowheads="1"/>
          </p:cNvPicPr>
          <p:nvPr/>
        </p:nvPicPr>
        <p:blipFill>
          <a:blip r:embed="rId2" cstate="print"/>
          <a:srcRect/>
          <a:stretch>
            <a:fillRect/>
          </a:stretch>
        </p:blipFill>
        <p:spPr bwMode="auto">
          <a:xfrm>
            <a:off x="304800" y="304800"/>
            <a:ext cx="2552153" cy="3810000"/>
          </a:xfrm>
          <a:prstGeom prst="rect">
            <a:avLst/>
          </a:prstGeom>
          <a:ln>
            <a:noFill/>
          </a:ln>
          <a:effectLst>
            <a:outerShdw blurRad="292100" dist="139700" dir="2700000" algn="tl" rotWithShape="0">
              <a:srgbClr val="333333">
                <a:alpha val="65000"/>
              </a:srgbClr>
            </a:outerShdw>
          </a:effectLst>
        </p:spPr>
      </p:pic>
      <p:pic>
        <p:nvPicPr>
          <p:cNvPr id="1026" name="Picture 2" descr="The Iron Lady (film) - Wikipedia"/>
          <p:cNvPicPr>
            <a:picLocks noChangeAspect="1" noChangeArrowheads="1"/>
          </p:cNvPicPr>
          <p:nvPr/>
        </p:nvPicPr>
        <p:blipFill>
          <a:blip r:embed="rId3" cstate="print"/>
          <a:srcRect/>
          <a:stretch>
            <a:fillRect/>
          </a:stretch>
        </p:blipFill>
        <p:spPr bwMode="auto">
          <a:xfrm>
            <a:off x="5257800" y="4114800"/>
            <a:ext cx="3476625" cy="2600325"/>
          </a:xfrm>
          <a:prstGeom prst="rect">
            <a:avLst/>
          </a:prstGeom>
          <a:ln>
            <a:noFill/>
          </a:ln>
          <a:effectLst>
            <a:outerShdw blurRad="292100" dist="139700" dir="2700000" algn="tl" rotWithShape="0">
              <a:srgbClr val="333333">
                <a:alpha val="65000"/>
              </a:srgbClr>
            </a:outerShdw>
          </a:effectLst>
        </p:spPr>
      </p:pic>
      <p:pic>
        <p:nvPicPr>
          <p:cNvPr id="1028" name="Picture 4" descr="Darkest Hour (2017) - IMDb"/>
          <p:cNvPicPr>
            <a:picLocks noChangeAspect="1" noChangeArrowheads="1"/>
          </p:cNvPicPr>
          <p:nvPr/>
        </p:nvPicPr>
        <p:blipFill>
          <a:blip r:embed="rId4" cstate="print"/>
          <a:srcRect/>
          <a:stretch>
            <a:fillRect/>
          </a:stretch>
        </p:blipFill>
        <p:spPr bwMode="auto">
          <a:xfrm>
            <a:off x="3352800" y="228600"/>
            <a:ext cx="2417445" cy="3581400"/>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67200" y="914400"/>
            <a:ext cx="4495800" cy="5943599"/>
          </a:xfrm>
        </p:spPr>
        <p:txBody>
          <a:bodyPr>
            <a:normAutofit/>
          </a:bodyPr>
          <a:lstStyle/>
          <a:p>
            <a:pPr>
              <a:buNone/>
            </a:pPr>
            <a:r>
              <a:rPr lang="en-US" dirty="0" smtClean="0"/>
              <a:t>   “What Nolan has done is make a film that gels with several traditions of war representation”</a:t>
            </a:r>
          </a:p>
          <a:p>
            <a:pPr>
              <a:buNone/>
            </a:pPr>
            <a:endParaRPr lang="en-US" dirty="0" smtClean="0"/>
          </a:p>
          <a:p>
            <a:pPr>
              <a:buNone/>
            </a:pPr>
            <a:endParaRPr lang="en-US" dirty="0" smtClean="0"/>
          </a:p>
          <a:p>
            <a:pPr>
              <a:buNone/>
            </a:pPr>
            <a:endParaRPr lang="en-US" dirty="0" smtClean="0"/>
          </a:p>
          <a:p>
            <a:pPr>
              <a:buNone/>
            </a:pPr>
            <a:endParaRPr lang="en-US" dirty="0" smtClean="0"/>
          </a:p>
          <a:p>
            <a:pPr>
              <a:buNone/>
            </a:pPr>
            <a:endParaRPr lang="en-US" dirty="0" smtClean="0"/>
          </a:p>
          <a:p>
            <a:pPr>
              <a:buNone/>
            </a:pPr>
            <a:r>
              <a:rPr lang="en-US" sz="1400" dirty="0" smtClean="0"/>
              <a:t>         Kevin M. Flanagan </a:t>
            </a:r>
            <a:r>
              <a:rPr lang="en-US" sz="1400" i="1" dirty="0" smtClean="0"/>
              <a:t>War Representation in British Cinema and Television: From Suez to Thatcher, and Beyond (Britain and the World) </a:t>
            </a:r>
            <a:r>
              <a:rPr lang="en-US" sz="1400" dirty="0" smtClean="0"/>
              <a:t>Palgrave McMillan. 2019</a:t>
            </a:r>
            <a:r>
              <a:rPr lang="en-US" sz="1400" i="1" dirty="0" smtClean="0"/>
              <a:t>. </a:t>
            </a:r>
            <a:r>
              <a:rPr lang="en-US" sz="1400" dirty="0" smtClean="0"/>
              <a:t>Pg.306</a:t>
            </a:r>
            <a:endParaRPr lang="en-US" sz="1400" dirty="0"/>
          </a:p>
        </p:txBody>
      </p:sp>
      <p:pic>
        <p:nvPicPr>
          <p:cNvPr id="4" name="Picture 2" descr="Dunkirk"/>
          <p:cNvPicPr>
            <a:picLocks noChangeAspect="1" noChangeArrowheads="1"/>
          </p:cNvPicPr>
          <p:nvPr/>
        </p:nvPicPr>
        <p:blipFill>
          <a:blip r:embed="rId2" cstate="print"/>
          <a:srcRect/>
          <a:stretch>
            <a:fillRect/>
          </a:stretch>
        </p:blipFill>
        <p:spPr bwMode="auto">
          <a:xfrm>
            <a:off x="304800" y="381000"/>
            <a:ext cx="3828230" cy="5715000"/>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War as spectacle</a:t>
            </a:r>
            <a:endParaRPr lang="en-US" dirty="0"/>
          </a:p>
        </p:txBody>
      </p:sp>
      <p:sp>
        <p:nvSpPr>
          <p:cNvPr id="3" name="Content Placeholder 2"/>
          <p:cNvSpPr>
            <a:spLocks noGrp="1"/>
          </p:cNvSpPr>
          <p:nvPr>
            <p:ph idx="1"/>
          </p:nvPr>
        </p:nvSpPr>
        <p:spPr/>
        <p:txBody>
          <a:bodyPr/>
          <a:lstStyle/>
          <a:p>
            <a:r>
              <a:rPr lang="en-US" dirty="0" smtClean="0"/>
              <a:t>The scale and intensity of war as </a:t>
            </a:r>
            <a:r>
              <a:rPr lang="en-US" dirty="0" err="1" smtClean="0"/>
              <a:t>visualised</a:t>
            </a:r>
            <a:r>
              <a:rPr lang="en-US" dirty="0" smtClean="0"/>
              <a:t> through technical competency - Films that overwhelm in visuals, sound, visceral power</a:t>
            </a:r>
          </a:p>
          <a:p>
            <a:r>
              <a:rPr lang="en-US" dirty="0" smtClean="0"/>
              <a:t>More achievable in modern digital age</a:t>
            </a:r>
            <a:endParaRPr lang="en-US" dirty="0"/>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Unity of purpose and group dynamic in spite of losses</a:t>
            </a:r>
          </a:p>
          <a:p>
            <a:r>
              <a:rPr lang="en-US" dirty="0" smtClean="0"/>
              <a:t>Brotherhoods forming through battle(s)</a:t>
            </a:r>
            <a:endParaRPr lang="en-US" dirty="0"/>
          </a:p>
        </p:txBody>
      </p:sp>
      <p:sp>
        <p:nvSpPr>
          <p:cNvPr id="4" name="Title 1"/>
          <p:cNvSpPr>
            <a:spLocks noGrp="1"/>
          </p:cNvSpPr>
          <p:nvPr>
            <p:ph type="title"/>
          </p:nvPr>
        </p:nvSpPr>
        <p:spPr/>
        <p:txBody>
          <a:bodyPr/>
          <a:lstStyle/>
          <a:p>
            <a:r>
              <a:rPr lang="en-US" dirty="0" smtClean="0"/>
              <a:t>War as collective achievement</a:t>
            </a:r>
            <a:endParaRPr lang="en-US" dirty="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Isolation as a main theme</a:t>
            </a:r>
          </a:p>
          <a:p>
            <a:r>
              <a:rPr lang="en-US" dirty="0" smtClean="0"/>
              <a:t>Mental stress due to psychological intensity</a:t>
            </a:r>
          </a:p>
          <a:p>
            <a:r>
              <a:rPr lang="en-US" dirty="0" smtClean="0"/>
              <a:t>Day-to-day ‘survival’ </a:t>
            </a:r>
          </a:p>
          <a:p>
            <a:r>
              <a:rPr lang="en-US" dirty="0" smtClean="0"/>
              <a:t>The return home / alienation etc</a:t>
            </a:r>
          </a:p>
          <a:p>
            <a:endParaRPr lang="en-US" dirty="0"/>
          </a:p>
        </p:txBody>
      </p:sp>
      <p:sp>
        <p:nvSpPr>
          <p:cNvPr id="4" name="Title 1"/>
          <p:cNvSpPr>
            <a:spLocks noGrp="1"/>
          </p:cNvSpPr>
          <p:nvPr>
            <p:ph type="title"/>
          </p:nvPr>
        </p:nvSpPr>
        <p:spPr/>
        <p:txBody>
          <a:bodyPr/>
          <a:lstStyle/>
          <a:p>
            <a:r>
              <a:rPr lang="en-US" dirty="0" smtClean="0"/>
              <a:t>War as mental stress</a:t>
            </a:r>
            <a:endParaRPr lang="en-US"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5867400" cy="1143000"/>
          </a:xfrm>
        </p:spPr>
        <p:txBody>
          <a:bodyPr>
            <a:normAutofit fontScale="90000"/>
          </a:bodyPr>
          <a:lstStyle/>
          <a:p>
            <a:pPr algn="l"/>
            <a:r>
              <a:rPr lang="en-US" dirty="0" smtClean="0"/>
              <a:t>The “Heroic failure” tied with heroic dignity </a:t>
            </a:r>
            <a:endParaRPr lang="en-US" dirty="0"/>
          </a:p>
        </p:txBody>
      </p:sp>
      <p:sp>
        <p:nvSpPr>
          <p:cNvPr id="3" name="Content Placeholder 2"/>
          <p:cNvSpPr>
            <a:spLocks noGrp="1"/>
          </p:cNvSpPr>
          <p:nvPr>
            <p:ph idx="1"/>
          </p:nvPr>
        </p:nvSpPr>
        <p:spPr>
          <a:xfrm>
            <a:off x="457200" y="1600200"/>
            <a:ext cx="5943600" cy="4525963"/>
          </a:xfrm>
        </p:spPr>
        <p:txBody>
          <a:bodyPr>
            <a:normAutofit fontScale="92500" lnSpcReduction="10000"/>
          </a:bodyPr>
          <a:lstStyle/>
          <a:p>
            <a:pPr>
              <a:buNone/>
            </a:pPr>
            <a:r>
              <a:rPr lang="en-US" dirty="0" smtClean="0"/>
              <a:t>Stephanie </a:t>
            </a:r>
            <a:r>
              <a:rPr lang="en-US" dirty="0" err="1" smtClean="0"/>
              <a:t>Barczewski’s</a:t>
            </a:r>
            <a:r>
              <a:rPr lang="en-US" dirty="0" smtClean="0"/>
              <a:t> book</a:t>
            </a:r>
          </a:p>
          <a:p>
            <a:pPr>
              <a:buNone/>
            </a:pPr>
            <a:r>
              <a:rPr lang="en-US" dirty="0" smtClean="0">
                <a:latin typeface="Bahnschrift SemiCondensed" pitchFamily="34" charset="0"/>
              </a:rPr>
              <a:t>    “The British loved pointless heroism. More Victoria Crosses were handed out after the disastrous battle of </a:t>
            </a:r>
            <a:r>
              <a:rPr lang="en-US" dirty="0" err="1" smtClean="0">
                <a:latin typeface="Bahnschrift SemiCondensed" pitchFamily="34" charset="0"/>
              </a:rPr>
              <a:t>Isandlwana</a:t>
            </a:r>
            <a:r>
              <a:rPr lang="en-US" dirty="0" smtClean="0">
                <a:latin typeface="Bahnschrift SemiCondensed" pitchFamily="34" charset="0"/>
              </a:rPr>
              <a:t> than in the Battle of Britain, which was far from pointless. Bravery in victory was one thing; in a lost cause, however, it took on some of the qualities of martyrdom”</a:t>
            </a:r>
            <a:endParaRPr lang="en-US" dirty="0">
              <a:latin typeface="Bahnschrift SemiCondensed" pitchFamily="34" charset="0"/>
            </a:endParaRPr>
          </a:p>
        </p:txBody>
      </p:sp>
      <p:pic>
        <p:nvPicPr>
          <p:cNvPr id="55298" name="Picture 2" descr="Heroic Failure and the British by Barczewski, Stephanie"/>
          <p:cNvPicPr>
            <a:picLocks noChangeAspect="1" noChangeArrowheads="1"/>
          </p:cNvPicPr>
          <p:nvPr/>
        </p:nvPicPr>
        <p:blipFill>
          <a:blip r:embed="rId2" cstate="print"/>
          <a:srcRect/>
          <a:stretch>
            <a:fillRect/>
          </a:stretch>
        </p:blipFill>
        <p:spPr bwMode="auto">
          <a:xfrm>
            <a:off x="6604635" y="304800"/>
            <a:ext cx="2077593" cy="3124200"/>
          </a:xfrm>
          <a:prstGeom prst="rect">
            <a:avLst/>
          </a:prstGeom>
          <a:noFill/>
        </p:spPr>
      </p:pic>
      <p:sp>
        <p:nvSpPr>
          <p:cNvPr id="7" name="Rectangle 6"/>
          <p:cNvSpPr/>
          <p:nvPr/>
        </p:nvSpPr>
        <p:spPr>
          <a:xfrm>
            <a:off x="3200400" y="6211669"/>
            <a:ext cx="5943600" cy="646331"/>
          </a:xfrm>
          <a:prstGeom prst="rect">
            <a:avLst/>
          </a:prstGeom>
        </p:spPr>
        <p:txBody>
          <a:bodyPr wrap="square">
            <a:spAutoFit/>
          </a:bodyPr>
          <a:lstStyle/>
          <a:p>
            <a:r>
              <a:rPr lang="en-US" dirty="0" smtClean="0"/>
              <a:t>https://www.theguardian.com/books/2016/feb/19/heroic-failure-and-the-british-by-stephanie-barczewski-review</a:t>
            </a:r>
            <a:endParaRPr lang="en-US" dirty="0"/>
          </a:p>
        </p:txBody>
      </p:sp>
      <p:pic>
        <p:nvPicPr>
          <p:cNvPr id="6" name="Picture 2" descr="Dunkirk"/>
          <p:cNvPicPr>
            <a:picLocks noChangeAspect="1" noChangeArrowheads="1"/>
          </p:cNvPicPr>
          <p:nvPr/>
        </p:nvPicPr>
        <p:blipFill>
          <a:blip r:embed="rId3" cstate="print"/>
          <a:srcRect/>
          <a:stretch>
            <a:fillRect/>
          </a:stretch>
        </p:blipFill>
        <p:spPr bwMode="auto">
          <a:xfrm>
            <a:off x="7391400" y="3657600"/>
            <a:ext cx="1429206" cy="2133600"/>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Justness of war</a:t>
            </a:r>
            <a:endParaRPr lang="en-US" dirty="0"/>
          </a:p>
        </p:txBody>
      </p:sp>
      <p:sp>
        <p:nvSpPr>
          <p:cNvPr id="3" name="Content Placeholder 2"/>
          <p:cNvSpPr>
            <a:spLocks noGrp="1"/>
          </p:cNvSpPr>
          <p:nvPr>
            <p:ph idx="1"/>
          </p:nvPr>
        </p:nvSpPr>
        <p:spPr>
          <a:xfrm>
            <a:off x="457200" y="1676400"/>
            <a:ext cx="7848600" cy="4449763"/>
          </a:xfrm>
        </p:spPr>
        <p:txBody>
          <a:bodyPr/>
          <a:lstStyle/>
          <a:p>
            <a:r>
              <a:rPr lang="en-US" dirty="0" smtClean="0"/>
              <a:t>Every individual ‘knows’ his duty</a:t>
            </a:r>
          </a:p>
          <a:p>
            <a:r>
              <a:rPr lang="en-US" dirty="0" smtClean="0"/>
              <a:t>The  apolitical nature of fighting (good </a:t>
            </a:r>
            <a:r>
              <a:rPr lang="en-US" dirty="0" err="1" smtClean="0"/>
              <a:t>vs</a:t>
            </a:r>
            <a:r>
              <a:rPr lang="en-US" dirty="0" smtClean="0"/>
              <a:t> evil)</a:t>
            </a:r>
            <a:endParaRPr lang="en-US" dirty="0"/>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(lack of) critique of war</a:t>
            </a:r>
            <a:endParaRPr lang="en-US" dirty="0"/>
          </a:p>
        </p:txBody>
      </p:sp>
      <p:sp>
        <p:nvSpPr>
          <p:cNvPr id="3" name="Content Placeholder 2"/>
          <p:cNvSpPr>
            <a:spLocks noGrp="1"/>
          </p:cNvSpPr>
          <p:nvPr>
            <p:ph idx="1"/>
          </p:nvPr>
        </p:nvSpPr>
        <p:spPr>
          <a:xfrm>
            <a:off x="457200" y="1600200"/>
            <a:ext cx="7315200" cy="4525963"/>
          </a:xfrm>
        </p:spPr>
        <p:txBody>
          <a:bodyPr/>
          <a:lstStyle/>
          <a:p>
            <a:r>
              <a:rPr lang="en-US" dirty="0" smtClean="0"/>
              <a:t>Many films </a:t>
            </a:r>
            <a:r>
              <a:rPr lang="en-US" dirty="0" err="1" smtClean="0"/>
              <a:t>criticise</a:t>
            </a:r>
            <a:r>
              <a:rPr lang="en-US" dirty="0" smtClean="0"/>
              <a:t> war in a number of ways [not </a:t>
            </a:r>
            <a:r>
              <a:rPr lang="en-US" b="1" i="1" dirty="0" smtClean="0"/>
              <a:t>Dunkirk</a:t>
            </a:r>
            <a:r>
              <a:rPr lang="en-US" dirty="0" smtClean="0"/>
              <a:t>]</a:t>
            </a:r>
          </a:p>
          <a:p>
            <a:pPr>
              <a:buNone/>
            </a:pPr>
            <a:endParaRPr lang="en-US" dirty="0" smtClean="0"/>
          </a:p>
          <a:p>
            <a:pPr>
              <a:buNone/>
            </a:pPr>
            <a:r>
              <a:rPr lang="en-US" dirty="0" smtClean="0"/>
              <a:t>	Sense of frustration</a:t>
            </a:r>
          </a:p>
          <a:p>
            <a:pPr>
              <a:buNone/>
            </a:pPr>
            <a:r>
              <a:rPr lang="en-US" dirty="0" smtClean="0"/>
              <a:t>	Distrust of leaders </a:t>
            </a:r>
          </a:p>
          <a:p>
            <a:pPr>
              <a:buNone/>
            </a:pPr>
            <a:r>
              <a:rPr lang="en-US" dirty="0" smtClean="0"/>
              <a:t>	scrutiny of heroism</a:t>
            </a:r>
          </a:p>
          <a:p>
            <a:pPr>
              <a:buNone/>
            </a:pPr>
            <a:r>
              <a:rPr lang="en-US" dirty="0" smtClean="0"/>
              <a:t>	lack of accountability etc.</a:t>
            </a:r>
            <a:endParaRPr lang="en-US"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219200"/>
          </a:xfrm>
        </p:spPr>
        <p:txBody>
          <a:bodyPr/>
          <a:lstStyle/>
          <a:p>
            <a:r>
              <a:rPr lang="en-US" dirty="0" smtClean="0"/>
              <a:t>Ian Jack. The Guardian. 2018.</a:t>
            </a:r>
            <a:endParaRPr lang="en-US" dirty="0"/>
          </a:p>
        </p:txBody>
      </p:sp>
      <p:pic>
        <p:nvPicPr>
          <p:cNvPr id="52225" name="Picture 1"/>
          <p:cNvPicPr>
            <a:picLocks noChangeAspect="1" noChangeArrowheads="1"/>
          </p:cNvPicPr>
          <p:nvPr/>
        </p:nvPicPr>
        <p:blipFill>
          <a:blip r:embed="rId2" cstate="print">
            <a:lum bright="-20000" contrast="20000"/>
          </a:blip>
          <a:srcRect l="16399" t="13542" r="18594" b="6250"/>
          <a:stretch>
            <a:fillRect/>
          </a:stretch>
        </p:blipFill>
        <p:spPr bwMode="auto">
          <a:xfrm>
            <a:off x="0" y="990600"/>
            <a:ext cx="8458200" cy="5867400"/>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5715000"/>
            <a:ext cx="7620000" cy="1143000"/>
          </a:xfrm>
        </p:spPr>
        <p:txBody>
          <a:bodyPr>
            <a:normAutofit/>
          </a:bodyPr>
          <a:lstStyle/>
          <a:p>
            <a:pPr algn="l"/>
            <a:r>
              <a:rPr lang="en-US" sz="1800" dirty="0" smtClean="0"/>
              <a:t>. https://www.theguardian.com/commentisfree/2018/jan/27/brexit-britain-myths-wartime-darkest-hour-dunkirk-nationalist-fantasies</a:t>
            </a:r>
            <a:endParaRPr lang="en-US" sz="3200" dirty="0"/>
          </a:p>
        </p:txBody>
      </p:sp>
      <p:sp>
        <p:nvSpPr>
          <p:cNvPr id="3" name="Content Placeholder 2"/>
          <p:cNvSpPr>
            <a:spLocks noGrp="1"/>
          </p:cNvSpPr>
          <p:nvPr>
            <p:ph idx="1"/>
          </p:nvPr>
        </p:nvSpPr>
        <p:spPr>
          <a:xfrm>
            <a:off x="457200" y="381000"/>
            <a:ext cx="8229600" cy="4525963"/>
          </a:xfrm>
        </p:spPr>
        <p:txBody>
          <a:bodyPr/>
          <a:lstStyle/>
          <a:p>
            <a:pPr>
              <a:buNone/>
            </a:pPr>
            <a:r>
              <a:rPr lang="en-US" dirty="0" smtClean="0">
                <a:latin typeface="Bahnschrift SemiCondensed" pitchFamily="34" charset="0"/>
              </a:rPr>
              <a:t>    Once </a:t>
            </a:r>
            <a:r>
              <a:rPr lang="en-US" dirty="0" err="1" smtClean="0">
                <a:latin typeface="Bahnschrift SemiCondensed" pitchFamily="34" charset="0"/>
              </a:rPr>
              <a:t>Brexit</a:t>
            </a:r>
            <a:r>
              <a:rPr lang="en-US" dirty="0" smtClean="0">
                <a:latin typeface="Bahnschrift SemiCondensed" pitchFamily="34" charset="0"/>
              </a:rPr>
              <a:t> is taken out of the picture, these films look more like a national obituary than a call to arms – to remind the audience, to quote William Manchester on Churchill’s funeral, that they “mourned, not only him and all he meant, but all that they had been, and no longer were, and would never be again”.</a:t>
            </a:r>
            <a:endParaRPr lang="en-US" dirty="0">
              <a:latin typeface="Bahnschrift SemiCondensed" pitchFamily="34" charset="0"/>
            </a:endParaRPr>
          </a:p>
        </p:txBody>
      </p:sp>
      <p:pic>
        <p:nvPicPr>
          <p:cNvPr id="4" name="Picture 2" descr="Dunkirk"/>
          <p:cNvPicPr>
            <a:picLocks noChangeAspect="1" noChangeArrowheads="1"/>
          </p:cNvPicPr>
          <p:nvPr/>
        </p:nvPicPr>
        <p:blipFill>
          <a:blip r:embed="rId2" cstate="print"/>
          <a:srcRect/>
          <a:stretch>
            <a:fillRect/>
          </a:stretch>
        </p:blipFill>
        <p:spPr bwMode="auto">
          <a:xfrm>
            <a:off x="7468329" y="4114800"/>
            <a:ext cx="1225034" cy="1828800"/>
          </a:xfrm>
          <a:prstGeom prst="rect">
            <a:avLst/>
          </a:prstGeom>
          <a:ln>
            <a:noFill/>
          </a:ln>
          <a:effectLst>
            <a:outerShdw blurRad="292100" dist="139700" dir="2700000" algn="tl" rotWithShape="0">
              <a:srgbClr val="333333">
                <a:alpha val="65000"/>
              </a:srgbClr>
            </a:outerShdw>
          </a:effectLst>
        </p:spPr>
      </p:pic>
      <p:pic>
        <p:nvPicPr>
          <p:cNvPr id="5" name="Picture 4" descr="Churchill"/>
          <p:cNvPicPr>
            <a:picLocks noChangeAspect="1" noChangeArrowheads="1"/>
          </p:cNvPicPr>
          <p:nvPr/>
        </p:nvPicPr>
        <p:blipFill>
          <a:blip r:embed="rId3" cstate="print"/>
          <a:srcRect/>
          <a:stretch>
            <a:fillRect/>
          </a:stretch>
        </p:blipFill>
        <p:spPr bwMode="auto">
          <a:xfrm>
            <a:off x="304800" y="4191000"/>
            <a:ext cx="1116567" cy="1666875"/>
          </a:xfrm>
          <a:prstGeom prst="rect">
            <a:avLst/>
          </a:prstGeom>
          <a:ln>
            <a:noFill/>
          </a:ln>
          <a:effectLst>
            <a:outerShdw blurRad="292100" dist="139700" dir="2700000" algn="tl" rotWithShape="0">
              <a:srgbClr val="333333">
                <a:alpha val="65000"/>
              </a:srgbClr>
            </a:outerShdw>
          </a:effectLst>
        </p:spPr>
      </p:pic>
      <p:pic>
        <p:nvPicPr>
          <p:cNvPr id="6" name="Picture 2" descr="The Iron Lady (film) - Wikipedia"/>
          <p:cNvPicPr>
            <a:picLocks noChangeAspect="1" noChangeArrowheads="1"/>
          </p:cNvPicPr>
          <p:nvPr/>
        </p:nvPicPr>
        <p:blipFill>
          <a:blip r:embed="rId4" cstate="print"/>
          <a:srcRect/>
          <a:stretch>
            <a:fillRect/>
          </a:stretch>
        </p:blipFill>
        <p:spPr bwMode="auto">
          <a:xfrm>
            <a:off x="2971800" y="4191000"/>
            <a:ext cx="2139462" cy="1600200"/>
          </a:xfrm>
          <a:prstGeom prst="rect">
            <a:avLst/>
          </a:prstGeom>
          <a:ln>
            <a:noFill/>
          </a:ln>
          <a:effectLst>
            <a:outerShdw blurRad="292100" dist="139700" dir="2700000" algn="tl" rotWithShape="0">
              <a:srgbClr val="333333">
                <a:alpha val="65000"/>
              </a:srgbClr>
            </a:outerShdw>
          </a:effectLst>
        </p:spPr>
      </p:pic>
      <p:pic>
        <p:nvPicPr>
          <p:cNvPr id="7" name="Picture 4" descr="Darkest Hour (2017) - IMDb"/>
          <p:cNvPicPr>
            <a:picLocks noChangeAspect="1" noChangeArrowheads="1"/>
          </p:cNvPicPr>
          <p:nvPr/>
        </p:nvPicPr>
        <p:blipFill>
          <a:blip r:embed="rId5" cstate="print"/>
          <a:srcRect/>
          <a:stretch>
            <a:fillRect/>
          </a:stretch>
        </p:blipFill>
        <p:spPr bwMode="auto">
          <a:xfrm>
            <a:off x="1676400" y="4191000"/>
            <a:ext cx="1125141" cy="1666875"/>
          </a:xfrm>
          <a:prstGeom prst="rect">
            <a:avLst/>
          </a:prstGeom>
          <a:ln>
            <a:noFill/>
          </a:ln>
          <a:effectLst>
            <a:outerShdw blurRad="292100" dist="139700" dir="2700000" algn="tl" rotWithShape="0">
              <a:srgbClr val="333333">
                <a:alpha val="65000"/>
              </a:srgbClr>
            </a:outerShdw>
          </a:effectLst>
        </p:spPr>
      </p:pic>
      <p:pic>
        <p:nvPicPr>
          <p:cNvPr id="8" name="Picture 6" descr="1917 FULL MOVIE POSTER FILM A4 A3 A2 A1 CINEMA PRINT - Picture 1 of 2"/>
          <p:cNvPicPr>
            <a:picLocks noChangeAspect="1" noChangeArrowheads="1"/>
          </p:cNvPicPr>
          <p:nvPr/>
        </p:nvPicPr>
        <p:blipFill>
          <a:blip r:embed="rId6" cstate="print"/>
          <a:srcRect/>
          <a:stretch>
            <a:fillRect/>
          </a:stretch>
        </p:blipFill>
        <p:spPr bwMode="auto">
          <a:xfrm>
            <a:off x="6400800" y="4191000"/>
            <a:ext cx="927201" cy="1371600"/>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33400"/>
            <a:ext cx="8229600" cy="5867400"/>
          </a:xfrm>
        </p:spPr>
        <p:txBody>
          <a:bodyPr>
            <a:normAutofit fontScale="92500"/>
          </a:bodyPr>
          <a:lstStyle/>
          <a:p>
            <a:pPr fontAlgn="base">
              <a:buNone/>
            </a:pPr>
            <a:r>
              <a:rPr lang="en-US" dirty="0" smtClean="0">
                <a:latin typeface="Bahnschrift SemiCondensed" pitchFamily="34" charset="0"/>
              </a:rPr>
              <a:t>	The origins of these films, as far as one can tell, had nothing to do with Europhobia or the nationalism that was gathering in provincial England, far away from the kind of people who could finance and direct them.</a:t>
            </a:r>
          </a:p>
          <a:p>
            <a:pPr fontAlgn="base">
              <a:buNone/>
            </a:pPr>
            <a:endParaRPr lang="en-US" dirty="0" smtClean="0">
              <a:latin typeface="Bahnschrift SemiCondensed" pitchFamily="34" charset="0"/>
            </a:endParaRPr>
          </a:p>
          <a:p>
            <a:pPr fontAlgn="base">
              <a:buNone/>
            </a:pPr>
            <a:r>
              <a:rPr lang="en-US" dirty="0" smtClean="0">
                <a:latin typeface="Bahnschrift SemiCondensed" pitchFamily="34" charset="0"/>
              </a:rPr>
              <a:t>	Nonetheless, the films have come to be seen as a reflection and endorsement of the </a:t>
            </a:r>
            <a:r>
              <a:rPr lang="en-US" dirty="0" err="1" smtClean="0">
                <a:latin typeface="Bahnschrift SemiCondensed" pitchFamily="34" charset="0"/>
              </a:rPr>
              <a:t>Brexit</a:t>
            </a:r>
            <a:r>
              <a:rPr lang="en-US" dirty="0" smtClean="0">
                <a:latin typeface="Bahnschrift SemiCondensed" pitchFamily="34" charset="0"/>
              </a:rPr>
              <a:t> mood, with headlines in the pro-</a:t>
            </a:r>
            <a:r>
              <a:rPr lang="en-US" dirty="0" err="1" smtClean="0">
                <a:latin typeface="Bahnschrift SemiCondensed" pitchFamily="34" charset="0"/>
              </a:rPr>
              <a:t>Brexit</a:t>
            </a:r>
            <a:r>
              <a:rPr lang="en-US" dirty="0" smtClean="0">
                <a:latin typeface="Bahnschrift SemiCondensed" pitchFamily="34" charset="0"/>
              </a:rPr>
              <a:t> press such as “</a:t>
            </a:r>
            <a:r>
              <a:rPr lang="en-US" b="1" dirty="0" smtClean="0">
                <a:latin typeface="Bahnschrift SemiCondensed" pitchFamily="34" charset="0"/>
              </a:rPr>
              <a:t>For </a:t>
            </a:r>
            <a:r>
              <a:rPr lang="en-US" b="1" dirty="0" err="1" smtClean="0">
                <a:latin typeface="Bahnschrift SemiCondensed" pitchFamily="34" charset="0"/>
              </a:rPr>
              <a:t>Brexit</a:t>
            </a:r>
            <a:r>
              <a:rPr lang="en-US" b="1" dirty="0" smtClean="0">
                <a:latin typeface="Bahnschrift SemiCondensed" pitchFamily="34" charset="0"/>
              </a:rPr>
              <a:t> to work we need the Dunkirk spirit, not </a:t>
            </a:r>
            <a:r>
              <a:rPr lang="en-US" b="1" dirty="0" err="1" smtClean="0">
                <a:latin typeface="Bahnschrift SemiCondensed" pitchFamily="34" charset="0"/>
              </a:rPr>
              <a:t>Naysaying</a:t>
            </a:r>
            <a:r>
              <a:rPr lang="en-US" b="1" dirty="0" smtClean="0">
                <a:latin typeface="Bahnschrift SemiCondensed" pitchFamily="34" charset="0"/>
              </a:rPr>
              <a:t> </a:t>
            </a:r>
            <a:r>
              <a:rPr lang="en-US" b="1" dirty="0" err="1" smtClean="0">
                <a:latin typeface="Bahnschrift SemiCondensed" pitchFamily="34" charset="0"/>
              </a:rPr>
              <a:t>Nellies</a:t>
            </a:r>
            <a:r>
              <a:rPr lang="en-US" b="1" dirty="0" smtClean="0">
                <a:latin typeface="Bahnschrift SemiCondensed" pitchFamily="34" charset="0"/>
              </a:rPr>
              <a:t>”</a:t>
            </a:r>
            <a:r>
              <a:rPr lang="en-US" dirty="0" smtClean="0">
                <a:latin typeface="Bahnschrift SemiCondensed" pitchFamily="34" charset="0"/>
              </a:rPr>
              <a:t> and “‘</a:t>
            </a:r>
            <a:r>
              <a:rPr lang="en-US" b="1" dirty="0" smtClean="0">
                <a:latin typeface="Bahnschrift SemiCondensed" pitchFamily="34" charset="0"/>
              </a:rPr>
              <a:t>We will channel Churchill’ – </a:t>
            </a:r>
            <a:r>
              <a:rPr lang="en-US" b="1" dirty="0" err="1" smtClean="0">
                <a:latin typeface="Bahnschrift SemiCondensed" pitchFamily="34" charset="0"/>
              </a:rPr>
              <a:t>Brexiteers</a:t>
            </a:r>
            <a:r>
              <a:rPr lang="en-US" b="1" dirty="0" smtClean="0">
                <a:latin typeface="Bahnschrift SemiCondensed" pitchFamily="34" charset="0"/>
              </a:rPr>
              <a:t> to warn Michel </a:t>
            </a:r>
            <a:r>
              <a:rPr lang="en-US" b="1" dirty="0" err="1" smtClean="0">
                <a:latin typeface="Bahnschrift SemiCondensed" pitchFamily="34" charset="0"/>
              </a:rPr>
              <a:t>Barnier</a:t>
            </a:r>
            <a:r>
              <a:rPr lang="en-US" b="1" dirty="0" smtClean="0">
                <a:latin typeface="Bahnschrift SemiCondensed" pitchFamily="34" charset="0"/>
              </a:rPr>
              <a:t>”. </a:t>
            </a:r>
            <a:endParaRPr lang="en-US" b="1" dirty="0">
              <a:latin typeface="Bahnschrift SemiCondensed" pitchFamily="34" charset="0"/>
            </a:endParaRPr>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4274" name="Picture 2"/>
          <p:cNvPicPr>
            <a:picLocks noChangeAspect="1" noChangeArrowheads="1"/>
          </p:cNvPicPr>
          <p:nvPr/>
        </p:nvPicPr>
        <p:blipFill>
          <a:blip r:embed="rId2" cstate="print"/>
          <a:srcRect t="45833" r="29722" b="14583"/>
          <a:stretch>
            <a:fillRect/>
          </a:stretch>
        </p:blipFill>
        <p:spPr bwMode="auto">
          <a:xfrm>
            <a:off x="0" y="304800"/>
            <a:ext cx="9144000" cy="2895600"/>
          </a:xfrm>
          <a:prstGeom prst="rect">
            <a:avLst/>
          </a:prstGeom>
          <a:ln>
            <a:noFill/>
          </a:ln>
          <a:effectLst>
            <a:outerShdw blurRad="292100" dist="139700" dir="2700000" algn="tl" rotWithShape="0">
              <a:srgbClr val="333333">
                <a:alpha val="65000"/>
              </a:srgbClr>
            </a:outerShdw>
          </a:effectLst>
        </p:spPr>
      </p:pic>
      <p:pic>
        <p:nvPicPr>
          <p:cNvPr id="54275" name="Picture 3"/>
          <p:cNvPicPr>
            <a:picLocks noChangeAspect="1" noChangeArrowheads="1"/>
          </p:cNvPicPr>
          <p:nvPr/>
        </p:nvPicPr>
        <p:blipFill>
          <a:blip r:embed="rId3" cstate="print"/>
          <a:srcRect l="805" t="20833" r="26574" b="22917"/>
          <a:stretch>
            <a:fillRect/>
          </a:stretch>
        </p:blipFill>
        <p:spPr bwMode="auto">
          <a:xfrm>
            <a:off x="1295400" y="3440060"/>
            <a:ext cx="7848600" cy="3417939"/>
          </a:xfrm>
          <a:prstGeom prst="rect">
            <a:avLst/>
          </a:prstGeom>
          <a:ln>
            <a:noFill/>
          </a:ln>
          <a:effectLst>
            <a:softEdge rad="112500"/>
          </a:effectLst>
        </p:spPr>
      </p:pic>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71600"/>
            <a:ext cx="8229600" cy="4525963"/>
          </a:xfrm>
        </p:spPr>
        <p:txBody>
          <a:bodyPr>
            <a:normAutofit/>
          </a:bodyPr>
          <a:lstStyle/>
          <a:p>
            <a:pPr>
              <a:buNone/>
            </a:pPr>
            <a:r>
              <a:rPr lang="en-US" sz="3600" dirty="0" smtClean="0">
                <a:latin typeface="Bahnschrift SemiCondensed" pitchFamily="34" charset="0"/>
              </a:rPr>
              <a:t>	According to reports, Churchill’s “fight them on the beaches” speech that closes </a:t>
            </a:r>
            <a:r>
              <a:rPr lang="en-US" sz="3600" b="1" i="1" dirty="0" smtClean="0">
                <a:latin typeface="Bahnschrift SemiCondensed" pitchFamily="34" charset="0"/>
              </a:rPr>
              <a:t>Darkest Hour </a:t>
            </a:r>
            <a:r>
              <a:rPr lang="en-US" sz="3600" dirty="0" smtClean="0">
                <a:latin typeface="Bahnschrift SemiCondensed" pitchFamily="34" charset="0"/>
              </a:rPr>
              <a:t>has brought cinema audiences to their feet; and in </a:t>
            </a:r>
            <a:r>
              <a:rPr lang="en-US" sz="3600" b="1" i="1" dirty="0" smtClean="0">
                <a:latin typeface="Bahnschrift SemiCondensed" pitchFamily="34" charset="0"/>
              </a:rPr>
              <a:t>Dunkirk </a:t>
            </a:r>
            <a:r>
              <a:rPr lang="en-US" sz="3600" dirty="0" smtClean="0">
                <a:latin typeface="Bahnschrift SemiCondensed" pitchFamily="34" charset="0"/>
              </a:rPr>
              <a:t>there has been applause when an officer, asked why he will stick it out on the bomb-strafed pier, replies with the word “Hope”.</a:t>
            </a:r>
            <a:endParaRPr lang="en-US" sz="3600" dirty="0">
              <a:latin typeface="Bahnschrift SemiCondensed" pitchFamily="34" charset="0"/>
            </a:endParaRPr>
          </a:p>
        </p:txBody>
      </p:sp>
      <p:sp>
        <p:nvSpPr>
          <p:cNvPr id="4" name="Title 1"/>
          <p:cNvSpPr>
            <a:spLocks noGrp="1"/>
          </p:cNvSpPr>
          <p:nvPr>
            <p:ph type="title"/>
          </p:nvPr>
        </p:nvSpPr>
        <p:spPr>
          <a:xfrm>
            <a:off x="1524000" y="5715000"/>
            <a:ext cx="7620000" cy="1143000"/>
          </a:xfrm>
        </p:spPr>
        <p:txBody>
          <a:bodyPr>
            <a:normAutofit/>
          </a:bodyPr>
          <a:lstStyle/>
          <a:p>
            <a:pPr algn="l"/>
            <a:r>
              <a:rPr lang="en-US" sz="1800" dirty="0" smtClean="0"/>
              <a:t>. https://www.theguardian.com/commentisfree/2018/jan/27/brexit-britain-myths-wartime-darkest-hour-dunkirk-nationalist-fantasies</a:t>
            </a:r>
            <a:endParaRPr lang="en-US" sz="3200" dirty="0"/>
          </a:p>
        </p:txBody>
      </p:sp>
      <p:pic>
        <p:nvPicPr>
          <p:cNvPr id="5" name="Picture 2" descr="Dunkirk"/>
          <p:cNvPicPr>
            <a:picLocks noChangeAspect="1" noChangeArrowheads="1"/>
          </p:cNvPicPr>
          <p:nvPr/>
        </p:nvPicPr>
        <p:blipFill>
          <a:blip r:embed="rId2" cstate="print"/>
          <a:srcRect/>
          <a:stretch>
            <a:fillRect/>
          </a:stretch>
        </p:blipFill>
        <p:spPr bwMode="auto">
          <a:xfrm>
            <a:off x="7918966" y="0"/>
            <a:ext cx="1225034" cy="1828800"/>
          </a:xfrm>
          <a:prstGeom prst="rect">
            <a:avLst/>
          </a:prstGeom>
          <a:ln>
            <a:noFill/>
          </a:ln>
          <a:effectLst>
            <a:outerShdw blurRad="292100" dist="139700" dir="2700000" algn="tl" rotWithShape="0">
              <a:srgbClr val="333333">
                <a:alpha val="65000"/>
              </a:srgbClr>
            </a:outerShdw>
          </a:effectLst>
        </p:spPr>
      </p:pic>
      <p:pic>
        <p:nvPicPr>
          <p:cNvPr id="6" name="Picture 4" descr="Darkest Hour (2017) - IMDb"/>
          <p:cNvPicPr>
            <a:picLocks noChangeAspect="1" noChangeArrowheads="1"/>
          </p:cNvPicPr>
          <p:nvPr/>
        </p:nvPicPr>
        <p:blipFill>
          <a:blip r:embed="rId3" cstate="print"/>
          <a:srcRect/>
          <a:stretch>
            <a:fillRect/>
          </a:stretch>
        </p:blipFill>
        <p:spPr bwMode="auto">
          <a:xfrm>
            <a:off x="0" y="5191125"/>
            <a:ext cx="1125141" cy="1666875"/>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81201"/>
            <a:ext cx="8229600" cy="3810000"/>
          </a:xfrm>
        </p:spPr>
        <p:txBody>
          <a:bodyPr>
            <a:normAutofit/>
          </a:bodyPr>
          <a:lstStyle/>
          <a:p>
            <a:pPr>
              <a:buNone/>
            </a:pPr>
            <a:r>
              <a:rPr lang="en-US" sz="2800" dirty="0" smtClean="0">
                <a:latin typeface="Bahnschrift SemiBold" pitchFamily="34" charset="0"/>
              </a:rPr>
              <a:t>    ‘Andrew </a:t>
            </a:r>
            <a:r>
              <a:rPr lang="en-US" sz="2800" dirty="0" err="1" smtClean="0">
                <a:latin typeface="Bahnschrift SemiBold" pitchFamily="34" charset="0"/>
              </a:rPr>
              <a:t>Higson</a:t>
            </a:r>
            <a:r>
              <a:rPr lang="en-US" sz="2800" dirty="0" smtClean="0">
                <a:latin typeface="Bahnschrift SemiBold" pitchFamily="34" charset="0"/>
              </a:rPr>
              <a:t>, Patrick Wright, and Robert </a:t>
            </a:r>
            <a:r>
              <a:rPr lang="en-US" sz="2800" dirty="0" err="1" smtClean="0">
                <a:latin typeface="Bahnschrift SemiBold" pitchFamily="34" charset="0"/>
              </a:rPr>
              <a:t>Hewson</a:t>
            </a:r>
            <a:r>
              <a:rPr lang="en-US" sz="2800" dirty="0" smtClean="0">
                <a:latin typeface="Bahnschrift SemiBold" pitchFamily="34" charset="0"/>
              </a:rPr>
              <a:t> all argued that heritage cultural products illustrated a desire for a particular form of </a:t>
            </a:r>
            <a:r>
              <a:rPr lang="en-US" sz="2800" dirty="0" err="1" smtClean="0">
                <a:latin typeface="Bahnschrift SemiBold" pitchFamily="34" charset="0"/>
              </a:rPr>
              <a:t>Britishness</a:t>
            </a:r>
            <a:r>
              <a:rPr lang="en-US" sz="2800" dirty="0" smtClean="0">
                <a:latin typeface="Bahnschrift SemiBold" pitchFamily="34" charset="0"/>
              </a:rPr>
              <a:t>. </a:t>
            </a:r>
            <a:r>
              <a:rPr lang="en-US" sz="2800" dirty="0" err="1" smtClean="0">
                <a:latin typeface="Bahnschrift SemiBold" pitchFamily="34" charset="0"/>
              </a:rPr>
              <a:t>Higson</a:t>
            </a:r>
            <a:r>
              <a:rPr lang="en-US" sz="2800" dirty="0" smtClean="0">
                <a:latin typeface="Bahnschrift SemiBold" pitchFamily="34" charset="0"/>
              </a:rPr>
              <a:t> considered them ‘middle-class quality products, somewhere between the </a:t>
            </a:r>
            <a:r>
              <a:rPr lang="en-US" sz="2800" dirty="0" err="1" smtClean="0">
                <a:latin typeface="Bahnschrift SemiBold" pitchFamily="34" charset="0"/>
              </a:rPr>
              <a:t>arthouse</a:t>
            </a:r>
            <a:r>
              <a:rPr lang="en-US" sz="2800" dirty="0" smtClean="0">
                <a:latin typeface="Bahnschrift SemiBold" pitchFamily="34" charset="0"/>
              </a:rPr>
              <a:t> and the mainstream… the artful and spectacular projection of an elite, conservative vision of the national past’.</a:t>
            </a:r>
            <a:endParaRPr lang="en-US" sz="2800" dirty="0">
              <a:latin typeface="Bahnschrift SemiBold" pitchFamily="34" charset="0"/>
            </a:endParaRPr>
          </a:p>
        </p:txBody>
      </p:sp>
      <p:pic>
        <p:nvPicPr>
          <p:cNvPr id="9" name="Picture 2" descr="Dunkirk"/>
          <p:cNvPicPr>
            <a:picLocks noChangeAspect="1" noChangeArrowheads="1"/>
          </p:cNvPicPr>
          <p:nvPr/>
        </p:nvPicPr>
        <p:blipFill>
          <a:blip r:embed="rId2" cstate="print"/>
          <a:srcRect/>
          <a:stretch>
            <a:fillRect/>
          </a:stretch>
        </p:blipFill>
        <p:spPr bwMode="auto">
          <a:xfrm>
            <a:off x="7537966" y="152400"/>
            <a:ext cx="1225034" cy="1828800"/>
          </a:xfrm>
          <a:prstGeom prst="rect">
            <a:avLst/>
          </a:prstGeom>
          <a:ln>
            <a:noFill/>
          </a:ln>
          <a:effectLst>
            <a:outerShdw blurRad="292100" dist="139700" dir="2700000" algn="tl" rotWithShape="0">
              <a:srgbClr val="333333">
                <a:alpha val="65000"/>
              </a:srgbClr>
            </a:outerShdw>
          </a:effectLst>
        </p:spPr>
      </p:pic>
      <p:pic>
        <p:nvPicPr>
          <p:cNvPr id="10" name="Picture 9" descr="Churchill"/>
          <p:cNvPicPr>
            <a:picLocks noChangeAspect="1" noChangeArrowheads="1"/>
          </p:cNvPicPr>
          <p:nvPr/>
        </p:nvPicPr>
        <p:blipFill>
          <a:blip r:embed="rId3" cstate="print"/>
          <a:srcRect/>
          <a:stretch>
            <a:fillRect/>
          </a:stretch>
        </p:blipFill>
        <p:spPr bwMode="auto">
          <a:xfrm>
            <a:off x="374437" y="228600"/>
            <a:ext cx="1116567" cy="1666875"/>
          </a:xfrm>
          <a:prstGeom prst="rect">
            <a:avLst/>
          </a:prstGeom>
          <a:ln>
            <a:noFill/>
          </a:ln>
          <a:effectLst>
            <a:outerShdw blurRad="292100" dist="139700" dir="2700000" algn="tl" rotWithShape="0">
              <a:srgbClr val="333333">
                <a:alpha val="65000"/>
              </a:srgbClr>
            </a:outerShdw>
          </a:effectLst>
        </p:spPr>
      </p:pic>
      <p:pic>
        <p:nvPicPr>
          <p:cNvPr id="11" name="Picture 2" descr="The Iron Lady (film) - Wikipedia"/>
          <p:cNvPicPr>
            <a:picLocks noChangeAspect="1" noChangeArrowheads="1"/>
          </p:cNvPicPr>
          <p:nvPr/>
        </p:nvPicPr>
        <p:blipFill>
          <a:blip r:embed="rId4" cstate="print"/>
          <a:srcRect/>
          <a:stretch>
            <a:fillRect/>
          </a:stretch>
        </p:blipFill>
        <p:spPr bwMode="auto">
          <a:xfrm>
            <a:off x="3041437" y="228600"/>
            <a:ext cx="2139462" cy="1600200"/>
          </a:xfrm>
          <a:prstGeom prst="rect">
            <a:avLst/>
          </a:prstGeom>
          <a:ln>
            <a:noFill/>
          </a:ln>
          <a:effectLst>
            <a:outerShdw blurRad="292100" dist="139700" dir="2700000" algn="tl" rotWithShape="0">
              <a:srgbClr val="333333">
                <a:alpha val="65000"/>
              </a:srgbClr>
            </a:outerShdw>
          </a:effectLst>
        </p:spPr>
      </p:pic>
      <p:pic>
        <p:nvPicPr>
          <p:cNvPr id="12" name="Picture 4" descr="Darkest Hour (2017) - IMDb"/>
          <p:cNvPicPr>
            <a:picLocks noChangeAspect="1" noChangeArrowheads="1"/>
          </p:cNvPicPr>
          <p:nvPr/>
        </p:nvPicPr>
        <p:blipFill>
          <a:blip r:embed="rId5" cstate="print"/>
          <a:srcRect/>
          <a:stretch>
            <a:fillRect/>
          </a:stretch>
        </p:blipFill>
        <p:spPr bwMode="auto">
          <a:xfrm>
            <a:off x="1746037" y="228600"/>
            <a:ext cx="1125141" cy="1666875"/>
          </a:xfrm>
          <a:prstGeom prst="rect">
            <a:avLst/>
          </a:prstGeom>
          <a:ln>
            <a:noFill/>
          </a:ln>
          <a:effectLst>
            <a:outerShdw blurRad="292100" dist="139700" dir="2700000" algn="tl" rotWithShape="0">
              <a:srgbClr val="333333">
                <a:alpha val="65000"/>
              </a:srgbClr>
            </a:outerShdw>
          </a:effectLst>
        </p:spPr>
      </p:pic>
      <p:pic>
        <p:nvPicPr>
          <p:cNvPr id="13" name="Picture 6" descr="1917 FULL MOVIE POSTER FILM A4 A3 A2 A1 CINEMA PRINT - Picture 1 of 2"/>
          <p:cNvPicPr>
            <a:picLocks noChangeAspect="1" noChangeArrowheads="1"/>
          </p:cNvPicPr>
          <p:nvPr/>
        </p:nvPicPr>
        <p:blipFill>
          <a:blip r:embed="rId6" cstate="print"/>
          <a:srcRect/>
          <a:stretch>
            <a:fillRect/>
          </a:stretch>
        </p:blipFill>
        <p:spPr bwMode="auto">
          <a:xfrm>
            <a:off x="6470437" y="228600"/>
            <a:ext cx="927201" cy="1371600"/>
          </a:xfrm>
          <a:prstGeom prst="rect">
            <a:avLst/>
          </a:prstGeom>
          <a:ln>
            <a:noFill/>
          </a:ln>
          <a:effectLst>
            <a:outerShdw blurRad="292100" dist="139700" dir="2700000" algn="tl" rotWithShape="0">
              <a:srgbClr val="333333">
                <a:alpha val="65000"/>
              </a:srgbClr>
            </a:outerShdw>
          </a:effectLst>
        </p:spPr>
      </p:pic>
      <p:sp>
        <p:nvSpPr>
          <p:cNvPr id="14" name="Title 1"/>
          <p:cNvSpPr txBox="1">
            <a:spLocks/>
          </p:cNvSpPr>
          <p:nvPr/>
        </p:nvSpPr>
        <p:spPr>
          <a:xfrm>
            <a:off x="4953000" y="5715000"/>
            <a:ext cx="4191000" cy="1143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2400" b="0" i="0" u="none" strike="noStrike" kern="1200" cap="none" spc="0" normalizeH="0" baseline="0" noProof="0" dirty="0" err="1" smtClean="0">
                <a:ln>
                  <a:noFill/>
                </a:ln>
                <a:solidFill>
                  <a:schemeClr val="tx1"/>
                </a:solidFill>
                <a:effectLst/>
                <a:uLnTx/>
                <a:uFillTx/>
                <a:latin typeface="+mj-lt"/>
                <a:ea typeface="+mj-ea"/>
                <a:cs typeface="+mj-cs"/>
              </a:rPr>
              <a:t>deGroot</a:t>
            </a:r>
            <a:r>
              <a:rPr kumimoji="0" lang="en-US" sz="2400" b="0" i="0" u="none" strike="noStrike" kern="1200" cap="none" spc="0" normalizeH="0" baseline="0" noProof="0" dirty="0" smtClean="0">
                <a:ln>
                  <a:noFill/>
                </a:ln>
                <a:solidFill>
                  <a:schemeClr val="tx1"/>
                </a:solidFill>
                <a:effectLst/>
                <a:uLnTx/>
                <a:uFillTx/>
                <a:latin typeface="+mj-lt"/>
                <a:ea typeface="+mj-ea"/>
                <a:cs typeface="+mj-cs"/>
              </a:rPr>
              <a:t> (2009) pg.212</a:t>
            </a:r>
            <a:endParaRPr kumimoji="0" lang="en-US" sz="2400" b="0"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44562"/>
          </a:xfrm>
        </p:spPr>
        <p:txBody>
          <a:bodyPr/>
          <a:lstStyle/>
          <a:p>
            <a:r>
              <a:rPr lang="en-US" dirty="0" smtClean="0"/>
              <a:t>“British” film</a:t>
            </a:r>
            <a:endParaRPr lang="en-US" dirty="0"/>
          </a:p>
        </p:txBody>
      </p:sp>
      <p:pic>
        <p:nvPicPr>
          <p:cNvPr id="70658" name="Picture 2" descr="Daniel Craig James Bond"/>
          <p:cNvPicPr>
            <a:picLocks noChangeAspect="1" noChangeArrowheads="1"/>
          </p:cNvPicPr>
          <p:nvPr/>
        </p:nvPicPr>
        <p:blipFill>
          <a:blip r:embed="rId2" cstate="print"/>
          <a:srcRect/>
          <a:stretch>
            <a:fillRect/>
          </a:stretch>
        </p:blipFill>
        <p:spPr bwMode="auto">
          <a:xfrm>
            <a:off x="0" y="4176952"/>
            <a:ext cx="9105900" cy="2681048"/>
          </a:xfrm>
          <a:prstGeom prst="rect">
            <a:avLst/>
          </a:prstGeom>
          <a:noFill/>
        </p:spPr>
      </p:pic>
      <p:pic>
        <p:nvPicPr>
          <p:cNvPr id="70660" name="Picture 4" descr="Harry Potter (film series) | Harry Potter Wiki | Fandom"/>
          <p:cNvPicPr>
            <a:picLocks noChangeAspect="1" noChangeArrowheads="1"/>
          </p:cNvPicPr>
          <p:nvPr/>
        </p:nvPicPr>
        <p:blipFill>
          <a:blip r:embed="rId3" cstate="print"/>
          <a:srcRect/>
          <a:stretch>
            <a:fillRect/>
          </a:stretch>
        </p:blipFill>
        <p:spPr bwMode="auto">
          <a:xfrm>
            <a:off x="4997188" y="1219200"/>
            <a:ext cx="4146813" cy="2920048"/>
          </a:xfrm>
          <a:prstGeom prst="rect">
            <a:avLst/>
          </a:prstGeom>
          <a:noFill/>
        </p:spPr>
      </p:pic>
      <p:pic>
        <p:nvPicPr>
          <p:cNvPr id="70662" name="Picture 6" descr="The Lord of the Rings and The Hobbit Movies Ranked | The Film Magazine"/>
          <p:cNvPicPr>
            <a:picLocks noChangeAspect="1" noChangeArrowheads="1"/>
          </p:cNvPicPr>
          <p:nvPr/>
        </p:nvPicPr>
        <p:blipFill>
          <a:blip r:embed="rId4" cstate="print"/>
          <a:srcRect/>
          <a:stretch>
            <a:fillRect/>
          </a:stretch>
        </p:blipFill>
        <p:spPr bwMode="auto">
          <a:xfrm>
            <a:off x="0" y="1143000"/>
            <a:ext cx="4762500" cy="2981326"/>
          </a:xfrm>
          <a:prstGeom prst="rect">
            <a:avLst/>
          </a:prstGeom>
          <a:noFill/>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85800"/>
            <a:ext cx="8229600" cy="5440363"/>
          </a:xfrm>
        </p:spPr>
        <p:txBody>
          <a:bodyPr>
            <a:normAutofit fontScale="70000" lnSpcReduction="20000"/>
          </a:bodyPr>
          <a:lstStyle/>
          <a:p>
            <a:pPr fontAlgn="base"/>
            <a:r>
              <a:rPr lang="en-US" dirty="0" smtClean="0"/>
              <a:t>For Ian Fleming, creator of James Bond, </a:t>
            </a:r>
            <a:r>
              <a:rPr lang="en-US" b="1" dirty="0" smtClean="0"/>
              <a:t>the spectacular collapse of the British Empire after the Second World War was like a bereavement. ..</a:t>
            </a:r>
          </a:p>
          <a:p>
            <a:pPr fontAlgn="base"/>
            <a:endParaRPr lang="en-US" dirty="0" smtClean="0"/>
          </a:p>
          <a:p>
            <a:pPr fontAlgn="base"/>
            <a:r>
              <a:rPr lang="en-US" dirty="0" smtClean="0"/>
              <a:t>Fleming had been brought up in the years when the sun never set on the empire. His childhood was accompanied </a:t>
            </a:r>
            <a:r>
              <a:rPr lang="en-US" b="1" dirty="0" smtClean="0"/>
              <a:t>by dashing stories </a:t>
            </a:r>
            <a:r>
              <a:rPr lang="en-US" dirty="0" smtClean="0"/>
              <a:t>of buccaneer Sir Henry Morgan and naval hero Horatio Nelson.</a:t>
            </a:r>
          </a:p>
          <a:p>
            <a:pPr fontAlgn="base"/>
            <a:r>
              <a:rPr lang="en-US" dirty="0" smtClean="0"/>
              <a:t> His first brush with expulsion </a:t>
            </a:r>
            <a:r>
              <a:rPr lang="en-US" b="1" dirty="0" smtClean="0"/>
              <a:t>from Eton </a:t>
            </a:r>
            <a:r>
              <a:rPr lang="en-US" dirty="0" smtClean="0"/>
              <a:t>was when he and a friend played hooky to visit the 1924 Empire Exhibition in London, a vast undertaking where 56 of the 58 countries then in the Empire showed their wares and entertained 27 million visitors. For Fleming, this </a:t>
            </a:r>
            <a:r>
              <a:rPr lang="en-US" b="1" dirty="0" smtClean="0"/>
              <a:t>empire was a huge source of national pride</a:t>
            </a:r>
            <a:r>
              <a:rPr lang="en-US" dirty="0" smtClean="0"/>
              <a:t>.</a:t>
            </a:r>
          </a:p>
          <a:p>
            <a:pPr fontAlgn="base"/>
            <a:r>
              <a:rPr lang="en-US" dirty="0" smtClean="0"/>
              <a:t>At that time, the British Empire was nearly at its peak, ruling over the lives of 450 million people…. less than twenty years later, it was all gone, shrunken to isolated outposts. </a:t>
            </a:r>
          </a:p>
          <a:p>
            <a:pPr fontAlgn="base"/>
            <a:r>
              <a:rPr lang="en-US" b="1" dirty="0" smtClean="0"/>
              <a:t>The James Bond novels reflect this huge change and reveal Fleming’s obsessive anguish at the empire’s demise. </a:t>
            </a:r>
          </a:p>
          <a:p>
            <a:pPr>
              <a:buNone/>
            </a:pPr>
            <a:endParaRPr lang="en-US" dirty="0"/>
          </a:p>
        </p:txBody>
      </p:sp>
      <p:sp>
        <p:nvSpPr>
          <p:cNvPr id="4" name="Rectangle 3"/>
          <p:cNvSpPr/>
          <p:nvPr/>
        </p:nvSpPr>
        <p:spPr>
          <a:xfrm>
            <a:off x="838200" y="5867400"/>
            <a:ext cx="7315200" cy="923330"/>
          </a:xfrm>
          <a:prstGeom prst="rect">
            <a:avLst/>
          </a:prstGeom>
        </p:spPr>
        <p:txBody>
          <a:bodyPr wrap="square">
            <a:spAutoFit/>
          </a:bodyPr>
          <a:lstStyle/>
          <a:p>
            <a:r>
              <a:rPr lang="en-US" dirty="0" smtClean="0">
                <a:hlinkClick r:id="rId2"/>
              </a:rPr>
              <a:t>https://aspectsofhistory.com/james-bond-and-the-fall-of-the-british-empire</a:t>
            </a:r>
            <a:r>
              <a:rPr lang="en-US" dirty="0" smtClean="0">
                <a:hlinkClick r:id="rId2"/>
              </a:rPr>
              <a:t>/</a:t>
            </a:r>
            <a:endParaRPr lang="en-US" dirty="0" smtClean="0"/>
          </a:p>
          <a:p>
            <a:endParaRPr lang="en-US" dirty="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68610" name="Picture 2"/>
          <p:cNvPicPr>
            <a:picLocks noChangeAspect="1" noChangeArrowheads="1"/>
          </p:cNvPicPr>
          <p:nvPr/>
        </p:nvPicPr>
        <p:blipFill>
          <a:blip r:embed="rId2" cstate="print"/>
          <a:srcRect l="11713" t="14583" r="15666" b="6250"/>
          <a:stretch>
            <a:fillRect/>
          </a:stretch>
        </p:blipFill>
        <p:spPr bwMode="auto">
          <a:xfrm>
            <a:off x="0" y="609600"/>
            <a:ext cx="9144000" cy="5604387"/>
          </a:xfrm>
          <a:prstGeom prst="rect">
            <a:avLst/>
          </a:prstGeom>
          <a:noFill/>
          <a:ln w="9525">
            <a:noFill/>
            <a:miter lim="800000"/>
            <a:headEnd/>
            <a:tailEnd/>
          </a:ln>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69634" name="Picture 2"/>
          <p:cNvPicPr>
            <a:picLocks noChangeAspect="1" noChangeArrowheads="1"/>
          </p:cNvPicPr>
          <p:nvPr/>
        </p:nvPicPr>
        <p:blipFill>
          <a:blip r:embed="rId2" cstate="print"/>
          <a:srcRect l="11127" t="18750" r="14495" b="6250"/>
          <a:stretch>
            <a:fillRect/>
          </a:stretch>
        </p:blipFill>
        <p:spPr bwMode="auto">
          <a:xfrm>
            <a:off x="0" y="762000"/>
            <a:ext cx="9144000" cy="5184000"/>
          </a:xfrm>
          <a:prstGeom prst="rect">
            <a:avLst/>
          </a:prstGeom>
          <a:noFill/>
          <a:ln w="9525">
            <a:noFill/>
            <a:miter lim="800000"/>
            <a:headEnd/>
            <a:tailEnd/>
          </a:ln>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2" descr="Their Finest"/>
          <p:cNvPicPr>
            <a:picLocks noChangeAspect="1" noChangeArrowheads="1"/>
          </p:cNvPicPr>
          <p:nvPr/>
        </p:nvPicPr>
        <p:blipFill>
          <a:blip r:embed="rId2" cstate="print"/>
          <a:srcRect/>
          <a:stretch>
            <a:fillRect/>
          </a:stretch>
        </p:blipFill>
        <p:spPr bwMode="auto">
          <a:xfrm>
            <a:off x="5010968" y="304799"/>
            <a:ext cx="3828232" cy="5715001"/>
          </a:xfrm>
          <a:prstGeom prst="rect">
            <a:avLst/>
          </a:prstGeom>
          <a:ln>
            <a:noFill/>
          </a:ln>
          <a:effectLst>
            <a:outerShdw blurRad="292100" dist="139700" dir="2700000" algn="tl" rotWithShape="0">
              <a:srgbClr val="333333">
                <a:alpha val="65000"/>
              </a:srgbClr>
            </a:outerShdw>
          </a:effectLst>
        </p:spPr>
      </p:pic>
      <p:pic>
        <p:nvPicPr>
          <p:cNvPr id="58370" name="Picture 2" descr="Resistance (2011) - IMDb"/>
          <p:cNvPicPr>
            <a:picLocks noChangeAspect="1" noChangeArrowheads="1"/>
          </p:cNvPicPr>
          <p:nvPr/>
        </p:nvPicPr>
        <p:blipFill>
          <a:blip r:embed="rId3" cstate="print"/>
          <a:srcRect/>
          <a:stretch>
            <a:fillRect/>
          </a:stretch>
        </p:blipFill>
        <p:spPr bwMode="auto">
          <a:xfrm>
            <a:off x="457200" y="609600"/>
            <a:ext cx="3759200" cy="5638800"/>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18F85083B777F458A54213D5C8FDE06" ma:contentTypeVersion="15" ma:contentTypeDescription="Create a new document." ma:contentTypeScope="" ma:versionID="da6a5c2080428226193fcd84733d263e">
  <xsd:schema xmlns:xsd="http://www.w3.org/2001/XMLSchema" xmlns:xs="http://www.w3.org/2001/XMLSchema" xmlns:p="http://schemas.microsoft.com/office/2006/metadata/properties" xmlns:ns2="b7074b49-8b0d-4127-989a-a0eda5d3108e" xmlns:ns3="bf532ac1-74fd-4be7-90b3-209c7df2d5f8" targetNamespace="http://schemas.microsoft.com/office/2006/metadata/properties" ma:root="true" ma:fieldsID="cb96e298e2bde10ce166a16c6ac470cd" ns2:_="" ns3:_="">
    <xsd:import namespace="b7074b49-8b0d-4127-989a-a0eda5d3108e"/>
    <xsd:import namespace="bf532ac1-74fd-4be7-90b3-209c7df2d5f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7074b49-8b0d-4127-989a-a0eda5d3108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f532ac1-74fd-4be7-90b3-209c7df2d5f8"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ae6a6413-f847-4fc9-af44-a78fa62c5261}" ma:internalName="TaxCatchAll" ma:showField="CatchAllData" ma:web="bf532ac1-74fd-4be7-90b3-209c7df2d5f8">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b7074b49-8b0d-4127-989a-a0eda5d3108e">
      <Terms xmlns="http://schemas.microsoft.com/office/infopath/2007/PartnerControls"/>
    </lcf76f155ced4ddcb4097134ff3c332f>
    <TaxCatchAll xmlns="bf532ac1-74fd-4be7-90b3-209c7df2d5f8" xsi:nil="true"/>
  </documentManagement>
</p:properties>
</file>

<file path=customXml/itemProps1.xml><?xml version="1.0" encoding="utf-8"?>
<ds:datastoreItem xmlns:ds="http://schemas.openxmlformats.org/officeDocument/2006/customXml" ds:itemID="{F6F63E94-1B6B-43DB-9B16-9F36567A2C10}"/>
</file>

<file path=customXml/itemProps2.xml><?xml version="1.0" encoding="utf-8"?>
<ds:datastoreItem xmlns:ds="http://schemas.openxmlformats.org/officeDocument/2006/customXml" ds:itemID="{D1901192-F3C9-41B1-8048-3DC8ACB145AA}"/>
</file>

<file path=customXml/itemProps3.xml><?xml version="1.0" encoding="utf-8"?>
<ds:datastoreItem xmlns:ds="http://schemas.openxmlformats.org/officeDocument/2006/customXml" ds:itemID="{32F9B138-725B-4E42-8516-760D218EFFE5}"/>
</file>

<file path=docProps/app.xml><?xml version="1.0" encoding="utf-8"?>
<Properties xmlns="http://schemas.openxmlformats.org/officeDocument/2006/extended-properties" xmlns:vt="http://schemas.openxmlformats.org/officeDocument/2006/docPropsVTypes">
  <TotalTime>2399</TotalTime>
  <Words>1454</Words>
  <Application>Microsoft Office PowerPoint</Application>
  <PresentationFormat>On-screen Show (4:3)</PresentationFormat>
  <Paragraphs>158</Paragraphs>
  <Slides>60</Slides>
  <Notes>0</Notes>
  <HiddenSlides>0</HiddenSlides>
  <MMClips>0</MMClips>
  <ScaleCrop>false</ScaleCrop>
  <HeadingPairs>
    <vt:vector size="4" baseType="variant">
      <vt:variant>
        <vt:lpstr>Theme</vt:lpstr>
      </vt:variant>
      <vt:variant>
        <vt:i4>1</vt:i4>
      </vt:variant>
      <vt:variant>
        <vt:lpstr>Slide Titles</vt:lpstr>
      </vt:variant>
      <vt:variant>
        <vt:i4>60</vt:i4>
      </vt:variant>
    </vt:vector>
  </HeadingPairs>
  <TitlesOfParts>
    <vt:vector size="61" baseType="lpstr">
      <vt:lpstr>Office Theme</vt:lpstr>
      <vt:lpstr>War Films and Britain</vt:lpstr>
      <vt:lpstr>“War has shaped film, film has also shaped war…  It was as a consequence of the disruption wrought upon European film production during the First World War, for example, that the US film industry was able to establish the position of global hegemony that it enjoys to this day”</vt:lpstr>
      <vt:lpstr>deGroot (2009) pg.212</vt:lpstr>
      <vt:lpstr>1939 to 1979</vt:lpstr>
      <vt:lpstr>Advent of TV (BBC) then ITV (1955)</vt:lpstr>
      <vt:lpstr>1946 - 1.64bn tickets sold</vt:lpstr>
      <vt:lpstr>Late 50’s / 1960’s</vt:lpstr>
      <vt:lpstr>GB Cinema in the austerity years</vt:lpstr>
      <vt:lpstr>Slide 9</vt:lpstr>
      <vt:lpstr>Chapman, James. War and Film. Reaktion Books. UK. 2008. Pg.249</vt:lpstr>
      <vt:lpstr>World War 2 and allegory (Chapman)</vt:lpstr>
      <vt:lpstr>1960’s</vt:lpstr>
      <vt:lpstr>Slide 13</vt:lpstr>
      <vt:lpstr>Slide 14</vt:lpstr>
      <vt:lpstr>Slide 15</vt:lpstr>
      <vt:lpstr>Slide 16</vt:lpstr>
      <vt:lpstr>Slide 17</vt:lpstr>
      <vt:lpstr>1970s Decline of UK film industry</vt:lpstr>
      <vt:lpstr>Slide 19</vt:lpstr>
      <vt:lpstr>Slide 20</vt:lpstr>
      <vt:lpstr>1979 to 2009: Thatcherism</vt:lpstr>
      <vt:lpstr>Slide 22</vt:lpstr>
      <vt:lpstr>Slide 23</vt:lpstr>
      <vt:lpstr>Views of Britain in Film (&amp; TV)</vt:lpstr>
      <vt:lpstr>Slide 25</vt:lpstr>
      <vt:lpstr>Slide 26</vt:lpstr>
      <vt:lpstr>https://www.youtube.com/watch?v=ixgJMTmNOow </vt:lpstr>
      <vt:lpstr>Slide 28</vt:lpstr>
      <vt:lpstr>Slide 29</vt:lpstr>
      <vt:lpstr>Slide 30</vt:lpstr>
      <vt:lpstr>Spain and Pedro Almadovar</vt:lpstr>
      <vt:lpstr>Slide 32</vt:lpstr>
      <vt:lpstr>Italy</vt:lpstr>
      <vt:lpstr>France</vt:lpstr>
      <vt:lpstr>Slide 35</vt:lpstr>
      <vt:lpstr>Hall, S. The Wrong Sort of Cinema. In The British Cinema Book. Murphy, R (Ed). London BFI. (2009)Pg.47</vt:lpstr>
      <vt:lpstr>Slide 37</vt:lpstr>
      <vt:lpstr>Slide 38</vt:lpstr>
      <vt:lpstr>Slide 39</vt:lpstr>
      <vt:lpstr>Slide 40</vt:lpstr>
      <vt:lpstr>1917, 1945, 1971</vt:lpstr>
      <vt:lpstr>Biopics</vt:lpstr>
      <vt:lpstr>Slide 43</vt:lpstr>
      <vt:lpstr>War as spectacle</vt:lpstr>
      <vt:lpstr>War as collective achievement</vt:lpstr>
      <vt:lpstr>War as mental stress</vt:lpstr>
      <vt:lpstr>The “Heroic failure” tied with heroic dignity </vt:lpstr>
      <vt:lpstr>The Justness of war</vt:lpstr>
      <vt:lpstr>The (lack of) critique of war</vt:lpstr>
      <vt:lpstr>Ian Jack. The Guardian. 2018.</vt:lpstr>
      <vt:lpstr>. https://www.theguardian.com/commentisfree/2018/jan/27/brexit-britain-myths-wartime-darkest-hour-dunkirk-nationalist-fantasies</vt:lpstr>
      <vt:lpstr>Slide 52</vt:lpstr>
      <vt:lpstr>Slide 53</vt:lpstr>
      <vt:lpstr>. https://www.theguardian.com/commentisfree/2018/jan/27/brexit-britain-myths-wartime-darkest-hour-dunkirk-nationalist-fantasies</vt:lpstr>
      <vt:lpstr>Slide 55</vt:lpstr>
      <vt:lpstr>“British” film</vt:lpstr>
      <vt:lpstr>Slide 57</vt:lpstr>
      <vt:lpstr>Slide 58</vt:lpstr>
      <vt:lpstr>Slide 59</vt:lpstr>
      <vt:lpstr>Slide 60</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War Films and Britain</dc:title>
  <dc:creator>Robert George Long</dc:creator>
  <cp:lastModifiedBy>Robert George Long</cp:lastModifiedBy>
  <cp:revision>26</cp:revision>
  <dcterms:created xsi:type="dcterms:W3CDTF">2023-12-01T10:07:02Z</dcterms:created>
  <dcterms:modified xsi:type="dcterms:W3CDTF">2023-12-07T15:59:53Z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0x010100918F85083B777F458A54213D5C8FDE06</vt:lpwstr>
  </property>
</Properties>
</file>