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modernComment_103_0.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16"/>
  </p:notesMasterIdLst>
  <p:sldIdLst>
    <p:sldId id="256" r:id="rId5"/>
    <p:sldId id="257" r:id="rId6"/>
    <p:sldId id="258" r:id="rId7"/>
    <p:sldId id="259" r:id="rId8"/>
    <p:sldId id="281" r:id="rId9"/>
    <p:sldId id="261" r:id="rId10"/>
    <p:sldId id="284" r:id="rId11"/>
    <p:sldId id="278" r:id="rId12"/>
    <p:sldId id="283" r:id="rId13"/>
    <p:sldId id="282" r:id="rId14"/>
    <p:sldId id="276"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2A83CD9-71B6-17B9-ED2B-A6B4BFD3EE35}" name="Rachel Campbell (1651509)" initials="RC" userId="S::1651509@student.uwtsd.ac.uk::4c6cd1c4-cb4f-4bbd-ba0d-1c91b9c6a7d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220" autoAdjust="0"/>
    <p:restoredTop sz="84314" autoAdjust="0"/>
  </p:normalViewPr>
  <p:slideViewPr>
    <p:cSldViewPr snapToGrid="0" snapToObjects="1">
      <p:cViewPr varScale="1">
        <p:scale>
          <a:sx n="69" d="100"/>
          <a:sy n="69" d="100"/>
        </p:scale>
        <p:origin x="1325" y="72"/>
      </p:cViewPr>
      <p:guideLst>
        <p:guide orient="horz" pos="2160"/>
        <p:guide pos="2880"/>
      </p:guideLst>
    </p:cSldViewPr>
  </p:slideViewPr>
  <p:outlineViewPr>
    <p:cViewPr>
      <p:scale>
        <a:sx n="33" d="100"/>
        <a:sy n="33" d="100"/>
      </p:scale>
      <p:origin x="0" y="-5688"/>
    </p:cViewPr>
  </p:outlineViewPr>
  <p:notesTextViewPr>
    <p:cViewPr>
      <p:scale>
        <a:sx n="33" d="100"/>
        <a:sy n="33"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modernComment_103_0.xml><?xml version="1.0" encoding="utf-8"?>
<p188:cmLst xmlns:a="http://schemas.openxmlformats.org/drawingml/2006/main" xmlns:r="http://schemas.openxmlformats.org/officeDocument/2006/relationships" xmlns:p188="http://schemas.microsoft.com/office/powerpoint/2018/8/main">
  <p188:cm id="{C19124E3-2464-4B2C-9448-3558515DCF7F}" authorId="{32A83CD9-71B6-17B9-ED2B-A6B4BFD3EE35}" created="2025-03-18T10:06:59.448">
    <pc:sldMkLst xmlns:pc="http://schemas.microsoft.com/office/powerpoint/2013/main/command">
      <pc:docMk/>
      <pc:sldMk cId="0" sldId="259"/>
    </pc:sldMkLst>
    <p188:txBody>
      <a:bodyPr/>
      <a:lstStyle/>
      <a:p>
        <a:r>
          <a:rPr lang="en-GB"/>
          <a:t>(Malhi &amp; Mann, 2018; Kennedy, 2020)
</a:t>
        </a:r>
      </a:p>
    </p188:txBody>
  </p188:cm>
</p188: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8BEF26-13BA-40C0-8A20-862C8143872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184D7B1A-B580-4B47-8FD8-8E383CCAB52B}">
      <dgm:prSet custT="1"/>
      <dgm:spPr/>
      <dgm:t>
        <a:bodyPr/>
        <a:lstStyle/>
        <a:p>
          <a:r>
            <a:rPr lang="en-GB" sz="2000" dirty="0"/>
            <a:t>Persistent sadness, anxiety or ‘low mood</a:t>
          </a:r>
          <a:r>
            <a:rPr lang="en-GB" sz="1500" dirty="0"/>
            <a:t>’</a:t>
          </a:r>
          <a:endParaRPr lang="en-US" sz="1500" dirty="0"/>
        </a:p>
      </dgm:t>
    </dgm:pt>
    <dgm:pt modelId="{C4134AAF-730B-4AEE-BFF1-09052BC63984}" type="parTrans" cxnId="{1A8C3AD0-E2CA-4C1B-8324-A4A0393D0AFF}">
      <dgm:prSet/>
      <dgm:spPr/>
      <dgm:t>
        <a:bodyPr/>
        <a:lstStyle/>
        <a:p>
          <a:endParaRPr lang="en-US"/>
        </a:p>
      </dgm:t>
    </dgm:pt>
    <dgm:pt modelId="{5C5F1D34-605B-4275-91A9-A0F0BA111A1D}" type="sibTrans" cxnId="{1A8C3AD0-E2CA-4C1B-8324-A4A0393D0AFF}">
      <dgm:prSet/>
      <dgm:spPr/>
      <dgm:t>
        <a:bodyPr/>
        <a:lstStyle/>
        <a:p>
          <a:endParaRPr lang="en-US"/>
        </a:p>
      </dgm:t>
    </dgm:pt>
    <dgm:pt modelId="{6F7A2AFE-B891-4023-9DF6-E3B8A1188845}">
      <dgm:prSet custT="1"/>
      <dgm:spPr/>
      <dgm:t>
        <a:bodyPr/>
        <a:lstStyle/>
        <a:p>
          <a:r>
            <a:rPr lang="en-GB" sz="2000" dirty="0"/>
            <a:t>Loss of interest in activities once enjoyed</a:t>
          </a:r>
          <a:endParaRPr lang="en-US" sz="2000" dirty="0"/>
        </a:p>
      </dgm:t>
    </dgm:pt>
    <dgm:pt modelId="{A89A25B6-C9E1-411F-A8A7-F7486E2C3DD1}" type="parTrans" cxnId="{D090C16F-F761-4285-80A2-ECBB17F93D1C}">
      <dgm:prSet/>
      <dgm:spPr/>
      <dgm:t>
        <a:bodyPr/>
        <a:lstStyle/>
        <a:p>
          <a:endParaRPr lang="en-US"/>
        </a:p>
      </dgm:t>
    </dgm:pt>
    <dgm:pt modelId="{BEB942B6-A235-4442-B660-C9954DBA172F}" type="sibTrans" cxnId="{D090C16F-F761-4285-80A2-ECBB17F93D1C}">
      <dgm:prSet/>
      <dgm:spPr/>
      <dgm:t>
        <a:bodyPr/>
        <a:lstStyle/>
        <a:p>
          <a:endParaRPr lang="en-US"/>
        </a:p>
      </dgm:t>
    </dgm:pt>
    <dgm:pt modelId="{0BEEC40B-720C-4F79-B004-E0649916ECBA}">
      <dgm:prSet custT="1"/>
      <dgm:spPr/>
      <dgm:t>
        <a:bodyPr/>
        <a:lstStyle/>
        <a:p>
          <a:r>
            <a:rPr lang="en-GB" sz="2000" dirty="0"/>
            <a:t>Changes in appetite and weight</a:t>
          </a:r>
          <a:endParaRPr lang="en-US" sz="2000" dirty="0"/>
        </a:p>
      </dgm:t>
    </dgm:pt>
    <dgm:pt modelId="{5A2A9D71-55B8-4E74-98D1-90EDC7D71EC1}" type="parTrans" cxnId="{C84158E3-4FED-48FE-A1A1-8F68BCD74F13}">
      <dgm:prSet/>
      <dgm:spPr/>
      <dgm:t>
        <a:bodyPr/>
        <a:lstStyle/>
        <a:p>
          <a:endParaRPr lang="en-US"/>
        </a:p>
      </dgm:t>
    </dgm:pt>
    <dgm:pt modelId="{D174F1AB-04AD-4353-8A48-F61C0F6564DE}" type="sibTrans" cxnId="{C84158E3-4FED-48FE-A1A1-8F68BCD74F13}">
      <dgm:prSet/>
      <dgm:spPr/>
      <dgm:t>
        <a:bodyPr/>
        <a:lstStyle/>
        <a:p>
          <a:endParaRPr lang="en-US"/>
        </a:p>
      </dgm:t>
    </dgm:pt>
    <dgm:pt modelId="{248C3E0D-3151-4B74-9661-6EA22F8B61D9}">
      <dgm:prSet custT="1"/>
      <dgm:spPr/>
      <dgm:t>
        <a:bodyPr/>
        <a:lstStyle/>
        <a:p>
          <a:r>
            <a:rPr lang="en-GB" sz="2000" dirty="0"/>
            <a:t>Sleep problems – too little, or too much</a:t>
          </a:r>
          <a:endParaRPr lang="en-US" sz="2000" dirty="0"/>
        </a:p>
      </dgm:t>
    </dgm:pt>
    <dgm:pt modelId="{57C10824-A469-4985-AE8C-AAED7E9E52C5}" type="parTrans" cxnId="{99239620-3AE5-411E-943B-38B5EC3BE9DC}">
      <dgm:prSet/>
      <dgm:spPr/>
      <dgm:t>
        <a:bodyPr/>
        <a:lstStyle/>
        <a:p>
          <a:endParaRPr lang="en-US"/>
        </a:p>
      </dgm:t>
    </dgm:pt>
    <dgm:pt modelId="{FE9C5D6D-F0BD-4C59-933D-D572DAFCCB26}" type="sibTrans" cxnId="{99239620-3AE5-411E-943B-38B5EC3BE9DC}">
      <dgm:prSet/>
      <dgm:spPr/>
      <dgm:t>
        <a:bodyPr/>
        <a:lstStyle/>
        <a:p>
          <a:endParaRPr lang="en-US"/>
        </a:p>
      </dgm:t>
    </dgm:pt>
    <dgm:pt modelId="{E2B65B5A-99A6-4926-8E88-C19020CC66FF}">
      <dgm:prSet custT="1"/>
      <dgm:spPr/>
      <dgm:t>
        <a:bodyPr/>
        <a:lstStyle/>
        <a:p>
          <a:r>
            <a:rPr lang="en-GB" sz="2000" dirty="0"/>
            <a:t>Fatigue and decreased energy</a:t>
          </a:r>
          <a:endParaRPr lang="en-US" sz="2000" dirty="0"/>
        </a:p>
      </dgm:t>
    </dgm:pt>
    <dgm:pt modelId="{74CF0424-C292-4926-A956-501A6CC4A1B6}" type="parTrans" cxnId="{91D1A4DA-3882-4877-8C4E-8DAE06C57C60}">
      <dgm:prSet/>
      <dgm:spPr/>
      <dgm:t>
        <a:bodyPr/>
        <a:lstStyle/>
        <a:p>
          <a:endParaRPr lang="en-US"/>
        </a:p>
      </dgm:t>
    </dgm:pt>
    <dgm:pt modelId="{7CE208A1-F1F1-4C20-A80B-B6EAC6387D45}" type="sibTrans" cxnId="{91D1A4DA-3882-4877-8C4E-8DAE06C57C60}">
      <dgm:prSet/>
      <dgm:spPr/>
      <dgm:t>
        <a:bodyPr/>
        <a:lstStyle/>
        <a:p>
          <a:endParaRPr lang="en-US"/>
        </a:p>
      </dgm:t>
    </dgm:pt>
    <dgm:pt modelId="{73250522-ACE2-46F0-A26A-FAB6EB362426}">
      <dgm:prSet custT="1"/>
      <dgm:spPr/>
      <dgm:t>
        <a:bodyPr/>
        <a:lstStyle/>
        <a:p>
          <a:r>
            <a:rPr lang="en-GB" sz="2000" dirty="0"/>
            <a:t>Feelings of worthlessness or guilt</a:t>
          </a:r>
          <a:endParaRPr lang="en-US" sz="2000" dirty="0"/>
        </a:p>
      </dgm:t>
    </dgm:pt>
    <dgm:pt modelId="{392252B4-2DA1-4848-81FB-CD7A2D42DAEC}" type="parTrans" cxnId="{AE06C437-600D-42BA-AB60-373C5796C69E}">
      <dgm:prSet/>
      <dgm:spPr/>
      <dgm:t>
        <a:bodyPr/>
        <a:lstStyle/>
        <a:p>
          <a:endParaRPr lang="en-US"/>
        </a:p>
      </dgm:t>
    </dgm:pt>
    <dgm:pt modelId="{F55EF394-3F3C-4AAB-9FD9-83C4F2330FB2}" type="sibTrans" cxnId="{AE06C437-600D-42BA-AB60-373C5796C69E}">
      <dgm:prSet/>
      <dgm:spPr/>
      <dgm:t>
        <a:bodyPr/>
        <a:lstStyle/>
        <a:p>
          <a:endParaRPr lang="en-US"/>
        </a:p>
      </dgm:t>
    </dgm:pt>
    <dgm:pt modelId="{48CB53E3-425F-4C0F-9D13-BB95BAD7B309}">
      <dgm:prSet custT="1"/>
      <dgm:spPr/>
      <dgm:t>
        <a:bodyPr/>
        <a:lstStyle/>
        <a:p>
          <a:r>
            <a:rPr lang="en-GB" sz="2000" dirty="0"/>
            <a:t>Difficulty concentrating/making decisions</a:t>
          </a:r>
          <a:endParaRPr lang="en-US" sz="2000" dirty="0"/>
        </a:p>
      </dgm:t>
    </dgm:pt>
    <dgm:pt modelId="{925C09A3-FFB7-4FD4-9338-DAE2A5D41029}" type="parTrans" cxnId="{D89F3604-4391-43C6-9CEA-7D283BF4A469}">
      <dgm:prSet/>
      <dgm:spPr/>
      <dgm:t>
        <a:bodyPr/>
        <a:lstStyle/>
        <a:p>
          <a:endParaRPr lang="en-US"/>
        </a:p>
      </dgm:t>
    </dgm:pt>
    <dgm:pt modelId="{E8AB546D-E648-4348-803D-6354BD3E45EE}" type="sibTrans" cxnId="{D89F3604-4391-43C6-9CEA-7D283BF4A469}">
      <dgm:prSet/>
      <dgm:spPr/>
      <dgm:t>
        <a:bodyPr/>
        <a:lstStyle/>
        <a:p>
          <a:endParaRPr lang="en-US"/>
        </a:p>
      </dgm:t>
    </dgm:pt>
    <dgm:pt modelId="{30A92251-F16D-4EBD-A1AA-61CA18A8310B}">
      <dgm:prSet custT="1"/>
      <dgm:spPr/>
      <dgm:t>
        <a:bodyPr/>
        <a:lstStyle/>
        <a:p>
          <a:r>
            <a:rPr lang="en-GB" sz="2000" dirty="0"/>
            <a:t>Thoughts of death/suicide</a:t>
          </a:r>
          <a:r>
            <a:rPr lang="en-GB" sz="2200" dirty="0"/>
            <a:t>. </a:t>
          </a:r>
          <a:endParaRPr lang="en-US" sz="2200" dirty="0"/>
        </a:p>
      </dgm:t>
    </dgm:pt>
    <dgm:pt modelId="{18E07B8F-6CCC-4C99-851D-ED0197FC099A}" type="parTrans" cxnId="{C5CD5702-9A1C-47D1-B812-39B2F26EE573}">
      <dgm:prSet/>
      <dgm:spPr/>
      <dgm:t>
        <a:bodyPr/>
        <a:lstStyle/>
        <a:p>
          <a:endParaRPr lang="en-US"/>
        </a:p>
      </dgm:t>
    </dgm:pt>
    <dgm:pt modelId="{AF8BFC3B-2FD3-42E4-BCB6-3DECE9015E52}" type="sibTrans" cxnId="{C5CD5702-9A1C-47D1-B812-39B2F26EE573}">
      <dgm:prSet/>
      <dgm:spPr/>
      <dgm:t>
        <a:bodyPr/>
        <a:lstStyle/>
        <a:p>
          <a:endParaRPr lang="en-US"/>
        </a:p>
      </dgm:t>
    </dgm:pt>
    <dgm:pt modelId="{724C19DD-040C-4305-92F7-A909B63A5DDA}" type="pres">
      <dgm:prSet presAssocID="{2C8BEF26-13BA-40C0-8A20-862C81438722}" presName="diagram" presStyleCnt="0">
        <dgm:presLayoutVars>
          <dgm:dir/>
          <dgm:resizeHandles val="exact"/>
        </dgm:presLayoutVars>
      </dgm:prSet>
      <dgm:spPr/>
    </dgm:pt>
    <dgm:pt modelId="{7EE0BE76-D4D6-464E-9AB8-57FF3795AA0F}" type="pres">
      <dgm:prSet presAssocID="{184D7B1A-B580-4B47-8FD8-8E383CCAB52B}" presName="node" presStyleLbl="node1" presStyleIdx="0" presStyleCnt="8">
        <dgm:presLayoutVars>
          <dgm:bulletEnabled val="1"/>
        </dgm:presLayoutVars>
      </dgm:prSet>
      <dgm:spPr/>
    </dgm:pt>
    <dgm:pt modelId="{4B416BFF-1466-4931-9F29-10F066405629}" type="pres">
      <dgm:prSet presAssocID="{5C5F1D34-605B-4275-91A9-A0F0BA111A1D}" presName="sibTrans" presStyleCnt="0"/>
      <dgm:spPr/>
    </dgm:pt>
    <dgm:pt modelId="{63D42593-83C6-4448-B630-26EF084B773B}" type="pres">
      <dgm:prSet presAssocID="{6F7A2AFE-B891-4023-9DF6-E3B8A1188845}" presName="node" presStyleLbl="node1" presStyleIdx="1" presStyleCnt="8">
        <dgm:presLayoutVars>
          <dgm:bulletEnabled val="1"/>
        </dgm:presLayoutVars>
      </dgm:prSet>
      <dgm:spPr/>
    </dgm:pt>
    <dgm:pt modelId="{E846FDE9-1FEA-45EC-8F75-91EBCD5DE860}" type="pres">
      <dgm:prSet presAssocID="{BEB942B6-A235-4442-B660-C9954DBA172F}" presName="sibTrans" presStyleCnt="0"/>
      <dgm:spPr/>
    </dgm:pt>
    <dgm:pt modelId="{F93BE255-B2B6-4134-918E-FEEA5458F468}" type="pres">
      <dgm:prSet presAssocID="{0BEEC40B-720C-4F79-B004-E0649916ECBA}" presName="node" presStyleLbl="node1" presStyleIdx="2" presStyleCnt="8">
        <dgm:presLayoutVars>
          <dgm:bulletEnabled val="1"/>
        </dgm:presLayoutVars>
      </dgm:prSet>
      <dgm:spPr/>
    </dgm:pt>
    <dgm:pt modelId="{22DD6C21-967D-49DD-A7A7-FA3BCDE0A098}" type="pres">
      <dgm:prSet presAssocID="{D174F1AB-04AD-4353-8A48-F61C0F6564DE}" presName="sibTrans" presStyleCnt="0"/>
      <dgm:spPr/>
    </dgm:pt>
    <dgm:pt modelId="{0933D16F-586C-4DE5-81F1-B756EA293E50}" type="pres">
      <dgm:prSet presAssocID="{248C3E0D-3151-4B74-9661-6EA22F8B61D9}" presName="node" presStyleLbl="node1" presStyleIdx="3" presStyleCnt="8">
        <dgm:presLayoutVars>
          <dgm:bulletEnabled val="1"/>
        </dgm:presLayoutVars>
      </dgm:prSet>
      <dgm:spPr/>
    </dgm:pt>
    <dgm:pt modelId="{7F50E75B-E9CD-4DB5-9651-F923E96D8C12}" type="pres">
      <dgm:prSet presAssocID="{FE9C5D6D-F0BD-4C59-933D-D572DAFCCB26}" presName="sibTrans" presStyleCnt="0"/>
      <dgm:spPr/>
    </dgm:pt>
    <dgm:pt modelId="{CE6455BE-47E4-4C3E-A23A-441F46371FA5}" type="pres">
      <dgm:prSet presAssocID="{E2B65B5A-99A6-4926-8E88-C19020CC66FF}" presName="node" presStyleLbl="node1" presStyleIdx="4" presStyleCnt="8">
        <dgm:presLayoutVars>
          <dgm:bulletEnabled val="1"/>
        </dgm:presLayoutVars>
      </dgm:prSet>
      <dgm:spPr/>
    </dgm:pt>
    <dgm:pt modelId="{D4A3BB4D-6429-4AAF-8B85-9C5F3307463D}" type="pres">
      <dgm:prSet presAssocID="{7CE208A1-F1F1-4C20-A80B-B6EAC6387D45}" presName="sibTrans" presStyleCnt="0"/>
      <dgm:spPr/>
    </dgm:pt>
    <dgm:pt modelId="{36583CD2-09F5-4196-8562-41BAD15A28FC}" type="pres">
      <dgm:prSet presAssocID="{73250522-ACE2-46F0-A26A-FAB6EB362426}" presName="node" presStyleLbl="node1" presStyleIdx="5" presStyleCnt="8">
        <dgm:presLayoutVars>
          <dgm:bulletEnabled val="1"/>
        </dgm:presLayoutVars>
      </dgm:prSet>
      <dgm:spPr/>
    </dgm:pt>
    <dgm:pt modelId="{8773E7E4-3B52-41C9-B6A0-1DCE0AE04DA6}" type="pres">
      <dgm:prSet presAssocID="{F55EF394-3F3C-4AAB-9FD9-83C4F2330FB2}" presName="sibTrans" presStyleCnt="0"/>
      <dgm:spPr/>
    </dgm:pt>
    <dgm:pt modelId="{3931D2D0-F4C0-4684-A0E4-2637CC476590}" type="pres">
      <dgm:prSet presAssocID="{48CB53E3-425F-4C0F-9D13-BB95BAD7B309}" presName="node" presStyleLbl="node1" presStyleIdx="6" presStyleCnt="8">
        <dgm:presLayoutVars>
          <dgm:bulletEnabled val="1"/>
        </dgm:presLayoutVars>
      </dgm:prSet>
      <dgm:spPr/>
    </dgm:pt>
    <dgm:pt modelId="{77F5537E-FC35-42DB-9EB8-A0786162B0E0}" type="pres">
      <dgm:prSet presAssocID="{E8AB546D-E648-4348-803D-6354BD3E45EE}" presName="sibTrans" presStyleCnt="0"/>
      <dgm:spPr/>
    </dgm:pt>
    <dgm:pt modelId="{0F190992-264F-4FAA-A6F2-89DE5AB2F24D}" type="pres">
      <dgm:prSet presAssocID="{30A92251-F16D-4EBD-A1AA-61CA18A8310B}" presName="node" presStyleLbl="node1" presStyleIdx="7" presStyleCnt="8">
        <dgm:presLayoutVars>
          <dgm:bulletEnabled val="1"/>
        </dgm:presLayoutVars>
      </dgm:prSet>
      <dgm:spPr/>
    </dgm:pt>
  </dgm:ptLst>
  <dgm:cxnLst>
    <dgm:cxn modelId="{9B6C1801-7CEA-4B8B-9466-AD4464793294}" type="presOf" srcId="{2C8BEF26-13BA-40C0-8A20-862C81438722}" destId="{724C19DD-040C-4305-92F7-A909B63A5DDA}" srcOrd="0" destOrd="0" presId="urn:microsoft.com/office/officeart/2005/8/layout/default"/>
    <dgm:cxn modelId="{C5CD5702-9A1C-47D1-B812-39B2F26EE573}" srcId="{2C8BEF26-13BA-40C0-8A20-862C81438722}" destId="{30A92251-F16D-4EBD-A1AA-61CA18A8310B}" srcOrd="7" destOrd="0" parTransId="{18E07B8F-6CCC-4C99-851D-ED0197FC099A}" sibTransId="{AF8BFC3B-2FD3-42E4-BCB6-3DECE9015E52}"/>
    <dgm:cxn modelId="{D89F3604-4391-43C6-9CEA-7D283BF4A469}" srcId="{2C8BEF26-13BA-40C0-8A20-862C81438722}" destId="{48CB53E3-425F-4C0F-9D13-BB95BAD7B309}" srcOrd="6" destOrd="0" parTransId="{925C09A3-FFB7-4FD4-9338-DAE2A5D41029}" sibTransId="{E8AB546D-E648-4348-803D-6354BD3E45EE}"/>
    <dgm:cxn modelId="{F466230C-3F94-4711-ACC7-DD5883AFE52E}" type="presOf" srcId="{248C3E0D-3151-4B74-9661-6EA22F8B61D9}" destId="{0933D16F-586C-4DE5-81F1-B756EA293E50}" srcOrd="0" destOrd="0" presId="urn:microsoft.com/office/officeart/2005/8/layout/default"/>
    <dgm:cxn modelId="{99239620-3AE5-411E-943B-38B5EC3BE9DC}" srcId="{2C8BEF26-13BA-40C0-8A20-862C81438722}" destId="{248C3E0D-3151-4B74-9661-6EA22F8B61D9}" srcOrd="3" destOrd="0" parTransId="{57C10824-A469-4985-AE8C-AAED7E9E52C5}" sibTransId="{FE9C5D6D-F0BD-4C59-933D-D572DAFCCB26}"/>
    <dgm:cxn modelId="{BC809926-FB2D-45F7-A73A-FB5557152A67}" type="presOf" srcId="{48CB53E3-425F-4C0F-9D13-BB95BAD7B309}" destId="{3931D2D0-F4C0-4684-A0E4-2637CC476590}" srcOrd="0" destOrd="0" presId="urn:microsoft.com/office/officeart/2005/8/layout/default"/>
    <dgm:cxn modelId="{AE06C437-600D-42BA-AB60-373C5796C69E}" srcId="{2C8BEF26-13BA-40C0-8A20-862C81438722}" destId="{73250522-ACE2-46F0-A26A-FAB6EB362426}" srcOrd="5" destOrd="0" parTransId="{392252B4-2DA1-4848-81FB-CD7A2D42DAEC}" sibTransId="{F55EF394-3F3C-4AAB-9FD9-83C4F2330FB2}"/>
    <dgm:cxn modelId="{44AF1A39-8E02-4AB1-A345-C43041C9B896}" type="presOf" srcId="{E2B65B5A-99A6-4926-8E88-C19020CC66FF}" destId="{CE6455BE-47E4-4C3E-A23A-441F46371FA5}" srcOrd="0" destOrd="0" presId="urn:microsoft.com/office/officeart/2005/8/layout/default"/>
    <dgm:cxn modelId="{FD87C540-B35F-4B0E-AACB-8E7B5EE307CE}" type="presOf" srcId="{184D7B1A-B580-4B47-8FD8-8E383CCAB52B}" destId="{7EE0BE76-D4D6-464E-9AB8-57FF3795AA0F}" srcOrd="0" destOrd="0" presId="urn:microsoft.com/office/officeart/2005/8/layout/default"/>
    <dgm:cxn modelId="{84A72866-81D0-47AF-877A-CAEA1E325FC5}" type="presOf" srcId="{6F7A2AFE-B891-4023-9DF6-E3B8A1188845}" destId="{63D42593-83C6-4448-B630-26EF084B773B}" srcOrd="0" destOrd="0" presId="urn:microsoft.com/office/officeart/2005/8/layout/default"/>
    <dgm:cxn modelId="{D090C16F-F761-4285-80A2-ECBB17F93D1C}" srcId="{2C8BEF26-13BA-40C0-8A20-862C81438722}" destId="{6F7A2AFE-B891-4023-9DF6-E3B8A1188845}" srcOrd="1" destOrd="0" parTransId="{A89A25B6-C9E1-411F-A8A7-F7486E2C3DD1}" sibTransId="{BEB942B6-A235-4442-B660-C9954DBA172F}"/>
    <dgm:cxn modelId="{66A45987-5604-45BE-9599-0718BB13F657}" type="presOf" srcId="{0BEEC40B-720C-4F79-B004-E0649916ECBA}" destId="{F93BE255-B2B6-4134-918E-FEEA5458F468}" srcOrd="0" destOrd="0" presId="urn:microsoft.com/office/officeart/2005/8/layout/default"/>
    <dgm:cxn modelId="{9536AFB1-E43A-4D04-9B32-EDEC2174A668}" type="presOf" srcId="{73250522-ACE2-46F0-A26A-FAB6EB362426}" destId="{36583CD2-09F5-4196-8562-41BAD15A28FC}" srcOrd="0" destOrd="0" presId="urn:microsoft.com/office/officeart/2005/8/layout/default"/>
    <dgm:cxn modelId="{8E105DCB-AA96-4723-848D-BA0199D60407}" type="presOf" srcId="{30A92251-F16D-4EBD-A1AA-61CA18A8310B}" destId="{0F190992-264F-4FAA-A6F2-89DE5AB2F24D}" srcOrd="0" destOrd="0" presId="urn:microsoft.com/office/officeart/2005/8/layout/default"/>
    <dgm:cxn modelId="{1A8C3AD0-E2CA-4C1B-8324-A4A0393D0AFF}" srcId="{2C8BEF26-13BA-40C0-8A20-862C81438722}" destId="{184D7B1A-B580-4B47-8FD8-8E383CCAB52B}" srcOrd="0" destOrd="0" parTransId="{C4134AAF-730B-4AEE-BFF1-09052BC63984}" sibTransId="{5C5F1D34-605B-4275-91A9-A0F0BA111A1D}"/>
    <dgm:cxn modelId="{91D1A4DA-3882-4877-8C4E-8DAE06C57C60}" srcId="{2C8BEF26-13BA-40C0-8A20-862C81438722}" destId="{E2B65B5A-99A6-4926-8E88-C19020CC66FF}" srcOrd="4" destOrd="0" parTransId="{74CF0424-C292-4926-A956-501A6CC4A1B6}" sibTransId="{7CE208A1-F1F1-4C20-A80B-B6EAC6387D45}"/>
    <dgm:cxn modelId="{C84158E3-4FED-48FE-A1A1-8F68BCD74F13}" srcId="{2C8BEF26-13BA-40C0-8A20-862C81438722}" destId="{0BEEC40B-720C-4F79-B004-E0649916ECBA}" srcOrd="2" destOrd="0" parTransId="{5A2A9D71-55B8-4E74-98D1-90EDC7D71EC1}" sibTransId="{D174F1AB-04AD-4353-8A48-F61C0F6564DE}"/>
    <dgm:cxn modelId="{79422016-196B-4BFB-B23F-E47434290E45}" type="presParOf" srcId="{724C19DD-040C-4305-92F7-A909B63A5DDA}" destId="{7EE0BE76-D4D6-464E-9AB8-57FF3795AA0F}" srcOrd="0" destOrd="0" presId="urn:microsoft.com/office/officeart/2005/8/layout/default"/>
    <dgm:cxn modelId="{3309A896-1969-4AE8-9114-B598797D9137}" type="presParOf" srcId="{724C19DD-040C-4305-92F7-A909B63A5DDA}" destId="{4B416BFF-1466-4931-9F29-10F066405629}" srcOrd="1" destOrd="0" presId="urn:microsoft.com/office/officeart/2005/8/layout/default"/>
    <dgm:cxn modelId="{7C8DCFC5-F716-4E98-8105-6E6C937DB3CD}" type="presParOf" srcId="{724C19DD-040C-4305-92F7-A909B63A5DDA}" destId="{63D42593-83C6-4448-B630-26EF084B773B}" srcOrd="2" destOrd="0" presId="urn:microsoft.com/office/officeart/2005/8/layout/default"/>
    <dgm:cxn modelId="{178DE060-501B-443B-820C-686D1AC84AA6}" type="presParOf" srcId="{724C19DD-040C-4305-92F7-A909B63A5DDA}" destId="{E846FDE9-1FEA-45EC-8F75-91EBCD5DE860}" srcOrd="3" destOrd="0" presId="urn:microsoft.com/office/officeart/2005/8/layout/default"/>
    <dgm:cxn modelId="{BDDED4F4-93A5-4455-9FF6-B11265C639F6}" type="presParOf" srcId="{724C19DD-040C-4305-92F7-A909B63A5DDA}" destId="{F93BE255-B2B6-4134-918E-FEEA5458F468}" srcOrd="4" destOrd="0" presId="urn:microsoft.com/office/officeart/2005/8/layout/default"/>
    <dgm:cxn modelId="{4DF7D2AB-A6C4-4B34-8450-ABC992E13B1F}" type="presParOf" srcId="{724C19DD-040C-4305-92F7-A909B63A5DDA}" destId="{22DD6C21-967D-49DD-A7A7-FA3BCDE0A098}" srcOrd="5" destOrd="0" presId="urn:microsoft.com/office/officeart/2005/8/layout/default"/>
    <dgm:cxn modelId="{8C04BFA4-A351-4B22-A09F-AB9A4857A746}" type="presParOf" srcId="{724C19DD-040C-4305-92F7-A909B63A5DDA}" destId="{0933D16F-586C-4DE5-81F1-B756EA293E50}" srcOrd="6" destOrd="0" presId="urn:microsoft.com/office/officeart/2005/8/layout/default"/>
    <dgm:cxn modelId="{7A062401-283F-41C9-8264-D0FF01E0FA23}" type="presParOf" srcId="{724C19DD-040C-4305-92F7-A909B63A5DDA}" destId="{7F50E75B-E9CD-4DB5-9651-F923E96D8C12}" srcOrd="7" destOrd="0" presId="urn:microsoft.com/office/officeart/2005/8/layout/default"/>
    <dgm:cxn modelId="{3DBB3AB6-8A8E-4817-81A2-23F3F1FAEB08}" type="presParOf" srcId="{724C19DD-040C-4305-92F7-A909B63A5DDA}" destId="{CE6455BE-47E4-4C3E-A23A-441F46371FA5}" srcOrd="8" destOrd="0" presId="urn:microsoft.com/office/officeart/2005/8/layout/default"/>
    <dgm:cxn modelId="{4CE37D1F-C665-4F3C-8800-56EFB1CDD563}" type="presParOf" srcId="{724C19DD-040C-4305-92F7-A909B63A5DDA}" destId="{D4A3BB4D-6429-4AAF-8B85-9C5F3307463D}" srcOrd="9" destOrd="0" presId="urn:microsoft.com/office/officeart/2005/8/layout/default"/>
    <dgm:cxn modelId="{F060C01D-8F6B-4892-963C-8D9C617D1DD7}" type="presParOf" srcId="{724C19DD-040C-4305-92F7-A909B63A5DDA}" destId="{36583CD2-09F5-4196-8562-41BAD15A28FC}" srcOrd="10" destOrd="0" presId="urn:microsoft.com/office/officeart/2005/8/layout/default"/>
    <dgm:cxn modelId="{6AB55558-3B1C-4275-9044-9E3DEB2D111C}" type="presParOf" srcId="{724C19DD-040C-4305-92F7-A909B63A5DDA}" destId="{8773E7E4-3B52-41C9-B6A0-1DCE0AE04DA6}" srcOrd="11" destOrd="0" presId="urn:microsoft.com/office/officeart/2005/8/layout/default"/>
    <dgm:cxn modelId="{810CCF18-63B7-4558-9F11-78B21D2EC122}" type="presParOf" srcId="{724C19DD-040C-4305-92F7-A909B63A5DDA}" destId="{3931D2D0-F4C0-4684-A0E4-2637CC476590}" srcOrd="12" destOrd="0" presId="urn:microsoft.com/office/officeart/2005/8/layout/default"/>
    <dgm:cxn modelId="{73EDAD68-CE59-464E-A661-3D109B6603A1}" type="presParOf" srcId="{724C19DD-040C-4305-92F7-A909B63A5DDA}" destId="{77F5537E-FC35-42DB-9EB8-A0786162B0E0}" srcOrd="13" destOrd="0" presId="urn:microsoft.com/office/officeart/2005/8/layout/default"/>
    <dgm:cxn modelId="{4A2B34E2-F308-472F-80B9-5AC437034981}" type="presParOf" srcId="{724C19DD-040C-4305-92F7-A909B63A5DDA}" destId="{0F190992-264F-4FAA-A6F2-89DE5AB2F24D}"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0BE76-D4D6-464E-9AB8-57FF3795AA0F}">
      <dsp:nvSpPr>
        <dsp:cNvPr id="0" name=""/>
        <dsp:cNvSpPr/>
      </dsp:nvSpPr>
      <dsp:spPr>
        <a:xfrm>
          <a:off x="2176" y="604794"/>
          <a:ext cx="1726778" cy="1036066"/>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Persistent sadness, anxiety or ‘low mood</a:t>
          </a:r>
          <a:r>
            <a:rPr lang="en-GB" sz="1500" kern="1200" dirty="0"/>
            <a:t>’</a:t>
          </a:r>
          <a:endParaRPr lang="en-US" sz="1500" kern="1200" dirty="0"/>
        </a:p>
      </dsp:txBody>
      <dsp:txXfrm>
        <a:off x="2176" y="604794"/>
        <a:ext cx="1726778" cy="1036066"/>
      </dsp:txXfrm>
    </dsp:sp>
    <dsp:sp modelId="{63D42593-83C6-4448-B630-26EF084B773B}">
      <dsp:nvSpPr>
        <dsp:cNvPr id="0" name=""/>
        <dsp:cNvSpPr/>
      </dsp:nvSpPr>
      <dsp:spPr>
        <a:xfrm>
          <a:off x="1901632" y="604794"/>
          <a:ext cx="1726778" cy="1036066"/>
        </a:xfrm>
        <a:prstGeom prst="rect">
          <a:avLst/>
        </a:prstGeom>
        <a:gradFill rotWithShape="0">
          <a:gsLst>
            <a:gs pos="0">
              <a:schemeClr val="accent5">
                <a:hueOff val="-472651"/>
                <a:satOff val="-2539"/>
                <a:lumOff val="868"/>
                <a:alphaOff val="0"/>
                <a:tint val="94000"/>
                <a:satMod val="105000"/>
                <a:lumMod val="102000"/>
              </a:schemeClr>
            </a:gs>
            <a:gs pos="100000">
              <a:schemeClr val="accent5">
                <a:hueOff val="-472651"/>
                <a:satOff val="-2539"/>
                <a:lumOff val="86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Loss of interest in activities once enjoyed</a:t>
          </a:r>
          <a:endParaRPr lang="en-US" sz="2000" kern="1200" dirty="0"/>
        </a:p>
      </dsp:txBody>
      <dsp:txXfrm>
        <a:off x="1901632" y="604794"/>
        <a:ext cx="1726778" cy="1036066"/>
      </dsp:txXfrm>
    </dsp:sp>
    <dsp:sp modelId="{F93BE255-B2B6-4134-918E-FEEA5458F468}">
      <dsp:nvSpPr>
        <dsp:cNvPr id="0" name=""/>
        <dsp:cNvSpPr/>
      </dsp:nvSpPr>
      <dsp:spPr>
        <a:xfrm>
          <a:off x="3801088" y="604794"/>
          <a:ext cx="1726778" cy="1036066"/>
        </a:xfrm>
        <a:prstGeom prst="rect">
          <a:avLst/>
        </a:prstGeom>
        <a:gradFill rotWithShape="0">
          <a:gsLst>
            <a:gs pos="0">
              <a:schemeClr val="accent5">
                <a:hueOff val="-945302"/>
                <a:satOff val="-5077"/>
                <a:lumOff val="1737"/>
                <a:alphaOff val="0"/>
                <a:tint val="94000"/>
                <a:satMod val="105000"/>
                <a:lumMod val="102000"/>
              </a:schemeClr>
            </a:gs>
            <a:gs pos="100000">
              <a:schemeClr val="accent5">
                <a:hueOff val="-945302"/>
                <a:satOff val="-5077"/>
                <a:lumOff val="1737"/>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Changes in appetite and weight</a:t>
          </a:r>
          <a:endParaRPr lang="en-US" sz="2000" kern="1200" dirty="0"/>
        </a:p>
      </dsp:txBody>
      <dsp:txXfrm>
        <a:off x="3801088" y="604794"/>
        <a:ext cx="1726778" cy="1036066"/>
      </dsp:txXfrm>
    </dsp:sp>
    <dsp:sp modelId="{0933D16F-586C-4DE5-81F1-B756EA293E50}">
      <dsp:nvSpPr>
        <dsp:cNvPr id="0" name=""/>
        <dsp:cNvSpPr/>
      </dsp:nvSpPr>
      <dsp:spPr>
        <a:xfrm>
          <a:off x="5700545" y="604794"/>
          <a:ext cx="1726778" cy="1036066"/>
        </a:xfrm>
        <a:prstGeom prst="rect">
          <a:avLst/>
        </a:prstGeom>
        <a:gradFill rotWithShape="0">
          <a:gsLst>
            <a:gs pos="0">
              <a:schemeClr val="accent5">
                <a:hueOff val="-1417953"/>
                <a:satOff val="-7616"/>
                <a:lumOff val="2605"/>
                <a:alphaOff val="0"/>
                <a:tint val="94000"/>
                <a:satMod val="105000"/>
                <a:lumMod val="102000"/>
              </a:schemeClr>
            </a:gs>
            <a:gs pos="100000">
              <a:schemeClr val="accent5">
                <a:hueOff val="-1417953"/>
                <a:satOff val="-7616"/>
                <a:lumOff val="2605"/>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Sleep problems – too little, or too much</a:t>
          </a:r>
          <a:endParaRPr lang="en-US" sz="2000" kern="1200" dirty="0"/>
        </a:p>
      </dsp:txBody>
      <dsp:txXfrm>
        <a:off x="5700545" y="604794"/>
        <a:ext cx="1726778" cy="1036066"/>
      </dsp:txXfrm>
    </dsp:sp>
    <dsp:sp modelId="{CE6455BE-47E4-4C3E-A23A-441F46371FA5}">
      <dsp:nvSpPr>
        <dsp:cNvPr id="0" name=""/>
        <dsp:cNvSpPr/>
      </dsp:nvSpPr>
      <dsp:spPr>
        <a:xfrm>
          <a:off x="2176" y="1813538"/>
          <a:ext cx="1726778" cy="1036066"/>
        </a:xfrm>
        <a:prstGeom prst="rect">
          <a:avLst/>
        </a:prstGeom>
        <a:gradFill rotWithShape="0">
          <a:gsLst>
            <a:gs pos="0">
              <a:schemeClr val="accent5">
                <a:hueOff val="-1890604"/>
                <a:satOff val="-10154"/>
                <a:lumOff val="3473"/>
                <a:alphaOff val="0"/>
                <a:tint val="94000"/>
                <a:satMod val="105000"/>
                <a:lumMod val="102000"/>
              </a:schemeClr>
            </a:gs>
            <a:gs pos="100000">
              <a:schemeClr val="accent5">
                <a:hueOff val="-1890604"/>
                <a:satOff val="-10154"/>
                <a:lumOff val="3473"/>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Fatigue and decreased energy</a:t>
          </a:r>
          <a:endParaRPr lang="en-US" sz="2000" kern="1200" dirty="0"/>
        </a:p>
      </dsp:txBody>
      <dsp:txXfrm>
        <a:off x="2176" y="1813538"/>
        <a:ext cx="1726778" cy="1036066"/>
      </dsp:txXfrm>
    </dsp:sp>
    <dsp:sp modelId="{36583CD2-09F5-4196-8562-41BAD15A28FC}">
      <dsp:nvSpPr>
        <dsp:cNvPr id="0" name=""/>
        <dsp:cNvSpPr/>
      </dsp:nvSpPr>
      <dsp:spPr>
        <a:xfrm>
          <a:off x="1901632" y="1813538"/>
          <a:ext cx="1726778" cy="1036066"/>
        </a:xfrm>
        <a:prstGeom prst="rect">
          <a:avLst/>
        </a:prstGeom>
        <a:gradFill rotWithShape="0">
          <a:gsLst>
            <a:gs pos="0">
              <a:schemeClr val="accent5">
                <a:hueOff val="-2363255"/>
                <a:satOff val="-12693"/>
                <a:lumOff val="4341"/>
                <a:alphaOff val="0"/>
                <a:tint val="94000"/>
                <a:satMod val="105000"/>
                <a:lumMod val="102000"/>
              </a:schemeClr>
            </a:gs>
            <a:gs pos="100000">
              <a:schemeClr val="accent5">
                <a:hueOff val="-2363255"/>
                <a:satOff val="-12693"/>
                <a:lumOff val="4341"/>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Feelings of worthlessness or guilt</a:t>
          </a:r>
          <a:endParaRPr lang="en-US" sz="2000" kern="1200" dirty="0"/>
        </a:p>
      </dsp:txBody>
      <dsp:txXfrm>
        <a:off x="1901632" y="1813538"/>
        <a:ext cx="1726778" cy="1036066"/>
      </dsp:txXfrm>
    </dsp:sp>
    <dsp:sp modelId="{3931D2D0-F4C0-4684-A0E4-2637CC476590}">
      <dsp:nvSpPr>
        <dsp:cNvPr id="0" name=""/>
        <dsp:cNvSpPr/>
      </dsp:nvSpPr>
      <dsp:spPr>
        <a:xfrm>
          <a:off x="3801088" y="1813538"/>
          <a:ext cx="1726778" cy="1036066"/>
        </a:xfrm>
        <a:prstGeom prst="rect">
          <a:avLst/>
        </a:prstGeom>
        <a:gradFill rotWithShape="0">
          <a:gsLst>
            <a:gs pos="0">
              <a:schemeClr val="accent5">
                <a:hueOff val="-2835906"/>
                <a:satOff val="-15231"/>
                <a:lumOff val="5210"/>
                <a:alphaOff val="0"/>
                <a:tint val="94000"/>
                <a:satMod val="105000"/>
                <a:lumMod val="102000"/>
              </a:schemeClr>
            </a:gs>
            <a:gs pos="100000">
              <a:schemeClr val="accent5">
                <a:hueOff val="-2835906"/>
                <a:satOff val="-15231"/>
                <a:lumOff val="521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Difficulty concentrating/making decisions</a:t>
          </a:r>
          <a:endParaRPr lang="en-US" sz="2000" kern="1200" dirty="0"/>
        </a:p>
      </dsp:txBody>
      <dsp:txXfrm>
        <a:off x="3801088" y="1813538"/>
        <a:ext cx="1726778" cy="1036066"/>
      </dsp:txXfrm>
    </dsp:sp>
    <dsp:sp modelId="{0F190992-264F-4FAA-A6F2-89DE5AB2F24D}">
      <dsp:nvSpPr>
        <dsp:cNvPr id="0" name=""/>
        <dsp:cNvSpPr/>
      </dsp:nvSpPr>
      <dsp:spPr>
        <a:xfrm>
          <a:off x="5700545" y="1813538"/>
          <a:ext cx="1726778" cy="1036066"/>
        </a:xfrm>
        <a:prstGeom prst="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Thoughts of death/suicide</a:t>
          </a:r>
          <a:r>
            <a:rPr lang="en-GB" sz="2200" kern="1200" dirty="0"/>
            <a:t>. </a:t>
          </a:r>
          <a:endParaRPr lang="en-US" sz="2200" kern="1200" dirty="0"/>
        </a:p>
      </dsp:txBody>
      <dsp:txXfrm>
        <a:off x="5700545" y="1813538"/>
        <a:ext cx="1726778" cy="10360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DE541-D1DD-4DEC-AEC1-FCE5CAF7E61B}" type="datetimeFigureOut">
              <a:rPr lang="en-GB" smtClean="0"/>
              <a:t>26/05/2025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FEF4F7-EC0C-4299-B39B-D12F87E8DFF7}" type="slidenum">
              <a:rPr lang="en-GB" smtClean="0"/>
              <a:t>‹#›</a:t>
            </a:fld>
            <a:endParaRPr lang="en-GB"/>
          </a:p>
        </p:txBody>
      </p:sp>
    </p:spTree>
    <p:extLst>
      <p:ext uri="{BB962C8B-B14F-4D97-AF65-F5344CB8AC3E}">
        <p14:creationId xmlns:p14="http://schemas.microsoft.com/office/powerpoint/2010/main" val="1002988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‘depression’. Today I will undertake a critical exploration of depression with a humanistic overview </a:t>
            </a:r>
          </a:p>
        </p:txBody>
      </p:sp>
      <p:sp>
        <p:nvSpPr>
          <p:cNvPr id="4" name="Slide Number Placeholder 3"/>
          <p:cNvSpPr>
            <a:spLocks noGrp="1"/>
          </p:cNvSpPr>
          <p:nvPr>
            <p:ph type="sldNum" sz="quarter" idx="5"/>
          </p:nvPr>
        </p:nvSpPr>
        <p:spPr/>
        <p:txBody>
          <a:bodyPr/>
          <a:lstStyle/>
          <a:p>
            <a:fld id="{36FEF4F7-EC0C-4299-B39B-D12F87E8DFF7}" type="slidenum">
              <a:rPr lang="en-GB" smtClean="0"/>
              <a:t>1</a:t>
            </a:fld>
            <a:endParaRPr lang="en-GB"/>
          </a:p>
        </p:txBody>
      </p:sp>
    </p:spTree>
    <p:extLst>
      <p:ext uri="{BB962C8B-B14F-4D97-AF65-F5344CB8AC3E}">
        <p14:creationId xmlns:p14="http://schemas.microsoft.com/office/powerpoint/2010/main" val="3754176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Depression is not just feeling sad or going through a rough patch, it’s a serious mental health condition that affects how a person thinks, feels and functions. Depression represents one of the most prevalent mental health conditions globally, affecting more than 280 million people globally. This staggering figure isn’t truly representative in that stigma and limited access to care can prevent many from receiving a diagnosis and treatment. </a:t>
            </a:r>
          </a:p>
          <a:p>
            <a:r>
              <a:rPr lang="en-GB" sz="3200" dirty="0"/>
              <a:t>As a leading cause of disability worldwide, depression’s impact extends far beyond emotional distress – to profound functional impairment. The economic burden through loss of productivity and healthcare costs exceeds £1 trillion annually, making depression a significant public health challenge. This presentation will examine depression through multiple lens assessing the symptoms that emerge, the diagnosis process, theoretical </a:t>
            </a:r>
            <a:r>
              <a:rPr lang="en-GB" sz="3200" dirty="0" err="1"/>
              <a:t>perspecftives</a:t>
            </a:r>
            <a:r>
              <a:rPr lang="en-GB" sz="3200" dirty="0"/>
              <a:t> and treatment options. There will be a critical discussion to assess the efficacy of current approaches – with particular consideration being given to the strengths and limitation of each approach. My goal is to foster a comprehensive understanding of the biological reality of depression and the lived experience of this complex condition. </a:t>
            </a:r>
          </a:p>
        </p:txBody>
      </p:sp>
      <p:sp>
        <p:nvSpPr>
          <p:cNvPr id="4" name="Slide Number Placeholder 3"/>
          <p:cNvSpPr>
            <a:spLocks noGrp="1"/>
          </p:cNvSpPr>
          <p:nvPr>
            <p:ph type="sldNum" sz="quarter" idx="5"/>
          </p:nvPr>
        </p:nvSpPr>
        <p:spPr/>
        <p:txBody>
          <a:bodyPr/>
          <a:lstStyle/>
          <a:p>
            <a:fld id="{36FEF4F7-EC0C-4299-B39B-D12F87E8DFF7}" type="slidenum">
              <a:rPr lang="en-GB" smtClean="0"/>
              <a:t>2</a:t>
            </a:fld>
            <a:endParaRPr lang="en-GB"/>
          </a:p>
        </p:txBody>
      </p:sp>
    </p:spTree>
    <p:extLst>
      <p:ext uri="{BB962C8B-B14F-4D97-AF65-F5344CB8AC3E}">
        <p14:creationId xmlns:p14="http://schemas.microsoft.com/office/powerpoint/2010/main" val="209050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Depression is more than just feeling sad – it is a debilitating condition that affects an estimated 1 in 15 adults annually. While often characterised by sadness, depression encompasses a set of symptoms that affect emotional, cognitive and physical functioning. This condition fundamentally alters how a person experiences themselves and their worldview becomes distorted. Depression affects energy levels, thought patterns, concentration, sleep, appetite and the capacity to find pleasure in activities once enjoyed. These symptoms typically last for two weeks and can noticeably affect daily functioning. I must emphasize that depression is NOT a character defect or personal weakness. This harmful misconception creates shame and prevents many from seeking the help that they need. Depression affects people across all demographic boundaries – cutting across age, gender, culture and socio-economic status. Though certain factors increase vulnerability, no one is immune from experiencing depression. As I will explore this condition, lets maintain the awareness that behind every statistic and symptom description are real people ,deserving of scientific understanding and compassionate approaches. Our responsibility is to honour these experiences through compassionate inquiry and genuineness. </a:t>
            </a:r>
          </a:p>
        </p:txBody>
      </p:sp>
      <p:sp>
        <p:nvSpPr>
          <p:cNvPr id="4" name="Slide Number Placeholder 3"/>
          <p:cNvSpPr>
            <a:spLocks noGrp="1"/>
          </p:cNvSpPr>
          <p:nvPr>
            <p:ph type="sldNum" sz="quarter" idx="5"/>
          </p:nvPr>
        </p:nvSpPr>
        <p:spPr/>
        <p:txBody>
          <a:bodyPr/>
          <a:lstStyle/>
          <a:p>
            <a:fld id="{36FEF4F7-EC0C-4299-B39B-D12F87E8DFF7}" type="slidenum">
              <a:rPr lang="en-GB" smtClean="0"/>
              <a:t>3</a:t>
            </a:fld>
            <a:endParaRPr lang="en-GB"/>
          </a:p>
        </p:txBody>
      </p:sp>
    </p:spTree>
    <p:extLst>
      <p:ext uri="{BB962C8B-B14F-4D97-AF65-F5344CB8AC3E}">
        <p14:creationId xmlns:p14="http://schemas.microsoft.com/office/powerpoint/2010/main" val="156208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a:t>Depression manifests through a diverse set of symptoms that effects emotional, physical and cognitive functioning. To meet diagnostic criteria, these symptoms typically last for at least two weeks and represent a noticeable change from the person’s previous functioning. The emotional symptoms often receive the most attention, particularly persistent sadness, anxiety or low mood. However, equally important is anhedonia – which is the diminished ability to experience pleasure or interest in activities once enjoyed. This symptom can be particularly distressing, as individuals lose connection to their individual meanings of joy. Feelings of worthlessness, excessive guilt and harsh self criticism are also common. </a:t>
            </a:r>
          </a:p>
          <a:p>
            <a:r>
              <a:rPr lang="en-GB" sz="3600" dirty="0"/>
              <a:t>Physical symptoms highlight depression’s whole-body impact. Changes in appetite and weight occur, this can be loss of appetite or excessive appetite thus impacting on weight loss or gain. Sleep disturbances similarly vary, with some experiencing insomnia (difficulty falling asleep) or hypersomnia (sleeping too much). Fatigue and decreased energy levels are universally experienced, creating a sense of being ‘weighed’ down, or moving through resistance. Cognitive symptoms can be severely impairing affecting work, study or even simple tasks like reading or watching a movie. It is crucial to remember that depression manifests differently for each individual. The severity spectrum can range from mild to severe, with similar corresponding levels of functional impairment. Each symptom represents not just a diagnostic criterion but a dimension of lived experience that impacts a person’s quality of life and sense of self. As mental health professionals it is important to be able to recognise these patterns whilst </a:t>
            </a:r>
            <a:r>
              <a:rPr lang="en-GB" sz="3600" dirty="0" err="1"/>
              <a:t>honoring</a:t>
            </a:r>
            <a:r>
              <a:rPr lang="en-GB" sz="3600" dirty="0"/>
              <a:t> the unique way depression manifests in each person we encounter. </a:t>
            </a:r>
          </a:p>
        </p:txBody>
      </p:sp>
      <p:sp>
        <p:nvSpPr>
          <p:cNvPr id="4" name="Slide Number Placeholder 3"/>
          <p:cNvSpPr>
            <a:spLocks noGrp="1"/>
          </p:cNvSpPr>
          <p:nvPr>
            <p:ph type="sldNum" sz="quarter" idx="5"/>
          </p:nvPr>
        </p:nvSpPr>
        <p:spPr/>
        <p:txBody>
          <a:bodyPr/>
          <a:lstStyle/>
          <a:p>
            <a:fld id="{36FEF4F7-EC0C-4299-B39B-D12F87E8DFF7}" type="slidenum">
              <a:rPr lang="en-GB" smtClean="0"/>
              <a:t>4</a:t>
            </a:fld>
            <a:endParaRPr lang="en-GB"/>
          </a:p>
        </p:txBody>
      </p:sp>
    </p:spTree>
    <p:extLst>
      <p:ext uri="{BB962C8B-B14F-4D97-AF65-F5344CB8AC3E}">
        <p14:creationId xmlns:p14="http://schemas.microsoft.com/office/powerpoint/2010/main" val="2430632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]#Depression profoundly disrupts both daily functioning and interpersonal relationships. These impacts create self-reinforcing cycles that further deepen the depressive experience. In terms of functional impairment, depression makes basic self-care increasingly difficult. Simple tasks like showering or meal prepping becomes increasingly overwhelming, as energy and motivation diminish. Sleep and appetite disturbances are physiological manifestations, not just psychological states. Regarding relationships, depression is inherently relational – affecting an individual’s entire social networks. Social withdrawal typically begins as self protection but that then becomes self-perpetuating. As emotional resources deplete, so too do communication barriers. Intimacy diminishes on multiple levels. From a humanistic perspective, depression  signals important unmet needs and disconnection from authentic experience. Withdrawal is a coping mechanism employed to protect the vulnerable self, when genuine connections feel unsafe. Effective support must address both the individual and their support network. Recovery includes restored functioning and authentic connections, not just symptom reduction as prioritised by the medical model. </a:t>
            </a:r>
          </a:p>
        </p:txBody>
      </p:sp>
      <p:sp>
        <p:nvSpPr>
          <p:cNvPr id="4" name="Slide Number Placeholder 3"/>
          <p:cNvSpPr>
            <a:spLocks noGrp="1"/>
          </p:cNvSpPr>
          <p:nvPr>
            <p:ph type="sldNum" sz="quarter" idx="5"/>
          </p:nvPr>
        </p:nvSpPr>
        <p:spPr/>
        <p:txBody>
          <a:bodyPr/>
          <a:lstStyle/>
          <a:p>
            <a:fld id="{36FEF4F7-EC0C-4299-B39B-D12F87E8DFF7}" type="slidenum">
              <a:rPr lang="en-GB" smtClean="0"/>
              <a:t>5</a:t>
            </a:fld>
            <a:endParaRPr lang="en-GB"/>
          </a:p>
        </p:txBody>
      </p:sp>
    </p:spTree>
    <p:extLst>
      <p:ext uri="{BB962C8B-B14F-4D97-AF65-F5344CB8AC3E}">
        <p14:creationId xmlns:p14="http://schemas.microsoft.com/office/powerpoint/2010/main" val="1367916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Depression diagnosis requires a comprehensive approach that combines several assessment methods to ensure accuracy and appropriate treatment planning. Clinical interviews provide the foundation for diagnosis. These clinical interviews explore symptoms, their impact and rule out alternative explanations (physical exams). Standardised questionnaires like The Beck Depression Inventory, the PHQ-9 and the Hamilton depression rating scale all help to measure symptom severity and track progress. Medical evaluation is crucial as some physical conditions can mimic depressive symptoms for eg in the instance of thyroid problems, vitamin deficiencies and medication side effects. Therefore, it is very important to have these physical exams to help rule out these possibilities. </a:t>
            </a:r>
          </a:p>
          <a:p>
            <a:r>
              <a:rPr lang="en-GB" sz="3200" dirty="0"/>
              <a:t>To meet diagnostic criteria, symptoms must last for at least two weeks, cause significant distress or functional problems. Diagnosis isn’t about labelling but rather it is to understand each person’s unique experience to guide the type of treatment that is needed. </a:t>
            </a:r>
          </a:p>
        </p:txBody>
      </p:sp>
      <p:sp>
        <p:nvSpPr>
          <p:cNvPr id="4" name="Slide Number Placeholder 3"/>
          <p:cNvSpPr>
            <a:spLocks noGrp="1"/>
          </p:cNvSpPr>
          <p:nvPr>
            <p:ph type="sldNum" sz="quarter" idx="5"/>
          </p:nvPr>
        </p:nvSpPr>
        <p:spPr/>
        <p:txBody>
          <a:bodyPr/>
          <a:lstStyle/>
          <a:p>
            <a:fld id="{36FEF4F7-EC0C-4299-B39B-D12F87E8DFF7}" type="slidenum">
              <a:rPr lang="en-GB" smtClean="0"/>
              <a:t>6</a:t>
            </a:fld>
            <a:endParaRPr lang="en-GB"/>
          </a:p>
        </p:txBody>
      </p:sp>
    </p:spTree>
    <p:extLst>
      <p:ext uri="{BB962C8B-B14F-4D97-AF65-F5344CB8AC3E}">
        <p14:creationId xmlns:p14="http://schemas.microsoft.com/office/powerpoint/2010/main" val="1027746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Moving on to the biological basis of depression, I’d like to focus on the neurotransmitter systems that play a crucial role in mood regulation. Research by Harmer and co has highlighted the serotonin hypothesis, which suggests that reduced serotonin activity in key brain regions contributes significantly to depressive symptoms. SSRI’s are the most common antidepressant treatment available, particularly SSRI’s which work by enhancing serotonin reserves in the brain. Equally important is dopamine dysregulation. Reduced dopamine is particularly associated with ‘</a:t>
            </a:r>
            <a:r>
              <a:rPr lang="en-GB" sz="3200" dirty="0" err="1"/>
              <a:t>anehdonia</a:t>
            </a:r>
            <a:r>
              <a:rPr lang="en-GB" sz="3200" dirty="0"/>
              <a:t>’ – the a</a:t>
            </a:r>
          </a:p>
          <a:p>
            <a:endParaRPr lang="en-GB" sz="3200" dirty="0"/>
          </a:p>
          <a:p>
            <a:r>
              <a:rPr lang="en-GB" sz="3200" dirty="0"/>
              <a:t>Depression involves distinct biological changes in the brain, particularly affecting key chemical messenger systems that regulate mood, motivation and emotional responses. Serotonin is called the “mood regulator” because it helps to maintain emotional balance. When this system is disrupted, it can contribute to persistent negative mood states and disrupted sleep patterns, characteristic of depression. Most common antidepressant medication target this chemical system highlighting it’s importance in mood regulation. </a:t>
            </a:r>
          </a:p>
          <a:p>
            <a:r>
              <a:rPr lang="en-GB" sz="3200" dirty="0"/>
              <a:t>Dopamine on the </a:t>
            </a:r>
            <a:r>
              <a:rPr lang="en-GB" sz="3200" dirty="0" err="1"/>
              <a:t>otherhand</a:t>
            </a:r>
            <a:r>
              <a:rPr lang="en-GB" sz="3200" dirty="0"/>
              <a:t> governs our experience of pleasure, motivation and reward. In depression, reduced dopamine activity in specific brain circuits contributes to anhedonia – which is the inability to feel pleasure from activities that were once pleasurable and also leads to a profound lack of motivation. </a:t>
            </a:r>
          </a:p>
          <a:p>
            <a:r>
              <a:rPr lang="en-GB" sz="3200" dirty="0"/>
              <a:t>On a cellular level depression involves complex changes in neural communications. Neurotransmitters receptors may become less responsive and coordination between mood-regulating brain regions often become disrupted. Medications for depression work through multiple ways. Initially they increase neurotransmitter availability between neurons, the therapeutic effect emerges as they gradually promote neuroplasticity – helping the brain to establish new neural pathways and therefore improving stress resilience. </a:t>
            </a:r>
          </a:p>
        </p:txBody>
      </p:sp>
      <p:sp>
        <p:nvSpPr>
          <p:cNvPr id="4" name="Slide Number Placeholder 3"/>
          <p:cNvSpPr>
            <a:spLocks noGrp="1"/>
          </p:cNvSpPr>
          <p:nvPr>
            <p:ph type="sldNum" sz="quarter" idx="5"/>
          </p:nvPr>
        </p:nvSpPr>
        <p:spPr/>
        <p:txBody>
          <a:bodyPr/>
          <a:lstStyle/>
          <a:p>
            <a:fld id="{36FEF4F7-EC0C-4299-B39B-D12F87E8DFF7}" type="slidenum">
              <a:rPr lang="en-GB" smtClean="0"/>
              <a:t>7</a:t>
            </a:fld>
            <a:endParaRPr lang="en-GB"/>
          </a:p>
        </p:txBody>
      </p:sp>
    </p:spTree>
    <p:extLst>
      <p:ext uri="{BB962C8B-B14F-4D97-AF65-F5344CB8AC3E}">
        <p14:creationId xmlns:p14="http://schemas.microsoft.com/office/powerpoint/2010/main" val="440963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CBT has emerged as the gold standard psychological intervention for depression. Major clinical guidelines such as those from NICE recommend CBT as the initial psychological approach for most depressive disorders. CBT has a strong evidence base, over 500 randomised controlled trials support CBT’s efficacy in treating depression, with meta analyses showing moderate to large effects comparable to medication for mild to moderate depression. CBT typically follows a clear session structure with agendas, skill building and homework assignments. The standard NHS offering for CBT is typically around 6 sessions or more) depending on the severity of depression. While 6 sessions may be sufficient for mild depression, there may be a need for higher intensity CBT sessions. The NHS has developed a distinct approach to delivering CBT that </a:t>
            </a:r>
            <a:r>
              <a:rPr lang="en-GB" sz="3200" dirty="0" err="1"/>
              <a:t>balanaces</a:t>
            </a:r>
            <a:r>
              <a:rPr lang="en-GB" sz="3200" dirty="0"/>
              <a:t> clinical effectiveness within the practical realities of a public healthcare system. While the NHS model has significantly increased access to  evidence-based psychological therapies, it continues to face challenges balancing treatment depth against the need to serve more people with limited resources. Despite these challenges, the NHS approach remains on of the world’s most ambitious attempts to scale effective mental health care across an entire populations. The limitations of the CBT approach include lack of depth within intervention – may inadequately address deeper emotional patterns of depression. It can also have the undesired effect of underemphasising the healing role of the therapeutic relationship. However, treating depression is not a one size fits all endeavour. The medical model, while powerful captures only part of the complex reality of human suffering. So therefore it is crucial to establish a genuinely empathic connection before implementing structured CBT techniques. Using a collaborative approach of CBT – understanding how thoughts and feelings impact suffering whilst </a:t>
            </a:r>
            <a:r>
              <a:rPr lang="en-GB" sz="3200" dirty="0" err="1"/>
              <a:t>honoring</a:t>
            </a:r>
            <a:r>
              <a:rPr lang="en-GB" sz="3200" dirty="0"/>
              <a:t> the client’s experiential wisdom. This integration allows for the power of specific techniques and the healing power of authentic human connection. Cooper, M. (2023). The effectiveness of humanistic therapies. </a:t>
            </a:r>
          </a:p>
        </p:txBody>
      </p:sp>
      <p:sp>
        <p:nvSpPr>
          <p:cNvPr id="4" name="Slide Number Placeholder 3"/>
          <p:cNvSpPr>
            <a:spLocks noGrp="1"/>
          </p:cNvSpPr>
          <p:nvPr>
            <p:ph type="sldNum" sz="quarter" idx="5"/>
          </p:nvPr>
        </p:nvSpPr>
        <p:spPr/>
        <p:txBody>
          <a:bodyPr/>
          <a:lstStyle/>
          <a:p>
            <a:fld id="{36FEF4F7-EC0C-4299-B39B-D12F87E8DFF7}" type="slidenum">
              <a:rPr lang="en-GB" smtClean="0"/>
              <a:t>8</a:t>
            </a:fld>
            <a:endParaRPr lang="en-GB"/>
          </a:p>
        </p:txBody>
      </p:sp>
    </p:spTree>
    <p:extLst>
      <p:ext uri="{BB962C8B-B14F-4D97-AF65-F5344CB8AC3E}">
        <p14:creationId xmlns:p14="http://schemas.microsoft.com/office/powerpoint/2010/main" val="3499130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Wales shows how implementation of NICE guidelines within a bigger context of addressing recovery, lived experience and social factors – thus creating a more holistic approach to depression treatment. The original “together for Mental Health” strategy has now been replaced by a new policy framework – called “Mental Health Delivery plan 2023 – 2028 providing new strategic direction. The emphasis is on 4 key areas prevention, access, integration, workforce. As a result of this strategy, there is now enhanced crisis care and suicide prevention focus. This tailored plan also pays specific attention to children and young people. With concerning trends in youth mental health, the plan prioritises early intervention services for depression within educational settings. The current </a:t>
            </a:r>
            <a:r>
              <a:rPr lang="en-GB" sz="3200" dirty="0" err="1"/>
              <a:t>welsh</a:t>
            </a:r>
            <a:r>
              <a:rPr lang="en-GB" sz="3200" dirty="0"/>
              <a:t> approach represents an evolution in thinking about the treatment of depression whilst maintaining the integration of NICE guidelines within a recovery orientated framework. This revised approach represents a more holistic vision that incorporates evidence-based treatments whilst acknowledging the broader context of depression beyond purely biological (medical model) or psychological frameworks. </a:t>
            </a:r>
          </a:p>
        </p:txBody>
      </p:sp>
      <p:sp>
        <p:nvSpPr>
          <p:cNvPr id="4" name="Slide Number Placeholder 3"/>
          <p:cNvSpPr>
            <a:spLocks noGrp="1"/>
          </p:cNvSpPr>
          <p:nvPr>
            <p:ph type="sldNum" sz="quarter" idx="5"/>
          </p:nvPr>
        </p:nvSpPr>
        <p:spPr/>
        <p:txBody>
          <a:bodyPr/>
          <a:lstStyle/>
          <a:p>
            <a:fld id="{36FEF4F7-EC0C-4299-B39B-D12F87E8DFF7}" type="slidenum">
              <a:rPr lang="en-GB" smtClean="0"/>
              <a:t>9</a:t>
            </a:fld>
            <a:endParaRPr lang="en-GB"/>
          </a:p>
        </p:txBody>
      </p:sp>
    </p:spTree>
    <p:extLst>
      <p:ext uri="{BB962C8B-B14F-4D97-AF65-F5344CB8AC3E}">
        <p14:creationId xmlns:p14="http://schemas.microsoft.com/office/powerpoint/2010/main" val="2410864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Stigma compounds depression’s challenges by preventing seeking of help thus increasing isolation. When depression is viewed as a weakness or a character flaw people internalise that shame and further hide their suffering. The medical model positions depression a biological illness, though the medical model aims to reduce blame and moral judgements. By framing depression as an illness, it allows it to be viewed a medical condition and not a personal failing. The medical model offers valuable tools in fighting stigmas associated with depression particularly by removing “blame” through biological explanation. Therefore depression is viewed as biological in nature – a chemical </a:t>
            </a:r>
            <a:r>
              <a:rPr lang="en-GB" sz="3200" dirty="0" err="1"/>
              <a:t>imbalancement</a:t>
            </a:r>
            <a:r>
              <a:rPr lang="en-GB" sz="3200" dirty="0"/>
              <a:t> . This approach addresses stigma through education about depression as a disease. On the </a:t>
            </a:r>
            <a:r>
              <a:rPr lang="en-GB" sz="3200" dirty="0" err="1"/>
              <a:t>otherhand</a:t>
            </a:r>
            <a:r>
              <a:rPr lang="en-GB" sz="3200" dirty="0"/>
              <a:t> a humanistic perspective frames depression as part of the human experience. The focus is on the person rather than the diagnosis. The individual is viewed as the expert on their own experience. The humanistic approach addresses stigma through connection and authentic relationships whilst seeking meaning and growth potential within human </a:t>
            </a:r>
            <a:r>
              <a:rPr lang="en-GB" sz="3200" dirty="0" err="1"/>
              <a:t>sufferning</a:t>
            </a:r>
            <a:r>
              <a:rPr lang="en-GB" sz="3200" dirty="0"/>
              <a:t>. Authentic relationship and empathic understanding become primary mechanisms for stigma reduction. By truly meeting another in their experience, without judgement, allows for destigmatisation in contemporary attitudes. While both these approaches seem opposed, effective stigma reductions would ideally incorporate both elements of each approach – acknowledging biological contributors whilst </a:t>
            </a:r>
            <a:r>
              <a:rPr lang="en-GB" sz="3200" dirty="0" err="1"/>
              <a:t>honoring</a:t>
            </a:r>
            <a:r>
              <a:rPr lang="en-GB" sz="3200" dirty="0"/>
              <a:t> the uniqueness of each person’s experience. The ideal approach would be to recognise that depression involves brain function but isn’t reducible to it and that behind every diagnosis is a WHOLE person seeking not just symptom relief but meaning, connection and dignity. Now that I have explored stigma and how both the medical model and the humanistic approach tackle it, I will now look at how these insights are translated into actual policy and service provision. I will specifically explore the WG </a:t>
            </a:r>
            <a:r>
              <a:rPr lang="en-GB" sz="3200" dirty="0" err="1"/>
              <a:t>welsh</a:t>
            </a:r>
            <a:r>
              <a:rPr lang="en-GB" sz="3200" dirty="0"/>
              <a:t> government’s mental health strategy and will pay attentions to NICE guidelines and how they influence contemporary understanding. </a:t>
            </a:r>
          </a:p>
        </p:txBody>
      </p:sp>
      <p:sp>
        <p:nvSpPr>
          <p:cNvPr id="4" name="Slide Number Placeholder 3"/>
          <p:cNvSpPr>
            <a:spLocks noGrp="1"/>
          </p:cNvSpPr>
          <p:nvPr>
            <p:ph type="sldNum" sz="quarter" idx="5"/>
          </p:nvPr>
        </p:nvSpPr>
        <p:spPr/>
        <p:txBody>
          <a:bodyPr/>
          <a:lstStyle/>
          <a:p>
            <a:fld id="{36FEF4F7-EC0C-4299-B39B-D12F87E8DFF7}" type="slidenum">
              <a:rPr lang="en-GB" smtClean="0"/>
              <a:t>10</a:t>
            </a:fld>
            <a:endParaRPr lang="en-GB"/>
          </a:p>
        </p:txBody>
      </p:sp>
    </p:spTree>
    <p:extLst>
      <p:ext uri="{BB962C8B-B14F-4D97-AF65-F5344CB8AC3E}">
        <p14:creationId xmlns:p14="http://schemas.microsoft.com/office/powerpoint/2010/main" val="1128677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Depression is more than just a ‘brain problem’ – it is </a:t>
            </a:r>
            <a:r>
              <a:rPr lang="en-GB" sz="3200" dirty="0" err="1"/>
              <a:t>infact</a:t>
            </a:r>
            <a:r>
              <a:rPr lang="en-GB" sz="3200" dirty="0"/>
              <a:t> a human experience. Each person’s depression has it’s own story and meaning. It is therefore best understood as a meaningful human experience that signals an unmet need or loss of connection that needs addressing. People need to feel their lives have meaning. Without a sense of purpose, depression can develop when existence feels ‘hollow’. Roger’s never focused on depression as a medical disorder, but rather he viewed it through a humanistic lens, as psychological distress and disconnection from one’s self. Roger’s aim wasn’t to address depression directly but to create an environment by where the individual could explore their unmet needs and desires. In creating the core conditions of congruence, empathy and unconditional positive regard, he made it possible to explore these inner processes in a safe and trusted environment. In doing so, individuals can reconnect with their authentic selves, processing difficult emotions and move towards greater self – acceptance. Humanistic approached recognise that depression frequently involves confronting existential realities like meaning, freedom, isolation and mortality. These are not pathological concerns but fundamental aspects of human existence. Having increased awareness of one’s actual feelings, needs and experiences – even painful ones – is central to the healing process. </a:t>
            </a:r>
          </a:p>
          <a:p>
            <a:endParaRPr lang="en-GB" dirty="0"/>
          </a:p>
        </p:txBody>
      </p:sp>
      <p:sp>
        <p:nvSpPr>
          <p:cNvPr id="4" name="Slide Number Placeholder 3"/>
          <p:cNvSpPr>
            <a:spLocks noGrp="1"/>
          </p:cNvSpPr>
          <p:nvPr>
            <p:ph type="sldNum" sz="quarter" idx="5"/>
          </p:nvPr>
        </p:nvSpPr>
        <p:spPr/>
        <p:txBody>
          <a:bodyPr/>
          <a:lstStyle/>
          <a:p>
            <a:fld id="{36FEF4F7-EC0C-4299-B39B-D12F87E8DFF7}" type="slidenum">
              <a:rPr lang="en-GB" smtClean="0"/>
              <a:t>11</a:t>
            </a:fld>
            <a:endParaRPr lang="en-GB"/>
          </a:p>
        </p:txBody>
      </p:sp>
    </p:spTree>
    <p:extLst>
      <p:ext uri="{BB962C8B-B14F-4D97-AF65-F5344CB8AC3E}">
        <p14:creationId xmlns:p14="http://schemas.microsoft.com/office/powerpoint/2010/main" val="7844487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5BCAD085-E8A6-8845-BD4E-CB4CCA059FC4}" type="datetimeFigureOut">
              <a:rPr lang="en-US" smtClean="0"/>
              <a:t>5/26/2025</a:t>
            </a:fld>
            <a:endParaRPr lang="en-US"/>
          </a:p>
        </p:txBody>
      </p:sp>
      <p:sp>
        <p:nvSpPr>
          <p:cNvPr id="5" name="Footer Placeholder 4"/>
          <p:cNvSpPr>
            <a:spLocks noGrp="1"/>
          </p:cNvSpPr>
          <p:nvPr>
            <p:ph type="ftr" sz="quarter" idx="11"/>
          </p:nvPr>
        </p:nvSpPr>
        <p:spPr>
          <a:xfrm>
            <a:off x="1900237" y="5410202"/>
            <a:ext cx="3843665" cy="365125"/>
          </a:xfrm>
        </p:spPr>
        <p:txBody>
          <a:bodyPr/>
          <a:lstStyle/>
          <a:p>
            <a:endParaRPr lang="en-US"/>
          </a:p>
        </p:txBody>
      </p:sp>
      <p:sp>
        <p:nvSpPr>
          <p:cNvPr id="6" name="Slide Number Placeholder 5"/>
          <p:cNvSpPr>
            <a:spLocks noGrp="1"/>
          </p:cNvSpPr>
          <p:nvPr>
            <p:ph type="sldNum" sz="quarter" idx="12"/>
          </p:nvPr>
        </p:nvSpPr>
        <p:spPr>
          <a:xfrm>
            <a:off x="7915603" y="5410200"/>
            <a:ext cx="578317"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1059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5BCAD085-E8A6-8845-BD4E-CB4CCA059FC4}" type="datetimeFigureOut">
              <a:rPr lang="en-US" smtClean="0"/>
              <a:t>5/26/2025</a:t>
            </a:fld>
            <a:endParaRPr lang="en-US"/>
          </a:p>
        </p:txBody>
      </p:sp>
      <p:sp>
        <p:nvSpPr>
          <p:cNvPr id="50" name="Footer Placeholder 4"/>
          <p:cNvSpPr>
            <a:spLocks noGrp="1"/>
          </p:cNvSpPr>
          <p:nvPr>
            <p:ph type="ftr" sz="quarter" idx="11"/>
          </p:nvPr>
        </p:nvSpPr>
        <p:spPr>
          <a:xfrm>
            <a:off x="856059" y="5883276"/>
            <a:ext cx="4679482" cy="365125"/>
          </a:xfrm>
        </p:spPr>
        <p:txBody>
          <a:bodyPr/>
          <a:lstStyle/>
          <a:p>
            <a:endParaRPr lang="en-US"/>
          </a:p>
        </p:txBody>
      </p:sp>
      <p:sp>
        <p:nvSpPr>
          <p:cNvPr id="51" name="Slide Number Placeholder 5"/>
          <p:cNvSpPr>
            <a:spLocks noGrp="1"/>
          </p:cNvSpPr>
          <p:nvPr>
            <p:ph type="sldNum" sz="quarter" idx="12"/>
          </p:nvPr>
        </p:nvSpPr>
        <p:spPr>
          <a:xfrm>
            <a:off x="7707241" y="5883275"/>
            <a:ext cx="578317"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71766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1619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78193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4396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5/26/2025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7888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2433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5939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49977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11183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6396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2128789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89827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5/26/2025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76108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5/26/2025</a:t>
            </a:fld>
            <a:endParaRPr lang="en-US"/>
          </a:p>
        </p:txBody>
      </p:sp>
      <p:sp>
        <p:nvSpPr>
          <p:cNvPr id="4" name="Footer Placeholder 3"/>
          <p:cNvSpPr>
            <a:spLocks noGrp="1"/>
          </p:cNvSpPr>
          <p:nvPr>
            <p:ph type="ftr" sz="quarter" idx="11"/>
          </p:nvPr>
        </p:nvSpPr>
        <p:spPr/>
        <p:txBody>
          <a:bodyPr/>
          <a:lstStyle>
            <a:lvl1pPr>
              <a:defRPr cap="all" baseline="0"/>
            </a:lvl1p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448758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488521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102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5/26/2025</a:t>
            </a:fld>
            <a:endParaRPr lang="en-US"/>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1636201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18/10/relationships/comments" Target="../comments/modernComment_103_0.xml"/><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059" y="618518"/>
            <a:ext cx="7429499" cy="1478570"/>
          </a:xfrm>
        </p:spPr>
        <p:txBody>
          <a:bodyPr>
            <a:normAutofit/>
          </a:bodyPr>
          <a:lstStyle/>
          <a:p>
            <a:pPr algn="ctr"/>
            <a:r>
              <a:rPr lang="en-GB" dirty="0">
                <a:latin typeface="Adobe Arabic" panose="02040503050201020203" pitchFamily="18" charset="-78"/>
                <a:cs typeface="Adobe Arabic" panose="02040503050201020203" pitchFamily="18" charset="-78"/>
              </a:rPr>
              <a:t>Title Slide</a:t>
            </a:r>
          </a:p>
        </p:txBody>
      </p:sp>
      <p:pic>
        <p:nvPicPr>
          <p:cNvPr id="5" name="Picture 4" descr="A person under a cloud of rain&#10;&#10;AI-generated content may be incorrect.">
            <a:extLst>
              <a:ext uri="{FF2B5EF4-FFF2-40B4-BE49-F238E27FC236}">
                <a16:creationId xmlns:a16="http://schemas.microsoft.com/office/drawing/2014/main" id="{C2231DCB-ACD5-6711-A23A-C11653FE9247}"/>
              </a:ext>
            </a:extLst>
          </p:cNvPr>
          <p:cNvPicPr>
            <a:picLocks noChangeAspect="1"/>
          </p:cNvPicPr>
          <p:nvPr/>
        </p:nvPicPr>
        <p:blipFill>
          <a:blip r:embed="rId4"/>
          <a:srcRect l="23424" r="12331" b="-1"/>
          <a:stretch/>
        </p:blipFill>
        <p:spPr>
          <a:xfrm>
            <a:off x="719271" y="1631958"/>
            <a:ext cx="349660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p:cNvSpPr>
            <a:spLocks noGrp="1"/>
          </p:cNvSpPr>
          <p:nvPr>
            <p:ph idx="1"/>
          </p:nvPr>
        </p:nvSpPr>
        <p:spPr>
          <a:xfrm>
            <a:off x="4791338" y="1490730"/>
            <a:ext cx="3633391" cy="3541714"/>
          </a:xfrm>
        </p:spPr>
        <p:txBody>
          <a:bodyPr anchor="ctr">
            <a:normAutofit/>
          </a:bodyPr>
          <a:lstStyle/>
          <a:p>
            <a:r>
              <a:rPr lang="en-US"/>
              <a:t> A Critical Exploration of Depression ( with a Humanistic overview)</a:t>
            </a:r>
          </a:p>
          <a:p>
            <a:r>
              <a:rPr lang="en-US"/>
              <a:t>Presented by: Rachel Campbell</a:t>
            </a:r>
          </a:p>
          <a:p>
            <a:r>
              <a:rPr lang="en-US"/>
              <a:t>Date: 1</a:t>
            </a:r>
            <a:r>
              <a:rPr lang="en-US" baseline="30000"/>
              <a:t>st</a:t>
            </a:r>
            <a:r>
              <a:rPr lang="en-US"/>
              <a:t> March 2023</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059" y="-132080"/>
            <a:ext cx="7429499" cy="855980"/>
          </a:xfrm>
        </p:spPr>
        <p:txBody>
          <a:bodyPr>
            <a:normAutofit/>
          </a:bodyPr>
          <a:lstStyle/>
          <a:p>
            <a:pPr algn="ctr"/>
            <a:r>
              <a:rPr lang="en-GB" dirty="0">
                <a:solidFill>
                  <a:schemeClr val="bg2">
                    <a:lumMod val="75000"/>
                  </a:schemeClr>
                </a:solidFill>
                <a:latin typeface="Adobe Arabic" panose="02040503050201020203" pitchFamily="18" charset="-78"/>
                <a:cs typeface="Adobe Arabic" panose="02040503050201020203" pitchFamily="18" charset="-78"/>
              </a:rPr>
              <a:t>Introduction</a:t>
            </a:r>
          </a:p>
        </p:txBody>
      </p:sp>
      <p:pic>
        <p:nvPicPr>
          <p:cNvPr id="5" name="Picture 4">
            <a:extLst>
              <a:ext uri="{FF2B5EF4-FFF2-40B4-BE49-F238E27FC236}">
                <a16:creationId xmlns:a16="http://schemas.microsoft.com/office/drawing/2014/main" id="{93E05AAE-7D15-6C26-728E-6490AB61772B}"/>
              </a:ext>
            </a:extLst>
          </p:cNvPr>
          <p:cNvPicPr>
            <a:picLocks noChangeAspect="1"/>
          </p:cNvPicPr>
          <p:nvPr/>
        </p:nvPicPr>
        <p:blipFill>
          <a:blip r:embed="rId4"/>
          <a:srcRect l="11829" r="11828" b="-1"/>
          <a:stretch/>
        </p:blipFill>
        <p:spPr>
          <a:xfrm>
            <a:off x="856059" y="1605280"/>
            <a:ext cx="3496605" cy="39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p:cNvSpPr>
            <a:spLocks noGrp="1"/>
          </p:cNvSpPr>
          <p:nvPr>
            <p:ph idx="1"/>
          </p:nvPr>
        </p:nvSpPr>
        <p:spPr>
          <a:xfrm>
            <a:off x="4653359" y="838200"/>
            <a:ext cx="3633391" cy="5582920"/>
          </a:xfrm>
        </p:spPr>
        <p:txBody>
          <a:bodyPr anchor="ctr">
            <a:noAutofit/>
          </a:bodyPr>
          <a:lstStyle/>
          <a:p>
            <a:pPr>
              <a:lnSpc>
                <a:spcPct val="110000"/>
              </a:lnSpc>
            </a:pPr>
            <a:r>
              <a:rPr lang="en-US" sz="1800" dirty="0"/>
              <a:t>Depression is a prevalent and serious mental health condition affecting over 280 million people worldwide. (World Health </a:t>
            </a:r>
            <a:r>
              <a:rPr lang="en-US" sz="1800" dirty="0" err="1"/>
              <a:t>Organisation</a:t>
            </a:r>
            <a:r>
              <a:rPr lang="en-US" sz="1800" dirty="0"/>
              <a:t>, 2021)</a:t>
            </a:r>
          </a:p>
          <a:p>
            <a:pPr>
              <a:lnSpc>
                <a:spcPct val="110000"/>
              </a:lnSpc>
            </a:pPr>
            <a:endParaRPr lang="en-US" sz="1800" dirty="0"/>
          </a:p>
          <a:p>
            <a:pPr>
              <a:lnSpc>
                <a:spcPct val="110000"/>
              </a:lnSpc>
            </a:pPr>
            <a:r>
              <a:rPr lang="en-US" sz="1800" dirty="0"/>
              <a:t>This presentation will explore its symptoms, diagnosis (Apa, 2013) theoretical perspectives (Beck et al., 2020) and treatment options (NICE, 2022). </a:t>
            </a:r>
          </a:p>
          <a:p>
            <a:pPr>
              <a:lnSpc>
                <a:spcPct val="110000"/>
              </a:lnSpc>
            </a:pPr>
            <a:endParaRPr lang="en-US" sz="1800" dirty="0"/>
          </a:p>
          <a:p>
            <a:pPr>
              <a:lnSpc>
                <a:spcPct val="110000"/>
              </a:lnSpc>
            </a:pPr>
            <a:r>
              <a:rPr lang="en-US" sz="1800" dirty="0"/>
              <a:t>A critical discussion will assess the strengths and limitations of current approaches (Cuijpers et al., 2019)</a:t>
            </a:r>
          </a:p>
          <a:p>
            <a:pPr>
              <a:lnSpc>
                <a:spcPct val="110000"/>
              </a:lnSpc>
            </a:pPr>
            <a:endParaRPr lang="en-US" sz="1800" dirty="0"/>
          </a:p>
          <a:p>
            <a:pPr>
              <a:lnSpc>
                <a:spcPct val="110000"/>
              </a:lnSpc>
            </a:pP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059" y="78658"/>
            <a:ext cx="7429499" cy="1396181"/>
          </a:xfrm>
        </p:spPr>
        <p:txBody>
          <a:bodyPr>
            <a:normAutofit/>
          </a:bodyPr>
          <a:lstStyle/>
          <a:p>
            <a:pPr algn="ctr"/>
            <a:r>
              <a:rPr lang="en-GB" dirty="0">
                <a:latin typeface="Adobe Arabic" panose="02040503050201020203" pitchFamily="18" charset="-78"/>
                <a:cs typeface="Adobe Arabic" panose="02040503050201020203" pitchFamily="18" charset="-78"/>
              </a:rPr>
              <a:t>What is Depression?</a:t>
            </a:r>
          </a:p>
        </p:txBody>
      </p:sp>
      <p:sp>
        <p:nvSpPr>
          <p:cNvPr id="4" name="Content Placeholder 3">
            <a:extLst>
              <a:ext uri="{FF2B5EF4-FFF2-40B4-BE49-F238E27FC236}">
                <a16:creationId xmlns:a16="http://schemas.microsoft.com/office/drawing/2014/main" id="{86F3601E-C48B-E856-8272-750075F94797}"/>
              </a:ext>
            </a:extLst>
          </p:cNvPr>
          <p:cNvSpPr>
            <a:spLocks noGrp="1"/>
          </p:cNvSpPr>
          <p:nvPr>
            <p:ph idx="1"/>
          </p:nvPr>
        </p:nvSpPr>
        <p:spPr>
          <a:xfrm>
            <a:off x="856060" y="1818967"/>
            <a:ext cx="7429499" cy="4159046"/>
          </a:xfrm>
        </p:spPr>
        <p:txBody>
          <a:bodyPr>
            <a:normAutofit/>
          </a:bodyPr>
          <a:lstStyle/>
          <a:p>
            <a:pPr>
              <a:buFont typeface="Wingdings" panose="05000000000000000000" pitchFamily="2" charset="2"/>
              <a:buChar char="v"/>
            </a:pPr>
            <a:r>
              <a:rPr lang="en-GB" dirty="0"/>
              <a:t> It’s a common mental health condition that affects mood, mind and the body (American Psychiatric Association, 2013).</a:t>
            </a:r>
          </a:p>
          <a:p>
            <a:pPr>
              <a:buFont typeface="Wingdings" panose="05000000000000000000" pitchFamily="2" charset="2"/>
              <a:buChar char="v"/>
            </a:pPr>
            <a:r>
              <a:rPr lang="en-GB" dirty="0"/>
              <a:t>It’s more than just feeling sad – debilitating condition WHO, 2021).</a:t>
            </a:r>
          </a:p>
          <a:p>
            <a:pPr>
              <a:buFont typeface="Wingdings" panose="05000000000000000000" pitchFamily="2" charset="2"/>
              <a:buChar char="v"/>
            </a:pPr>
            <a:r>
              <a:rPr lang="en-GB" dirty="0"/>
              <a:t>Can range from mild to severe (NICE, 2022)</a:t>
            </a:r>
          </a:p>
          <a:p>
            <a:pPr>
              <a:buFont typeface="Wingdings" panose="05000000000000000000" pitchFamily="2" charset="2"/>
              <a:buChar char="v"/>
            </a:pPr>
            <a:r>
              <a:rPr lang="en-GB" dirty="0"/>
              <a:t>It is </a:t>
            </a:r>
            <a:r>
              <a:rPr lang="en-GB" u="sng" dirty="0"/>
              <a:t>NOT</a:t>
            </a:r>
            <a:r>
              <a:rPr lang="en-GB" dirty="0"/>
              <a:t> a character flaw or weakness (Corrigan &amp; Rao, 2012).</a:t>
            </a:r>
          </a:p>
          <a:p>
            <a:pPr>
              <a:buFont typeface="Wingdings" panose="05000000000000000000" pitchFamily="2" charset="2"/>
              <a:buChar char="v"/>
            </a:pPr>
            <a:endParaRPr lang="en-GB" dirty="0"/>
          </a:p>
          <a:p>
            <a:pPr marL="0"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320800"/>
          </a:xfrm>
        </p:spPr>
        <p:txBody>
          <a:bodyPr>
            <a:normAutofit/>
          </a:bodyPr>
          <a:lstStyle/>
          <a:p>
            <a:pPr algn="ctr"/>
            <a:r>
              <a:rPr lang="en-GB" dirty="0">
                <a:latin typeface="Adobe Arabic" panose="02040503050201020203" pitchFamily="18" charset="-78"/>
                <a:cs typeface="Adobe Arabic" panose="02040503050201020203" pitchFamily="18" charset="-78"/>
              </a:rPr>
              <a:t>Symptoms of Depression</a:t>
            </a:r>
          </a:p>
        </p:txBody>
      </p:sp>
      <p:graphicFrame>
        <p:nvGraphicFramePr>
          <p:cNvPr id="6" name="Content Placeholder 3">
            <a:extLst>
              <a:ext uri="{FF2B5EF4-FFF2-40B4-BE49-F238E27FC236}">
                <a16:creationId xmlns:a16="http://schemas.microsoft.com/office/drawing/2014/main" id="{3189761C-325B-339A-C789-C8CD5711A443}"/>
              </a:ext>
            </a:extLst>
          </p:cNvPr>
          <p:cNvGraphicFramePr>
            <a:graphicFrameLocks noGrp="1"/>
          </p:cNvGraphicFramePr>
          <p:nvPr>
            <p:ph idx="1"/>
            <p:extLst>
              <p:ext uri="{D42A27DB-BD31-4B8C-83A1-F6EECF244321}">
                <p14:modId xmlns:p14="http://schemas.microsoft.com/office/powerpoint/2010/main" val="450918011"/>
              </p:ext>
            </p:extLst>
          </p:nvPr>
        </p:nvGraphicFramePr>
        <p:xfrm>
          <a:off x="855663" y="1219200"/>
          <a:ext cx="7429500" cy="3454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1DCF3CFE-7A72-DD9F-39A5-FD2979677290}"/>
              </a:ext>
            </a:extLst>
          </p:cNvPr>
          <p:cNvSpPr txBox="1"/>
          <p:nvPr/>
        </p:nvSpPr>
        <p:spPr>
          <a:xfrm>
            <a:off x="2949575" y="5047734"/>
            <a:ext cx="4578350" cy="369332"/>
          </a:xfrm>
          <a:prstGeom prst="rect">
            <a:avLst/>
          </a:prstGeom>
          <a:noFill/>
        </p:spPr>
        <p:txBody>
          <a:bodyPr wrap="square">
            <a:spAutoFit/>
          </a:bodyPr>
          <a:lstStyle/>
          <a:p>
            <a:r>
              <a:rPr lang="de-DE" sz="1800" dirty="0">
                <a:effectLst/>
                <a:latin typeface="Segoe UI" panose="020B0502040204020203" pitchFamily="34" charset="0"/>
              </a:rPr>
              <a:t>(Malhi &amp; Mann, 2018; Kennedy, 2020)</a:t>
            </a:r>
            <a:endParaRPr lang="en-GB" dirty="0"/>
          </a:p>
        </p:txBody>
      </p:sp>
    </p:spTree>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88"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90" name="Group 189">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6858001"/>
            <a:chOff x="-14288" y="0"/>
            <a:chExt cx="12053888" cy="6858001"/>
          </a:xfrm>
        </p:grpSpPr>
        <p:grpSp>
          <p:nvGrpSpPr>
            <p:cNvPr id="191" name="Group 190">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0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0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1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2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92" name="Group 191">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3"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4"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5"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6"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7"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8"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9"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0"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1"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2"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84ABA2BB-C29D-66C5-155B-EFAB4423294E}"/>
              </a:ext>
            </a:extLst>
          </p:cNvPr>
          <p:cNvSpPr>
            <a:spLocks noGrp="1"/>
          </p:cNvSpPr>
          <p:nvPr>
            <p:ph type="ctrTitle"/>
          </p:nvPr>
        </p:nvSpPr>
        <p:spPr>
          <a:xfrm>
            <a:off x="856059" y="618518"/>
            <a:ext cx="7429499" cy="816583"/>
          </a:xfrm>
        </p:spPr>
        <p:txBody>
          <a:bodyPr vert="horz" lIns="91440" tIns="45720" rIns="91440" bIns="45720" rtlCol="0" anchor="ctr">
            <a:normAutofit/>
          </a:bodyPr>
          <a:lstStyle/>
          <a:p>
            <a:pPr algn="ctr"/>
            <a:r>
              <a:rPr lang="en-US" sz="2000" dirty="0">
                <a:highlight>
                  <a:srgbClr val="000080"/>
                </a:highlight>
              </a:rPr>
              <a:t>Impact on daily life and relationships</a:t>
            </a:r>
          </a:p>
        </p:txBody>
      </p:sp>
      <p:pic>
        <p:nvPicPr>
          <p:cNvPr id="4" name="Picture 3">
            <a:extLst>
              <a:ext uri="{FF2B5EF4-FFF2-40B4-BE49-F238E27FC236}">
                <a16:creationId xmlns:a16="http://schemas.microsoft.com/office/drawing/2014/main" id="{F775E974-6447-2B0F-F579-E9AB250578A5}"/>
              </a:ext>
            </a:extLst>
          </p:cNvPr>
          <p:cNvPicPr>
            <a:picLocks noChangeAspect="1"/>
          </p:cNvPicPr>
          <p:nvPr/>
        </p:nvPicPr>
        <p:blipFill>
          <a:blip r:embed="rId5"/>
          <a:srcRect l="24467" r="23266" b="-1"/>
          <a:stretch/>
        </p:blipFill>
        <p:spPr>
          <a:xfrm>
            <a:off x="698897" y="1317625"/>
            <a:ext cx="2620948"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Subtitle 2">
            <a:extLst>
              <a:ext uri="{FF2B5EF4-FFF2-40B4-BE49-F238E27FC236}">
                <a16:creationId xmlns:a16="http://schemas.microsoft.com/office/drawing/2014/main" id="{0FB3B167-AFAC-A779-4DB4-F538E5700F19}"/>
              </a:ext>
            </a:extLst>
          </p:cNvPr>
          <p:cNvSpPr>
            <a:spLocks noGrp="1"/>
          </p:cNvSpPr>
          <p:nvPr>
            <p:ph type="subTitle" idx="1"/>
          </p:nvPr>
        </p:nvSpPr>
        <p:spPr>
          <a:xfrm>
            <a:off x="3611627" y="1516063"/>
            <a:ext cx="5089460" cy="4981574"/>
          </a:xfrm>
        </p:spPr>
        <p:txBody>
          <a:bodyPr vert="horz" lIns="91440" tIns="45720" rIns="91440" bIns="45720" rtlCol="0">
            <a:normAutofit fontScale="92500" lnSpcReduction="10000"/>
          </a:bodyPr>
          <a:lstStyle/>
          <a:p>
            <a:pPr>
              <a:lnSpc>
                <a:spcPct val="110000"/>
              </a:lnSpc>
            </a:pPr>
            <a:r>
              <a:rPr lang="en-US" sz="1400" u="sng" dirty="0">
                <a:solidFill>
                  <a:schemeClr val="tx1"/>
                </a:solidFill>
                <a:highlight>
                  <a:srgbClr val="000080"/>
                </a:highlight>
              </a:rPr>
              <a:t>Functional impairmen</a:t>
            </a:r>
            <a:r>
              <a:rPr lang="en-US" sz="1400" dirty="0">
                <a:solidFill>
                  <a:schemeClr val="tx1"/>
                </a:solidFill>
              </a:rPr>
              <a:t>t:</a:t>
            </a:r>
          </a:p>
          <a:p>
            <a:pPr>
              <a:lnSpc>
                <a:spcPct val="110000"/>
              </a:lnSpc>
            </a:pPr>
            <a:r>
              <a:rPr lang="en-US" sz="1400" dirty="0">
                <a:solidFill>
                  <a:schemeClr val="tx1"/>
                </a:solidFill>
              </a:rPr>
              <a:t>Basic self care -  becomes difficult</a:t>
            </a:r>
          </a:p>
          <a:p>
            <a:pPr>
              <a:lnSpc>
                <a:spcPct val="110000"/>
              </a:lnSpc>
            </a:pPr>
            <a:r>
              <a:rPr lang="en-US" sz="1400" dirty="0">
                <a:solidFill>
                  <a:schemeClr val="tx1"/>
                </a:solidFill>
              </a:rPr>
              <a:t>Sleep disturbances – insomnia or hypersomnia</a:t>
            </a:r>
          </a:p>
          <a:p>
            <a:pPr>
              <a:lnSpc>
                <a:spcPct val="110000"/>
              </a:lnSpc>
            </a:pPr>
            <a:r>
              <a:rPr lang="en-US" sz="1400" dirty="0">
                <a:solidFill>
                  <a:schemeClr val="tx1"/>
                </a:solidFill>
              </a:rPr>
              <a:t>Appetite changes – decreased or increased</a:t>
            </a:r>
          </a:p>
          <a:p>
            <a:pPr>
              <a:lnSpc>
                <a:spcPct val="110000"/>
              </a:lnSpc>
            </a:pPr>
            <a:r>
              <a:rPr lang="en-US" sz="1400" dirty="0">
                <a:solidFill>
                  <a:schemeClr val="tx1"/>
                </a:solidFill>
              </a:rPr>
              <a:t>Energy depletion – simple tasks become overwhelming</a:t>
            </a:r>
          </a:p>
          <a:p>
            <a:pPr>
              <a:lnSpc>
                <a:spcPct val="110000"/>
              </a:lnSpc>
            </a:pPr>
            <a:r>
              <a:rPr lang="en-US" sz="1400" dirty="0">
                <a:solidFill>
                  <a:schemeClr val="tx1"/>
                </a:solidFill>
              </a:rPr>
              <a:t>Concentration difficulties – affecting work/study</a:t>
            </a:r>
          </a:p>
          <a:p>
            <a:pPr>
              <a:lnSpc>
                <a:spcPct val="110000"/>
              </a:lnSpc>
            </a:pPr>
            <a:endParaRPr lang="en-US" sz="1400" dirty="0">
              <a:solidFill>
                <a:schemeClr val="tx1"/>
              </a:solidFill>
            </a:endParaRPr>
          </a:p>
          <a:p>
            <a:pPr indent="-228600">
              <a:lnSpc>
                <a:spcPct val="110000"/>
              </a:lnSpc>
              <a:buFont typeface="Arial" panose="020B0604020202020204" pitchFamily="34" charset="0"/>
              <a:buChar char="•"/>
            </a:pPr>
            <a:r>
              <a:rPr lang="en-US" sz="1400" dirty="0">
                <a:solidFill>
                  <a:schemeClr val="tx1"/>
                </a:solidFill>
                <a:highlight>
                  <a:srgbClr val="000080"/>
                </a:highlight>
              </a:rPr>
              <a:t>Relationship effects:</a:t>
            </a:r>
          </a:p>
          <a:p>
            <a:pPr indent="-228600">
              <a:lnSpc>
                <a:spcPct val="110000"/>
              </a:lnSpc>
              <a:buFont typeface="Arial" panose="020B0604020202020204" pitchFamily="34" charset="0"/>
              <a:buChar char="•"/>
            </a:pPr>
            <a:r>
              <a:rPr lang="en-US" sz="1400" dirty="0">
                <a:solidFill>
                  <a:schemeClr val="tx1"/>
                </a:solidFill>
              </a:rPr>
              <a:t>Social withdrawal – isolation from support networks</a:t>
            </a:r>
          </a:p>
          <a:p>
            <a:pPr indent="-228600">
              <a:lnSpc>
                <a:spcPct val="110000"/>
              </a:lnSpc>
              <a:buFont typeface="Arial" panose="020B0604020202020204" pitchFamily="34" charset="0"/>
              <a:buChar char="•"/>
            </a:pPr>
            <a:r>
              <a:rPr lang="en-US" sz="1400" dirty="0">
                <a:solidFill>
                  <a:schemeClr val="tx1"/>
                </a:solidFill>
              </a:rPr>
              <a:t>Communication difficulty emotional expression diminishes</a:t>
            </a:r>
          </a:p>
          <a:p>
            <a:pPr indent="-228600">
              <a:lnSpc>
                <a:spcPct val="110000"/>
              </a:lnSpc>
              <a:buFont typeface="Arial" panose="020B0604020202020204" pitchFamily="34" charset="0"/>
              <a:buChar char="•"/>
            </a:pPr>
            <a:r>
              <a:rPr lang="en-US" sz="1400" dirty="0">
                <a:solidFill>
                  <a:schemeClr val="tx1"/>
                </a:solidFill>
              </a:rPr>
              <a:t>Reduced capacity for intimacy -  affects interpersonal relationships. </a:t>
            </a:r>
          </a:p>
          <a:p>
            <a:pPr indent="-228600">
              <a:lnSpc>
                <a:spcPct val="110000"/>
              </a:lnSpc>
              <a:buFont typeface="Arial" panose="020B0604020202020204" pitchFamily="34" charset="0"/>
              <a:buChar char="•"/>
            </a:pPr>
            <a:endParaRPr lang="en-US" sz="1400" dirty="0">
              <a:solidFill>
                <a:schemeClr val="tx1"/>
              </a:solidFill>
            </a:endParaRPr>
          </a:p>
          <a:p>
            <a:pPr indent="-228600">
              <a:lnSpc>
                <a:spcPct val="110000"/>
              </a:lnSpc>
              <a:buFont typeface="Arial" panose="020B0604020202020204" pitchFamily="34" charset="0"/>
              <a:buChar char="•"/>
            </a:pPr>
            <a:r>
              <a:rPr lang="en-US" sz="1400" dirty="0">
                <a:solidFill>
                  <a:schemeClr val="tx1"/>
                </a:solidFill>
                <a:highlight>
                  <a:srgbClr val="000080"/>
                </a:highlight>
              </a:rPr>
              <a:t>Humanistic overview</a:t>
            </a:r>
            <a:r>
              <a:rPr lang="en-US" sz="1400" dirty="0">
                <a:solidFill>
                  <a:schemeClr val="tx1"/>
                </a:solidFill>
              </a:rPr>
              <a:t>: depression is viewed as disconnection from one’s self. Symptoms emerge in response to unmet needs.</a:t>
            </a:r>
          </a:p>
          <a:p>
            <a:pPr indent="-228600">
              <a:lnSpc>
                <a:spcPct val="110000"/>
              </a:lnSpc>
              <a:buFont typeface="Arial" panose="020B0604020202020204" pitchFamily="34" charset="0"/>
              <a:buChar char="•"/>
            </a:pPr>
            <a:endParaRPr lang="en-US" sz="1400" dirty="0">
              <a:solidFill>
                <a:schemeClr val="tx1"/>
              </a:solidFill>
            </a:endParaRPr>
          </a:p>
          <a:p>
            <a:pPr indent="-228600">
              <a:lnSpc>
                <a:spcPct val="110000"/>
              </a:lnSpc>
              <a:buFont typeface="Arial" panose="020B0604020202020204" pitchFamily="34" charset="0"/>
              <a:buChar char="•"/>
            </a:pPr>
            <a:endParaRPr lang="en-US" sz="1400" dirty="0">
              <a:solidFill>
                <a:schemeClr val="tx1"/>
              </a:solidFill>
            </a:endParaRPr>
          </a:p>
          <a:p>
            <a:pPr indent="-228600">
              <a:lnSpc>
                <a:spcPct val="110000"/>
              </a:lnSpc>
              <a:buFont typeface="Arial" panose="020B0604020202020204" pitchFamily="34" charset="0"/>
              <a:buChar char="•"/>
            </a:pPr>
            <a:endParaRPr lang="en-US" sz="1400" dirty="0">
              <a:solidFill>
                <a:schemeClr val="tx1"/>
              </a:solidFill>
            </a:endParaRPr>
          </a:p>
        </p:txBody>
      </p:sp>
    </p:spTree>
    <p:extLst>
      <p:ext uri="{BB962C8B-B14F-4D97-AF65-F5344CB8AC3E}">
        <p14:creationId xmlns:p14="http://schemas.microsoft.com/office/powerpoint/2010/main" val="1391679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4002" cy="6858001"/>
            <a:chOff x="0" y="-1"/>
            <a:chExt cx="12192003" cy="6858001"/>
          </a:xfrm>
        </p:grpSpPr>
        <p:sp useBgFill="1">
          <p:nvSpPr>
            <p:cNvPr id="76" name="Rectangle 75">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3747522" y="14288"/>
            <a:ext cx="4538035" cy="1254073"/>
          </a:xfrm>
        </p:spPr>
        <p:txBody>
          <a:bodyPr>
            <a:normAutofit/>
          </a:bodyPr>
          <a:lstStyle/>
          <a:p>
            <a:pPr marL="571500" indent="-571500" algn="ctr">
              <a:buFont typeface="Wingdings" panose="05000000000000000000" pitchFamily="2" charset="2"/>
              <a:buChar char="§"/>
            </a:pPr>
            <a:r>
              <a:rPr lang="en-GB" sz="2000" dirty="0"/>
              <a:t>How is depression diagnosed </a:t>
            </a:r>
          </a:p>
        </p:txBody>
      </p:sp>
      <p:pic>
        <p:nvPicPr>
          <p:cNvPr id="6" name="Picture 5">
            <a:extLst>
              <a:ext uri="{FF2B5EF4-FFF2-40B4-BE49-F238E27FC236}">
                <a16:creationId xmlns:a16="http://schemas.microsoft.com/office/drawing/2014/main" id="{3E690A2D-5D1F-3A89-77E5-8E34C01A0198}"/>
              </a:ext>
            </a:extLst>
          </p:cNvPr>
          <p:cNvPicPr>
            <a:picLocks noChangeAspect="1"/>
          </p:cNvPicPr>
          <p:nvPr/>
        </p:nvPicPr>
        <p:blipFill>
          <a:blip r:embed="rId5"/>
          <a:srcRect l="33182" r="38302"/>
          <a:stretch/>
        </p:blipFill>
        <p:spPr>
          <a:xfrm>
            <a:off x="-4197" y="10"/>
            <a:ext cx="3476686" cy="6857990"/>
          </a:xfrm>
          <a:prstGeom prst="rect">
            <a:avLst/>
          </a:prstGeom>
        </p:spPr>
      </p:pic>
      <p:grpSp>
        <p:nvGrpSpPr>
          <p:cNvPr id="79" name="Group 78">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6858001"/>
            <a:chOff x="0" y="0"/>
            <a:chExt cx="2305051" cy="6858001"/>
          </a:xfrm>
          <a:solidFill>
            <a:schemeClr val="tx1">
              <a:alpha val="70000"/>
            </a:schemeClr>
          </a:solidFill>
          <a:effectLst/>
        </p:grpSpPr>
        <p:sp>
          <p:nvSpPr>
            <p:cNvPr id="80" name="Rectangle 79">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81"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2"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3" name="Rectangle 82">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2"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5"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6"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9"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6"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Rectangle 107">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9"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4"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8"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Rectangle 119">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21"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7"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8"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9"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0"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1"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2"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3"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4" name="Content Placeholder 3">
            <a:extLst>
              <a:ext uri="{FF2B5EF4-FFF2-40B4-BE49-F238E27FC236}">
                <a16:creationId xmlns:a16="http://schemas.microsoft.com/office/drawing/2014/main" id="{CF2576B6-B309-4EB9-4AB1-1FB0687A1251}"/>
              </a:ext>
            </a:extLst>
          </p:cNvPr>
          <p:cNvSpPr>
            <a:spLocks noGrp="1"/>
          </p:cNvSpPr>
          <p:nvPr>
            <p:ph idx="1"/>
          </p:nvPr>
        </p:nvSpPr>
        <p:spPr>
          <a:xfrm>
            <a:off x="3726717" y="1268361"/>
            <a:ext cx="5313697" cy="4522840"/>
          </a:xfrm>
        </p:spPr>
        <p:txBody>
          <a:bodyPr>
            <a:normAutofit fontScale="92500" lnSpcReduction="10000"/>
          </a:bodyPr>
          <a:lstStyle/>
          <a:p>
            <a:r>
              <a:rPr lang="en-GB" dirty="0"/>
              <a:t>Through clinical interviews (Hahn et al., 2021)</a:t>
            </a:r>
          </a:p>
          <a:p>
            <a:r>
              <a:rPr lang="en-GB" dirty="0"/>
              <a:t>Beck depression Inventory (BD1-11) (Beck et al., 1996)</a:t>
            </a:r>
          </a:p>
          <a:p>
            <a:r>
              <a:rPr lang="en-GB" dirty="0"/>
              <a:t>Patient Health </a:t>
            </a:r>
            <a:r>
              <a:rPr lang="en-GB" dirty="0" err="1"/>
              <a:t>Questionaire</a:t>
            </a:r>
            <a:r>
              <a:rPr lang="en-GB" dirty="0"/>
              <a:t> (PHQ-9) (Kroenke et al., 2001)</a:t>
            </a:r>
          </a:p>
          <a:p>
            <a:r>
              <a:rPr lang="en-GB" dirty="0"/>
              <a:t>Hamilton Depression scale (HAM-D) (Zimmerman et at., 2013)</a:t>
            </a:r>
          </a:p>
          <a:p>
            <a:r>
              <a:rPr lang="en-GB" dirty="0"/>
              <a:t>Physical exam: to rule out underlying medical causes (Maurer, 2012)</a:t>
            </a:r>
          </a:p>
          <a:p>
            <a:pPr marL="0" indent="0">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F7B9-0F2D-DD6A-D73B-4BBB85D3247D}"/>
              </a:ext>
            </a:extLst>
          </p:cNvPr>
          <p:cNvSpPr>
            <a:spLocks noGrp="1"/>
          </p:cNvSpPr>
          <p:nvPr>
            <p:ph type="ctrTitle"/>
          </p:nvPr>
        </p:nvSpPr>
        <p:spPr>
          <a:xfrm>
            <a:off x="2373549" y="1"/>
            <a:ext cx="6120370" cy="797668"/>
          </a:xfrm>
        </p:spPr>
        <p:txBody>
          <a:bodyPr>
            <a:normAutofit fontScale="90000"/>
          </a:bodyPr>
          <a:lstStyle/>
          <a:p>
            <a:r>
              <a:rPr lang="en-GB" sz="2000" dirty="0"/>
              <a:t>Biological basis of depression: the serotonin connection (Duman et al., 2016); Harmer et al., 2017)</a:t>
            </a:r>
          </a:p>
        </p:txBody>
      </p:sp>
      <p:sp>
        <p:nvSpPr>
          <p:cNvPr id="3" name="Subtitle 2">
            <a:extLst>
              <a:ext uri="{FF2B5EF4-FFF2-40B4-BE49-F238E27FC236}">
                <a16:creationId xmlns:a16="http://schemas.microsoft.com/office/drawing/2014/main" id="{382A95D7-3D06-18C5-997A-94B3AB377C8C}"/>
              </a:ext>
            </a:extLst>
          </p:cNvPr>
          <p:cNvSpPr>
            <a:spLocks noGrp="1"/>
          </p:cNvSpPr>
          <p:nvPr>
            <p:ph type="subTitle" idx="1"/>
          </p:nvPr>
        </p:nvSpPr>
        <p:spPr>
          <a:xfrm>
            <a:off x="1889920" y="1181100"/>
            <a:ext cx="6515100" cy="3862963"/>
          </a:xfrm>
        </p:spPr>
        <p:txBody>
          <a:bodyPr>
            <a:normAutofit/>
          </a:bodyPr>
          <a:lstStyle/>
          <a:p>
            <a:endParaRPr lang="en-GB" dirty="0"/>
          </a:p>
        </p:txBody>
      </p:sp>
      <p:pic>
        <p:nvPicPr>
          <p:cNvPr id="4" name="Picture 3">
            <a:extLst>
              <a:ext uri="{FF2B5EF4-FFF2-40B4-BE49-F238E27FC236}">
                <a16:creationId xmlns:a16="http://schemas.microsoft.com/office/drawing/2014/main" id="{5E4BF107-911B-D517-9D4F-78092DC40B60}"/>
              </a:ext>
            </a:extLst>
          </p:cNvPr>
          <p:cNvPicPr>
            <a:picLocks noChangeAspect="1"/>
          </p:cNvPicPr>
          <p:nvPr/>
        </p:nvPicPr>
        <p:blipFill>
          <a:blip r:embed="rId3"/>
          <a:stretch>
            <a:fillRect/>
          </a:stretch>
        </p:blipFill>
        <p:spPr>
          <a:xfrm>
            <a:off x="3677463" y="2046248"/>
            <a:ext cx="2257425" cy="1600199"/>
          </a:xfrm>
          <a:prstGeom prst="rect">
            <a:avLst/>
          </a:prstGeom>
        </p:spPr>
      </p:pic>
      <p:pic>
        <p:nvPicPr>
          <p:cNvPr id="6" name="Picture 5">
            <a:extLst>
              <a:ext uri="{FF2B5EF4-FFF2-40B4-BE49-F238E27FC236}">
                <a16:creationId xmlns:a16="http://schemas.microsoft.com/office/drawing/2014/main" id="{46264728-CBCA-E63D-3981-79C7811F19F2}"/>
              </a:ext>
            </a:extLst>
          </p:cNvPr>
          <p:cNvPicPr>
            <a:picLocks noChangeAspect="1"/>
          </p:cNvPicPr>
          <p:nvPr/>
        </p:nvPicPr>
        <p:blipFill>
          <a:blip r:embed="rId4"/>
          <a:stretch>
            <a:fillRect/>
          </a:stretch>
        </p:blipFill>
        <p:spPr>
          <a:xfrm>
            <a:off x="0" y="3303162"/>
            <a:ext cx="9144000" cy="251675"/>
          </a:xfrm>
          <a:prstGeom prst="rect">
            <a:avLst/>
          </a:prstGeom>
        </p:spPr>
      </p:pic>
    </p:spTree>
    <p:extLst>
      <p:ext uri="{BB962C8B-B14F-4D97-AF65-F5344CB8AC3E}">
        <p14:creationId xmlns:p14="http://schemas.microsoft.com/office/powerpoint/2010/main" val="3849331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6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39EBF926-B859-69B9-04CE-989B5328CF55}"/>
              </a:ext>
            </a:extLst>
          </p:cNvPr>
          <p:cNvSpPr>
            <a:spLocks noGrp="1"/>
          </p:cNvSpPr>
          <p:nvPr>
            <p:ph type="title"/>
          </p:nvPr>
        </p:nvSpPr>
        <p:spPr>
          <a:xfrm>
            <a:off x="1014929" y="644435"/>
            <a:ext cx="3344465" cy="1478570"/>
          </a:xfrm>
        </p:spPr>
        <p:txBody>
          <a:bodyPr>
            <a:normAutofit/>
          </a:bodyPr>
          <a:lstStyle/>
          <a:p>
            <a:r>
              <a:rPr lang="en-GB" sz="2800" dirty="0" err="1">
                <a:latin typeface="Adobe Arabic" panose="02040503050201020203" pitchFamily="18" charset="-78"/>
                <a:cs typeface="Adobe Arabic" panose="02040503050201020203" pitchFamily="18" charset="-78"/>
              </a:rPr>
              <a:t>Cbt</a:t>
            </a:r>
            <a:r>
              <a:rPr lang="en-GB" sz="2800" dirty="0">
                <a:latin typeface="Adobe Arabic" panose="02040503050201020203" pitchFamily="18" charset="-78"/>
                <a:cs typeface="Adobe Arabic" panose="02040503050201020203" pitchFamily="18" charset="-78"/>
              </a:rPr>
              <a:t> – as the first line treatment</a:t>
            </a:r>
          </a:p>
        </p:txBody>
      </p:sp>
      <p:sp>
        <p:nvSpPr>
          <p:cNvPr id="3" name="Content Placeholder 2">
            <a:extLst>
              <a:ext uri="{FF2B5EF4-FFF2-40B4-BE49-F238E27FC236}">
                <a16:creationId xmlns:a16="http://schemas.microsoft.com/office/drawing/2014/main" id="{CD836FB7-AD08-3365-9B90-14B8579D61BF}"/>
              </a:ext>
            </a:extLst>
          </p:cNvPr>
          <p:cNvSpPr>
            <a:spLocks noGrp="1"/>
          </p:cNvSpPr>
          <p:nvPr>
            <p:ph idx="1"/>
          </p:nvPr>
        </p:nvSpPr>
        <p:spPr>
          <a:xfrm>
            <a:off x="856059" y="2249487"/>
            <a:ext cx="3344465" cy="3965046"/>
          </a:xfrm>
        </p:spPr>
        <p:txBody>
          <a:bodyPr>
            <a:normAutofit/>
          </a:bodyPr>
          <a:lstStyle/>
          <a:p>
            <a:pPr>
              <a:lnSpc>
                <a:spcPct val="110000"/>
              </a:lnSpc>
            </a:pPr>
            <a:r>
              <a:rPr lang="en-GB" sz="1300" dirty="0"/>
              <a:t>CBT (cognitive behavioural therapy) is the most widely recommended psychological treatment for depression. CBT as a first line treatment. </a:t>
            </a:r>
          </a:p>
          <a:p>
            <a:pPr>
              <a:lnSpc>
                <a:spcPct val="110000"/>
              </a:lnSpc>
            </a:pPr>
            <a:r>
              <a:rPr lang="en-GB" sz="1300" dirty="0"/>
              <a:t>CBT has a strong evidence  base. </a:t>
            </a:r>
          </a:p>
          <a:p>
            <a:pPr>
              <a:lnSpc>
                <a:spcPct val="110000"/>
              </a:lnSpc>
            </a:pPr>
            <a:r>
              <a:rPr lang="en-GB" sz="1300" dirty="0"/>
              <a:t>Structured approaches makes it easy to standardise and research</a:t>
            </a:r>
          </a:p>
          <a:p>
            <a:pPr>
              <a:lnSpc>
                <a:spcPct val="110000"/>
              </a:lnSpc>
            </a:pPr>
            <a:r>
              <a:rPr lang="en-GB" sz="1300" dirty="0"/>
              <a:t>Focus on measurable outcomes align with current medical model </a:t>
            </a:r>
          </a:p>
          <a:p>
            <a:pPr>
              <a:lnSpc>
                <a:spcPct val="110000"/>
              </a:lnSpc>
            </a:pPr>
            <a:r>
              <a:rPr lang="en-GB" sz="1300" dirty="0"/>
              <a:t>Widely available (in-person, digital, group)</a:t>
            </a:r>
          </a:p>
          <a:p>
            <a:pPr>
              <a:lnSpc>
                <a:spcPct val="110000"/>
              </a:lnSpc>
            </a:pPr>
            <a:r>
              <a:rPr lang="en-GB" sz="1300" dirty="0"/>
              <a:t>Strong support from clinical guidelines (NICE). </a:t>
            </a:r>
          </a:p>
          <a:p>
            <a:pPr>
              <a:lnSpc>
                <a:spcPct val="110000"/>
              </a:lnSpc>
            </a:pPr>
            <a:r>
              <a:rPr lang="en-GB" sz="1300" dirty="0"/>
              <a:t>Compatible with medication</a:t>
            </a:r>
          </a:p>
          <a:p>
            <a:pPr marL="0" indent="0">
              <a:lnSpc>
                <a:spcPct val="110000"/>
              </a:lnSpc>
              <a:buNone/>
            </a:pPr>
            <a:endParaRPr lang="en-GB" sz="1300" dirty="0"/>
          </a:p>
        </p:txBody>
      </p:sp>
      <p:pic>
        <p:nvPicPr>
          <p:cNvPr id="5" name="Picture 4" descr="A diagram of thoughts and feelings&#10;&#10;AI-generated content may be incorrect.">
            <a:extLst>
              <a:ext uri="{FF2B5EF4-FFF2-40B4-BE49-F238E27FC236}">
                <a16:creationId xmlns:a16="http://schemas.microsoft.com/office/drawing/2014/main" id="{84137BEE-5205-D699-FB0B-89C19E6C6E9F}"/>
              </a:ext>
            </a:extLst>
          </p:cNvPr>
          <p:cNvPicPr>
            <a:picLocks noChangeAspect="1"/>
          </p:cNvPicPr>
          <p:nvPr/>
        </p:nvPicPr>
        <p:blipFill>
          <a:blip r:embed="rId5"/>
          <a:stretch>
            <a:fillRect/>
          </a:stretch>
        </p:blipFill>
        <p:spPr>
          <a:xfrm>
            <a:off x="4572000" y="1160074"/>
            <a:ext cx="4092209" cy="451290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61" name="Group 160">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5604"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7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8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9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1102685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524FD-399E-C518-6AB1-BEC1C972DC06}"/>
              </a:ext>
            </a:extLst>
          </p:cNvPr>
          <p:cNvSpPr>
            <a:spLocks noGrp="1"/>
          </p:cNvSpPr>
          <p:nvPr>
            <p:ph type="title"/>
          </p:nvPr>
        </p:nvSpPr>
        <p:spPr>
          <a:xfrm>
            <a:off x="856060" y="147782"/>
            <a:ext cx="7429499" cy="1182254"/>
          </a:xfrm>
        </p:spPr>
        <p:txBody>
          <a:bodyPr>
            <a:normAutofit/>
          </a:bodyPr>
          <a:lstStyle/>
          <a:p>
            <a:pPr algn="ctr"/>
            <a:r>
              <a:rPr lang="en-GB" sz="2400" dirty="0"/>
              <a:t>“together for mental health”</a:t>
            </a:r>
          </a:p>
        </p:txBody>
      </p:sp>
      <p:sp>
        <p:nvSpPr>
          <p:cNvPr id="3" name="Content Placeholder 2">
            <a:extLst>
              <a:ext uri="{FF2B5EF4-FFF2-40B4-BE49-F238E27FC236}">
                <a16:creationId xmlns:a16="http://schemas.microsoft.com/office/drawing/2014/main" id="{117EE846-B3F1-2F8C-86B1-2DB5253D86A0}"/>
              </a:ext>
            </a:extLst>
          </p:cNvPr>
          <p:cNvSpPr>
            <a:spLocks noGrp="1"/>
          </p:cNvSpPr>
          <p:nvPr>
            <p:ph idx="1"/>
          </p:nvPr>
        </p:nvSpPr>
        <p:spPr>
          <a:xfrm>
            <a:off x="856060" y="1173018"/>
            <a:ext cx="7429499" cy="4618183"/>
          </a:xfrm>
        </p:spPr>
        <p:txBody>
          <a:bodyPr>
            <a:normAutofit fontScale="92500"/>
          </a:bodyPr>
          <a:lstStyle/>
          <a:p>
            <a:r>
              <a:rPr lang="en-GB" dirty="0"/>
              <a:t>Wales has developed a distinctive approach to mental health through it’s national strategy while implementing NICE clinical guidelines. </a:t>
            </a:r>
          </a:p>
          <a:p>
            <a:r>
              <a:rPr lang="en-GB" dirty="0"/>
              <a:t>10 year </a:t>
            </a:r>
            <a:r>
              <a:rPr lang="en-GB" dirty="0" err="1"/>
              <a:t>welsh</a:t>
            </a:r>
            <a:r>
              <a:rPr lang="en-GB" dirty="0"/>
              <a:t> strategy: “Together for Mental Health (2012-2022) provided a decade long framework looking beyond symptom reduction to meaningful recovery.</a:t>
            </a:r>
          </a:p>
          <a:p>
            <a:r>
              <a:rPr lang="en-GB" dirty="0"/>
              <a:t>The </a:t>
            </a:r>
            <a:r>
              <a:rPr lang="en-GB" dirty="0" err="1"/>
              <a:t>welsh</a:t>
            </a:r>
            <a:r>
              <a:rPr lang="en-GB" dirty="0"/>
              <a:t> approach recognises the connection between physical and mental health</a:t>
            </a:r>
          </a:p>
          <a:p>
            <a:r>
              <a:rPr lang="en-GB" dirty="0"/>
              <a:t>Early intervention &amp; stigma: the strategy emphasizes early intervention and support in a bid to tackle stigma. </a:t>
            </a:r>
          </a:p>
        </p:txBody>
      </p:sp>
    </p:spTree>
    <p:extLst>
      <p:ext uri="{BB962C8B-B14F-4D97-AF65-F5344CB8AC3E}">
        <p14:creationId xmlns:p14="http://schemas.microsoft.com/office/powerpoint/2010/main" val="3467503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2"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74" name="Group 73">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5"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6"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7"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8"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79"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4"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6"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1"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B8E040F9-194A-B019-37E0-D83517637D5C}"/>
              </a:ext>
            </a:extLst>
          </p:cNvPr>
          <p:cNvSpPr>
            <a:spLocks noGrp="1"/>
          </p:cNvSpPr>
          <p:nvPr>
            <p:ph type="title"/>
          </p:nvPr>
        </p:nvSpPr>
        <p:spPr>
          <a:xfrm>
            <a:off x="500069" y="277814"/>
            <a:ext cx="7494582" cy="677862"/>
          </a:xfrm>
        </p:spPr>
        <p:txBody>
          <a:bodyPr vert="horz" lIns="91440" tIns="45720" rIns="91440" bIns="45720" rtlCol="0" anchor="b">
            <a:normAutofit/>
          </a:bodyPr>
          <a:lstStyle/>
          <a:p>
            <a:pPr algn="ctr"/>
            <a:r>
              <a:rPr lang="en-US" sz="3800" dirty="0"/>
              <a:t>Stigma and depression</a:t>
            </a:r>
          </a:p>
        </p:txBody>
      </p:sp>
      <p:sp>
        <p:nvSpPr>
          <p:cNvPr id="3" name="Text Placeholder 2">
            <a:extLst>
              <a:ext uri="{FF2B5EF4-FFF2-40B4-BE49-F238E27FC236}">
                <a16:creationId xmlns:a16="http://schemas.microsoft.com/office/drawing/2014/main" id="{FD23B54D-0FD7-F663-FB88-0C64776D5E82}"/>
              </a:ext>
            </a:extLst>
          </p:cNvPr>
          <p:cNvSpPr>
            <a:spLocks noGrp="1"/>
          </p:cNvSpPr>
          <p:nvPr>
            <p:ph type="body" idx="1"/>
          </p:nvPr>
        </p:nvSpPr>
        <p:spPr>
          <a:xfrm>
            <a:off x="2822816" y="1093789"/>
            <a:ext cx="5178184" cy="4164012"/>
          </a:xfrm>
        </p:spPr>
        <p:txBody>
          <a:bodyPr vert="horz" lIns="91440" tIns="45720" rIns="91440" bIns="45720" rtlCol="0">
            <a:normAutofit fontScale="25000" lnSpcReduction="20000"/>
          </a:bodyPr>
          <a:lstStyle/>
          <a:p>
            <a:pPr>
              <a:lnSpc>
                <a:spcPct val="110000"/>
              </a:lnSpc>
            </a:pPr>
            <a:r>
              <a:rPr lang="en-US" sz="8000" u="sng" dirty="0">
                <a:solidFill>
                  <a:schemeClr val="tx2"/>
                </a:solidFill>
                <a:highlight>
                  <a:srgbClr val="000080"/>
                </a:highlight>
              </a:rPr>
              <a:t>Common misconceptions:</a:t>
            </a:r>
          </a:p>
          <a:p>
            <a:pPr>
              <a:lnSpc>
                <a:spcPct val="110000"/>
              </a:lnSpc>
            </a:pPr>
            <a:r>
              <a:rPr lang="en-US" sz="8000" dirty="0">
                <a:solidFill>
                  <a:schemeClr val="tx2"/>
                </a:solidFill>
                <a:highlight>
                  <a:srgbClr val="000080"/>
                </a:highlight>
              </a:rPr>
              <a:t>“Just snap out of it”, or “its all in your head .</a:t>
            </a:r>
          </a:p>
          <a:p>
            <a:pPr>
              <a:lnSpc>
                <a:spcPct val="110000"/>
              </a:lnSpc>
            </a:pPr>
            <a:r>
              <a:rPr lang="en-US" sz="8000" dirty="0">
                <a:solidFill>
                  <a:schemeClr val="tx2"/>
                </a:solidFill>
                <a:highlight>
                  <a:srgbClr val="000080"/>
                </a:highlight>
              </a:rPr>
              <a:t>Depressions is viewed as a weakness</a:t>
            </a:r>
          </a:p>
          <a:p>
            <a:pPr>
              <a:lnSpc>
                <a:spcPct val="110000"/>
              </a:lnSpc>
            </a:pPr>
            <a:r>
              <a:rPr lang="en-US" sz="8000" dirty="0">
                <a:solidFill>
                  <a:schemeClr val="tx2"/>
                </a:solidFill>
                <a:highlight>
                  <a:srgbClr val="000080"/>
                </a:highlight>
              </a:rPr>
              <a:t>Misunderstanding depression’s biological basis. </a:t>
            </a:r>
          </a:p>
          <a:p>
            <a:pPr>
              <a:lnSpc>
                <a:spcPct val="110000"/>
              </a:lnSpc>
            </a:pPr>
            <a:r>
              <a:rPr lang="en-US" sz="8000" dirty="0">
                <a:solidFill>
                  <a:schemeClr val="tx2"/>
                </a:solidFill>
                <a:highlight>
                  <a:srgbClr val="000080"/>
                </a:highlight>
              </a:rPr>
              <a:t>Harmful impact:</a:t>
            </a:r>
          </a:p>
          <a:p>
            <a:pPr>
              <a:lnSpc>
                <a:spcPct val="110000"/>
              </a:lnSpc>
            </a:pPr>
            <a:r>
              <a:rPr lang="en-US" sz="8000" dirty="0">
                <a:solidFill>
                  <a:schemeClr val="tx2"/>
                </a:solidFill>
                <a:highlight>
                  <a:srgbClr val="000080"/>
                </a:highlight>
              </a:rPr>
              <a:t>Reluctance to seek professional help</a:t>
            </a:r>
          </a:p>
          <a:p>
            <a:pPr>
              <a:lnSpc>
                <a:spcPct val="110000"/>
              </a:lnSpc>
            </a:pPr>
            <a:r>
              <a:rPr lang="en-US" sz="8000" dirty="0" err="1">
                <a:solidFill>
                  <a:schemeClr val="tx2"/>
                </a:solidFill>
                <a:highlight>
                  <a:srgbClr val="000080"/>
                </a:highlight>
              </a:rPr>
              <a:t>Internalised</a:t>
            </a:r>
            <a:r>
              <a:rPr lang="en-US" sz="8000" dirty="0">
                <a:solidFill>
                  <a:schemeClr val="tx2"/>
                </a:solidFill>
                <a:highlight>
                  <a:srgbClr val="000080"/>
                </a:highlight>
              </a:rPr>
              <a:t> shame and self-blame</a:t>
            </a:r>
          </a:p>
          <a:p>
            <a:pPr>
              <a:lnSpc>
                <a:spcPct val="110000"/>
              </a:lnSpc>
            </a:pPr>
            <a:r>
              <a:rPr lang="en-US" sz="8000" dirty="0">
                <a:solidFill>
                  <a:schemeClr val="tx2"/>
                </a:solidFill>
                <a:highlight>
                  <a:srgbClr val="000080"/>
                </a:highlight>
              </a:rPr>
              <a:t>Concealment that increases isolation</a:t>
            </a:r>
          </a:p>
          <a:p>
            <a:pPr>
              <a:lnSpc>
                <a:spcPct val="110000"/>
              </a:lnSpc>
            </a:pPr>
            <a:r>
              <a:rPr lang="en-US" sz="8000" dirty="0">
                <a:solidFill>
                  <a:schemeClr val="tx2"/>
                </a:solidFill>
                <a:highlight>
                  <a:srgbClr val="000080"/>
                </a:highlight>
              </a:rPr>
              <a:t>Treatment delays worsens outcomes</a:t>
            </a:r>
          </a:p>
          <a:p>
            <a:pPr>
              <a:lnSpc>
                <a:spcPct val="110000"/>
              </a:lnSpc>
            </a:pPr>
            <a:endParaRPr lang="en-US" sz="400" dirty="0">
              <a:solidFill>
                <a:schemeClr val="tx2"/>
              </a:solidFill>
              <a:highlight>
                <a:srgbClr val="000080"/>
              </a:highlight>
            </a:endParaRPr>
          </a:p>
        </p:txBody>
      </p:sp>
      <p:pic>
        <p:nvPicPr>
          <p:cNvPr id="4" name="Picture 3">
            <a:extLst>
              <a:ext uri="{FF2B5EF4-FFF2-40B4-BE49-F238E27FC236}">
                <a16:creationId xmlns:a16="http://schemas.microsoft.com/office/drawing/2014/main" id="{3715F4E2-B850-D2AD-4C60-96DE1F4B96A8}"/>
              </a:ext>
            </a:extLst>
          </p:cNvPr>
          <p:cNvPicPr>
            <a:picLocks noChangeAspect="1"/>
          </p:cNvPicPr>
          <p:nvPr/>
        </p:nvPicPr>
        <p:blipFill>
          <a:blip r:embed="rId5"/>
          <a:srcRect l="14153" r="44132" b="1"/>
          <a:stretch/>
        </p:blipFill>
        <p:spPr>
          <a:xfrm>
            <a:off x="10212" y="1741488"/>
            <a:ext cx="2644221" cy="3549650"/>
          </a:xfrm>
          <a:prstGeom prst="round2DiagRect">
            <a:avLst>
              <a:gd name="adj1" fmla="val 5000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547295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87C98-F9E2-8212-8B1B-A52FE66ED9B4}"/>
              </a:ext>
            </a:extLst>
          </p:cNvPr>
          <p:cNvSpPr>
            <a:spLocks noGrp="1"/>
          </p:cNvSpPr>
          <p:nvPr>
            <p:ph type="title"/>
          </p:nvPr>
        </p:nvSpPr>
        <p:spPr>
          <a:xfrm>
            <a:off x="757085" y="147484"/>
            <a:ext cx="7520430" cy="2120753"/>
          </a:xfrm>
        </p:spPr>
        <p:txBody>
          <a:bodyPr>
            <a:normAutofit/>
          </a:bodyPr>
          <a:lstStyle/>
          <a:p>
            <a:pPr algn="ctr"/>
            <a:r>
              <a:rPr lang="en-GB" dirty="0">
                <a:highlight>
                  <a:srgbClr val="000080"/>
                </a:highlight>
              </a:rPr>
              <a:t>A humanistic view of depression</a:t>
            </a:r>
          </a:p>
        </p:txBody>
      </p:sp>
      <p:pic>
        <p:nvPicPr>
          <p:cNvPr id="3" name="Picture 2">
            <a:extLst>
              <a:ext uri="{FF2B5EF4-FFF2-40B4-BE49-F238E27FC236}">
                <a16:creationId xmlns:a16="http://schemas.microsoft.com/office/drawing/2014/main" id="{04B12421-299C-DAD4-ECF9-F1B165D9406B}"/>
              </a:ext>
            </a:extLst>
          </p:cNvPr>
          <p:cNvPicPr>
            <a:picLocks noChangeAspect="1"/>
          </p:cNvPicPr>
          <p:nvPr/>
        </p:nvPicPr>
        <p:blipFill>
          <a:blip r:embed="rId4"/>
          <a:srcRect t="10901" b="10901"/>
          <a:stretch/>
        </p:blipFill>
        <p:spPr>
          <a:xfrm>
            <a:off x="839972" y="1929161"/>
            <a:ext cx="3533012" cy="233060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11" name="Content Placeholder 2">
            <a:extLst>
              <a:ext uri="{FF2B5EF4-FFF2-40B4-BE49-F238E27FC236}">
                <a16:creationId xmlns:a16="http://schemas.microsoft.com/office/drawing/2014/main" id="{146AFB83-6314-B204-0C8D-B7652D4BB6C4}"/>
              </a:ext>
            </a:extLst>
          </p:cNvPr>
          <p:cNvSpPr>
            <a:spLocks noGrp="1"/>
          </p:cNvSpPr>
          <p:nvPr>
            <p:ph idx="1"/>
          </p:nvPr>
        </p:nvSpPr>
        <p:spPr>
          <a:xfrm>
            <a:off x="4752545" y="2249487"/>
            <a:ext cx="3533012" cy="3541714"/>
          </a:xfrm>
        </p:spPr>
        <p:txBody>
          <a:bodyPr>
            <a:normAutofit/>
          </a:bodyPr>
          <a:lstStyle/>
          <a:p>
            <a:pPr>
              <a:lnSpc>
                <a:spcPct val="110000"/>
              </a:lnSpc>
              <a:buFont typeface="Tw Cen MT" panose="020B0602020104020603" pitchFamily="34" charset="0"/>
              <a:buChar char="–"/>
            </a:pPr>
            <a:r>
              <a:rPr lang="en-GB" sz="1700" dirty="0"/>
              <a:t>Depression arises when people disconnect from their true self </a:t>
            </a:r>
          </a:p>
          <a:p>
            <a:pPr>
              <a:lnSpc>
                <a:spcPct val="110000"/>
              </a:lnSpc>
              <a:buFont typeface="Tw Cen MT" panose="020B0602020104020603" pitchFamily="34" charset="0"/>
              <a:buChar char="–"/>
            </a:pPr>
            <a:r>
              <a:rPr lang="en-GB" sz="1700" dirty="0"/>
              <a:t>Outside expectations and judgements create inner conflict</a:t>
            </a:r>
          </a:p>
          <a:p>
            <a:pPr>
              <a:lnSpc>
                <a:spcPct val="110000"/>
              </a:lnSpc>
              <a:buFont typeface="Tw Cen MT" panose="020B0602020104020603" pitchFamily="34" charset="0"/>
              <a:buChar char="–"/>
            </a:pPr>
            <a:r>
              <a:rPr lang="en-GB" sz="1700" dirty="0"/>
              <a:t>Individuals lose trust in their own feelings and experiences</a:t>
            </a:r>
          </a:p>
          <a:p>
            <a:pPr>
              <a:lnSpc>
                <a:spcPct val="110000"/>
              </a:lnSpc>
              <a:buFont typeface="Tw Cen MT" panose="020B0602020104020603" pitchFamily="34" charset="0"/>
              <a:buChar char="–"/>
            </a:pPr>
            <a:r>
              <a:rPr lang="en-GB" sz="1700" dirty="0"/>
              <a:t>The natural inherent drive towards growth and healing gets blocked</a:t>
            </a:r>
          </a:p>
          <a:p>
            <a:pPr>
              <a:lnSpc>
                <a:spcPct val="110000"/>
              </a:lnSpc>
              <a:buFont typeface="Tw Cen MT" panose="020B0602020104020603" pitchFamily="34" charset="0"/>
              <a:buChar char="–"/>
            </a:pPr>
            <a:r>
              <a:rPr lang="en-GB" sz="1700" dirty="0"/>
              <a:t>Depression reflects the pain of living inauthentically. </a:t>
            </a:r>
          </a:p>
        </p:txBody>
      </p:sp>
    </p:spTree>
    <p:extLst>
      <p:ext uri="{BB962C8B-B14F-4D97-AF65-F5344CB8AC3E}">
        <p14:creationId xmlns:p14="http://schemas.microsoft.com/office/powerpoint/2010/main" val="37182080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5" ma:contentTypeDescription="Create a new document." ma:contentTypeScope="" ma:versionID="95c80f00c53ed7df0ede396187e6fb00">
  <xsd:schema xmlns:xsd="http://www.w3.org/2001/XMLSchema" xmlns:xs="http://www.w3.org/2001/XMLSchema" xmlns:p="http://schemas.microsoft.com/office/2006/metadata/properties" xmlns:ns3="0085e1a2-9cbf-4b92-866b-21f3c89040b6" targetNamespace="http://schemas.microsoft.com/office/2006/metadata/properties" ma:root="true" ma:fieldsID="1da3593a7deacc1e117be7cdce9eeaf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8A31D7-5935-4C6A-94D2-9515E7357F40}">
  <ds:schemaRefs>
    <ds:schemaRef ds:uri="http://schemas.microsoft.com/sharepoint/v3/contenttype/forms"/>
  </ds:schemaRefs>
</ds:datastoreItem>
</file>

<file path=customXml/itemProps2.xml><?xml version="1.0" encoding="utf-8"?>
<ds:datastoreItem xmlns:ds="http://schemas.openxmlformats.org/officeDocument/2006/customXml" ds:itemID="{CBBAD2B5-E1D5-42FD-881D-E0F0FCB387B9}">
  <ds:schemaRefs>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purl.org/dc/terms/"/>
    <ds:schemaRef ds:uri="0085e1a2-9cbf-4b92-866b-21f3c89040b6"/>
    <ds:schemaRef ds:uri="http://schemas.openxmlformats.org/package/2006/metadata/core-properties"/>
    <ds:schemaRef ds:uri="http://purl.org/dc/dcmitype/"/>
    <ds:schemaRef ds:uri="http://purl.org/dc/elements/1.1/"/>
  </ds:schemaRefs>
</ds:datastoreItem>
</file>

<file path=customXml/itemProps3.xml><?xml version="1.0" encoding="utf-8"?>
<ds:datastoreItem xmlns:ds="http://schemas.openxmlformats.org/officeDocument/2006/customXml" ds:itemID="{DC1B54EC-1C6B-4243-A7C1-39DD5D4D31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8054</TotalTime>
  <Words>3115</Words>
  <Application>Microsoft Office PowerPoint</Application>
  <PresentationFormat>On-screen Show (4:3)</PresentationFormat>
  <Paragraphs>105</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Adobe Arabic</vt:lpstr>
      <vt:lpstr>Aptos</vt:lpstr>
      <vt:lpstr>Arial</vt:lpstr>
      <vt:lpstr>Segoe UI</vt:lpstr>
      <vt:lpstr>Tw Cen MT</vt:lpstr>
      <vt:lpstr>Wingdings</vt:lpstr>
      <vt:lpstr>Circuit</vt:lpstr>
      <vt:lpstr>Title Slide</vt:lpstr>
      <vt:lpstr>Introduction</vt:lpstr>
      <vt:lpstr>What is Depression?</vt:lpstr>
      <vt:lpstr>Symptoms of Depression</vt:lpstr>
      <vt:lpstr>Impact on daily life and relationships</vt:lpstr>
      <vt:lpstr>How is depression diagnosed </vt:lpstr>
      <vt:lpstr>Biological basis of depression: the serotonin connection (Duman et al., 2016); Harmer et al., 2017)</vt:lpstr>
      <vt:lpstr>Cbt – as the first line treatment</vt:lpstr>
      <vt:lpstr>“together for mental health”</vt:lpstr>
      <vt:lpstr>Stigma and depression</vt:lpstr>
      <vt:lpstr>A humanistic view of depression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Rachel Campbell (1651509)</cp:lastModifiedBy>
  <cp:revision>20</cp:revision>
  <dcterms:created xsi:type="dcterms:W3CDTF">2013-01-27T09:14:16Z</dcterms:created>
  <dcterms:modified xsi:type="dcterms:W3CDTF">2025-05-26T20:49:03Z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