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74" r:id="rId3"/>
    <p:sldId id="269" r:id="rId4"/>
    <p:sldId id="275" r:id="rId5"/>
    <p:sldId id="276" r:id="rId6"/>
    <p:sldId id="258" r:id="rId7"/>
    <p:sldId id="277" r:id="rId8"/>
    <p:sldId id="322" r:id="rId9"/>
    <p:sldId id="263" r:id="rId10"/>
    <p:sldId id="265" r:id="rId11"/>
    <p:sldId id="320" r:id="rId12"/>
    <p:sldId id="264" r:id="rId13"/>
    <p:sldId id="321" r:id="rId14"/>
    <p:sldId id="266" r:id="rId15"/>
    <p:sldId id="278" r:id="rId16"/>
    <p:sldId id="279" r:id="rId17"/>
    <p:sldId id="280" r:id="rId18"/>
    <p:sldId id="257" r:id="rId19"/>
    <p:sldId id="281" r:id="rId20"/>
    <p:sldId id="282" r:id="rId21"/>
    <p:sldId id="323" r:id="rId22"/>
    <p:sldId id="318" r:id="rId23"/>
    <p:sldId id="319" r:id="rId24"/>
    <p:sldId id="267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91" d="100"/>
          <a:sy n="91" d="100"/>
        </p:scale>
        <p:origin x="819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F28236-D16A-4F95-96B5-71AD64441A33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3E2E5B-BBDB-4C3B-9030-97B94032F8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540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563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3435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839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23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723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92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06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787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78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139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1354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51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9840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A231EB-350E-48AD-86F6-61D493B22D5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05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007%20Our%20group%20paraphrase.docx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006%20Game%20of%20Life%201%20results.docx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hyperlink" Target="gengamef.mp3" TargetMode="Externa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007%20Game%20of%20Life%202%20results.docx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hyperlink" Target="gengamef.mp3" TargetMode="Externa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unitydevelopmenttoolbox.weebly.com/strategies-of-fostering-collaborative-relationships-social-capital-at-work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irect.com/science/article/pii/S0885392412002047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t.com/content/d1387b70-a5d5-11e2-9b77-00144feabdc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C423D15-6D71-46FC-8AC2-3DD734C2CBCD}"/>
              </a:ext>
            </a:extLst>
          </p:cNvPr>
          <p:cNvSpPr/>
          <p:nvPr/>
        </p:nvSpPr>
        <p:spPr>
          <a:xfrm>
            <a:off x="3491880" y="1196752"/>
            <a:ext cx="223224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C1BEA7B-91F2-418C-98B8-0C844F845C65}"/>
              </a:ext>
            </a:extLst>
          </p:cNvPr>
          <p:cNvSpPr/>
          <p:nvPr/>
        </p:nvSpPr>
        <p:spPr>
          <a:xfrm>
            <a:off x="6696236" y="529052"/>
            <a:ext cx="1764196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EE6ED-030B-4629-AC68-23DF8F7FAD33}"/>
              </a:ext>
            </a:extLst>
          </p:cNvPr>
          <p:cNvSpPr/>
          <p:nvPr/>
        </p:nvSpPr>
        <p:spPr>
          <a:xfrm>
            <a:off x="6084168" y="2708920"/>
            <a:ext cx="2376264" cy="14812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DAB6F4-BD48-4D21-955A-FB85ED381C8F}"/>
              </a:ext>
            </a:extLst>
          </p:cNvPr>
          <p:cNvSpPr/>
          <p:nvPr/>
        </p:nvSpPr>
        <p:spPr>
          <a:xfrm>
            <a:off x="1259632" y="2420888"/>
            <a:ext cx="1152128" cy="1769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7BDC00-626B-4D83-99E3-F82A998CAAA9}"/>
              </a:ext>
            </a:extLst>
          </p:cNvPr>
          <p:cNvSpPr/>
          <p:nvPr/>
        </p:nvSpPr>
        <p:spPr>
          <a:xfrm>
            <a:off x="683568" y="540536"/>
            <a:ext cx="2376264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914BA-9589-4531-800E-BD1A3DA25442}"/>
              </a:ext>
            </a:extLst>
          </p:cNvPr>
          <p:cNvSpPr txBox="1"/>
          <p:nvPr/>
        </p:nvSpPr>
        <p:spPr>
          <a:xfrm>
            <a:off x="467544" y="4633972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SJSI5018: Individuals and Groups in Society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47BA2E-E392-43AD-9DA9-0074AE4FFBB8}"/>
              </a:ext>
            </a:extLst>
          </p:cNvPr>
          <p:cNvSpPr txBox="1"/>
          <p:nvPr/>
        </p:nvSpPr>
        <p:spPr>
          <a:xfrm>
            <a:off x="471871" y="5301208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2: Theories of ‘Capital’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789E9-6325-4AEE-8E77-70FF6E3CCA89}"/>
              </a:ext>
            </a:extLst>
          </p:cNvPr>
          <p:cNvSpPr txBox="1"/>
          <p:nvPr/>
        </p:nvSpPr>
        <p:spPr>
          <a:xfrm>
            <a:off x="3059832" y="602128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hlinkClick r:id="rId2"/>
              </a:rPr>
              <a:t>ken.dicks@uwtsd.ac.uk</a:t>
            </a:r>
            <a:r>
              <a:rPr lang="en-GB" sz="2800" b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1012B6-836E-4358-92CE-4BD8FDBC7E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692696"/>
            <a:ext cx="2095217" cy="11733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72D1F66-D9C4-4150-8FA2-7C1F926F31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8184" y="2842339"/>
            <a:ext cx="2088232" cy="11733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FC9411-61E5-4E12-A82F-2F43B5AAF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1220" y="1352599"/>
            <a:ext cx="1948892" cy="14597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C55A09-039A-43E0-ADD4-49AAFDD481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630" y="2534446"/>
            <a:ext cx="949496" cy="14812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CD7154-7883-4C54-960F-CDAC96935B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70093" y="664924"/>
            <a:ext cx="1446323" cy="117332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CEB1680-B35D-4BE8-AFF7-C7DB142F8FA0}"/>
              </a:ext>
            </a:extLst>
          </p:cNvPr>
          <p:cNvSpPr/>
          <p:nvPr/>
        </p:nvSpPr>
        <p:spPr>
          <a:xfrm>
            <a:off x="683568" y="2132856"/>
            <a:ext cx="2664296" cy="177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EA0D6E-8E70-4082-BA67-69342681B42E}"/>
              </a:ext>
            </a:extLst>
          </p:cNvPr>
          <p:cNvSpPr/>
          <p:nvPr/>
        </p:nvSpPr>
        <p:spPr>
          <a:xfrm>
            <a:off x="2555776" y="2420888"/>
            <a:ext cx="792088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D7AC3F-E820-4D0D-8941-FB4FDF6A8CD8}"/>
              </a:ext>
            </a:extLst>
          </p:cNvPr>
          <p:cNvSpPr/>
          <p:nvPr/>
        </p:nvSpPr>
        <p:spPr>
          <a:xfrm>
            <a:off x="683568" y="2420888"/>
            <a:ext cx="432048" cy="176924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240D883-D107-4458-ACCE-2624687D9E75}"/>
              </a:ext>
            </a:extLst>
          </p:cNvPr>
          <p:cNvSpPr/>
          <p:nvPr/>
        </p:nvSpPr>
        <p:spPr>
          <a:xfrm>
            <a:off x="3131840" y="529052"/>
            <a:ext cx="223009" cy="14597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FF270E-D905-4B1C-B50B-C3FF1A7478C2}"/>
              </a:ext>
            </a:extLst>
          </p:cNvPr>
          <p:cNvSpPr/>
          <p:nvPr/>
        </p:nvSpPr>
        <p:spPr>
          <a:xfrm>
            <a:off x="2555776" y="3140968"/>
            <a:ext cx="3384376" cy="104916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F84A861-C7B2-4A9C-9A8C-7B2F98DE93FA}"/>
              </a:ext>
            </a:extLst>
          </p:cNvPr>
          <p:cNvSpPr/>
          <p:nvPr/>
        </p:nvSpPr>
        <p:spPr>
          <a:xfrm>
            <a:off x="3491880" y="529052"/>
            <a:ext cx="306034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D089BE6-073C-40DC-8536-78FCF7B6BADB}"/>
              </a:ext>
            </a:extLst>
          </p:cNvPr>
          <p:cNvSpPr/>
          <p:nvPr/>
        </p:nvSpPr>
        <p:spPr>
          <a:xfrm>
            <a:off x="5861158" y="1196752"/>
            <a:ext cx="691061" cy="13681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21D8B4E-4956-482F-AEDC-6342375ECE26}"/>
              </a:ext>
            </a:extLst>
          </p:cNvPr>
          <p:cNvSpPr/>
          <p:nvPr/>
        </p:nvSpPr>
        <p:spPr>
          <a:xfrm>
            <a:off x="6696236" y="2132856"/>
            <a:ext cx="1764196" cy="37920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0217F0-6AC4-4702-9CB7-F2CB497E1079}"/>
              </a:ext>
            </a:extLst>
          </p:cNvPr>
          <p:cNvSpPr txBox="1"/>
          <p:nvPr/>
        </p:nvSpPr>
        <p:spPr>
          <a:xfrm>
            <a:off x="827584" y="476672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Session Recap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D42516-24CB-413A-A078-AE182DDAE1E9}"/>
              </a:ext>
            </a:extLst>
          </p:cNvPr>
          <p:cNvSpPr txBox="1"/>
          <p:nvPr/>
        </p:nvSpPr>
        <p:spPr>
          <a:xfrm>
            <a:off x="683568" y="213285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What did we cover in </a:t>
            </a:r>
            <a:r>
              <a:rPr lang="en-GB" sz="3200" i="1" dirty="0" smtClean="0"/>
              <a:t>our previous session?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817865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85F355-F7B3-4CDA-945C-B0EC1752263D}"/>
              </a:ext>
            </a:extLst>
          </p:cNvPr>
          <p:cNvSpPr txBox="1"/>
          <p:nvPr/>
        </p:nvSpPr>
        <p:spPr>
          <a:xfrm>
            <a:off x="1475656" y="286520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Society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5B90B2-598A-4706-974F-ED99F2281A78}"/>
              </a:ext>
            </a:extLst>
          </p:cNvPr>
          <p:cNvSpPr txBox="1"/>
          <p:nvPr/>
        </p:nvSpPr>
        <p:spPr>
          <a:xfrm>
            <a:off x="647564" y="1689533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we have already said, we use the word society in our everyday speech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talk of ‘modern’ society, Building Society, ‘high’ society, ‘civilised’ society, ‘polite’ society etc.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 even with such a common concept there are theoretical and ideological differences</a:t>
            </a:r>
          </a:p>
        </p:txBody>
      </p:sp>
    </p:spTree>
    <p:extLst>
      <p:ext uri="{BB962C8B-B14F-4D97-AF65-F5344CB8AC3E}">
        <p14:creationId xmlns:p14="http://schemas.microsoft.com/office/powerpoint/2010/main" val="375275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74FB8E-DDF4-4199-BF04-83984C2366F1}"/>
              </a:ext>
            </a:extLst>
          </p:cNvPr>
          <p:cNvSpPr txBox="1"/>
          <p:nvPr/>
        </p:nvSpPr>
        <p:spPr>
          <a:xfrm>
            <a:off x="1114331" y="792827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We will now move on to look at an important theoretical concept for the fields of sociology, social studies and advocacy.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3AE9219-F7F0-4FD4-B19B-9CD5BBD79E30}"/>
              </a:ext>
            </a:extLst>
          </p:cNvPr>
          <p:cNvSpPr/>
          <p:nvPr/>
        </p:nvSpPr>
        <p:spPr>
          <a:xfrm>
            <a:off x="2533490" y="3203338"/>
            <a:ext cx="400244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800" b="1" cap="none" spc="0" dirty="0">
                <a:ln/>
                <a:solidFill>
                  <a:schemeClr val="accent4"/>
                </a:solidFill>
                <a:effectLst/>
              </a:rPr>
              <a:t>CAPITAL</a:t>
            </a:r>
          </a:p>
        </p:txBody>
      </p:sp>
    </p:spTree>
    <p:extLst>
      <p:ext uri="{BB962C8B-B14F-4D97-AF65-F5344CB8AC3E}">
        <p14:creationId xmlns:p14="http://schemas.microsoft.com/office/powerpoint/2010/main" val="297908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D49CD3-6798-4619-AA5D-596D86F779B9}"/>
              </a:ext>
            </a:extLst>
          </p:cNvPr>
          <p:cNvSpPr txBox="1"/>
          <p:nvPr/>
        </p:nvSpPr>
        <p:spPr>
          <a:xfrm>
            <a:off x="611560" y="332656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What do we mean by ‘Capital’?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A2203A-CB6A-4E8F-908B-AA1FCDA79E3F}"/>
              </a:ext>
            </a:extLst>
          </p:cNvPr>
          <p:cNvSpPr txBox="1"/>
          <p:nvPr/>
        </p:nvSpPr>
        <p:spPr>
          <a:xfrm>
            <a:off x="611560" y="148478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small groups, discuss the term ‘Capital’. Consider the following questions in your discussion.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6D6682-7A86-4F2D-B089-0C7F9495F0AA}"/>
              </a:ext>
            </a:extLst>
          </p:cNvPr>
          <p:cNvSpPr txBox="1"/>
          <p:nvPr/>
        </p:nvSpPr>
        <p:spPr>
          <a:xfrm>
            <a:off x="611560" y="2708920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does the term mean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have you seen the term used before?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64C458-0D69-4896-9DEF-D948E990501D}"/>
              </a:ext>
            </a:extLst>
          </p:cNvPr>
          <p:cNvSpPr txBox="1"/>
          <p:nvPr/>
        </p:nvSpPr>
        <p:spPr>
          <a:xfrm>
            <a:off x="2483768" y="4509120"/>
            <a:ext cx="3735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Feedback to your Tutor</a:t>
            </a:r>
          </a:p>
        </p:txBody>
      </p:sp>
    </p:spTree>
    <p:extLst>
      <p:ext uri="{BB962C8B-B14F-4D97-AF65-F5344CB8AC3E}">
        <p14:creationId xmlns:p14="http://schemas.microsoft.com/office/powerpoint/2010/main" val="185494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432" y="188640"/>
            <a:ext cx="8229600" cy="716631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Capital?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432" y="1051585"/>
            <a:ext cx="8229600" cy="649223"/>
          </a:xfrm>
        </p:spPr>
        <p:txBody>
          <a:bodyPr>
            <a:normAutofit/>
          </a:bodyPr>
          <a:lstStyle/>
          <a:p>
            <a:pPr marL="0" indent="0" fontAlgn="base" hangingPunct="0">
              <a:buNone/>
            </a:pPr>
            <a:r>
              <a:rPr lang="en-US" dirty="0"/>
              <a:t>In economic or financial terms capital is: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1576" y="3935345"/>
            <a:ext cx="1905000" cy="14325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A39AC2-7134-48B4-AF2F-EB2C692B4EF7}"/>
              </a:ext>
            </a:extLst>
          </p:cNvPr>
          <p:cNvSpPr txBox="1"/>
          <p:nvPr/>
        </p:nvSpPr>
        <p:spPr>
          <a:xfrm>
            <a:off x="539552" y="1700808"/>
            <a:ext cx="82296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base" hangingPunct="0">
              <a:buFont typeface="Arial" panose="020B0604020202020204" pitchFamily="34" charset="0"/>
              <a:buChar char="•"/>
            </a:pPr>
            <a:r>
              <a:rPr lang="en-US" sz="2800" dirty="0"/>
              <a:t>A form of </a:t>
            </a:r>
            <a:r>
              <a:rPr lang="en-US" sz="2800" dirty="0">
                <a:solidFill>
                  <a:srgbClr val="FF0000"/>
                </a:solidFill>
              </a:rPr>
              <a:t>resource</a:t>
            </a:r>
            <a:r>
              <a:rPr lang="en-US" sz="2800" dirty="0"/>
              <a:t> upon which an individual can draw/use within society</a:t>
            </a:r>
          </a:p>
          <a:p>
            <a:pPr marL="457200" indent="-457200" fontAlgn="base" hangingPunct="0">
              <a:buFont typeface="Arial" panose="020B0604020202020204" pitchFamily="34" charset="0"/>
              <a:buChar char="•"/>
            </a:pPr>
            <a:r>
              <a:rPr lang="en-US" sz="2800" dirty="0"/>
              <a:t>The more ‘capital’ or ‘resources’ you have the </a:t>
            </a:r>
            <a:r>
              <a:rPr lang="en-US" sz="2800" dirty="0">
                <a:solidFill>
                  <a:srgbClr val="FF0000"/>
                </a:solidFill>
              </a:rPr>
              <a:t>easier your life</a:t>
            </a:r>
            <a:r>
              <a:rPr lang="en-US" sz="2800" dirty="0"/>
              <a:t> will be</a:t>
            </a:r>
          </a:p>
          <a:p>
            <a:pPr marL="457200" indent="-457200" fontAlgn="base" hangingPunct="0">
              <a:buFont typeface="Arial" panose="020B0604020202020204" pitchFamily="34" charset="0"/>
              <a:buChar char="•"/>
            </a:pPr>
            <a:r>
              <a:rPr lang="en-US" sz="2800" dirty="0"/>
              <a:t>The more ‘capital’ or ‘resources’ you have the more likely you are to </a:t>
            </a:r>
            <a:r>
              <a:rPr lang="en-US" sz="2800" dirty="0">
                <a:solidFill>
                  <a:srgbClr val="FF0000"/>
                </a:solidFill>
              </a:rPr>
              <a:t>sustain or gain more</a:t>
            </a:r>
            <a:endParaRPr lang="en-US" sz="2800" dirty="0"/>
          </a:p>
          <a:p>
            <a:pPr marL="457200" indent="-457200" fontAlgn="base" hangingPunct="0">
              <a:buFont typeface="Arial" panose="020B0604020202020204" pitchFamily="34" charset="0"/>
              <a:buChar char="•"/>
            </a:pPr>
            <a:r>
              <a:rPr lang="en-US" sz="2800" dirty="0"/>
              <a:t>We often use the phrase to mean money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9FCC15-399B-4DD6-B9A1-7B4ECAA9870B}"/>
              </a:ext>
            </a:extLst>
          </p:cNvPr>
          <p:cNvSpPr txBox="1"/>
          <p:nvPr/>
        </p:nvSpPr>
        <p:spPr>
          <a:xfrm>
            <a:off x="539552" y="4869160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But even in the world of finance it means more than this and can include stocks, shares etc.</a:t>
            </a:r>
          </a:p>
        </p:txBody>
      </p:sp>
    </p:spTree>
    <p:extLst>
      <p:ext uri="{BB962C8B-B14F-4D97-AF65-F5344CB8AC3E}">
        <p14:creationId xmlns:p14="http://schemas.microsoft.com/office/powerpoint/2010/main" val="1516417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89040"/>
          </a:xfrm>
        </p:spPr>
        <p:txBody>
          <a:bodyPr>
            <a:normAutofit/>
          </a:bodyPr>
          <a:lstStyle/>
          <a:p>
            <a:pPr marL="0" indent="0" algn="ctr" fontAlgn="base" hangingPunct="0">
              <a:buNone/>
            </a:pPr>
            <a:r>
              <a:rPr lang="en-US" sz="2800" dirty="0"/>
              <a:t>‘</a:t>
            </a:r>
            <a:r>
              <a:rPr lang="en-US" sz="2800" dirty="0">
                <a:solidFill>
                  <a:srgbClr val="FF0000"/>
                </a:solidFill>
              </a:rPr>
              <a:t>accumulated labor</a:t>
            </a:r>
            <a:r>
              <a:rPr lang="en-US" sz="2800" dirty="0"/>
              <a:t> (in its materialized form or its “incorporated,” embodied form) which, when appropriated on a private (e.g., exclusive) basis by agents or groups of agents, enables them to appropriate social energy in the form of reified or living labor. . . . It is what makes the games of society – not least, the economic game – something other than simple games of chance offering at every moment the possibility of a miracle’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B78113-1BBE-4592-A752-1764C1473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432" y="188640"/>
            <a:ext cx="8229600" cy="716631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Capital?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281B9CE-90C6-47ED-AC73-6DF3AED94B4E}"/>
              </a:ext>
            </a:extLst>
          </p:cNvPr>
          <p:cNvSpPr txBox="1">
            <a:spLocks/>
          </p:cNvSpPr>
          <p:nvPr/>
        </p:nvSpPr>
        <p:spPr>
          <a:xfrm>
            <a:off x="251520" y="858550"/>
            <a:ext cx="8229600" cy="6492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 hangingPunct="0">
              <a:buFont typeface="Arial" panose="020B0604020202020204" pitchFamily="34" charset="0"/>
              <a:buNone/>
            </a:pPr>
            <a:r>
              <a:rPr lang="en-US" dirty="0"/>
              <a:t>In sociological terms capital can be thought of: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5A6D39-1AFC-44FC-A169-C9DDF83FA433}"/>
              </a:ext>
            </a:extLst>
          </p:cNvPr>
          <p:cNvSpPr txBox="1"/>
          <p:nvPr/>
        </p:nvSpPr>
        <p:spPr>
          <a:xfrm>
            <a:off x="5933728" y="54452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(Ball, 2004, p.15)</a:t>
            </a:r>
          </a:p>
        </p:txBody>
      </p:sp>
    </p:spTree>
    <p:extLst>
      <p:ext uri="{BB962C8B-B14F-4D97-AF65-F5344CB8AC3E}">
        <p14:creationId xmlns:p14="http://schemas.microsoft.com/office/powerpoint/2010/main" val="422592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3AC73-7DDD-47D9-B510-5A328A295EA1}"/>
              </a:ext>
            </a:extLst>
          </p:cNvPr>
          <p:cNvSpPr txBox="1">
            <a:spLocks/>
          </p:cNvSpPr>
          <p:nvPr/>
        </p:nvSpPr>
        <p:spPr>
          <a:xfrm>
            <a:off x="440432" y="188640"/>
            <a:ext cx="8229600" cy="716631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What is Capital?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1EBF5-12D5-4246-A051-05EB54E6EF46}"/>
              </a:ext>
            </a:extLst>
          </p:cNvPr>
          <p:cNvSpPr txBox="1"/>
          <p:nvPr/>
        </p:nvSpPr>
        <p:spPr>
          <a:xfrm>
            <a:off x="683568" y="1124744"/>
            <a:ext cx="79864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The quote on the previous slide is complicated and written in ‘academic’ language.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One way of processing and understanding such writing is to put it into your own words or ‘paraphrasing’ it.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This is a skill that we looked at briefly in Academic Study Skills last year.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87C14D-E1FF-409E-B2D1-18ADC2712A21}"/>
              </a:ext>
            </a:extLst>
          </p:cNvPr>
          <p:cNvSpPr txBox="1"/>
          <p:nvPr/>
        </p:nvSpPr>
        <p:spPr>
          <a:xfrm>
            <a:off x="683568" y="4752897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Paraphrase the quote on the Guided Activity Sheet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F98486-0478-4543-85C2-3E66AC3EBC35}"/>
              </a:ext>
            </a:extLst>
          </p:cNvPr>
          <p:cNvSpPr txBox="1"/>
          <p:nvPr/>
        </p:nvSpPr>
        <p:spPr>
          <a:xfrm>
            <a:off x="696008" y="5415607"/>
            <a:ext cx="7116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 as a whole group to create an agreed paraphrase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C2772E-D085-4E38-A1B5-E4C3FD8987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677" y="4682135"/>
            <a:ext cx="532427" cy="532427"/>
          </a:xfrm>
          <a:prstGeom prst="rect">
            <a:avLst/>
          </a:prstGeom>
        </p:spPr>
      </p:pic>
      <p:pic>
        <p:nvPicPr>
          <p:cNvPr id="9" name="Picture 8">
            <a:hlinkClick r:id="rId3" action="ppaction://hlinkfile"/>
            <a:extLst>
              <a:ext uri="{FF2B5EF4-FFF2-40B4-BE49-F238E27FC236}">
                <a16:creationId xmlns:a16="http://schemas.microsoft.com/office/drawing/2014/main" id="{E7D096B1-CD00-40CF-A34A-833B9F3844F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070" y="5373216"/>
            <a:ext cx="497034" cy="497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37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045"/>
            <a:ext cx="8229600" cy="1143000"/>
          </a:xfrm>
        </p:spPr>
        <p:txBody>
          <a:bodyPr/>
          <a:lstStyle/>
          <a:p>
            <a:r>
              <a:rPr lang="en-GB" dirty="0"/>
              <a:t>So What Does this Mean?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27373"/>
            <a:ext cx="8435280" cy="4525963"/>
          </a:xfrm>
        </p:spPr>
        <p:txBody>
          <a:bodyPr>
            <a:normAutofit/>
          </a:bodyPr>
          <a:lstStyle/>
          <a:p>
            <a:pPr fontAlgn="base" hangingPunct="0"/>
            <a:r>
              <a:rPr lang="en-US" sz="2800" dirty="0"/>
              <a:t>In a game of dice individuals all have the same chance of ‘winning’ or succeeding</a:t>
            </a:r>
          </a:p>
          <a:p>
            <a:pPr fontAlgn="base" hangingPunct="0"/>
            <a:r>
              <a:rPr lang="en-US" sz="2800" dirty="0"/>
              <a:t>Therefore if society is like a game of dice then ANYONE can succeed then ANYONE can  change their social status!</a:t>
            </a:r>
          </a:p>
          <a:p>
            <a:pPr fontAlgn="base" hangingPunct="0"/>
            <a:r>
              <a:rPr lang="en-US" sz="2800" dirty="0"/>
              <a:t>As dice relies on </a:t>
            </a:r>
            <a:r>
              <a:rPr lang="en-US" sz="2800" b="1" u="sng" dirty="0"/>
              <a:t>random probability </a:t>
            </a:r>
            <a:r>
              <a:rPr lang="en-US" sz="2800" dirty="0"/>
              <a:t>it could represent a world of random/perfect competition</a:t>
            </a:r>
          </a:p>
          <a:p>
            <a:pPr fontAlgn="base" hangingPunct="0"/>
            <a:r>
              <a:rPr lang="en-US" sz="2800" dirty="0"/>
              <a:t>EVERYONE has the </a:t>
            </a:r>
            <a:r>
              <a:rPr lang="en-US" sz="2800" b="1" u="sng" dirty="0"/>
              <a:t>same chance </a:t>
            </a:r>
            <a:r>
              <a:rPr lang="en-US" sz="2800" dirty="0"/>
              <a:t>of getting on in society – or winning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970734"/>
            <a:ext cx="1066428" cy="10664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E81052-2AB2-4433-82F3-3B26DAE154C8}"/>
              </a:ext>
            </a:extLst>
          </p:cNvPr>
          <p:cNvSpPr txBox="1"/>
          <p:nvPr/>
        </p:nvSpPr>
        <p:spPr>
          <a:xfrm>
            <a:off x="251520" y="908720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Good question!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0F072D-9502-47DE-87FC-24999CC9461D}"/>
              </a:ext>
            </a:extLst>
          </p:cNvPr>
          <p:cNvSpPr txBox="1"/>
          <p:nvPr/>
        </p:nvSpPr>
        <p:spPr>
          <a:xfrm>
            <a:off x="251520" y="139361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 example – life as a game of dice</a:t>
            </a:r>
          </a:p>
        </p:txBody>
      </p:sp>
    </p:spTree>
    <p:extLst>
      <p:ext uri="{BB962C8B-B14F-4D97-AF65-F5344CB8AC3E}">
        <p14:creationId xmlns:p14="http://schemas.microsoft.com/office/powerpoint/2010/main" val="42874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u="sng" dirty="0"/>
              <a:t>If</a:t>
            </a:r>
            <a:r>
              <a:rPr lang="en-GB" sz="3600" dirty="0"/>
              <a:t> Our Society </a:t>
            </a:r>
            <a:br>
              <a:rPr lang="en-GB" sz="3600" dirty="0"/>
            </a:br>
            <a:r>
              <a:rPr lang="en-GB" sz="3600" dirty="0"/>
              <a:t>was Equal and Fair (like a game of dice). . 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143000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Everyone</a:t>
            </a:r>
            <a:r>
              <a:rPr lang="en-GB" sz="2800" dirty="0"/>
              <a:t>, despite their age background, ethnicity, disability, gender etc. would be able to . . 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AC4F95-AE09-4B82-B9ED-E575EC176E89}"/>
              </a:ext>
            </a:extLst>
          </p:cNvPr>
          <p:cNvSpPr txBox="1"/>
          <p:nvPr/>
        </p:nvSpPr>
        <p:spPr>
          <a:xfrm>
            <a:off x="2051720" y="2758276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accumulate capital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the recipient of hereditary wealth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the recipient of acquired property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benefit from every moment (therefore life chance) being dependent upon the previous or next moment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obtain life’s prizes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become anything in society that they want to</a:t>
            </a:r>
          </a:p>
        </p:txBody>
      </p:sp>
    </p:spTree>
    <p:extLst>
      <p:ext uri="{BB962C8B-B14F-4D97-AF65-F5344CB8AC3E}">
        <p14:creationId xmlns:p14="http://schemas.microsoft.com/office/powerpoint/2010/main" val="417446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381A22-9561-402D-B914-5B3C53824733}"/>
              </a:ext>
            </a:extLst>
          </p:cNvPr>
          <p:cNvSpPr txBox="1"/>
          <p:nvPr/>
        </p:nvSpPr>
        <p:spPr>
          <a:xfrm>
            <a:off x="323528" y="112474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Society as a fair &amp; equal game of dice….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5B4C8E-7B9D-4765-AE9A-4022353F88C6}"/>
              </a:ext>
            </a:extLst>
          </p:cNvPr>
          <p:cNvSpPr txBox="1"/>
          <p:nvPr/>
        </p:nvSpPr>
        <p:spPr>
          <a:xfrm>
            <a:off x="445367" y="1866355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practical demonstration: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A46980-D1AA-4C40-9E18-3E1BF38E88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490" y="1844824"/>
            <a:ext cx="566793" cy="5667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DE0258-AB90-4F2A-9C93-6172E408E160}"/>
              </a:ext>
            </a:extLst>
          </p:cNvPr>
          <p:cNvSpPr txBox="1"/>
          <p:nvPr/>
        </p:nvSpPr>
        <p:spPr>
          <a:xfrm>
            <a:off x="425286" y="3140968"/>
            <a:ext cx="846929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 smtClean="0"/>
              <a:t>Each team </a:t>
            </a:r>
            <a:r>
              <a:rPr lang="en-GB" sz="2800" i="1" dirty="0"/>
              <a:t>has a dice.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Each player takes it in turns to throw the dice 5 times.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Each player’s score is totalled up.</a:t>
            </a:r>
          </a:p>
        </p:txBody>
      </p:sp>
      <p:pic>
        <p:nvPicPr>
          <p:cNvPr id="7" name="Picture 6">
            <a:hlinkClick r:id="rId3" action="ppaction://hlinkfile"/>
            <a:extLst>
              <a:ext uri="{FF2B5EF4-FFF2-40B4-BE49-F238E27FC236}">
                <a16:creationId xmlns:a16="http://schemas.microsoft.com/office/drawing/2014/main" id="{DAD54E95-9012-4646-ADBF-CCE2B8668F5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322" y="4941168"/>
            <a:ext cx="1015380" cy="10153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35AE6D-8599-43E2-B885-9FEF55AA067E}"/>
              </a:ext>
            </a:extLst>
          </p:cNvPr>
          <p:cNvSpPr txBox="1"/>
          <p:nvPr/>
        </p:nvSpPr>
        <p:spPr>
          <a:xfrm>
            <a:off x="1547664" y="26064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The ‘game’ of life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CF2EE6-6B26-49E3-B984-233C66F6F3C2}"/>
              </a:ext>
            </a:extLst>
          </p:cNvPr>
          <p:cNvSpPr txBox="1"/>
          <p:nvPr/>
        </p:nvSpPr>
        <p:spPr>
          <a:xfrm>
            <a:off x="2267744" y="5930116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Hand over the dice to your team mate and repeat </a:t>
            </a:r>
            <a:r>
              <a:rPr lang="en-GB" sz="2800" i="1" dirty="0"/>
              <a:t>the exercise</a:t>
            </a:r>
          </a:p>
        </p:txBody>
      </p:sp>
      <p:pic>
        <p:nvPicPr>
          <p:cNvPr id="10" name="Picture 9">
            <a:hlinkClick r:id="rId5" action="ppaction://hlinkfile"/>
            <a:extLst>
              <a:ext uri="{FF2B5EF4-FFF2-40B4-BE49-F238E27FC236}">
                <a16:creationId xmlns:a16="http://schemas.microsoft.com/office/drawing/2014/main" id="{C6AEDEAC-0CAF-403B-BC10-A172EA5349D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2561141"/>
            <a:ext cx="648473" cy="67476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3688" y="263691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Six Volunteers in three teams of two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13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build="p"/>
      <p:bldP spid="9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Reality in our Society </a:t>
            </a:r>
            <a:br>
              <a:rPr lang="en-GB" dirty="0"/>
            </a:br>
            <a:r>
              <a:rPr lang="en-GB" dirty="0"/>
              <a:t>the Dice are Loaded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Only a </a:t>
            </a:r>
            <a:r>
              <a:rPr lang="en-GB" b="1" u="sng" dirty="0"/>
              <a:t>few who are privileged </a:t>
            </a:r>
            <a:r>
              <a:rPr lang="en-GB" dirty="0"/>
              <a:t>in society are able to . . 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CD70D5-46A0-4701-B4CA-9B77361E4AC3}"/>
              </a:ext>
            </a:extLst>
          </p:cNvPr>
          <p:cNvSpPr txBox="1"/>
          <p:nvPr/>
        </p:nvSpPr>
        <p:spPr>
          <a:xfrm>
            <a:off x="2195736" y="2780928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accumulate capital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the recipient of hereditary wealth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the recipient of acquired property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benefit from every moment (therefore life chance) being dependent upon the previous or next moment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obtain life’s prizes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become anything in society that they want to</a:t>
            </a:r>
          </a:p>
        </p:txBody>
      </p:sp>
    </p:spTree>
    <p:extLst>
      <p:ext uri="{BB962C8B-B14F-4D97-AF65-F5344CB8AC3E}">
        <p14:creationId xmlns:p14="http://schemas.microsoft.com/office/powerpoint/2010/main" val="388972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381A22-9561-402D-B914-5B3C53824733}"/>
              </a:ext>
            </a:extLst>
          </p:cNvPr>
          <p:cNvSpPr txBox="1"/>
          <p:nvPr/>
        </p:nvSpPr>
        <p:spPr>
          <a:xfrm>
            <a:off x="323528" y="112474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 society which is unfair and unequal….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5B4C8E-7B9D-4765-AE9A-4022353F88C6}"/>
              </a:ext>
            </a:extLst>
          </p:cNvPr>
          <p:cNvSpPr txBox="1"/>
          <p:nvPr/>
        </p:nvSpPr>
        <p:spPr>
          <a:xfrm>
            <a:off x="445367" y="1866355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practical demonstration: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A46980-D1AA-4C40-9E18-3E1BF38E88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490" y="1844824"/>
            <a:ext cx="566793" cy="5667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DE0258-AB90-4F2A-9C93-6172E408E160}"/>
              </a:ext>
            </a:extLst>
          </p:cNvPr>
          <p:cNvSpPr txBox="1"/>
          <p:nvPr/>
        </p:nvSpPr>
        <p:spPr>
          <a:xfrm>
            <a:off x="435378" y="2389575"/>
            <a:ext cx="846929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endParaRPr lang="en-GB" sz="2800" i="1" dirty="0" smtClean="0"/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 smtClean="0"/>
              <a:t>Each team </a:t>
            </a:r>
            <a:r>
              <a:rPr lang="en-GB" sz="2800" i="1" dirty="0"/>
              <a:t>has a dice.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Each player takes it in turns to throw the dice 5 times.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Each player’s score is totalled up.</a:t>
            </a:r>
          </a:p>
        </p:txBody>
      </p:sp>
      <p:pic>
        <p:nvPicPr>
          <p:cNvPr id="7" name="Picture 6">
            <a:hlinkClick r:id="rId3" action="ppaction://hlinkfile"/>
            <a:extLst>
              <a:ext uri="{FF2B5EF4-FFF2-40B4-BE49-F238E27FC236}">
                <a16:creationId xmlns:a16="http://schemas.microsoft.com/office/drawing/2014/main" id="{DAD54E95-9012-4646-ADBF-CCE2B8668F5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322" y="4941168"/>
            <a:ext cx="1015380" cy="10153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35AE6D-8599-43E2-B885-9FEF55AA067E}"/>
              </a:ext>
            </a:extLst>
          </p:cNvPr>
          <p:cNvSpPr txBox="1"/>
          <p:nvPr/>
        </p:nvSpPr>
        <p:spPr>
          <a:xfrm>
            <a:off x="1547664" y="26064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The ‘game’ of life 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CF2EE6-6B26-49E3-B984-233C66F6F3C2}"/>
              </a:ext>
            </a:extLst>
          </p:cNvPr>
          <p:cNvSpPr txBox="1"/>
          <p:nvPr/>
        </p:nvSpPr>
        <p:spPr>
          <a:xfrm>
            <a:off x="2267744" y="5930116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Hand over the dice to your team mate and repeat </a:t>
            </a:r>
            <a:r>
              <a:rPr lang="en-GB" sz="2800" i="1" dirty="0"/>
              <a:t>the exercise</a:t>
            </a:r>
          </a:p>
        </p:txBody>
      </p:sp>
      <p:pic>
        <p:nvPicPr>
          <p:cNvPr id="10" name="Picture 9">
            <a:hlinkClick r:id="rId5" action="ppaction://hlinkfile"/>
            <a:extLst>
              <a:ext uri="{FF2B5EF4-FFF2-40B4-BE49-F238E27FC236}">
                <a16:creationId xmlns:a16="http://schemas.microsoft.com/office/drawing/2014/main" id="{8C54D7F7-8AC1-4C64-A588-DA462C4C76A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863" y="260648"/>
            <a:ext cx="648473" cy="67476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59632" y="249289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Six more volunteers in three team of two.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1635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build="p"/>
      <p:bldP spid="8" grpId="0"/>
      <p:bldP spid="9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Social (Re)production </a:t>
            </a:r>
            <a:br>
              <a:rPr lang="en-GB" b="1" dirty="0"/>
            </a:br>
            <a:r>
              <a:rPr lang="en-GB" b="1" dirty="0"/>
              <a:t>of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1"/>
            <a:ext cx="8496943" cy="187220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rgbClr val="FF0000"/>
                </a:solidFill>
              </a:rPr>
              <a:t>Thus the way </a:t>
            </a:r>
            <a:r>
              <a:rPr lang="en-GB" sz="3200" b="1" u="sng" dirty="0">
                <a:solidFill>
                  <a:srgbClr val="FF0000"/>
                </a:solidFill>
              </a:rPr>
              <a:t>capital </a:t>
            </a:r>
            <a:r>
              <a:rPr lang="en-GB" sz="3200" dirty="0">
                <a:solidFill>
                  <a:srgbClr val="FF0000"/>
                </a:solidFill>
              </a:rPr>
              <a:t>in society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FF0000"/>
                </a:solidFill>
              </a:rPr>
              <a:t>is </a:t>
            </a:r>
            <a:r>
              <a:rPr lang="en-GB" sz="3200" b="1" u="sng" dirty="0">
                <a:solidFill>
                  <a:srgbClr val="FF0000"/>
                </a:solidFill>
              </a:rPr>
              <a:t>distributed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FF0000"/>
                </a:solidFill>
              </a:rPr>
              <a:t>(re)produces </a:t>
            </a:r>
            <a:r>
              <a:rPr lang="en-GB" sz="3200" b="1" u="sng" dirty="0">
                <a:solidFill>
                  <a:srgbClr val="FF0000"/>
                </a:solidFill>
              </a:rPr>
              <a:t>inequality</a:t>
            </a:r>
          </a:p>
          <a:p>
            <a:endParaRPr lang="en-GB" sz="1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9525F80-9E05-469C-93F0-9E5971941918}"/>
              </a:ext>
            </a:extLst>
          </p:cNvPr>
          <p:cNvSpPr txBox="1">
            <a:spLocks/>
          </p:cNvSpPr>
          <p:nvPr/>
        </p:nvSpPr>
        <p:spPr>
          <a:xfrm>
            <a:off x="323528" y="3734483"/>
            <a:ext cx="8496943" cy="1872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/>
              <a:t>In the same way that if Player 3 can pass on their 20 sided dice to their offspring then their children will also win the ‘game’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0358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340768"/>
            <a:ext cx="8229600" cy="1143000"/>
          </a:xfrm>
        </p:spPr>
        <p:txBody>
          <a:bodyPr>
            <a:noAutofit/>
          </a:bodyPr>
          <a:lstStyle/>
          <a:p>
            <a:pPr marL="365760" lvl="1" indent="0" algn="ctr" rtl="0">
              <a:spcBef>
                <a:spcPct val="0"/>
              </a:spcBef>
            </a:pPr>
            <a:r>
              <a:rPr lang="en-GB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If You </a:t>
            </a:r>
            <a:r>
              <a:rPr lang="en-GB" sz="32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ALREADY</a:t>
            </a:r>
            <a:r>
              <a:rPr lang="en-GB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Have It,</a:t>
            </a:r>
            <a:br>
              <a:rPr lang="en-GB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it is Easer to Get </a:t>
            </a:r>
            <a:r>
              <a:rPr lang="en-GB" sz="32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MORE</a:t>
            </a:r>
            <a:r>
              <a:rPr lang="en-GB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of It!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996952"/>
            <a:ext cx="8229600" cy="2692896"/>
          </a:xfrm>
        </p:spPr>
        <p:txBody>
          <a:bodyPr>
            <a:noAutofit/>
          </a:bodyPr>
          <a:lstStyle/>
          <a:p>
            <a:pPr marL="400050"/>
            <a:r>
              <a:rPr lang="en-GB" sz="2400" dirty="0"/>
              <a:t>If you have money it is easier to get more money</a:t>
            </a:r>
          </a:p>
          <a:p>
            <a:pPr marL="400050"/>
            <a:r>
              <a:rPr lang="en-GB" sz="2400" dirty="0"/>
              <a:t>If you have houses/businesses it is easier to get more houses/businesses</a:t>
            </a:r>
          </a:p>
          <a:p>
            <a:pPr marL="400050"/>
            <a:r>
              <a:rPr lang="en-GB" sz="2400" dirty="0"/>
              <a:t>If you have good health it is easier to maintain good health</a:t>
            </a:r>
          </a:p>
          <a:p>
            <a:pPr marL="400050"/>
            <a:r>
              <a:rPr lang="en-GB" sz="2400" dirty="0"/>
              <a:t>If you have things it is easer to get more things</a:t>
            </a:r>
          </a:p>
          <a:p>
            <a:pPr marL="400050"/>
            <a:r>
              <a:rPr lang="en-GB" sz="2400" dirty="0"/>
              <a:t>If you have status it is easier to maintain your status</a:t>
            </a:r>
          </a:p>
          <a:p>
            <a:pPr marL="365760" lvl="1" indent="0" algn="ctr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7087C6-2F08-417E-81CC-FE97C11D7AB2}"/>
              </a:ext>
            </a:extLst>
          </p:cNvPr>
          <p:cNvSpPr txBox="1"/>
          <p:nvPr/>
        </p:nvSpPr>
        <p:spPr>
          <a:xfrm>
            <a:off x="683568" y="260648"/>
            <a:ext cx="7797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In simple terms</a:t>
            </a:r>
          </a:p>
        </p:txBody>
      </p:sp>
    </p:spTree>
    <p:extLst>
      <p:ext uri="{BB962C8B-B14F-4D97-AF65-F5344CB8AC3E}">
        <p14:creationId xmlns:p14="http://schemas.microsoft.com/office/powerpoint/2010/main" val="340518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620688"/>
            <a:ext cx="7049434" cy="5029200"/>
          </a:xfrm>
        </p:spPr>
      </p:pic>
    </p:spTree>
    <p:extLst>
      <p:ext uri="{BB962C8B-B14F-4D97-AF65-F5344CB8AC3E}">
        <p14:creationId xmlns:p14="http://schemas.microsoft.com/office/powerpoint/2010/main" val="360554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‘Capital’ Tells Us </a:t>
            </a:r>
            <a:br>
              <a:rPr lang="en-GB" dirty="0"/>
            </a:br>
            <a:r>
              <a:rPr lang="en-GB" dirty="0"/>
              <a:t>About Our World/Society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/>
          </a:bodyPr>
          <a:lstStyle/>
          <a:p>
            <a:r>
              <a:rPr lang="en-US" dirty="0"/>
              <a:t>The structure and distribution of the different types and subtypes of capital represents the immanent (actual) structure of the social world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F74608-8F23-46F4-80D4-0C202BF639C5}"/>
              </a:ext>
            </a:extLst>
          </p:cNvPr>
          <p:cNvSpPr txBox="1"/>
          <p:nvPr/>
        </p:nvSpPr>
        <p:spPr>
          <a:xfrm>
            <a:off x="1331640" y="3717033"/>
            <a:ext cx="64087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Capital governs the functioning of the world (haves and have-nots)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Lack of capital places constraints on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Capital determines the chances of success and failure for individuals/groups in society (remember the dice)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85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So How do Individuals</a:t>
            </a:r>
            <a:br>
              <a:rPr lang="en-US" dirty="0"/>
            </a:br>
            <a:r>
              <a:rPr lang="en-US" dirty="0"/>
              <a:t>‘Get’ Capital?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dirty="0"/>
              <a:t>‘Capital takes time to accumulate</a:t>
            </a:r>
          </a:p>
          <a:p>
            <a:pPr lvl="1"/>
            <a:r>
              <a:rPr lang="en-US" sz="2000" dirty="0"/>
              <a:t>Is objectified</a:t>
            </a:r>
          </a:p>
          <a:p>
            <a:pPr lvl="1"/>
            <a:r>
              <a:rPr lang="en-US" sz="2000" dirty="0"/>
              <a:t>Is embodied</a:t>
            </a:r>
          </a:p>
          <a:p>
            <a:pPr lvl="1"/>
            <a:r>
              <a:rPr lang="en-US" sz="2000" dirty="0"/>
              <a:t>It can either </a:t>
            </a:r>
            <a:r>
              <a:rPr lang="en-US" sz="2000" u="sng" dirty="0"/>
              <a:t>produce profits</a:t>
            </a:r>
            <a:r>
              <a:rPr lang="en-US" sz="2000" dirty="0"/>
              <a:t> or </a:t>
            </a:r>
            <a:r>
              <a:rPr lang="en-US" sz="2000" u="sng" dirty="0"/>
              <a:t>reproduce it self</a:t>
            </a:r>
            <a:r>
              <a:rPr lang="en-US" sz="2000" dirty="0"/>
              <a:t> in identical or expanded form</a:t>
            </a:r>
          </a:p>
          <a:p>
            <a:pPr lvl="1"/>
            <a:r>
              <a:rPr lang="en-US" sz="2000" dirty="0"/>
              <a:t>It persists in its being</a:t>
            </a:r>
          </a:p>
          <a:p>
            <a:pPr lvl="1"/>
            <a:r>
              <a:rPr lang="en-US" sz="2000" dirty="0"/>
              <a:t>Is a force inscribed in the objectivity of things</a:t>
            </a:r>
          </a:p>
          <a:p>
            <a:pPr lvl="2"/>
            <a:r>
              <a:rPr lang="en-US" dirty="0"/>
              <a:t>Therefore everything is </a:t>
            </a:r>
            <a:r>
              <a:rPr lang="en-US" b="1" u="sng" dirty="0"/>
              <a:t>NOT</a:t>
            </a:r>
            <a:r>
              <a:rPr lang="en-US" dirty="0"/>
              <a:t> equally possible or impossible</a:t>
            </a:r>
          </a:p>
        </p:txBody>
      </p:sp>
    </p:spTree>
    <p:extLst>
      <p:ext uri="{BB962C8B-B14F-4D97-AF65-F5344CB8AC3E}">
        <p14:creationId xmlns:p14="http://schemas.microsoft.com/office/powerpoint/2010/main" val="1536102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3463A4-BEA4-42E1-972C-A4192364D1B9}"/>
              </a:ext>
            </a:extLst>
          </p:cNvPr>
          <p:cNvSpPr txBox="1"/>
          <p:nvPr/>
        </p:nvSpPr>
        <p:spPr>
          <a:xfrm>
            <a:off x="755576" y="2090172"/>
            <a:ext cx="77048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 far we have only looked at capital in financial or economic terms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However, in sociology/social studies we also use capital to mean a variety of other aspects of society </a:t>
            </a:r>
          </a:p>
        </p:txBody>
      </p:sp>
    </p:spTree>
    <p:extLst>
      <p:ext uri="{BB962C8B-B14F-4D97-AF65-F5344CB8AC3E}">
        <p14:creationId xmlns:p14="http://schemas.microsoft.com/office/powerpoint/2010/main" val="162436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6033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For example………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Economic Capital</a:t>
            </a:r>
          </a:p>
          <a:p>
            <a:pPr marL="0" indent="0" algn="ctr">
              <a:buNone/>
            </a:pPr>
            <a:r>
              <a:rPr lang="en-GB" dirty="0"/>
              <a:t>Financial Capital</a:t>
            </a:r>
          </a:p>
          <a:p>
            <a:pPr marL="0" indent="0" algn="ctr">
              <a:buNone/>
            </a:pPr>
            <a:r>
              <a:rPr lang="en-GB" dirty="0"/>
              <a:t>Religious Capital</a:t>
            </a:r>
          </a:p>
          <a:p>
            <a:pPr marL="0" indent="0" algn="ctr">
              <a:buNone/>
            </a:pPr>
            <a:r>
              <a:rPr lang="en-GB" dirty="0"/>
              <a:t>Cultural Capital</a:t>
            </a:r>
          </a:p>
          <a:p>
            <a:pPr marL="0" indent="0" algn="ctr">
              <a:buNone/>
            </a:pPr>
            <a:r>
              <a:rPr lang="en-GB" dirty="0"/>
              <a:t>Human Capital</a:t>
            </a:r>
          </a:p>
          <a:p>
            <a:pPr marL="0" indent="0" algn="ctr">
              <a:buNone/>
            </a:pPr>
            <a:r>
              <a:rPr lang="en-GB" dirty="0"/>
              <a:t>Social Capital</a:t>
            </a:r>
          </a:p>
          <a:p>
            <a:pPr marL="0" indent="0" algn="ctr">
              <a:buNone/>
            </a:pPr>
            <a:r>
              <a:rPr lang="en-GB" dirty="0"/>
              <a:t>Identity Capital</a:t>
            </a:r>
          </a:p>
          <a:p>
            <a:pPr marL="0" indent="0" algn="ctr">
              <a:buNone/>
            </a:pPr>
            <a:r>
              <a:rPr lang="en-GB" dirty="0"/>
              <a:t>And so on….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10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DEF39A-6C18-4CD9-A132-DEFBD3136B78}"/>
              </a:ext>
            </a:extLst>
          </p:cNvPr>
          <p:cNvSpPr txBox="1"/>
          <p:nvPr/>
        </p:nvSpPr>
        <p:spPr>
          <a:xfrm>
            <a:off x="1115616" y="908720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In our next sessions we will look at these in more detail.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0AFD17-D607-476B-8FBD-6C708A7013F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708920"/>
            <a:ext cx="3167844" cy="211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55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340768"/>
            <a:ext cx="8579296" cy="3976743"/>
          </a:xfrm>
        </p:spPr>
        <p:txBody>
          <a:bodyPr>
            <a:noAutofit/>
          </a:bodyPr>
          <a:lstStyle/>
          <a:p>
            <a:pPr indent="342900"/>
            <a:r>
              <a:rPr lang="en-GB" sz="1800" dirty="0"/>
              <a:t>Ball, S.J. (2004) </a:t>
            </a:r>
            <a:r>
              <a:rPr lang="en-GB" sz="1800" i="1" dirty="0"/>
              <a:t>Reader in Sociology of Education, </a:t>
            </a:r>
            <a:r>
              <a:rPr lang="en-GB" sz="1800" dirty="0" err="1"/>
              <a:t>RoutledgeFalmer</a:t>
            </a:r>
            <a:r>
              <a:rPr lang="en-GB" sz="1800" i="1" dirty="0"/>
              <a:t>: </a:t>
            </a:r>
            <a:r>
              <a:rPr lang="en-GB" sz="1800" dirty="0"/>
              <a:t>London.</a:t>
            </a:r>
          </a:p>
          <a:p>
            <a:pPr indent="342900"/>
            <a:r>
              <a:rPr lang="en-GB" sz="1800" dirty="0"/>
              <a:t>Bourdieu P (1990) </a:t>
            </a:r>
            <a:r>
              <a:rPr lang="en-GB" sz="1800" i="1" dirty="0"/>
              <a:t> The Logic of Practice, </a:t>
            </a:r>
            <a:r>
              <a:rPr lang="en-GB" sz="1800" dirty="0"/>
              <a:t>Stanford, CA: Blackwell Publishers.</a:t>
            </a:r>
          </a:p>
          <a:p>
            <a:pPr indent="342900"/>
            <a:r>
              <a:rPr lang="en-GB" sz="1800" dirty="0" err="1"/>
              <a:t>Chouliaraki</a:t>
            </a:r>
            <a:r>
              <a:rPr lang="en-GB" sz="1800" dirty="0"/>
              <a:t> L &amp; </a:t>
            </a:r>
            <a:r>
              <a:rPr lang="en-GB" sz="1800" dirty="0" err="1"/>
              <a:t>Fairclough</a:t>
            </a:r>
            <a:r>
              <a:rPr lang="en-GB" sz="1800" dirty="0"/>
              <a:t> N (2005) </a:t>
            </a:r>
            <a:r>
              <a:rPr lang="en-GB" sz="1800" i="1" dirty="0"/>
              <a:t>Discourse in Late Modernity: Rethinking Critical Discourse Analysis, </a:t>
            </a:r>
            <a:r>
              <a:rPr lang="en-GB" sz="1800" dirty="0"/>
              <a:t>Edinburgh: Edinburgh University Press.</a:t>
            </a:r>
          </a:p>
          <a:p>
            <a:pPr indent="342900"/>
            <a:r>
              <a:rPr lang="en-GB" sz="1800" dirty="0"/>
              <a:t>Community </a:t>
            </a:r>
            <a:r>
              <a:rPr lang="en-GB" sz="1800" dirty="0" err="1"/>
              <a:t>Develomjent</a:t>
            </a:r>
            <a:r>
              <a:rPr lang="en-GB" sz="1800" dirty="0"/>
              <a:t> Tool Box, ‘Collaborative Networks (Social Capital at Work), </a:t>
            </a:r>
            <a:r>
              <a:rPr lang="en-GB" sz="1800" u="sng" dirty="0">
                <a:hlinkClick r:id="rId3"/>
              </a:rPr>
              <a:t>http://communitydevelopmenttoolbox.weebly.com/strategies-of-fostering-collaborative-relationships-social-capital-at-work.html</a:t>
            </a:r>
            <a:r>
              <a:rPr lang="en-GB" sz="1800" dirty="0"/>
              <a:t>  (Accessed on: 23/01/2013).</a:t>
            </a:r>
          </a:p>
          <a:p>
            <a:pPr indent="342900"/>
            <a:r>
              <a:rPr lang="en-GB" sz="1800" dirty="0" err="1"/>
              <a:t>Côté</a:t>
            </a:r>
            <a:r>
              <a:rPr lang="en-GB" sz="1800" dirty="0"/>
              <a:t> JE &amp; Levine CG (2002) </a:t>
            </a:r>
            <a:r>
              <a:rPr lang="en-GB" sz="1800" i="1" dirty="0"/>
              <a:t>Identity Formation, Agency, and Culture: A social psychological synthesis, </a:t>
            </a:r>
            <a:r>
              <a:rPr lang="en-GB" sz="1800" dirty="0"/>
              <a:t>Mahwah, NJ: Lawrence Erlbaum Associates, Inc, Publishers.</a:t>
            </a:r>
          </a:p>
          <a:p>
            <a:pPr indent="342900"/>
            <a:r>
              <a:rPr lang="en-GB" sz="1800" dirty="0"/>
              <a:t>De Souza M, Francis LJ, O’Higgins-Norman, J &amp; Scott D (Eds) </a:t>
            </a:r>
            <a:r>
              <a:rPr lang="en-GB" sz="1800" i="1" dirty="0"/>
              <a:t>The International Handbooks of Religion and Education 3: International Handbook of Education for Spirituality, Care and Wellbeing (Part One), </a:t>
            </a:r>
            <a:r>
              <a:rPr lang="en-GB" sz="1800" dirty="0"/>
              <a:t>London: Springer Dordrecht Heidelberg.</a:t>
            </a:r>
          </a:p>
          <a:p>
            <a:pPr indent="342900"/>
            <a:r>
              <a:rPr lang="en-GB" sz="1800" dirty="0"/>
              <a:t>Dillon M (2010) </a:t>
            </a:r>
            <a:r>
              <a:rPr lang="en-GB" sz="1800" i="1" dirty="0"/>
              <a:t>Introduction to Sociological Theory: Theorists, Concepts, and their Applicability in the Twenty-First Century, </a:t>
            </a:r>
            <a:r>
              <a:rPr lang="en-GB" sz="1800" dirty="0"/>
              <a:t>Chichester, West Sussex: Blackwell publishing.</a:t>
            </a:r>
          </a:p>
        </p:txBody>
      </p:sp>
    </p:spTree>
    <p:extLst>
      <p:ext uri="{BB962C8B-B14F-4D97-AF65-F5344CB8AC3E}">
        <p14:creationId xmlns:p14="http://schemas.microsoft.com/office/powerpoint/2010/main" val="18499047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684" y="8046"/>
            <a:ext cx="8229600" cy="11430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853468" cy="4525963"/>
          </a:xfrm>
        </p:spPr>
        <p:txBody>
          <a:bodyPr>
            <a:noAutofit/>
          </a:bodyPr>
          <a:lstStyle/>
          <a:p>
            <a:pPr indent="342900"/>
            <a:r>
              <a:rPr lang="en-GB" sz="1800" dirty="0"/>
              <a:t>Field J (2012) </a:t>
            </a:r>
            <a:r>
              <a:rPr lang="en-GB" sz="1800" i="1" dirty="0"/>
              <a:t>Social Capital, </a:t>
            </a:r>
            <a:r>
              <a:rPr lang="en-GB" sz="1800" dirty="0"/>
              <a:t>London: Routledge.</a:t>
            </a:r>
          </a:p>
          <a:p>
            <a:pPr indent="342900"/>
            <a:r>
              <a:rPr lang="en-GB" sz="1800" dirty="0" err="1"/>
              <a:t>Giddens</a:t>
            </a:r>
            <a:r>
              <a:rPr lang="en-GB" sz="1800" dirty="0"/>
              <a:t> A (2006) </a:t>
            </a:r>
            <a:r>
              <a:rPr lang="en-GB" sz="1800" i="1" dirty="0"/>
              <a:t>Sociology, </a:t>
            </a:r>
            <a:r>
              <a:rPr lang="en-GB" sz="1800" dirty="0"/>
              <a:t> Cambridge: Polity Press.</a:t>
            </a:r>
          </a:p>
          <a:p>
            <a:pPr indent="342900"/>
            <a:r>
              <a:rPr lang="en-GB" sz="1800" dirty="0"/>
              <a:t>Lamont, M &amp; </a:t>
            </a:r>
            <a:r>
              <a:rPr lang="en-GB" sz="1800" dirty="0" err="1"/>
              <a:t>Lareau</a:t>
            </a:r>
            <a:r>
              <a:rPr lang="en-GB" sz="1800" dirty="0"/>
              <a:t>, A (1988) ‘Cultural Capital: Allusions, gaps and Glissandos in Recent Theoretical Developments’ </a:t>
            </a:r>
            <a:r>
              <a:rPr lang="en-GB" sz="1800" i="1" dirty="0"/>
              <a:t>Sociological Theory, </a:t>
            </a:r>
            <a:r>
              <a:rPr lang="en-GB" sz="1800" dirty="0"/>
              <a:t>Vol. 6, No. 2, pp. 153-168.</a:t>
            </a:r>
          </a:p>
          <a:p>
            <a:pPr indent="342900"/>
            <a:r>
              <a:rPr lang="en-GB" sz="1800" dirty="0"/>
              <a:t>Lenin V (2010) </a:t>
            </a:r>
            <a:r>
              <a:rPr lang="en-GB" sz="1800" i="1" dirty="0"/>
              <a:t>Imperialism: The Highest Stage of Capitalism, </a:t>
            </a:r>
            <a:r>
              <a:rPr lang="en-GB" sz="1800" dirty="0"/>
              <a:t>London: Penguin.</a:t>
            </a:r>
          </a:p>
          <a:p>
            <a:pPr indent="342900"/>
            <a:r>
              <a:rPr lang="en-GB" sz="1800" dirty="0"/>
              <a:t>Lewis JM, </a:t>
            </a:r>
            <a:r>
              <a:rPr lang="en-GB" sz="1800" dirty="0" err="1"/>
              <a:t>DiGiacomo</a:t>
            </a:r>
            <a:r>
              <a:rPr lang="en-GB" sz="1800" dirty="0"/>
              <a:t> M, </a:t>
            </a:r>
            <a:r>
              <a:rPr lang="en-GB" sz="1800" dirty="0" err="1"/>
              <a:t>Luckett</a:t>
            </a:r>
            <a:r>
              <a:rPr lang="en-GB" sz="1800" dirty="0"/>
              <a:t> T, Davidson PM &amp; </a:t>
            </a:r>
            <a:r>
              <a:rPr lang="en-GB" sz="1800" dirty="0" err="1"/>
              <a:t>Currow</a:t>
            </a:r>
            <a:r>
              <a:rPr lang="en-GB" sz="1800" dirty="0"/>
              <a:t> DC (2011) ‘A Social Capital Framework for Palliative Care: Supporting Health and Well-Being for People With Life-Limiting Illness and Their Carers Through Social Relations and Networks’ </a:t>
            </a:r>
            <a:r>
              <a:rPr lang="en-GB" sz="1800" i="1" dirty="0"/>
              <a:t>Journal of Pain and Symptom </a:t>
            </a:r>
            <a:r>
              <a:rPr lang="en-GB" sz="1800" i="1" dirty="0" err="1"/>
              <a:t>Managme</a:t>
            </a:r>
            <a:r>
              <a:rPr lang="en-GB" sz="1800" i="1" dirty="0"/>
              <a:t>].</a:t>
            </a:r>
            <a:r>
              <a:rPr lang="en-GB" sz="1800" i="1" dirty="0" err="1"/>
              <a:t>ent</a:t>
            </a:r>
            <a:r>
              <a:rPr lang="en-GB" sz="1800" i="1" dirty="0"/>
              <a:t>’ </a:t>
            </a:r>
            <a:r>
              <a:rPr lang="en-GB" sz="1800" u="sng" dirty="0">
                <a:hlinkClick r:id="rId3"/>
              </a:rPr>
              <a:t>http://www.sciencedirect.com/science/article/pii/S0885392412002047</a:t>
            </a:r>
            <a:r>
              <a:rPr lang="en-GB" sz="1800" dirty="0"/>
              <a:t> [Accessed on: 23/01/2013</a:t>
            </a:r>
          </a:p>
          <a:p>
            <a:pPr indent="342900"/>
            <a:r>
              <a:rPr lang="en-GB" sz="1800" dirty="0" err="1"/>
              <a:t>Piaggesi</a:t>
            </a:r>
            <a:r>
              <a:rPr lang="en-GB" sz="1800" dirty="0"/>
              <a:t> D, </a:t>
            </a:r>
            <a:r>
              <a:rPr lang="en-GB" sz="1800" dirty="0" err="1"/>
              <a:t>Sund</a:t>
            </a:r>
            <a:r>
              <a:rPr lang="en-GB" sz="1800" dirty="0"/>
              <a:t> KJ &amp; </a:t>
            </a:r>
            <a:r>
              <a:rPr lang="en-GB" sz="1800" dirty="0" err="1"/>
              <a:t>Castelnovo</a:t>
            </a:r>
            <a:r>
              <a:rPr lang="en-GB" sz="1800" dirty="0"/>
              <a:t> W (2011) </a:t>
            </a:r>
            <a:r>
              <a:rPr lang="en-GB" sz="1800" i="1" dirty="0"/>
              <a:t>Global Strategy and Practice of E-Governance: Examples from Around the World, </a:t>
            </a:r>
            <a:r>
              <a:rPr lang="en-GB" sz="1800" dirty="0"/>
              <a:t>Hershey, PA: IGI Global.</a:t>
            </a:r>
          </a:p>
          <a:p>
            <a:pPr indent="342900"/>
            <a:r>
              <a:rPr lang="en-GB" sz="1800" dirty="0" err="1"/>
              <a:t>Ritzer</a:t>
            </a:r>
            <a:r>
              <a:rPr lang="en-GB" sz="1800" dirty="0"/>
              <a:t> G &amp; Ryan JM (2011) </a:t>
            </a:r>
            <a:r>
              <a:rPr lang="en-GB" sz="1800" i="1" dirty="0"/>
              <a:t>The Concise Encyclopaedia of Sociology</a:t>
            </a:r>
            <a:r>
              <a:rPr lang="en-GB" sz="1800" dirty="0"/>
              <a:t>,  Chichester, West Sussex: Blackwell Publishing.</a:t>
            </a:r>
          </a:p>
          <a:p>
            <a:pPr indent="342900"/>
            <a:r>
              <a:rPr lang="en-GB" sz="1800" dirty="0"/>
              <a:t>Smith, P &amp; Riley, A (2009) </a:t>
            </a:r>
            <a:r>
              <a:rPr lang="en-GB" sz="1800" i="1" dirty="0"/>
              <a:t>Cultural Theory: An Introduction, </a:t>
            </a:r>
            <a:r>
              <a:rPr lang="en-GB" sz="1800" dirty="0"/>
              <a:t>Malden, MA: Blackwell Publishing.</a:t>
            </a:r>
          </a:p>
          <a:p>
            <a:pPr marL="0" indent="34290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46474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C20814-0728-4278-A6A8-03384753AD34}"/>
              </a:ext>
            </a:extLst>
          </p:cNvPr>
          <p:cNvSpPr txBox="1"/>
          <p:nvPr/>
        </p:nvSpPr>
        <p:spPr>
          <a:xfrm>
            <a:off x="1115616" y="260648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7789BD-2099-4748-9419-39A4D52F0B4E}"/>
              </a:ext>
            </a:extLst>
          </p:cNvPr>
          <p:cNvSpPr txBox="1"/>
          <p:nvPr/>
        </p:nvSpPr>
        <p:spPr>
          <a:xfrm>
            <a:off x="755576" y="3081439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OUP (2007) </a:t>
            </a:r>
            <a:r>
              <a:rPr lang="en-GB" i="1" dirty="0"/>
              <a:t>Shorter Oxford English Dictionary </a:t>
            </a:r>
            <a:r>
              <a:rPr lang="en-GB" dirty="0"/>
              <a:t>Oxford: OUP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35F49B-CC92-4841-A661-F2F7C26A3488}"/>
              </a:ext>
            </a:extLst>
          </p:cNvPr>
          <p:cNvSpPr txBox="1"/>
          <p:nvPr/>
        </p:nvSpPr>
        <p:spPr>
          <a:xfrm>
            <a:off x="757672" y="165565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Brittan, S. (2013) ‘Thatcher was right – there is ‘no society’ in Financial Times Online Available at: </a:t>
            </a:r>
            <a:r>
              <a:rPr lang="en-GB" dirty="0">
                <a:hlinkClick r:id="rId2"/>
              </a:rPr>
              <a:t>https://www.ft.com/content/d1387b70-a5d5-11e2-9b77-00144feabdc0</a:t>
            </a:r>
            <a:r>
              <a:rPr lang="en-GB" dirty="0"/>
              <a:t> (Accessed 30/09/2018)</a:t>
            </a:r>
          </a:p>
        </p:txBody>
      </p:sp>
    </p:spTree>
    <p:extLst>
      <p:ext uri="{BB962C8B-B14F-4D97-AF65-F5344CB8AC3E}">
        <p14:creationId xmlns:p14="http://schemas.microsoft.com/office/powerpoint/2010/main" val="67687869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674</TotalTime>
  <Words>1525</Words>
  <Application>Microsoft Office PowerPoint</Application>
  <PresentationFormat>On-screen Show (4:3)</PresentationFormat>
  <Paragraphs>146</Paragraphs>
  <Slides>24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Capital?</vt:lpstr>
      <vt:lpstr>What is Capital?</vt:lpstr>
      <vt:lpstr>PowerPoint Presentation</vt:lpstr>
      <vt:lpstr>So What Does this Mean?</vt:lpstr>
      <vt:lpstr>If Our Society  was Equal and Fair (like a game of dice). . .</vt:lpstr>
      <vt:lpstr>PowerPoint Presentation</vt:lpstr>
      <vt:lpstr>In Reality in our Society  the Dice are Loaded</vt:lpstr>
      <vt:lpstr>PowerPoint Presentation</vt:lpstr>
      <vt:lpstr>Social (Re)production  of Inequality</vt:lpstr>
      <vt:lpstr>If You ALREADY Have It, it is Easer to Get MORE of It!</vt:lpstr>
      <vt:lpstr>PowerPoint Presentation</vt:lpstr>
      <vt:lpstr>What ‘Capital’ Tells Us  About Our World/Society</vt:lpstr>
      <vt:lpstr>So How do Individuals ‘Get’ Capital?</vt:lpstr>
      <vt:lpstr>Capital</vt:lpstr>
      <vt:lpstr>For example………</vt:lpstr>
      <vt:lpstr>PowerPoint Presentation</vt:lpstr>
      <vt:lpstr>Reference List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52</cp:revision>
  <dcterms:created xsi:type="dcterms:W3CDTF">2018-09-30T11:39:06Z</dcterms:created>
  <dcterms:modified xsi:type="dcterms:W3CDTF">2019-10-01T13:21:40Z</dcterms:modified>
</cp:coreProperties>
</file>