
<file path=[Content_Types].xml><?xml version="1.0" encoding="utf-8"?>
<Types xmlns="http://schemas.openxmlformats.org/package/2006/content-types">
  <Default Extension="png" ContentType="image/png"/>
  <Default Extension="emf" ContentType="image/x-emf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27"/>
  </p:notesMasterIdLst>
  <p:sldIdLst>
    <p:sldId id="257" r:id="rId2"/>
    <p:sldId id="294" r:id="rId3"/>
    <p:sldId id="295" r:id="rId4"/>
    <p:sldId id="581" r:id="rId5"/>
    <p:sldId id="582" r:id="rId6"/>
    <p:sldId id="296" r:id="rId7"/>
    <p:sldId id="583" r:id="rId8"/>
    <p:sldId id="584" r:id="rId9"/>
    <p:sldId id="585" r:id="rId10"/>
    <p:sldId id="586" r:id="rId11"/>
    <p:sldId id="587" r:id="rId12"/>
    <p:sldId id="603" r:id="rId13"/>
    <p:sldId id="588" r:id="rId14"/>
    <p:sldId id="589" r:id="rId15"/>
    <p:sldId id="590" r:id="rId16"/>
    <p:sldId id="591" r:id="rId17"/>
    <p:sldId id="604" r:id="rId18"/>
    <p:sldId id="606" r:id="rId19"/>
    <p:sldId id="592" r:id="rId20"/>
    <p:sldId id="593" r:id="rId21"/>
    <p:sldId id="607" r:id="rId22"/>
    <p:sldId id="608" r:id="rId23"/>
    <p:sldId id="273" r:id="rId24"/>
    <p:sldId id="605" r:id="rId25"/>
    <p:sldId id="282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ark Bell-Davies" initials="MB" lastIdx="1" clrIdx="0">
    <p:extLst>
      <p:ext uri="{19B8F6BF-5375-455C-9EA6-DF929625EA0E}">
        <p15:presenceInfo xmlns:p15="http://schemas.microsoft.com/office/powerpoint/2012/main" userId="S::m.bell-davies@uwtsd.ac.uk::cf4517c8-733c-4d00-a9de-ac3b52b54715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824"/>
    <p:restoredTop sz="54286"/>
  </p:normalViewPr>
  <p:slideViewPr>
    <p:cSldViewPr snapToGrid="0" snapToObjects="1">
      <p:cViewPr varScale="1">
        <p:scale>
          <a:sx n="48" d="100"/>
          <a:sy n="48" d="100"/>
        </p:scale>
        <p:origin x="472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AC83623-F1BB-F742-BEE0-F859B0FE1AA8}" type="doc">
      <dgm:prSet loTypeId="urn:microsoft.com/office/officeart/2005/8/layout/process1" loCatId="" qsTypeId="urn:microsoft.com/office/officeart/2005/8/quickstyle/3d3" qsCatId="3D" csTypeId="urn:microsoft.com/office/officeart/2005/8/colors/accent0_1" csCatId="mainScheme" phldr="1"/>
      <dgm:spPr/>
      <dgm:t>
        <a:bodyPr/>
        <a:lstStyle/>
        <a:p>
          <a:endParaRPr lang="en-US"/>
        </a:p>
      </dgm:t>
    </dgm:pt>
    <dgm:pt modelId="{6A4851B6-331D-2F44-8A42-3340CA0B985C}">
      <dgm:prSet phldrT="[Text]"/>
      <dgm:spPr/>
      <dgm:t>
        <a:bodyPr/>
        <a:lstStyle/>
        <a:p>
          <a:r>
            <a:rPr lang="en-US" dirty="0"/>
            <a:t>Define the why &amp; the what</a:t>
          </a:r>
        </a:p>
      </dgm:t>
    </dgm:pt>
    <dgm:pt modelId="{79A7B7C6-4238-EE44-9725-341A50BD865D}" type="parTrans" cxnId="{F9C05069-8212-A142-94ED-8FEBE8C22A8B}">
      <dgm:prSet/>
      <dgm:spPr/>
      <dgm:t>
        <a:bodyPr/>
        <a:lstStyle/>
        <a:p>
          <a:endParaRPr lang="en-US"/>
        </a:p>
      </dgm:t>
    </dgm:pt>
    <dgm:pt modelId="{8C812DEA-46F5-9945-AD63-AF00F62596E9}" type="sibTrans" cxnId="{F9C05069-8212-A142-94ED-8FEBE8C22A8B}">
      <dgm:prSet/>
      <dgm:spPr/>
      <dgm:t>
        <a:bodyPr/>
        <a:lstStyle/>
        <a:p>
          <a:endParaRPr lang="en-US"/>
        </a:p>
      </dgm:t>
    </dgm:pt>
    <dgm:pt modelId="{2028DC3A-7699-3A43-9E29-6D33CBDBE13D}">
      <dgm:prSet phldrT="[Text]"/>
      <dgm:spPr/>
      <dgm:t>
        <a:bodyPr/>
        <a:lstStyle/>
        <a:p>
          <a:r>
            <a:rPr lang="en-US" dirty="0"/>
            <a:t>Create the plan</a:t>
          </a:r>
        </a:p>
      </dgm:t>
    </dgm:pt>
    <dgm:pt modelId="{83D578A5-7142-2340-94C3-9A630B555B42}" type="parTrans" cxnId="{5DD42584-4568-F34F-86F5-AFCBD294A61F}">
      <dgm:prSet/>
      <dgm:spPr/>
      <dgm:t>
        <a:bodyPr/>
        <a:lstStyle/>
        <a:p>
          <a:endParaRPr lang="en-US"/>
        </a:p>
      </dgm:t>
    </dgm:pt>
    <dgm:pt modelId="{95981680-7BE6-9B4D-8B23-537A83FB273F}" type="sibTrans" cxnId="{5DD42584-4568-F34F-86F5-AFCBD294A61F}">
      <dgm:prSet/>
      <dgm:spPr/>
      <dgm:t>
        <a:bodyPr/>
        <a:lstStyle/>
        <a:p>
          <a:endParaRPr lang="en-US"/>
        </a:p>
      </dgm:t>
    </dgm:pt>
    <dgm:pt modelId="{6D7B15B8-7988-144B-8FCB-26451E2C65B8}">
      <dgm:prSet phldrT="[Text]"/>
      <dgm:spPr/>
      <dgm:t>
        <a:bodyPr/>
        <a:lstStyle/>
        <a:p>
          <a:r>
            <a:rPr lang="en-US" dirty="0"/>
            <a:t>Deliver the plan</a:t>
          </a:r>
        </a:p>
      </dgm:t>
    </dgm:pt>
    <dgm:pt modelId="{908F83C4-C92C-C34D-B2C8-D9531DC00367}" type="parTrans" cxnId="{AA5EAA34-5E4C-5B45-B4F7-89FDDC07EAFC}">
      <dgm:prSet/>
      <dgm:spPr/>
      <dgm:t>
        <a:bodyPr/>
        <a:lstStyle/>
        <a:p>
          <a:endParaRPr lang="en-US"/>
        </a:p>
      </dgm:t>
    </dgm:pt>
    <dgm:pt modelId="{A3A42793-1237-0949-8869-C2475D39234E}" type="sibTrans" cxnId="{AA5EAA34-5E4C-5B45-B4F7-89FDDC07EAFC}">
      <dgm:prSet/>
      <dgm:spPr/>
      <dgm:t>
        <a:bodyPr/>
        <a:lstStyle/>
        <a:p>
          <a:endParaRPr lang="en-US"/>
        </a:p>
      </dgm:t>
    </dgm:pt>
    <dgm:pt modelId="{695AA9A0-8005-C94C-A8A9-11A494A04B43}">
      <dgm:prSet/>
      <dgm:spPr/>
      <dgm:t>
        <a:bodyPr/>
        <a:lstStyle/>
        <a:p>
          <a:r>
            <a:rPr lang="en-US" dirty="0"/>
            <a:t>Complete the project</a:t>
          </a:r>
        </a:p>
      </dgm:t>
    </dgm:pt>
    <dgm:pt modelId="{4B078017-4BAA-764F-8DC1-EC6D6128C950}" type="parTrans" cxnId="{5B338BED-3009-C547-A1E5-87A016DD2C76}">
      <dgm:prSet/>
      <dgm:spPr/>
      <dgm:t>
        <a:bodyPr/>
        <a:lstStyle/>
        <a:p>
          <a:endParaRPr lang="en-US"/>
        </a:p>
      </dgm:t>
    </dgm:pt>
    <dgm:pt modelId="{AE50D5E0-01F1-3349-AF03-56E82A05055A}" type="sibTrans" cxnId="{5B338BED-3009-C547-A1E5-87A016DD2C76}">
      <dgm:prSet/>
      <dgm:spPr/>
      <dgm:t>
        <a:bodyPr/>
        <a:lstStyle/>
        <a:p>
          <a:endParaRPr lang="en-US"/>
        </a:p>
      </dgm:t>
    </dgm:pt>
    <dgm:pt modelId="{BDBCD13B-FB50-1444-8072-F3F29CAE90FF}" type="pres">
      <dgm:prSet presAssocID="{EAC83623-F1BB-F742-BEE0-F859B0FE1AA8}" presName="Name0" presStyleCnt="0">
        <dgm:presLayoutVars>
          <dgm:dir/>
          <dgm:resizeHandles val="exact"/>
        </dgm:presLayoutVars>
      </dgm:prSet>
      <dgm:spPr/>
    </dgm:pt>
    <dgm:pt modelId="{808311A3-36A5-594E-BCF7-C0BFF0603E9B}" type="pres">
      <dgm:prSet presAssocID="{6A4851B6-331D-2F44-8A42-3340CA0B985C}" presName="node" presStyleLbl="node1" presStyleIdx="0" presStyleCnt="4">
        <dgm:presLayoutVars>
          <dgm:bulletEnabled val="1"/>
        </dgm:presLayoutVars>
      </dgm:prSet>
      <dgm:spPr/>
    </dgm:pt>
    <dgm:pt modelId="{41516BAF-4DC9-9847-A7D1-1A1E9E2050F3}" type="pres">
      <dgm:prSet presAssocID="{8C812DEA-46F5-9945-AD63-AF00F62596E9}" presName="sibTrans" presStyleLbl="sibTrans2D1" presStyleIdx="0" presStyleCnt="3"/>
      <dgm:spPr/>
    </dgm:pt>
    <dgm:pt modelId="{4B8A63D2-846F-EE44-99B5-90DCA16D7417}" type="pres">
      <dgm:prSet presAssocID="{8C812DEA-46F5-9945-AD63-AF00F62596E9}" presName="connectorText" presStyleLbl="sibTrans2D1" presStyleIdx="0" presStyleCnt="3"/>
      <dgm:spPr/>
    </dgm:pt>
    <dgm:pt modelId="{35214A59-34A6-E040-B390-FCFD484AC479}" type="pres">
      <dgm:prSet presAssocID="{2028DC3A-7699-3A43-9E29-6D33CBDBE13D}" presName="node" presStyleLbl="node1" presStyleIdx="1" presStyleCnt="4" custLinFactNeighborY="28624">
        <dgm:presLayoutVars>
          <dgm:bulletEnabled val="1"/>
        </dgm:presLayoutVars>
      </dgm:prSet>
      <dgm:spPr/>
    </dgm:pt>
    <dgm:pt modelId="{1B708A4D-C837-EA45-940F-8D9B97537863}" type="pres">
      <dgm:prSet presAssocID="{95981680-7BE6-9B4D-8B23-537A83FB273F}" presName="sibTrans" presStyleLbl="sibTrans2D1" presStyleIdx="1" presStyleCnt="3"/>
      <dgm:spPr/>
    </dgm:pt>
    <dgm:pt modelId="{42D68469-2C38-E945-B8B6-86714EABD412}" type="pres">
      <dgm:prSet presAssocID="{95981680-7BE6-9B4D-8B23-537A83FB273F}" presName="connectorText" presStyleLbl="sibTrans2D1" presStyleIdx="1" presStyleCnt="3"/>
      <dgm:spPr/>
    </dgm:pt>
    <dgm:pt modelId="{8E61050B-8CC6-AF4F-B3C5-00117799D755}" type="pres">
      <dgm:prSet presAssocID="{6D7B15B8-7988-144B-8FCB-26451E2C65B8}" presName="node" presStyleLbl="node1" presStyleIdx="2" presStyleCnt="4">
        <dgm:presLayoutVars>
          <dgm:bulletEnabled val="1"/>
        </dgm:presLayoutVars>
      </dgm:prSet>
      <dgm:spPr/>
    </dgm:pt>
    <dgm:pt modelId="{1064152A-A2A7-9649-936A-E3A6AC364A51}" type="pres">
      <dgm:prSet presAssocID="{A3A42793-1237-0949-8869-C2475D39234E}" presName="sibTrans" presStyleLbl="sibTrans2D1" presStyleIdx="2" presStyleCnt="3"/>
      <dgm:spPr/>
    </dgm:pt>
    <dgm:pt modelId="{BA77A1EC-3171-504E-8050-1E864659C41B}" type="pres">
      <dgm:prSet presAssocID="{A3A42793-1237-0949-8869-C2475D39234E}" presName="connectorText" presStyleLbl="sibTrans2D1" presStyleIdx="2" presStyleCnt="3"/>
      <dgm:spPr/>
    </dgm:pt>
    <dgm:pt modelId="{FF900486-83CB-3E4D-8342-DE1A2746B8F3}" type="pres">
      <dgm:prSet presAssocID="{695AA9A0-8005-C94C-A8A9-11A494A04B43}" presName="node" presStyleLbl="node1" presStyleIdx="3" presStyleCnt="4">
        <dgm:presLayoutVars>
          <dgm:bulletEnabled val="1"/>
        </dgm:presLayoutVars>
      </dgm:prSet>
      <dgm:spPr/>
    </dgm:pt>
  </dgm:ptLst>
  <dgm:cxnLst>
    <dgm:cxn modelId="{6F542612-ABF7-DF45-B043-2A1001F0B027}" type="presOf" srcId="{6A4851B6-331D-2F44-8A42-3340CA0B985C}" destId="{808311A3-36A5-594E-BCF7-C0BFF0603E9B}" srcOrd="0" destOrd="0" presId="urn:microsoft.com/office/officeart/2005/8/layout/process1"/>
    <dgm:cxn modelId="{AA5EAA34-5E4C-5B45-B4F7-89FDDC07EAFC}" srcId="{EAC83623-F1BB-F742-BEE0-F859B0FE1AA8}" destId="{6D7B15B8-7988-144B-8FCB-26451E2C65B8}" srcOrd="2" destOrd="0" parTransId="{908F83C4-C92C-C34D-B2C8-D9531DC00367}" sibTransId="{A3A42793-1237-0949-8869-C2475D39234E}"/>
    <dgm:cxn modelId="{ED1BCF35-05AA-5D45-AAD6-3C9A85423E7D}" type="presOf" srcId="{95981680-7BE6-9B4D-8B23-537A83FB273F}" destId="{42D68469-2C38-E945-B8B6-86714EABD412}" srcOrd="1" destOrd="0" presId="urn:microsoft.com/office/officeart/2005/8/layout/process1"/>
    <dgm:cxn modelId="{A3F1F53D-5032-5349-9968-C4DD79DC14E1}" type="presOf" srcId="{EAC83623-F1BB-F742-BEE0-F859B0FE1AA8}" destId="{BDBCD13B-FB50-1444-8072-F3F29CAE90FF}" srcOrd="0" destOrd="0" presId="urn:microsoft.com/office/officeart/2005/8/layout/process1"/>
    <dgm:cxn modelId="{15137056-E3D8-6C48-9D74-93FA97CE70BC}" type="presOf" srcId="{A3A42793-1237-0949-8869-C2475D39234E}" destId="{1064152A-A2A7-9649-936A-E3A6AC364A51}" srcOrd="0" destOrd="0" presId="urn:microsoft.com/office/officeart/2005/8/layout/process1"/>
    <dgm:cxn modelId="{F9C05069-8212-A142-94ED-8FEBE8C22A8B}" srcId="{EAC83623-F1BB-F742-BEE0-F859B0FE1AA8}" destId="{6A4851B6-331D-2F44-8A42-3340CA0B985C}" srcOrd="0" destOrd="0" parTransId="{79A7B7C6-4238-EE44-9725-341A50BD865D}" sibTransId="{8C812DEA-46F5-9945-AD63-AF00F62596E9}"/>
    <dgm:cxn modelId="{852C9873-9CDE-B144-9E18-3C3D756F46E9}" type="presOf" srcId="{695AA9A0-8005-C94C-A8A9-11A494A04B43}" destId="{FF900486-83CB-3E4D-8342-DE1A2746B8F3}" srcOrd="0" destOrd="0" presId="urn:microsoft.com/office/officeart/2005/8/layout/process1"/>
    <dgm:cxn modelId="{F1EF5B82-656B-D04B-8EE8-33961206B935}" type="presOf" srcId="{A3A42793-1237-0949-8869-C2475D39234E}" destId="{BA77A1EC-3171-504E-8050-1E864659C41B}" srcOrd="1" destOrd="0" presId="urn:microsoft.com/office/officeart/2005/8/layout/process1"/>
    <dgm:cxn modelId="{5DD42584-4568-F34F-86F5-AFCBD294A61F}" srcId="{EAC83623-F1BB-F742-BEE0-F859B0FE1AA8}" destId="{2028DC3A-7699-3A43-9E29-6D33CBDBE13D}" srcOrd="1" destOrd="0" parTransId="{83D578A5-7142-2340-94C3-9A630B555B42}" sibTransId="{95981680-7BE6-9B4D-8B23-537A83FB273F}"/>
    <dgm:cxn modelId="{D387F69C-0722-194B-ACE6-45EACEB06B96}" type="presOf" srcId="{95981680-7BE6-9B4D-8B23-537A83FB273F}" destId="{1B708A4D-C837-EA45-940F-8D9B97537863}" srcOrd="0" destOrd="0" presId="urn:microsoft.com/office/officeart/2005/8/layout/process1"/>
    <dgm:cxn modelId="{1722919D-D4A2-EF45-A111-839C79451D67}" type="presOf" srcId="{2028DC3A-7699-3A43-9E29-6D33CBDBE13D}" destId="{35214A59-34A6-E040-B390-FCFD484AC479}" srcOrd="0" destOrd="0" presId="urn:microsoft.com/office/officeart/2005/8/layout/process1"/>
    <dgm:cxn modelId="{7BA7B2A4-A323-DE47-8E80-6D1398708B08}" type="presOf" srcId="{6D7B15B8-7988-144B-8FCB-26451E2C65B8}" destId="{8E61050B-8CC6-AF4F-B3C5-00117799D755}" srcOrd="0" destOrd="0" presId="urn:microsoft.com/office/officeart/2005/8/layout/process1"/>
    <dgm:cxn modelId="{991F30E2-41A6-F149-A0C8-61CF45F9ABB7}" type="presOf" srcId="{8C812DEA-46F5-9945-AD63-AF00F62596E9}" destId="{41516BAF-4DC9-9847-A7D1-1A1E9E2050F3}" srcOrd="0" destOrd="0" presId="urn:microsoft.com/office/officeart/2005/8/layout/process1"/>
    <dgm:cxn modelId="{5B338BED-3009-C547-A1E5-87A016DD2C76}" srcId="{EAC83623-F1BB-F742-BEE0-F859B0FE1AA8}" destId="{695AA9A0-8005-C94C-A8A9-11A494A04B43}" srcOrd="3" destOrd="0" parTransId="{4B078017-4BAA-764F-8DC1-EC6D6128C950}" sibTransId="{AE50D5E0-01F1-3349-AF03-56E82A05055A}"/>
    <dgm:cxn modelId="{BE0E69EE-C4F3-5E47-9AE9-6E1C411A957E}" type="presOf" srcId="{8C812DEA-46F5-9945-AD63-AF00F62596E9}" destId="{4B8A63D2-846F-EE44-99B5-90DCA16D7417}" srcOrd="1" destOrd="0" presId="urn:microsoft.com/office/officeart/2005/8/layout/process1"/>
    <dgm:cxn modelId="{7BF6B675-33DD-C74B-8461-EE9F057985C8}" type="presParOf" srcId="{BDBCD13B-FB50-1444-8072-F3F29CAE90FF}" destId="{808311A3-36A5-594E-BCF7-C0BFF0603E9B}" srcOrd="0" destOrd="0" presId="urn:microsoft.com/office/officeart/2005/8/layout/process1"/>
    <dgm:cxn modelId="{08F7CD81-1459-B34D-AACC-F5C365C4D670}" type="presParOf" srcId="{BDBCD13B-FB50-1444-8072-F3F29CAE90FF}" destId="{41516BAF-4DC9-9847-A7D1-1A1E9E2050F3}" srcOrd="1" destOrd="0" presId="urn:microsoft.com/office/officeart/2005/8/layout/process1"/>
    <dgm:cxn modelId="{E53928DC-BF43-5148-809E-CC4D81383753}" type="presParOf" srcId="{41516BAF-4DC9-9847-A7D1-1A1E9E2050F3}" destId="{4B8A63D2-846F-EE44-99B5-90DCA16D7417}" srcOrd="0" destOrd="0" presId="urn:microsoft.com/office/officeart/2005/8/layout/process1"/>
    <dgm:cxn modelId="{E8E36004-ADA1-A24A-B043-ACF7AE9C7FCD}" type="presParOf" srcId="{BDBCD13B-FB50-1444-8072-F3F29CAE90FF}" destId="{35214A59-34A6-E040-B390-FCFD484AC479}" srcOrd="2" destOrd="0" presId="urn:microsoft.com/office/officeart/2005/8/layout/process1"/>
    <dgm:cxn modelId="{B3BEECF9-AC22-CF46-ACF2-6C9363E34583}" type="presParOf" srcId="{BDBCD13B-FB50-1444-8072-F3F29CAE90FF}" destId="{1B708A4D-C837-EA45-940F-8D9B97537863}" srcOrd="3" destOrd="0" presId="urn:microsoft.com/office/officeart/2005/8/layout/process1"/>
    <dgm:cxn modelId="{E64EA990-24CA-9545-B2AD-4A0661FBC259}" type="presParOf" srcId="{1B708A4D-C837-EA45-940F-8D9B97537863}" destId="{42D68469-2C38-E945-B8B6-86714EABD412}" srcOrd="0" destOrd="0" presId="urn:microsoft.com/office/officeart/2005/8/layout/process1"/>
    <dgm:cxn modelId="{B9128647-ED38-CC4B-8D16-235EEFF2AFA2}" type="presParOf" srcId="{BDBCD13B-FB50-1444-8072-F3F29CAE90FF}" destId="{8E61050B-8CC6-AF4F-B3C5-00117799D755}" srcOrd="4" destOrd="0" presId="urn:microsoft.com/office/officeart/2005/8/layout/process1"/>
    <dgm:cxn modelId="{C71C71C9-492E-394B-98EE-39AC81AAEAA8}" type="presParOf" srcId="{BDBCD13B-FB50-1444-8072-F3F29CAE90FF}" destId="{1064152A-A2A7-9649-936A-E3A6AC364A51}" srcOrd="5" destOrd="0" presId="urn:microsoft.com/office/officeart/2005/8/layout/process1"/>
    <dgm:cxn modelId="{DE9571B8-5522-A44F-BA8E-03DD32BFEC9C}" type="presParOf" srcId="{1064152A-A2A7-9649-936A-E3A6AC364A51}" destId="{BA77A1EC-3171-504E-8050-1E864659C41B}" srcOrd="0" destOrd="0" presId="urn:microsoft.com/office/officeart/2005/8/layout/process1"/>
    <dgm:cxn modelId="{57098500-1A03-9449-A294-5CEFEAABB73D}" type="presParOf" srcId="{BDBCD13B-FB50-1444-8072-F3F29CAE90FF}" destId="{FF900486-83CB-3E4D-8342-DE1A2746B8F3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8311A3-36A5-594E-BCF7-C0BFF0603E9B}">
      <dsp:nvSpPr>
        <dsp:cNvPr id="0" name=""/>
        <dsp:cNvSpPr/>
      </dsp:nvSpPr>
      <dsp:spPr>
        <a:xfrm>
          <a:off x="5155" y="66694"/>
          <a:ext cx="2254185" cy="135251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Define the why &amp; the what</a:t>
          </a:r>
        </a:p>
      </dsp:txBody>
      <dsp:txXfrm>
        <a:off x="44769" y="106308"/>
        <a:ext cx="2174957" cy="1273283"/>
      </dsp:txXfrm>
    </dsp:sp>
    <dsp:sp modelId="{41516BAF-4DC9-9847-A7D1-1A1E9E2050F3}">
      <dsp:nvSpPr>
        <dsp:cNvPr id="0" name=""/>
        <dsp:cNvSpPr/>
      </dsp:nvSpPr>
      <dsp:spPr>
        <a:xfrm rot="72641">
          <a:off x="2484706" y="497064"/>
          <a:ext cx="477994" cy="559038"/>
        </a:xfrm>
        <a:prstGeom prst="righ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2484722" y="607357"/>
        <a:ext cx="334596" cy="335422"/>
      </dsp:txXfrm>
    </dsp:sp>
    <dsp:sp modelId="{35214A59-34A6-E040-B390-FCFD484AC479}">
      <dsp:nvSpPr>
        <dsp:cNvPr id="0" name=""/>
        <dsp:cNvSpPr/>
      </dsp:nvSpPr>
      <dsp:spPr>
        <a:xfrm>
          <a:off x="3161015" y="133389"/>
          <a:ext cx="2254185" cy="135251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Create the plan</a:t>
          </a:r>
        </a:p>
      </dsp:txBody>
      <dsp:txXfrm>
        <a:off x="3200629" y="173003"/>
        <a:ext cx="2174957" cy="1273283"/>
      </dsp:txXfrm>
    </dsp:sp>
    <dsp:sp modelId="{1B708A4D-C837-EA45-940F-8D9B97537863}">
      <dsp:nvSpPr>
        <dsp:cNvPr id="0" name=""/>
        <dsp:cNvSpPr/>
      </dsp:nvSpPr>
      <dsp:spPr>
        <a:xfrm rot="21527359">
          <a:off x="5640567" y="496492"/>
          <a:ext cx="477994" cy="559038"/>
        </a:xfrm>
        <a:prstGeom prst="righ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5640583" y="609815"/>
        <a:ext cx="334596" cy="335422"/>
      </dsp:txXfrm>
    </dsp:sp>
    <dsp:sp modelId="{8E61050B-8CC6-AF4F-B3C5-00117799D755}">
      <dsp:nvSpPr>
        <dsp:cNvPr id="0" name=""/>
        <dsp:cNvSpPr/>
      </dsp:nvSpPr>
      <dsp:spPr>
        <a:xfrm>
          <a:off x="6316876" y="66694"/>
          <a:ext cx="2254185" cy="135251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Deliver the plan</a:t>
          </a:r>
        </a:p>
      </dsp:txBody>
      <dsp:txXfrm>
        <a:off x="6356490" y="106308"/>
        <a:ext cx="2174957" cy="1273283"/>
      </dsp:txXfrm>
    </dsp:sp>
    <dsp:sp modelId="{1064152A-A2A7-9649-936A-E3A6AC364A51}">
      <dsp:nvSpPr>
        <dsp:cNvPr id="0" name=""/>
        <dsp:cNvSpPr/>
      </dsp:nvSpPr>
      <dsp:spPr>
        <a:xfrm>
          <a:off x="8796480" y="463431"/>
          <a:ext cx="477887" cy="559038"/>
        </a:xfrm>
        <a:prstGeom prst="righ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8796480" y="575239"/>
        <a:ext cx="334521" cy="335422"/>
      </dsp:txXfrm>
    </dsp:sp>
    <dsp:sp modelId="{FF900486-83CB-3E4D-8342-DE1A2746B8F3}">
      <dsp:nvSpPr>
        <dsp:cNvPr id="0" name=""/>
        <dsp:cNvSpPr/>
      </dsp:nvSpPr>
      <dsp:spPr>
        <a:xfrm>
          <a:off x="9472736" y="66694"/>
          <a:ext cx="2254185" cy="135251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Complete the project</a:t>
          </a:r>
        </a:p>
      </dsp:txBody>
      <dsp:txXfrm>
        <a:off x="9512350" y="106308"/>
        <a:ext cx="2174957" cy="12732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826A2C-5479-944A-8225-4D3982AB50B4}" type="datetimeFigureOut">
              <a:rPr lang="en-US" smtClean="0"/>
              <a:t>10/23/20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6B352B-CE58-8244-A246-7FE01DB8FC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8360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27017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37062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74972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931387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56179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412442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839068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07225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25668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141332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953796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640657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414635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39005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828642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293025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45752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337827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/>
              <a:t>So today we studied definitions of project management  and  Projects</a:t>
            </a:r>
          </a:p>
          <a:p>
            <a:r>
              <a:rPr lang="en-GB" altLang="en-US" dirty="0"/>
              <a:t>We considered features of success and failure</a:t>
            </a:r>
          </a:p>
          <a:p>
            <a:r>
              <a:rPr lang="en-GB" altLang="en-US" dirty="0"/>
              <a:t>We explored some examples</a:t>
            </a:r>
          </a:p>
          <a:p>
            <a:endParaRPr lang="en-GB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304A26-0D3A-5541-86B8-46DA5CA36584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52647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Start researching different projects within organisations.  Consider those which emerged as a result of having to adopt and manage current projects (services) to continue its operations based on the current [COVID-19] situation.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Begin critically assessing the planning and implementation of those projects and how effectively its management addressed the handling of the crisis using the project management tools taught/covered on the module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007294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304A26-0D3A-5541-86B8-46DA5CA36584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09031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A1EB535-FD61-4A9C-9096-2BD4B955C174}" type="datetime1">
              <a:rPr lang="en-GB" smtClean="0"/>
              <a:t>23/10/2020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78890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1746"/>
            <a:ext cx="10972800" cy="1143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4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9EF55-93F3-4F59-B2CC-7FFC222AECF8}" type="datetime1">
              <a:rPr lang="en-GB" smtClean="0"/>
              <a:t>23/10/2020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39424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97E76-EFB2-4AF3-AA78-C4BDCD222E78}" type="datetime1">
              <a:rPr lang="en-GB" smtClean="0"/>
              <a:t>23/10/2020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77518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4A07F-3A93-4B0D-B98F-18F7D6B6F8F9}" type="datetime1">
              <a:rPr lang="en-GB" smtClean="0"/>
              <a:t>23/10/2020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40216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19E6F-DAA7-45F5-B261-DD074588C1C0}" type="datetime1">
              <a:rPr lang="en-GB" smtClean="0"/>
              <a:t>23/10/2020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96545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6A818-4D65-4773-95B1-ACD3D376FA51}" type="datetime1">
              <a:rPr lang="en-GB" smtClean="0"/>
              <a:t>23/10/2020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11848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BDFB3-B3CA-4774-A124-EED5487DA404}" type="datetime1">
              <a:rPr lang="en-GB" smtClean="0"/>
              <a:t>23/10/2020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5738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E4E5F-8B6A-428A-AFA4-33B6B75F534E}" type="datetime1">
              <a:rPr lang="en-GB" smtClean="0"/>
              <a:t>23/10/2020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78063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F45BF-86A6-4971-9911-E4ECF186F714}" type="datetime1">
              <a:rPr lang="en-GB" smtClean="0"/>
              <a:t>23/10/2020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687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9EA52-3928-4B5E-A0EE-C76291E66012}" type="datetime1">
              <a:rPr lang="en-GB" smtClean="0"/>
              <a:t>23/10/2020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68457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ED639-EB68-42BD-BAA3-182B0CBB6A30}" type="datetime1">
              <a:rPr lang="en-GB" smtClean="0"/>
              <a:t>23/10/2020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47141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3E945C-4056-4F98-BB02-CCD2975A3A20}" type="datetime1">
              <a:rPr lang="en-GB" smtClean="0"/>
              <a:t>23/10/2020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1FCA4A94-EA50-5741-99A8-0A685A7BC2DA}"/>
              </a:ext>
            </a:extLst>
          </p:cNvPr>
          <p:cNvSpPr txBox="1">
            <a:spLocks/>
          </p:cNvSpPr>
          <p:nvPr userDrawn="1"/>
        </p:nvSpPr>
        <p:spPr>
          <a:xfrm>
            <a:off x="11329416" y="6619156"/>
            <a:ext cx="896111" cy="2229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5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900" dirty="0"/>
              <a:t>M. Bell-Davies</a:t>
            </a:r>
          </a:p>
        </p:txBody>
      </p:sp>
    </p:spTree>
    <p:extLst>
      <p:ext uri="{BB962C8B-B14F-4D97-AF65-F5344CB8AC3E}">
        <p14:creationId xmlns:p14="http://schemas.microsoft.com/office/powerpoint/2010/main" val="5439296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tif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if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0C4C4-D4F9-AF47-9CE8-98B486B46F5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BA Management Skills for the Workplace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BMSK5004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F01303-D95B-654C-B7CE-C557920BD2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71060" y="3744615"/>
            <a:ext cx="7989164" cy="1627485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Managing Projects in the Organisation</a:t>
            </a:r>
          </a:p>
          <a:p>
            <a:r>
              <a:rPr lang="en-GB" b="1" dirty="0">
                <a:solidFill>
                  <a:schemeClr val="bg1"/>
                </a:solidFill>
              </a:rPr>
              <a:t>Online Session 1</a:t>
            </a:r>
          </a:p>
          <a:p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51535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BEE1AB-9293-534C-B7F9-42904599A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2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8EC9E1AB-77C6-AD4E-9722-2095CBBCD2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8658" y="119743"/>
            <a:ext cx="7772400" cy="1143000"/>
          </a:xfrm>
        </p:spPr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Session 1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94A1FA51-585C-7E41-B375-9319551BAE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491343"/>
            <a:ext cx="10896600" cy="1627414"/>
          </a:xfrm>
        </p:spPr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Introduction to Module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Definition of Project Management &amp; Projects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Factors important for the success &amp; failure of Projects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C9DD064-E316-4644-8458-D9613E6F38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1286" y="3139414"/>
            <a:ext cx="4844517" cy="2468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90763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BEE1AB-9293-534C-B7F9-42904599A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3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D3D77029-BA99-844B-8886-BD49F30137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9429" y="0"/>
            <a:ext cx="7772400" cy="1143000"/>
          </a:xfrm>
        </p:spPr>
        <p:txBody>
          <a:bodyPr/>
          <a:lstStyle/>
          <a:p>
            <a:r>
              <a:rPr lang="en-GB" altLang="en-US"/>
              <a:t>Introduction to the module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95BA57BB-BB08-014B-82E5-A106B6A159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8214" y="1143000"/>
            <a:ext cx="11413671" cy="4114800"/>
          </a:xfrm>
        </p:spPr>
        <p:txBody>
          <a:bodyPr/>
          <a:lstStyle/>
          <a:p>
            <a:pPr marL="0" indent="0">
              <a:buFontTx/>
              <a:buNone/>
              <a:defRPr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Aims</a:t>
            </a:r>
          </a:p>
          <a:p>
            <a:pPr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Develop </a:t>
            </a:r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understanding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and ability to </a:t>
            </a:r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 projects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within the </a:t>
            </a:r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workplace</a:t>
            </a:r>
            <a:b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Develop knowledge and understanding of </a:t>
            </a:r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projects management tools &amp; techniques</a:t>
            </a:r>
          </a:p>
        </p:txBody>
      </p:sp>
    </p:spTree>
    <p:extLst>
      <p:ext uri="{BB962C8B-B14F-4D97-AF65-F5344CB8AC3E}">
        <p14:creationId xmlns:p14="http://schemas.microsoft.com/office/powerpoint/2010/main" val="9418233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159D7D43-B149-674A-87DC-377FA7142E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What is a Project?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A3B79F-E701-3D41-890F-484E32D414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defRPr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“A project is a sequence of unique, complex, and connected activities.  Having one goal or purpose that must be completed by a specific time, within budget, and according to specification”</a:t>
            </a:r>
          </a:p>
          <a:p>
            <a:pPr marL="0" indent="0" algn="r">
              <a:buNone/>
              <a:defRPr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(Wysocki, 2019)</a:t>
            </a:r>
          </a:p>
          <a:p>
            <a:pPr marL="0" indent="0" algn="r">
              <a:buNone/>
              <a:defRPr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A temporary endeavour undertaken to create a unique product, service or result. </a:t>
            </a:r>
          </a:p>
          <a:p>
            <a:pPr marL="0" indent="0" algn="r">
              <a:buNone/>
              <a:defRPr/>
            </a:pPr>
            <a:r>
              <a:rPr lang="en-GB" dirty="0"/>
              <a:t>(PMBOK, 2009)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14576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159D7D43-B149-674A-87DC-377FA7142E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What is Project Management?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A3B79F-E701-3D41-890F-484E32D414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altLang="en-US" dirty="0">
                <a:latin typeface="Arial" panose="020B0604020202020204" pitchFamily="34" charset="0"/>
              </a:rPr>
              <a:t>Project Management might be defined as “the </a:t>
            </a:r>
            <a:r>
              <a:rPr lang="en-GB" altLang="en-US" dirty="0">
                <a:solidFill>
                  <a:srgbClr val="FF0000"/>
                </a:solidFill>
                <a:latin typeface="Arial" panose="020B0604020202020204" pitchFamily="34" charset="0"/>
              </a:rPr>
              <a:t>application</a:t>
            </a:r>
            <a:r>
              <a:rPr lang="en-GB" altLang="en-US" dirty="0">
                <a:latin typeface="Arial" panose="020B0604020202020204" pitchFamily="34" charset="0"/>
              </a:rPr>
              <a:t> of knowledge, </a:t>
            </a:r>
            <a:r>
              <a:rPr lang="en-GB" altLang="en-US" dirty="0">
                <a:solidFill>
                  <a:srgbClr val="FF0000"/>
                </a:solidFill>
                <a:latin typeface="Arial" panose="020B0604020202020204" pitchFamily="34" charset="0"/>
              </a:rPr>
              <a:t>skills</a:t>
            </a:r>
            <a:r>
              <a:rPr lang="en-GB" altLang="en-US" dirty="0">
                <a:latin typeface="Arial" panose="020B0604020202020204" pitchFamily="34" charset="0"/>
              </a:rPr>
              <a:t>, </a:t>
            </a:r>
            <a:r>
              <a:rPr lang="en-GB" altLang="en-US" dirty="0">
                <a:solidFill>
                  <a:srgbClr val="FF0000"/>
                </a:solidFill>
                <a:latin typeface="Arial" panose="020B0604020202020204" pitchFamily="34" charset="0"/>
              </a:rPr>
              <a:t>tools</a:t>
            </a:r>
            <a:r>
              <a:rPr lang="en-GB" altLang="en-US" dirty="0">
                <a:latin typeface="Arial" panose="020B0604020202020204" pitchFamily="34" charset="0"/>
              </a:rPr>
              <a:t> and </a:t>
            </a:r>
            <a:r>
              <a:rPr lang="en-GB" altLang="en-US" dirty="0">
                <a:solidFill>
                  <a:srgbClr val="FF0000"/>
                </a:solidFill>
                <a:latin typeface="Arial" panose="020B0604020202020204" pitchFamily="34" charset="0"/>
              </a:rPr>
              <a:t>techniques</a:t>
            </a:r>
            <a:r>
              <a:rPr lang="en-GB" altLang="en-US" dirty="0">
                <a:latin typeface="Arial" panose="020B0604020202020204" pitchFamily="34" charset="0"/>
              </a:rPr>
              <a:t> to </a:t>
            </a:r>
            <a:r>
              <a:rPr lang="en-GB" altLang="en-US" dirty="0">
                <a:solidFill>
                  <a:srgbClr val="FF0000"/>
                </a:solidFill>
                <a:latin typeface="Arial" panose="020B0604020202020204" pitchFamily="34" charset="0"/>
              </a:rPr>
              <a:t>project activities </a:t>
            </a:r>
            <a:r>
              <a:rPr lang="en-GB" altLang="en-US" dirty="0">
                <a:latin typeface="Arial" panose="020B0604020202020204" pitchFamily="34" charset="0"/>
              </a:rPr>
              <a:t>in order to </a:t>
            </a:r>
            <a:r>
              <a:rPr lang="en-GB" altLang="en-US" dirty="0">
                <a:solidFill>
                  <a:srgbClr val="FF0000"/>
                </a:solidFill>
                <a:latin typeface="Arial" panose="020B0604020202020204" pitchFamily="34" charset="0"/>
              </a:rPr>
              <a:t>meet</a:t>
            </a:r>
            <a:r>
              <a:rPr lang="en-GB" altLang="en-US" dirty="0">
                <a:latin typeface="Arial" panose="020B0604020202020204" pitchFamily="34" charset="0"/>
              </a:rPr>
              <a:t> (or exceed?) </a:t>
            </a:r>
            <a:r>
              <a:rPr lang="en-GB" altLang="en-US" dirty="0">
                <a:solidFill>
                  <a:srgbClr val="FF0000"/>
                </a:solidFill>
                <a:latin typeface="Arial" panose="020B0604020202020204" pitchFamily="34" charset="0"/>
              </a:rPr>
              <a:t>stakeholder needs </a:t>
            </a:r>
            <a:r>
              <a:rPr lang="en-GB" altLang="en-US" dirty="0">
                <a:latin typeface="Arial" panose="020B0604020202020204" pitchFamily="34" charset="0"/>
              </a:rPr>
              <a:t>and </a:t>
            </a:r>
            <a:r>
              <a:rPr lang="en-GB" altLang="en-US" dirty="0">
                <a:solidFill>
                  <a:srgbClr val="FF0000"/>
                </a:solidFill>
                <a:latin typeface="Arial" panose="020B0604020202020204" pitchFamily="34" charset="0"/>
              </a:rPr>
              <a:t>expectations</a:t>
            </a:r>
            <a:r>
              <a:rPr lang="en-GB" altLang="en-US" dirty="0">
                <a:latin typeface="Arial" panose="020B0604020202020204" pitchFamily="34" charset="0"/>
              </a:rPr>
              <a:t> from the project”</a:t>
            </a:r>
          </a:p>
        </p:txBody>
      </p:sp>
    </p:spTree>
    <p:extLst>
      <p:ext uri="{BB962C8B-B14F-4D97-AF65-F5344CB8AC3E}">
        <p14:creationId xmlns:p14="http://schemas.microsoft.com/office/powerpoint/2010/main" val="16832537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itle 1">
            <a:extLst>
              <a:ext uri="{FF2B5EF4-FFF2-40B4-BE49-F238E27FC236}">
                <a16:creationId xmlns:a16="http://schemas.microsoft.com/office/drawing/2014/main" id="{90ADF806-B2B0-7D46-B806-68DA0CCC65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2910" y="-191777"/>
            <a:ext cx="8229600" cy="1143000"/>
          </a:xfrm>
        </p:spPr>
        <p:txBody>
          <a:bodyPr>
            <a:normAutofit/>
          </a:bodyPr>
          <a:lstStyle/>
          <a:p>
            <a:r>
              <a:rPr lang="en-US" sz="2800" b="1" dirty="0"/>
              <a:t>Why projects fail</a:t>
            </a: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B9E4CF37-B91C-BB40-B89C-C076F3233E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7259" y="741690"/>
            <a:ext cx="5277983" cy="4709120"/>
          </a:xfrm>
        </p:spPr>
        <p:txBody>
          <a:bodyPr>
            <a:normAutofit fontScale="92500" lnSpcReduction="20000"/>
          </a:bodyPr>
          <a:lstStyle/>
          <a:p>
            <a:r>
              <a:rPr lang="en-US" dirty="0">
                <a:latin typeface="+mj-lt"/>
              </a:rPr>
              <a:t>Inadequate definition</a:t>
            </a:r>
          </a:p>
          <a:p>
            <a:r>
              <a:rPr lang="en-US" dirty="0">
                <a:latin typeface="+mj-lt"/>
              </a:rPr>
              <a:t>Scope not fully defined</a:t>
            </a:r>
          </a:p>
          <a:p>
            <a:r>
              <a:rPr lang="en-US" dirty="0">
                <a:latin typeface="+mj-lt"/>
              </a:rPr>
              <a:t>Poor or no planning</a:t>
            </a:r>
          </a:p>
          <a:p>
            <a:r>
              <a:rPr lang="en-US" dirty="0">
                <a:latin typeface="+mj-lt"/>
              </a:rPr>
              <a:t>Unrealistic timescales</a:t>
            </a:r>
          </a:p>
          <a:p>
            <a:r>
              <a:rPr lang="en-US" dirty="0">
                <a:latin typeface="+mj-lt"/>
              </a:rPr>
              <a:t>Ineffective controls</a:t>
            </a:r>
          </a:p>
          <a:p>
            <a:r>
              <a:rPr lang="en-US" dirty="0">
                <a:latin typeface="+mj-lt"/>
              </a:rPr>
              <a:t>Wrong leader</a:t>
            </a:r>
          </a:p>
          <a:p>
            <a:r>
              <a:rPr lang="en-US" dirty="0">
                <a:latin typeface="+mj-lt"/>
              </a:rPr>
              <a:t>Inappropriate team</a:t>
            </a:r>
          </a:p>
          <a:p>
            <a:r>
              <a:rPr lang="en-US" dirty="0">
                <a:latin typeface="+mj-lt"/>
              </a:rPr>
              <a:t>Poor communications</a:t>
            </a:r>
          </a:p>
          <a:p>
            <a:r>
              <a:rPr lang="en-US" dirty="0">
                <a:latin typeface="+mj-lt"/>
              </a:rPr>
              <a:t>Unclear objectives</a:t>
            </a:r>
          </a:p>
          <a:p>
            <a:r>
              <a:rPr lang="en-US" dirty="0">
                <a:latin typeface="+mj-lt"/>
              </a:rPr>
              <a:t>Lack of stakeholder consultation</a:t>
            </a:r>
          </a:p>
          <a:p>
            <a:r>
              <a:rPr lang="en-US" dirty="0">
                <a:latin typeface="+mj-lt"/>
              </a:rPr>
              <a:t>Inadequate training</a:t>
            </a:r>
          </a:p>
        </p:txBody>
      </p:sp>
      <p:sp>
        <p:nvSpPr>
          <p:cNvPr id="23" name="Slide Number Placeholder 3">
            <a:extLst>
              <a:ext uri="{FF2B5EF4-FFF2-40B4-BE49-F238E27FC236}">
                <a16:creationId xmlns:a16="http://schemas.microsoft.com/office/drawing/2014/main" id="{FD36B6E3-7A6A-1C4C-A1B8-38841152FC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/>
          <a:p>
            <a:fld id="{3D165440-4880-415F-9146-4793BDD623F8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39967FA-B745-AB43-BED8-EED6810AD865}"/>
              </a:ext>
            </a:extLst>
          </p:cNvPr>
          <p:cNvSpPr/>
          <p:nvPr/>
        </p:nvSpPr>
        <p:spPr>
          <a:xfrm>
            <a:off x="6389303" y="718676"/>
            <a:ext cx="5508104" cy="47551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500" dirty="0">
                <a:latin typeface="+mj-lt"/>
              </a:rPr>
              <a:t>Grouped as follows:</a:t>
            </a:r>
          </a:p>
          <a:p>
            <a:br>
              <a:rPr lang="en-US" sz="2500" dirty="0">
                <a:latin typeface="+mj-lt"/>
              </a:rPr>
            </a:br>
            <a:r>
              <a:rPr lang="en-US" sz="2500" dirty="0">
                <a:latin typeface="+mj-lt"/>
              </a:rPr>
              <a:t>1. Unclear objectives – Inadequate definition –Scope not fully defined</a:t>
            </a:r>
          </a:p>
          <a:p>
            <a:endParaRPr lang="en-US" sz="2500" dirty="0">
              <a:latin typeface="+mj-lt"/>
            </a:endParaRPr>
          </a:p>
          <a:p>
            <a:r>
              <a:rPr lang="en-US" sz="2500" dirty="0">
                <a:latin typeface="+mj-lt"/>
              </a:rPr>
              <a:t>2. Wrong leader – Inappropriate team – Inadequate training </a:t>
            </a:r>
            <a:br>
              <a:rPr lang="en-US" sz="2500" dirty="0">
                <a:latin typeface="+mj-lt"/>
              </a:rPr>
            </a:br>
            <a:r>
              <a:rPr lang="en-US" sz="2500" dirty="0">
                <a:latin typeface="+mj-lt"/>
              </a:rPr>
              <a:t> </a:t>
            </a:r>
          </a:p>
          <a:p>
            <a:r>
              <a:rPr lang="en-US" sz="2500" dirty="0">
                <a:latin typeface="+mj-lt"/>
              </a:rPr>
              <a:t>3. Poor or no planning – Unrealistic timescales – Ineffective controls</a:t>
            </a:r>
            <a:br>
              <a:rPr lang="en-US" sz="2500" dirty="0">
                <a:latin typeface="+mj-lt"/>
              </a:rPr>
            </a:br>
            <a:endParaRPr lang="en-US" sz="2500" dirty="0">
              <a:latin typeface="+mj-lt"/>
            </a:endParaRPr>
          </a:p>
          <a:p>
            <a:r>
              <a:rPr lang="en-US" sz="2500" dirty="0">
                <a:latin typeface="+mj-lt"/>
              </a:rPr>
              <a:t>4. Poor communication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C0AEF35-F75D-AD48-98D0-AF042217C1C6}"/>
              </a:ext>
            </a:extLst>
          </p:cNvPr>
          <p:cNvSpPr txBox="1"/>
          <p:nvPr/>
        </p:nvSpPr>
        <p:spPr>
          <a:xfrm>
            <a:off x="4524499" y="581891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0504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build="p"/>
      <p:bldP spid="2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itle 1">
            <a:extLst>
              <a:ext uri="{FF2B5EF4-FFF2-40B4-BE49-F238E27FC236}">
                <a16:creationId xmlns:a16="http://schemas.microsoft.com/office/drawing/2014/main" id="{90ADF806-B2B0-7D46-B806-68DA0CCC65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2910" y="-191777"/>
            <a:ext cx="8229600" cy="1143000"/>
          </a:xfrm>
        </p:spPr>
        <p:txBody>
          <a:bodyPr>
            <a:normAutofit/>
          </a:bodyPr>
          <a:lstStyle/>
          <a:p>
            <a:r>
              <a:rPr lang="en-US" sz="2800" b="1" dirty="0"/>
              <a:t>Why projects fail</a:t>
            </a:r>
          </a:p>
        </p:txBody>
      </p:sp>
      <p:sp>
        <p:nvSpPr>
          <p:cNvPr id="23" name="Slide Number Placeholder 3">
            <a:extLst>
              <a:ext uri="{FF2B5EF4-FFF2-40B4-BE49-F238E27FC236}">
                <a16:creationId xmlns:a16="http://schemas.microsoft.com/office/drawing/2014/main" id="{FD36B6E3-7A6A-1C4C-A1B8-38841152FC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/>
          <a:p>
            <a:fld id="{3D165440-4880-415F-9146-4793BDD623F8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C0AEF35-F75D-AD48-98D0-AF042217C1C6}"/>
              </a:ext>
            </a:extLst>
          </p:cNvPr>
          <p:cNvSpPr txBox="1"/>
          <p:nvPr/>
        </p:nvSpPr>
        <p:spPr>
          <a:xfrm>
            <a:off x="4524499" y="581891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10" name="Slide Number Placeholder 3">
            <a:extLst>
              <a:ext uri="{FF2B5EF4-FFF2-40B4-BE49-F238E27FC236}">
                <a16:creationId xmlns:a16="http://schemas.microsoft.com/office/drawing/2014/main" id="{A08CC0E6-6141-E443-A6D1-911CEB2048AD}"/>
              </a:ext>
            </a:extLst>
          </p:cNvPr>
          <p:cNvSpPr>
            <a:spLocks noGrp="1"/>
          </p:cNvSpPr>
          <p:nvPr/>
        </p:nvSpPr>
        <p:spPr>
          <a:xfrm>
            <a:off x="4080081" y="8015881"/>
            <a:ext cx="2133600" cy="365125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ajor"/>
        </p:style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>
              <a:defRPr/>
            </a:pPr>
            <a:fld id="{6468FE38-CBFC-4D00-B9AF-AAB2761F8D7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2" name="TextBox 4">
            <a:extLst>
              <a:ext uri="{FF2B5EF4-FFF2-40B4-BE49-F238E27FC236}">
                <a16:creationId xmlns:a16="http://schemas.microsoft.com/office/drawing/2014/main" id="{580526B6-CA8B-4447-8928-01DCE38BE033}"/>
              </a:ext>
            </a:extLst>
          </p:cNvPr>
          <p:cNvSpPr txBox="1"/>
          <p:nvPr/>
        </p:nvSpPr>
        <p:spPr>
          <a:xfrm>
            <a:off x="2585762" y="7935599"/>
            <a:ext cx="640035" cy="261610"/>
          </a:xfrm>
          <a:prstGeom prst="rect">
            <a:avLst/>
          </a:prstGeom>
          <a:noFill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>
            <a:lvl1pPr>
              <a:defRPr>
                <a:latin typeface="+mj-lt"/>
                <a:ea typeface="+mj-ea"/>
                <a:cs typeface="+mj-cs"/>
              </a:defRPr>
            </a:lvl1pPr>
            <a:lvl2pPr>
              <a:defRPr>
                <a:latin typeface="+mj-lt"/>
                <a:ea typeface="+mj-ea"/>
                <a:cs typeface="+mj-cs"/>
              </a:defRPr>
            </a:lvl2pPr>
            <a:lvl3pPr>
              <a:defRPr>
                <a:latin typeface="+mj-lt"/>
                <a:ea typeface="+mj-ea"/>
                <a:cs typeface="+mj-cs"/>
              </a:defRPr>
            </a:lvl3pPr>
            <a:lvl4pPr>
              <a:defRPr>
                <a:latin typeface="+mj-lt"/>
                <a:ea typeface="+mj-ea"/>
                <a:cs typeface="+mj-cs"/>
              </a:defRPr>
            </a:lvl4pPr>
            <a:lvl5pPr>
              <a:defRPr>
                <a:latin typeface="+mj-lt"/>
                <a:ea typeface="+mj-ea"/>
                <a:cs typeface="+mj-cs"/>
              </a:defRPr>
            </a:lvl5pPr>
            <a:lvl6pPr>
              <a:defRPr>
                <a:latin typeface="+mj-lt"/>
                <a:ea typeface="+mj-ea"/>
                <a:cs typeface="+mj-cs"/>
              </a:defRPr>
            </a:lvl6pPr>
            <a:lvl7pPr>
              <a:defRPr>
                <a:latin typeface="+mj-lt"/>
                <a:ea typeface="+mj-ea"/>
                <a:cs typeface="+mj-cs"/>
              </a:defRPr>
            </a:lvl7pPr>
            <a:lvl8pPr>
              <a:defRPr>
                <a:latin typeface="+mj-lt"/>
                <a:ea typeface="+mj-ea"/>
                <a:cs typeface="+mj-cs"/>
              </a:defRPr>
            </a:lvl8pPr>
            <a:lvl9pPr>
              <a:defRPr>
                <a:latin typeface="+mj-lt"/>
                <a:ea typeface="+mj-ea"/>
                <a:cs typeface="+mj-cs"/>
              </a:defRPr>
            </a:lvl9pPr>
          </a:lstStyle>
          <a:p>
            <a:r>
              <a:rPr lang="en-GB" sz="1050" dirty="0">
                <a:solidFill>
                  <a:prstClr val="white"/>
                </a:solidFill>
              </a:rPr>
              <a:t> Bob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BACBB7E-0ED3-8E43-8BAF-C0B5BA86C3F6}"/>
              </a:ext>
            </a:extLst>
          </p:cNvPr>
          <p:cNvSpPr/>
          <p:nvPr/>
        </p:nvSpPr>
        <p:spPr>
          <a:xfrm>
            <a:off x="351994" y="1396423"/>
            <a:ext cx="5558949" cy="3046988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ajor"/>
        </p:style>
        <p:txBody>
          <a:bodyPr wrap="square">
            <a:spAutoFit/>
          </a:bodyPr>
          <a:lstStyle>
            <a:lvl1pPr>
              <a:defRPr>
                <a:latin typeface="+mj-lt"/>
                <a:ea typeface="+mj-ea"/>
                <a:cs typeface="+mj-cs"/>
              </a:defRPr>
            </a:lvl1pPr>
            <a:lvl2pPr>
              <a:defRPr>
                <a:latin typeface="+mj-lt"/>
                <a:ea typeface="+mj-ea"/>
                <a:cs typeface="+mj-cs"/>
              </a:defRPr>
            </a:lvl2pPr>
            <a:lvl3pPr>
              <a:defRPr>
                <a:latin typeface="+mj-lt"/>
                <a:ea typeface="+mj-ea"/>
                <a:cs typeface="+mj-cs"/>
              </a:defRPr>
            </a:lvl3pPr>
            <a:lvl4pPr>
              <a:defRPr>
                <a:latin typeface="+mj-lt"/>
                <a:ea typeface="+mj-ea"/>
                <a:cs typeface="+mj-cs"/>
              </a:defRPr>
            </a:lvl4pPr>
            <a:lvl5pPr>
              <a:defRPr>
                <a:latin typeface="+mj-lt"/>
                <a:ea typeface="+mj-ea"/>
                <a:cs typeface="+mj-cs"/>
              </a:defRPr>
            </a:lvl5pPr>
            <a:lvl6pPr>
              <a:defRPr>
                <a:latin typeface="+mj-lt"/>
                <a:ea typeface="+mj-ea"/>
                <a:cs typeface="+mj-cs"/>
              </a:defRPr>
            </a:lvl6pPr>
            <a:lvl7pPr>
              <a:defRPr>
                <a:latin typeface="+mj-lt"/>
                <a:ea typeface="+mj-ea"/>
                <a:cs typeface="+mj-cs"/>
              </a:defRPr>
            </a:lvl7pPr>
            <a:lvl8pPr>
              <a:defRPr>
                <a:latin typeface="+mj-lt"/>
                <a:ea typeface="+mj-ea"/>
                <a:cs typeface="+mj-cs"/>
              </a:defRPr>
            </a:lvl8pPr>
            <a:lvl9pPr>
              <a:defRPr>
                <a:latin typeface="+mj-lt"/>
                <a:ea typeface="+mj-ea"/>
                <a:cs typeface="+mj-cs"/>
              </a:defRPr>
            </a:lvl9pPr>
          </a:lstStyle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en-GB" sz="2400" dirty="0">
                <a:latin typeface="+mj-lt"/>
              </a:rPr>
              <a:t>Poor scheduling. 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en-GB" sz="2400" dirty="0">
                <a:latin typeface="+mj-lt"/>
              </a:rPr>
              <a:t>Business Case. 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en-GB" sz="2400" dirty="0">
                <a:latin typeface="+mj-lt"/>
              </a:rPr>
              <a:t>Communications issue. 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en-GB" sz="2400" dirty="0">
                <a:latin typeface="+mj-lt"/>
              </a:rPr>
              <a:t>Clear objectives. 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en-GB" sz="2400" dirty="0">
                <a:latin typeface="+mj-lt"/>
              </a:rPr>
              <a:t>Quality. 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en-GB" sz="2400" dirty="0">
                <a:latin typeface="+mj-lt"/>
              </a:rPr>
              <a:t>Vague responsibility. 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en-GB" sz="2400" dirty="0">
                <a:latin typeface="+mj-lt"/>
              </a:rPr>
              <a:t>Resource Estimation. 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en-GB" sz="2400" dirty="0">
                <a:latin typeface="+mj-lt"/>
              </a:rPr>
              <a:t>Vague progress. 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FA34A97-3248-EB44-82D9-2E255D6E97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6881" y="766557"/>
            <a:ext cx="6557719" cy="4869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23012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65F652C9-67AD-8440-B4C3-01E23E4D58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9043" y="152400"/>
            <a:ext cx="7772400" cy="1143000"/>
          </a:xfrm>
        </p:spPr>
        <p:txBody>
          <a:bodyPr/>
          <a:lstStyle/>
          <a:p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Examples of failed projects</a:t>
            </a:r>
          </a:p>
        </p:txBody>
      </p:sp>
      <p:pic>
        <p:nvPicPr>
          <p:cNvPr id="16" name="Picture 1">
            <a:extLst>
              <a:ext uri="{FF2B5EF4-FFF2-40B4-BE49-F238E27FC236}">
                <a16:creationId xmlns:a16="http://schemas.microsoft.com/office/drawing/2014/main" id="{12DFDFCA-944D-B247-96FB-4F9E2EE2529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1771" y="1509366"/>
            <a:ext cx="3252335" cy="36255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2">
            <a:extLst>
              <a:ext uri="{FF2B5EF4-FFF2-40B4-BE49-F238E27FC236}">
                <a16:creationId xmlns:a16="http://schemas.microsoft.com/office/drawing/2014/main" id="{000E3959-9B78-8043-9570-E2A2019B3FD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8524" y="1453243"/>
            <a:ext cx="5173297" cy="36816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715232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618DCE-24D2-A448-A05A-ECDE545D24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9</a:t>
            </a:fld>
            <a:endParaRPr lang="en-GB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A48B5887-1019-0448-B6F1-2E7B73D692B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61257" y="434198"/>
            <a:ext cx="11625943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4000" dirty="0">
                <a:latin typeface="Arial" panose="020B0604020202020204" pitchFamily="34" charset="0"/>
              </a:rPr>
              <a:t>Why do we need Project Management Tools &amp; Techniques?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A60E96A5-C3F1-4E41-B06A-654C845C5356}"/>
              </a:ext>
            </a:extLst>
          </p:cNvPr>
          <p:cNvSpPr txBox="1">
            <a:spLocks noChangeArrowheads="1"/>
          </p:cNvSpPr>
          <p:nvPr/>
        </p:nvSpPr>
        <p:spPr>
          <a:xfrm>
            <a:off x="261257" y="1921685"/>
            <a:ext cx="6025243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altLang="en-US" sz="2000" dirty="0">
                <a:latin typeface="Arial" panose="020B0604020202020204" pitchFamily="34" charset="0"/>
              </a:rPr>
              <a:t>Because we live in a world of limited resources of which one key resource is not having enough time.</a:t>
            </a:r>
          </a:p>
          <a:p>
            <a:pPr marL="0" indent="0">
              <a:buFontTx/>
              <a:buNone/>
              <a:defRPr/>
            </a:pPr>
            <a:endParaRPr lang="en-GB" altLang="en-US" sz="2000" dirty="0">
              <a:latin typeface="Arial" panose="020B0604020202020204" pitchFamily="34" charset="0"/>
            </a:endParaRPr>
          </a:p>
          <a:p>
            <a:pPr>
              <a:defRPr/>
            </a:pPr>
            <a:r>
              <a:rPr lang="en-GB" altLang="en-US" sz="2000" dirty="0">
                <a:latin typeface="Arial" panose="020B0604020202020204" pitchFamily="34" charset="0"/>
              </a:rPr>
              <a:t>There will always be more to do than time and other resources will allow.</a:t>
            </a:r>
          </a:p>
          <a:p>
            <a:pPr marL="0" indent="0">
              <a:buFontTx/>
              <a:buNone/>
              <a:defRPr/>
            </a:pPr>
            <a:endParaRPr lang="en-GB" altLang="en-US" sz="2000" dirty="0">
              <a:latin typeface="Arial" panose="020B0604020202020204" pitchFamily="34" charset="0"/>
            </a:endParaRPr>
          </a:p>
          <a:p>
            <a:pPr>
              <a:defRPr/>
            </a:pPr>
            <a:r>
              <a:rPr lang="en-GB" altLang="en-US" sz="2000" dirty="0">
                <a:latin typeface="Arial" panose="020B0604020202020204" pitchFamily="34" charset="0"/>
              </a:rPr>
              <a:t>Project Management tool &amp; techniques, if used regularly &amp; appropriately, will help us to make more effective use these allocated resources.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072509E-C164-C045-99D8-0F1EA4DE30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53859" y="2743199"/>
            <a:ext cx="4733341" cy="2650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93841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2F7451-BF5F-144E-8945-5321DBFDD5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10</a:t>
            </a:fld>
            <a:endParaRPr lang="en-GB"/>
          </a:p>
        </p:txBody>
      </p:sp>
      <p:sp>
        <p:nvSpPr>
          <p:cNvPr id="5" name="TextBox 1">
            <a:extLst>
              <a:ext uri="{FF2B5EF4-FFF2-40B4-BE49-F238E27FC236}">
                <a16:creationId xmlns:a16="http://schemas.microsoft.com/office/drawing/2014/main" id="{52E305AB-E490-7243-8B62-A72F086CE72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9614" y="0"/>
            <a:ext cx="11674929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4800" dirty="0">
                <a:latin typeface="Arial" panose="020B0604020202020204" pitchFamily="34" charset="0"/>
                <a:cs typeface="Arial" panose="020B0604020202020204" pitchFamily="34" charset="0"/>
              </a:rPr>
              <a:t>Difference between a </a:t>
            </a:r>
            <a:r>
              <a:rPr lang="en-GB" altLang="en-US" sz="4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Project</a:t>
            </a:r>
            <a:r>
              <a:rPr lang="en-GB" altLang="en-US" sz="4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4800" dirty="0">
                <a:latin typeface="Arial" panose="020B0604020202020204" pitchFamily="34" charset="0"/>
                <a:cs typeface="Arial" panose="020B0604020202020204" pitchFamily="34" charset="0"/>
              </a:rPr>
              <a:t>&amp; </a:t>
            </a:r>
            <a:r>
              <a:rPr lang="en-GB" altLang="en-US" sz="4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Project Management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B7EBA1E-D9A0-8E41-851C-E651DA545E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5586" y="2283100"/>
            <a:ext cx="4718957" cy="334038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EB4483C-FCBA-9F4D-B492-73967BCFBEB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757" y="1830917"/>
            <a:ext cx="4194994" cy="2349197"/>
          </a:xfrm>
          <a:prstGeom prst="rect">
            <a:avLst/>
          </a:prstGeom>
        </p:spPr>
      </p:pic>
      <p:pic>
        <p:nvPicPr>
          <p:cNvPr id="8" name="Picture 4" descr="Business people group and a confused man Vector Image">
            <a:extLst>
              <a:ext uri="{FF2B5EF4-FFF2-40B4-BE49-F238E27FC236}">
                <a16:creationId xmlns:a16="http://schemas.microsoft.com/office/drawing/2014/main" id="{B37DAEC6-D999-7E4E-85F2-EEE9718717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1365"/>
          <a:stretch>
            <a:fillRect/>
          </a:stretch>
        </p:blipFill>
        <p:spPr bwMode="auto">
          <a:xfrm>
            <a:off x="4892540" y="2283100"/>
            <a:ext cx="1997256" cy="2676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277071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2F7451-BF5F-144E-8945-5321DBFDD5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11</a:t>
            </a:fld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10EEFA0-3D2F-5047-A1FE-4442B86F98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6386" y="119743"/>
            <a:ext cx="7772400" cy="1143000"/>
          </a:xfrm>
        </p:spPr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Project Lifecycle</a:t>
            </a:r>
            <a:endParaRPr lang="en-GB" altLang="en-US" dirty="0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DE8C9793-8485-474F-B977-F6101A01D92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2173543"/>
              </p:ext>
            </p:extLst>
          </p:nvPr>
        </p:nvGraphicFramePr>
        <p:xfrm>
          <a:off x="302079" y="1458686"/>
          <a:ext cx="11732078" cy="14859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A11D011-5A93-D34E-A4E9-F842927014E8}"/>
              </a:ext>
            </a:extLst>
          </p:cNvPr>
          <p:cNvSpPr txBox="1"/>
          <p:nvPr/>
        </p:nvSpPr>
        <p:spPr>
          <a:xfrm>
            <a:off x="8260672" y="3428612"/>
            <a:ext cx="36247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>
                <a:solidFill>
                  <a:srgbClr val="FF0000"/>
                </a:solidFill>
              </a:rPr>
              <a:t>Waterfall  Lifecycle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4DE5414-F64C-A04D-BB92-17D2E5DF8A84}"/>
              </a:ext>
            </a:extLst>
          </p:cNvPr>
          <p:cNvSpPr txBox="1"/>
          <p:nvPr/>
        </p:nvSpPr>
        <p:spPr>
          <a:xfrm>
            <a:off x="440871" y="3428612"/>
            <a:ext cx="73152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Common Steps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Specifying the project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Planning the project &amp; how achieved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Doing the project &amp; creating the deliverables according to the plan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Checking deliverables as wanted &amp; meeting needs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Closing the project</a:t>
            </a:r>
          </a:p>
        </p:txBody>
      </p:sp>
    </p:spTree>
    <p:extLst>
      <p:ext uri="{BB962C8B-B14F-4D97-AF65-F5344CB8AC3E}">
        <p14:creationId xmlns:p14="http://schemas.microsoft.com/office/powerpoint/2010/main" val="33516019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2F7451-BF5F-144E-8945-5321DBFDD5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12</a:t>
            </a:fld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10EEFA0-3D2F-5047-A1FE-4442B86F98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6386" y="119743"/>
            <a:ext cx="7772400" cy="1143000"/>
          </a:xfrm>
        </p:spPr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Project Lifecycle</a:t>
            </a:r>
            <a:endParaRPr lang="en-GB" alt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4D53E35-EB4D-514F-B9DD-0D33A8F9D4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06386" y="1029695"/>
            <a:ext cx="8139475" cy="429786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3AE4540-4EA4-0C4B-9BE0-AAC26903F782}"/>
              </a:ext>
            </a:extLst>
          </p:cNvPr>
          <p:cNvSpPr txBox="1"/>
          <p:nvPr/>
        </p:nvSpPr>
        <p:spPr>
          <a:xfrm>
            <a:off x="8526608" y="5094514"/>
            <a:ext cx="41637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FF0000"/>
                </a:solidFill>
              </a:rPr>
              <a:t>Iterative  Lifecycle</a:t>
            </a:r>
          </a:p>
        </p:txBody>
      </p:sp>
    </p:spTree>
    <p:extLst>
      <p:ext uri="{BB962C8B-B14F-4D97-AF65-F5344CB8AC3E}">
        <p14:creationId xmlns:p14="http://schemas.microsoft.com/office/powerpoint/2010/main" val="29922000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2F7451-BF5F-144E-8945-5321DBFDD5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13</a:t>
            </a:fld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7BBE7E4-20CD-D541-A2A7-1364DE09DE0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9614" y="136072"/>
            <a:ext cx="11772900" cy="1143000"/>
          </a:xfrm>
        </p:spPr>
        <p:txBody>
          <a:bodyPr/>
          <a:lstStyle/>
          <a:p>
            <a:pPr eaLnBrk="1" hangingPunct="1"/>
            <a:r>
              <a:rPr lang="en-GB" altLang="en-US" dirty="0">
                <a:latin typeface="Arial" panose="020B0604020202020204" pitchFamily="34" charset="0"/>
              </a:rPr>
              <a:t>Terms often Confused with ‘Project’</a:t>
            </a: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BF9D6734-9CC3-E147-A208-A3517CA584ED}"/>
              </a:ext>
            </a:extLst>
          </p:cNvPr>
          <p:cNvSpPr txBox="1">
            <a:spLocks noChangeArrowheads="1"/>
          </p:cNvSpPr>
          <p:nvPr/>
        </p:nvSpPr>
        <p:spPr>
          <a:xfrm>
            <a:off x="587828" y="1649186"/>
            <a:ext cx="10994572" cy="37446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b="1" dirty="0">
                <a:latin typeface="Arial" panose="020B0604020202020204" pitchFamily="34" charset="0"/>
              </a:rPr>
              <a:t>Process – </a:t>
            </a:r>
            <a:r>
              <a:rPr lang="en-GB" altLang="en-US" dirty="0">
                <a:latin typeface="Arial" panose="020B0604020202020204" pitchFamily="34" charset="0"/>
              </a:rPr>
              <a:t>a series of steps needed to perform a routine activity (e.g. purchasing). A project may contain many processes.</a:t>
            </a:r>
            <a:br>
              <a:rPr lang="en-GB" altLang="en-US" dirty="0">
                <a:latin typeface="Arial" panose="020B0604020202020204" pitchFamily="34" charset="0"/>
              </a:rPr>
            </a:br>
            <a:endParaRPr lang="en-GB" altLang="en-US" dirty="0">
              <a:latin typeface="Arial" panose="020B0604020202020204" pitchFamily="34" charset="0"/>
            </a:endParaRPr>
          </a:p>
          <a:p>
            <a:r>
              <a:rPr lang="en-GB" altLang="en-US" b="1" dirty="0">
                <a:latin typeface="Arial" panose="020B0604020202020204" pitchFamily="34" charset="0"/>
              </a:rPr>
              <a:t>Programme – </a:t>
            </a:r>
            <a:r>
              <a:rPr lang="en-GB" altLang="en-US" dirty="0">
                <a:latin typeface="Arial" panose="020B0604020202020204" pitchFamily="34" charset="0"/>
              </a:rPr>
              <a:t>work performed towards achieving a long term goal (e.g. a health awareness programme). Programmes may never achieve all their goals, and may  comprise a series of projects.</a:t>
            </a:r>
          </a:p>
          <a:p>
            <a:endParaRPr lang="en-GB" altLang="en-US" b="1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0963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2F7451-BF5F-144E-8945-5321DBFDD5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14</a:t>
            </a:fld>
            <a:endParaRPr lang="en-GB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75E3A786-885C-6048-8E0E-B28333A7D99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93914" y="0"/>
            <a:ext cx="11544299" cy="1143000"/>
          </a:xfrm>
        </p:spPr>
        <p:txBody>
          <a:bodyPr/>
          <a:lstStyle/>
          <a:p>
            <a:pPr eaLnBrk="1" hangingPunct="1"/>
            <a:r>
              <a:rPr lang="en-GB" altLang="en-US" dirty="0">
                <a:latin typeface="Arial" panose="020B0604020202020204" pitchFamily="34" charset="0"/>
              </a:rPr>
              <a:t>Examples of Types of Project and Their Size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5D02A53A-33C8-D943-B64B-42D96859C30D}"/>
              </a:ext>
            </a:extLst>
          </p:cNvPr>
          <p:cNvSpPr txBox="1">
            <a:spLocks noChangeArrowheads="1"/>
          </p:cNvSpPr>
          <p:nvPr/>
        </p:nvSpPr>
        <p:spPr>
          <a:xfrm>
            <a:off x="293914" y="1371600"/>
            <a:ext cx="116586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defRPr/>
            </a:pPr>
            <a:r>
              <a:rPr lang="en-GB" altLang="en-US" dirty="0">
                <a:solidFill>
                  <a:srgbClr val="FF0000"/>
                </a:solidFill>
                <a:latin typeface="Arial" panose="020B0604020202020204" pitchFamily="34" charset="0"/>
              </a:rPr>
              <a:t>Individual</a:t>
            </a:r>
            <a:r>
              <a:rPr lang="en-GB" altLang="en-US" dirty="0">
                <a:latin typeface="Arial" panose="020B0604020202020204" pitchFamily="34" charset="0"/>
              </a:rPr>
              <a:t> – decorating your bedroom</a:t>
            </a:r>
            <a:br>
              <a:rPr lang="en-GB" altLang="en-US" dirty="0">
                <a:latin typeface="Arial" panose="020B0604020202020204" pitchFamily="34" charset="0"/>
              </a:rPr>
            </a:br>
            <a:endParaRPr lang="en-GB" altLang="en-US" dirty="0">
              <a:latin typeface="Arial" panose="020B0604020202020204" pitchFamily="34" charset="0"/>
            </a:endParaRPr>
          </a:p>
          <a:p>
            <a:pPr>
              <a:lnSpc>
                <a:spcPct val="90000"/>
              </a:lnSpc>
              <a:defRPr/>
            </a:pPr>
            <a:r>
              <a:rPr lang="en-GB" altLang="en-US" dirty="0">
                <a:solidFill>
                  <a:srgbClr val="3333FF"/>
                </a:solidFill>
                <a:latin typeface="Arial" panose="020B0604020202020204" pitchFamily="34" charset="0"/>
              </a:rPr>
              <a:t>Group</a:t>
            </a:r>
            <a:r>
              <a:rPr lang="en-GB" altLang="en-US" dirty="0">
                <a:latin typeface="Arial" panose="020B0604020202020204" pitchFamily="34" charset="0"/>
              </a:rPr>
              <a:t> – organising a wedding/ charity event</a:t>
            </a:r>
            <a:br>
              <a:rPr lang="en-GB" altLang="en-US" dirty="0">
                <a:latin typeface="Arial" panose="020B0604020202020204" pitchFamily="34" charset="0"/>
              </a:rPr>
            </a:br>
            <a:endParaRPr lang="en-GB" altLang="en-US" dirty="0">
              <a:latin typeface="Arial" panose="020B0604020202020204" pitchFamily="34" charset="0"/>
            </a:endParaRPr>
          </a:p>
          <a:p>
            <a:pPr>
              <a:lnSpc>
                <a:spcPct val="90000"/>
              </a:lnSpc>
              <a:defRPr/>
            </a:pPr>
            <a:r>
              <a:rPr lang="en-GB" altLang="en-US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</a:rPr>
              <a:t>Organisation</a:t>
            </a:r>
            <a:r>
              <a:rPr lang="en-GB" altLang="en-US" dirty="0">
                <a:latin typeface="Arial" panose="020B0604020202020204" pitchFamily="34" charset="0"/>
              </a:rPr>
              <a:t> – A construction company – building new houses</a:t>
            </a:r>
            <a:br>
              <a:rPr lang="en-GB" altLang="en-US" dirty="0">
                <a:latin typeface="Arial" panose="020B0604020202020204" pitchFamily="34" charset="0"/>
              </a:rPr>
            </a:br>
            <a:endParaRPr lang="en-GB" altLang="en-US" dirty="0">
              <a:latin typeface="Arial" panose="020B0604020202020204" pitchFamily="34" charset="0"/>
            </a:endParaRPr>
          </a:p>
          <a:p>
            <a:pPr>
              <a:lnSpc>
                <a:spcPct val="90000"/>
              </a:lnSpc>
              <a:defRPr/>
            </a:pPr>
            <a:r>
              <a:rPr lang="en-GB" altLang="en-US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</a:rPr>
              <a:t>Project Organisation </a:t>
            </a:r>
            <a:r>
              <a:rPr lang="en-GB" altLang="en-US" dirty="0">
                <a:latin typeface="Arial" panose="020B0604020202020204" pitchFamily="34" charset="0"/>
              </a:rPr>
              <a:t>– creation of a separate independent organisation specifically for accomplishing a particular project, e.g. the Olympic games committee</a:t>
            </a:r>
            <a:br>
              <a:rPr lang="en-GB" altLang="en-US" dirty="0">
                <a:latin typeface="Arial" panose="020B0604020202020204" pitchFamily="34" charset="0"/>
              </a:rPr>
            </a:br>
            <a:endParaRPr lang="en-GB" altLang="en-US" dirty="0">
              <a:latin typeface="Arial" panose="020B0604020202020204" pitchFamily="34" charset="0"/>
            </a:endParaRPr>
          </a:p>
          <a:p>
            <a:pPr>
              <a:lnSpc>
                <a:spcPct val="90000"/>
              </a:lnSpc>
              <a:defRPr/>
            </a:pPr>
            <a:r>
              <a:rPr lang="en-GB" altLang="en-US" dirty="0">
                <a:solidFill>
                  <a:srgbClr val="00CC00"/>
                </a:solidFill>
                <a:latin typeface="Arial" panose="020B0604020202020204" pitchFamily="34" charset="0"/>
              </a:rPr>
              <a:t>Multinational</a:t>
            </a:r>
            <a:r>
              <a:rPr lang="en-GB" altLang="en-US" dirty="0">
                <a:latin typeface="Arial" panose="020B0604020202020204" pitchFamily="34" charset="0"/>
              </a:rPr>
              <a:t> – Several organisations internationally come together to design &amp; construct i.e. Manufacture of Concorde</a:t>
            </a:r>
          </a:p>
        </p:txBody>
      </p:sp>
    </p:spTree>
    <p:extLst>
      <p:ext uri="{BB962C8B-B14F-4D97-AF65-F5344CB8AC3E}">
        <p14:creationId xmlns:p14="http://schemas.microsoft.com/office/powerpoint/2010/main" val="33797275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2F7451-BF5F-144E-8945-5321DBFDD5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15</a:t>
            </a:fld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F459454A-E532-BC46-BAFE-0D66410111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914" y="0"/>
            <a:ext cx="11658600" cy="1143000"/>
          </a:xfrm>
        </p:spPr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Examples</a:t>
            </a:r>
          </a:p>
        </p:txBody>
      </p:sp>
      <p:pic>
        <p:nvPicPr>
          <p:cNvPr id="6" name="Picture 3">
            <a:extLst>
              <a:ext uri="{FF2B5EF4-FFF2-40B4-BE49-F238E27FC236}">
                <a16:creationId xmlns:a16="http://schemas.microsoft.com/office/drawing/2014/main" id="{6057FF92-BA96-AD46-93C7-EAC81B2004F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202" y="801006"/>
            <a:ext cx="4038827" cy="35589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4">
            <a:extLst>
              <a:ext uri="{FF2B5EF4-FFF2-40B4-BE49-F238E27FC236}">
                <a16:creationId xmlns:a16="http://schemas.microsoft.com/office/drawing/2014/main" id="{A5B4370E-ACA8-BF46-B0CE-CC806972472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5202" y="4297838"/>
            <a:ext cx="4882243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London Olympics 2012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Bid project (2007)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Construction project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Event 2012</a:t>
            </a:r>
          </a:p>
        </p:txBody>
      </p:sp>
      <p:pic>
        <p:nvPicPr>
          <p:cNvPr id="8" name="Picture 1">
            <a:extLst>
              <a:ext uri="{FF2B5EF4-FFF2-40B4-BE49-F238E27FC236}">
                <a16:creationId xmlns:a16="http://schemas.microsoft.com/office/drawing/2014/main" id="{E673DBB7-0767-9644-80DF-C77DF9B61EF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75" y="629849"/>
            <a:ext cx="3311525" cy="3132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Box 2">
            <a:extLst>
              <a:ext uri="{FF2B5EF4-FFF2-40B4-BE49-F238E27FC236}">
                <a16:creationId xmlns:a16="http://schemas.microsoft.com/office/drawing/2014/main" id="{DDC59781-7F0D-CD44-B4EE-95D26E7F355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67297" y="3761986"/>
            <a:ext cx="3292475" cy="1630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Master Kong Noodle – Change of service delivery, introduce a new project to address demands of Pandemic</a:t>
            </a:r>
          </a:p>
        </p:txBody>
      </p:sp>
    </p:spTree>
    <p:extLst>
      <p:ext uri="{BB962C8B-B14F-4D97-AF65-F5344CB8AC3E}">
        <p14:creationId xmlns:p14="http://schemas.microsoft.com/office/powerpoint/2010/main" val="19086383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2F7451-BF5F-144E-8945-5321DBFDD5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16</a:t>
            </a:fld>
            <a:endParaRPr lang="en-GB"/>
          </a:p>
        </p:txBody>
      </p:sp>
      <p:sp>
        <p:nvSpPr>
          <p:cNvPr id="3" name="Slide Number Placeholder 3">
            <a:extLst>
              <a:ext uri="{FF2B5EF4-FFF2-40B4-BE49-F238E27FC236}">
                <a16:creationId xmlns:a16="http://schemas.microsoft.com/office/drawing/2014/main" id="{08441506-BA6A-8548-9689-5D9EAB2BA8A3}"/>
              </a:ext>
            </a:extLst>
          </p:cNvPr>
          <p:cNvSpPr txBox="1">
            <a:spLocks/>
          </p:cNvSpPr>
          <p:nvPr/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D165440-4880-415F-9146-4793BDD623F8}" type="slidenum">
              <a:rPr lang="en-GB" smtClean="0"/>
              <a:pPr/>
              <a:t>16</a:t>
            </a:fld>
            <a:endParaRPr lang="en-GB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E7B534D7-6372-D04B-9501-87477D31E02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9614" y="136072"/>
            <a:ext cx="11772900" cy="1143000"/>
          </a:xfrm>
        </p:spPr>
        <p:txBody>
          <a:bodyPr/>
          <a:lstStyle/>
          <a:p>
            <a:pPr eaLnBrk="1" hangingPunct="1"/>
            <a:r>
              <a:rPr lang="en-GB" altLang="en-US" dirty="0">
                <a:latin typeface="Arial" panose="020B0604020202020204" pitchFamily="34" charset="0"/>
              </a:rPr>
              <a:t>Key Tips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B053EC59-091F-904B-9E1D-CC0396832740}"/>
              </a:ext>
            </a:extLst>
          </p:cNvPr>
          <p:cNvSpPr txBox="1">
            <a:spLocks noChangeArrowheads="1"/>
          </p:cNvSpPr>
          <p:nvPr/>
        </p:nvSpPr>
        <p:spPr>
          <a:xfrm>
            <a:off x="408214" y="1649186"/>
            <a:ext cx="11544300" cy="374468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dirty="0">
                <a:latin typeface="Arial" panose="020B0604020202020204" pitchFamily="34" charset="0"/>
              </a:rPr>
              <a:t>Projects have clearly defined objectives which must be achieved in a set amount of time and cost.</a:t>
            </a:r>
            <a:br>
              <a:rPr lang="en-GB" altLang="en-US" dirty="0">
                <a:latin typeface="Arial" panose="020B0604020202020204" pitchFamily="34" charset="0"/>
              </a:rPr>
            </a:br>
            <a:endParaRPr lang="en-GB" altLang="en-US" dirty="0">
              <a:latin typeface="Arial" panose="020B0604020202020204" pitchFamily="34" charset="0"/>
            </a:endParaRPr>
          </a:p>
          <a:p>
            <a:r>
              <a:rPr lang="en-GB" altLang="en-US" dirty="0">
                <a:latin typeface="Arial" panose="020B0604020202020204" pitchFamily="34" charset="0"/>
              </a:rPr>
              <a:t>On completion a project will have produced pre-defined deliverables</a:t>
            </a:r>
            <a:br>
              <a:rPr lang="en-GB" altLang="en-US" dirty="0">
                <a:latin typeface="Arial" panose="020B0604020202020204" pitchFamily="34" charset="0"/>
              </a:rPr>
            </a:br>
            <a:endParaRPr lang="en-GB" altLang="en-US" dirty="0">
              <a:latin typeface="Arial" panose="020B0604020202020204" pitchFamily="34" charset="0"/>
            </a:endParaRPr>
          </a:p>
          <a:p>
            <a:r>
              <a:rPr lang="en-GB" altLang="en-US" dirty="0">
                <a:latin typeface="Arial" panose="020B0604020202020204" pitchFamily="34" charset="0"/>
              </a:rPr>
              <a:t>Deliverables are for the project customer, created by project team</a:t>
            </a:r>
            <a:br>
              <a:rPr lang="en-GB" altLang="en-US" dirty="0">
                <a:latin typeface="Arial" panose="020B0604020202020204" pitchFamily="34" charset="0"/>
              </a:rPr>
            </a:br>
            <a:endParaRPr lang="en-GB" altLang="en-US" dirty="0">
              <a:latin typeface="Arial" panose="020B0604020202020204" pitchFamily="34" charset="0"/>
            </a:endParaRPr>
          </a:p>
          <a:p>
            <a:r>
              <a:rPr lang="en-GB" altLang="en-US" dirty="0">
                <a:latin typeface="Arial" panose="020B0604020202020204" pitchFamily="34" charset="0"/>
              </a:rPr>
              <a:t>Deliverables are guided by the project manager</a:t>
            </a:r>
            <a:br>
              <a:rPr lang="en-GB" altLang="en-US" dirty="0">
                <a:latin typeface="Arial" panose="020B0604020202020204" pitchFamily="34" charset="0"/>
              </a:rPr>
            </a:br>
            <a:endParaRPr lang="en-GB" altLang="en-US" dirty="0">
              <a:latin typeface="Arial" panose="020B0604020202020204" pitchFamily="34" charset="0"/>
            </a:endParaRPr>
          </a:p>
          <a:p>
            <a:endParaRPr lang="en-GB" altLang="en-US" b="1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0074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2F7451-BF5F-144E-8945-5321DBFDD5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17</a:t>
            </a:fld>
            <a:endParaRPr lang="en-GB"/>
          </a:p>
        </p:txBody>
      </p:sp>
      <p:sp>
        <p:nvSpPr>
          <p:cNvPr id="3" name="Slide Number Placeholder 3">
            <a:extLst>
              <a:ext uri="{FF2B5EF4-FFF2-40B4-BE49-F238E27FC236}">
                <a16:creationId xmlns:a16="http://schemas.microsoft.com/office/drawing/2014/main" id="{08441506-BA6A-8548-9689-5D9EAB2BA8A3}"/>
              </a:ext>
            </a:extLst>
          </p:cNvPr>
          <p:cNvSpPr txBox="1">
            <a:spLocks/>
          </p:cNvSpPr>
          <p:nvPr/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D165440-4880-415F-9146-4793BDD623F8}" type="slidenum">
              <a:rPr lang="en-GB" smtClean="0"/>
              <a:pPr/>
              <a:t>17</a:t>
            </a:fld>
            <a:endParaRPr lang="en-GB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E7B534D7-6372-D04B-9501-87477D31E02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9614" y="136072"/>
            <a:ext cx="11772900" cy="821564"/>
          </a:xfrm>
        </p:spPr>
        <p:txBody>
          <a:bodyPr/>
          <a:lstStyle/>
          <a:p>
            <a:pPr eaLnBrk="1" hangingPunct="1"/>
            <a:r>
              <a:rPr lang="en-GB" altLang="en-US" dirty="0">
                <a:latin typeface="Arial" panose="020B0604020202020204" pitchFamily="34" charset="0"/>
              </a:rPr>
              <a:t>Key Tips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B053EC59-091F-904B-9E1D-CC0396832740}"/>
              </a:ext>
            </a:extLst>
          </p:cNvPr>
          <p:cNvSpPr txBox="1">
            <a:spLocks noChangeArrowheads="1"/>
          </p:cNvSpPr>
          <p:nvPr/>
        </p:nvSpPr>
        <p:spPr>
          <a:xfrm>
            <a:off x="408214" y="1649186"/>
            <a:ext cx="11544300" cy="374468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altLang="en-US" dirty="0">
                <a:latin typeface="Arial" panose="020B0604020202020204" pitchFamily="34" charset="0"/>
              </a:rPr>
              <a:t>Projects have 5 flexible dimensions:</a:t>
            </a:r>
          </a:p>
          <a:p>
            <a:pPr marL="0" indent="0">
              <a:buNone/>
            </a:pPr>
            <a:endParaRPr lang="en-GB" altLang="en-US" b="1" dirty="0">
              <a:latin typeface="Arial" panose="020B0604020202020204" pitchFamily="34" charset="0"/>
            </a:endParaRPr>
          </a:p>
          <a:p>
            <a:pPr marL="514350" indent="-514350">
              <a:buAutoNum type="arabicPeriod"/>
            </a:pPr>
            <a:r>
              <a:rPr lang="en-GB" altLang="en-US" b="1" dirty="0">
                <a:latin typeface="Arial" panose="020B0604020202020204" pitchFamily="34" charset="0"/>
              </a:rPr>
              <a:t>Scope</a:t>
            </a:r>
          </a:p>
          <a:p>
            <a:pPr marL="514350" indent="-514350">
              <a:buAutoNum type="arabicPeriod"/>
            </a:pPr>
            <a:r>
              <a:rPr lang="en-GB" altLang="en-US" b="1" dirty="0">
                <a:latin typeface="Arial" panose="020B0604020202020204" pitchFamily="34" charset="0"/>
              </a:rPr>
              <a:t>Quality</a:t>
            </a:r>
          </a:p>
          <a:p>
            <a:pPr marL="514350" indent="-514350">
              <a:buAutoNum type="arabicPeriod"/>
            </a:pPr>
            <a:r>
              <a:rPr lang="en-GB" altLang="en-US" b="1" dirty="0">
                <a:latin typeface="Arial" panose="020B0604020202020204" pitchFamily="34" charset="0"/>
              </a:rPr>
              <a:t>Time</a:t>
            </a:r>
          </a:p>
          <a:p>
            <a:pPr marL="514350" indent="-514350">
              <a:buAutoNum type="arabicPeriod"/>
            </a:pPr>
            <a:r>
              <a:rPr lang="en-GB" altLang="en-US" b="1" dirty="0">
                <a:latin typeface="Arial" panose="020B0604020202020204" pitchFamily="34" charset="0"/>
              </a:rPr>
              <a:t>Cost</a:t>
            </a:r>
          </a:p>
          <a:p>
            <a:pPr marL="514350" indent="-514350">
              <a:buAutoNum type="arabicPeriod"/>
            </a:pPr>
            <a:r>
              <a:rPr lang="en-GB" altLang="en-US" b="1" dirty="0">
                <a:latin typeface="Arial" panose="020B0604020202020204" pitchFamily="34" charset="0"/>
              </a:rPr>
              <a:t>Risk </a:t>
            </a:r>
          </a:p>
          <a:p>
            <a:pPr marL="0" indent="0">
              <a:buNone/>
            </a:pPr>
            <a:br>
              <a:rPr lang="en-GB" altLang="en-US" dirty="0">
                <a:latin typeface="Arial" panose="020B0604020202020204" pitchFamily="34" charset="0"/>
              </a:rPr>
            </a:br>
            <a:r>
              <a:rPr lang="en-GB" altLang="en-US" dirty="0">
                <a:latin typeface="Arial" panose="020B0604020202020204" pitchFamily="34" charset="0"/>
              </a:rPr>
              <a:t>Before commencing consider the optimal balance between these dimensions.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43DDD25-2180-1D45-B586-B332ED00F9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47064" y="1944737"/>
            <a:ext cx="2648385" cy="2730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3175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2F7451-BF5F-144E-8945-5321DBFDD5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18</a:t>
            </a:fld>
            <a:endParaRPr lang="en-GB"/>
          </a:p>
        </p:txBody>
      </p:sp>
      <p:sp>
        <p:nvSpPr>
          <p:cNvPr id="3" name="Slide Number Placeholder 3">
            <a:extLst>
              <a:ext uri="{FF2B5EF4-FFF2-40B4-BE49-F238E27FC236}">
                <a16:creationId xmlns:a16="http://schemas.microsoft.com/office/drawing/2014/main" id="{08441506-BA6A-8548-9689-5D9EAB2BA8A3}"/>
              </a:ext>
            </a:extLst>
          </p:cNvPr>
          <p:cNvSpPr txBox="1">
            <a:spLocks/>
          </p:cNvSpPr>
          <p:nvPr/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D165440-4880-415F-9146-4793BDD623F8}" type="slidenum">
              <a:rPr lang="en-GB" smtClean="0"/>
              <a:pPr/>
              <a:t>18</a:t>
            </a:fld>
            <a:endParaRPr lang="en-GB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E7B534D7-6372-D04B-9501-87477D31E02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9614" y="136072"/>
            <a:ext cx="11772900" cy="821564"/>
          </a:xfrm>
        </p:spPr>
        <p:txBody>
          <a:bodyPr/>
          <a:lstStyle/>
          <a:p>
            <a:pPr eaLnBrk="1" hangingPunct="1"/>
            <a:r>
              <a:rPr lang="en-GB" altLang="en-US" dirty="0">
                <a:latin typeface="Arial" panose="020B0604020202020204" pitchFamily="34" charset="0"/>
              </a:rPr>
              <a:t>Types of Project Management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B053EC59-091F-904B-9E1D-CC0396832740}"/>
              </a:ext>
            </a:extLst>
          </p:cNvPr>
          <p:cNvSpPr txBox="1">
            <a:spLocks noChangeArrowheads="1"/>
          </p:cNvSpPr>
          <p:nvPr/>
        </p:nvSpPr>
        <p:spPr>
          <a:xfrm>
            <a:off x="408214" y="1094014"/>
            <a:ext cx="11544300" cy="4299858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altLang="en-US" b="1" dirty="0">
                <a:latin typeface="Arial" panose="020B0604020202020204" pitchFamily="34" charset="0"/>
              </a:rPr>
              <a:t>Prince 2 – </a:t>
            </a:r>
            <a:r>
              <a:rPr lang="en-GB" altLang="en-US" b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</a:rPr>
              <a:t>Pr</a:t>
            </a:r>
            <a:r>
              <a:rPr lang="en-GB" altLang="en-US" b="1" dirty="0">
                <a:latin typeface="Arial" panose="020B0604020202020204" pitchFamily="34" charset="0"/>
              </a:rPr>
              <a:t>ojects </a:t>
            </a:r>
            <a:r>
              <a:rPr lang="en-GB" altLang="en-US" b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</a:rPr>
              <a:t>in</a:t>
            </a:r>
            <a:r>
              <a:rPr lang="en-GB" altLang="en-US" b="1" dirty="0">
                <a:latin typeface="Arial" panose="020B0604020202020204" pitchFamily="34" charset="0"/>
              </a:rPr>
              <a:t> </a:t>
            </a:r>
            <a:r>
              <a:rPr lang="en-GB" altLang="en-US" b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</a:rPr>
              <a:t>C</a:t>
            </a:r>
            <a:r>
              <a:rPr lang="en-GB" altLang="en-US" b="1" dirty="0">
                <a:latin typeface="Arial" panose="020B0604020202020204" pitchFamily="34" charset="0"/>
              </a:rPr>
              <a:t>ontrolled </a:t>
            </a:r>
            <a:r>
              <a:rPr lang="en-GB" altLang="en-US" b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</a:rPr>
              <a:t>E</a:t>
            </a:r>
            <a:r>
              <a:rPr lang="en-GB" altLang="en-US" b="1" dirty="0">
                <a:latin typeface="Arial" panose="020B0604020202020204" pitchFamily="34" charset="0"/>
              </a:rPr>
              <a:t>nvironments</a:t>
            </a:r>
          </a:p>
          <a:p>
            <a:pPr marL="0" indent="0">
              <a:buNone/>
            </a:pPr>
            <a:r>
              <a:rPr lang="en-GB" altLang="en-US" dirty="0">
                <a:latin typeface="Arial" panose="020B0604020202020204" pitchFamily="34" charset="0"/>
              </a:rPr>
              <a:t>Process-based method for effective project management</a:t>
            </a:r>
          </a:p>
          <a:p>
            <a:pPr marL="0" indent="0">
              <a:buNone/>
            </a:pPr>
            <a:br>
              <a:rPr lang="en-GB" altLang="en-US" b="1" dirty="0">
                <a:latin typeface="Arial" panose="020B0604020202020204" pitchFamily="34" charset="0"/>
              </a:rPr>
            </a:br>
            <a:r>
              <a:rPr lang="en-GB" altLang="en-US" b="1" dirty="0">
                <a:latin typeface="Arial" panose="020B0604020202020204" pitchFamily="34" charset="0"/>
              </a:rPr>
              <a:t>Waterfall</a:t>
            </a:r>
          </a:p>
          <a:p>
            <a:pPr marL="0" indent="0">
              <a:buNone/>
            </a:pPr>
            <a:r>
              <a:rPr lang="en-GB" altLang="en-US" dirty="0">
                <a:latin typeface="Arial" panose="020B0604020202020204" pitchFamily="34" charset="0"/>
              </a:rPr>
              <a:t>mapping out a project into distinct, sequential phases, with each new phase beginning only when the prior phase has been completed. </a:t>
            </a:r>
          </a:p>
          <a:p>
            <a:pPr marL="0" indent="0">
              <a:buNone/>
            </a:pPr>
            <a:br>
              <a:rPr lang="en-GB" altLang="en-US" b="1" dirty="0">
                <a:latin typeface="Arial" panose="020B0604020202020204" pitchFamily="34" charset="0"/>
              </a:rPr>
            </a:br>
            <a:r>
              <a:rPr lang="en-GB" altLang="en-US" b="1" dirty="0">
                <a:latin typeface="Arial" panose="020B0604020202020204" pitchFamily="34" charset="0"/>
              </a:rPr>
              <a:t>Agile</a:t>
            </a:r>
          </a:p>
          <a:p>
            <a:pPr marL="0" indent="0">
              <a:buNone/>
            </a:pPr>
            <a:r>
              <a:rPr lang="en-GB" altLang="en-US" dirty="0">
                <a:latin typeface="Arial" panose="020B0604020202020204" pitchFamily="34" charset="0"/>
              </a:rPr>
              <a:t>An iterative approach. Breaks large projects into more manageable tasks tackled in short iterations or sprints. Enables teams to adapt to change quickly and deliver work fast.</a:t>
            </a:r>
            <a:br>
              <a:rPr lang="en-GB" altLang="en-US" dirty="0">
                <a:latin typeface="Arial" panose="020B0604020202020204" pitchFamily="34" charset="0"/>
              </a:rPr>
            </a:br>
            <a:br>
              <a:rPr lang="en-GB" altLang="en-US" dirty="0">
                <a:latin typeface="Arial" panose="020B0604020202020204" pitchFamily="34" charset="0"/>
              </a:rPr>
            </a:br>
            <a:r>
              <a:rPr lang="en-GB" altLang="en-US" b="1" dirty="0">
                <a:latin typeface="Arial" panose="020B0604020202020204" pitchFamily="34" charset="0"/>
              </a:rPr>
              <a:t>MSP – Managing Successful Programmes</a:t>
            </a:r>
          </a:p>
          <a:p>
            <a:pPr marL="0" indent="0">
              <a:buNone/>
            </a:pPr>
            <a:r>
              <a:rPr lang="en-GB" altLang="en-US" dirty="0">
                <a:latin typeface="Arial" panose="020B0604020202020204" pitchFamily="34" charset="0"/>
              </a:rPr>
              <a:t>Provides a framework. Large/complex change can be broken down into manageable, inter-related projects. founded on best practise.</a:t>
            </a:r>
          </a:p>
        </p:txBody>
      </p:sp>
    </p:spTree>
    <p:extLst>
      <p:ext uri="{BB962C8B-B14F-4D97-AF65-F5344CB8AC3E}">
        <p14:creationId xmlns:p14="http://schemas.microsoft.com/office/powerpoint/2010/main" val="4002845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2F7451-BF5F-144E-8945-5321DBFDD5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19</a:t>
            </a:fld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A3ACE602-61A6-AD41-B7AC-E75B8A255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914400"/>
          </a:xfrm>
        </p:spPr>
        <p:txBody>
          <a:bodyPr/>
          <a:lstStyle/>
          <a:p>
            <a:pPr eaLnBrk="1" hangingPunct="1"/>
            <a:r>
              <a:rPr lang="en-US" altLang="en-US" dirty="0">
                <a:latin typeface="Calibri" panose="020F0502020204030204" pitchFamily="34" charset="0"/>
                <a:cs typeface="Calibri" panose="020F0502020204030204" pitchFamily="34" charset="0"/>
              </a:rPr>
              <a:t>Business Case for the Project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E60AE3B-0024-684C-B600-E9B7E7D1AFB0}"/>
              </a:ext>
            </a:extLst>
          </p:cNvPr>
          <p:cNvSpPr txBox="1"/>
          <p:nvPr/>
        </p:nvSpPr>
        <p:spPr>
          <a:xfrm>
            <a:off x="1426250" y="1784046"/>
            <a:ext cx="99060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600" b="1" dirty="0">
                <a:latin typeface="Calibri" pitchFamily="34" charset="0"/>
                <a:cs typeface="Calibri" pitchFamily="34" charset="0"/>
              </a:rPr>
              <a:t>Sponsor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946A5C5-563A-854C-82D7-8D905F694DCC}"/>
              </a:ext>
            </a:extLst>
          </p:cNvPr>
          <p:cNvSpPr txBox="1"/>
          <p:nvPr/>
        </p:nvSpPr>
        <p:spPr>
          <a:xfrm>
            <a:off x="3585940" y="1784046"/>
            <a:ext cx="762000" cy="338554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600" b="1" dirty="0">
                <a:latin typeface="Calibri" pitchFamily="34" charset="0"/>
                <a:cs typeface="Calibri" pitchFamily="34" charset="0"/>
              </a:rPr>
              <a:t>Client</a:t>
            </a:r>
          </a:p>
        </p:txBody>
      </p:sp>
      <p:sp>
        <p:nvSpPr>
          <p:cNvPr id="8" name="Rektangel 76">
            <a:extLst>
              <a:ext uri="{FF2B5EF4-FFF2-40B4-BE49-F238E27FC236}">
                <a16:creationId xmlns:a16="http://schemas.microsoft.com/office/drawing/2014/main" id="{87F54B31-D99E-294D-B4CD-E2F8E8BCD4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98772" y="1796028"/>
            <a:ext cx="5404757" cy="347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  <a:defRPr/>
            </a:pPr>
            <a:r>
              <a:rPr lang="en-GB" altLang="en-US" sz="2000" b="1" noProof="1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Before embarking on a project it is clearly necessary to show that there </a:t>
            </a:r>
            <a:r>
              <a:rPr lang="en-GB" altLang="en-US" sz="2000" b="1" noProof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will be benefit either in terms of money or service or both</a:t>
            </a:r>
            <a:r>
              <a:rPr lang="en-GB" altLang="en-US" sz="2000" b="1" noProof="1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spcBef>
                <a:spcPct val="0"/>
              </a:spcBef>
              <a:buFontTx/>
              <a:buNone/>
              <a:defRPr/>
            </a:pPr>
            <a:endParaRPr lang="en-GB" altLang="en-US" sz="2000" b="1" noProof="1">
              <a:solidFill>
                <a:srgbClr val="26262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0"/>
              </a:spcBef>
              <a:buFontTx/>
              <a:buNone/>
              <a:defRPr/>
            </a:pPr>
            <a:r>
              <a:rPr lang="en-GB" altLang="en-US" sz="2000" b="1" noProof="1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document which sets out the </a:t>
            </a:r>
            <a:r>
              <a:rPr lang="en-GB" altLang="en-US" sz="2000" b="1" noProof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 advantages </a:t>
            </a:r>
            <a:r>
              <a:rPr lang="en-GB" altLang="en-US" sz="2000" b="1" noProof="1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altLang="en-US" sz="2000" b="1" noProof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parameters of the project </a:t>
            </a:r>
            <a:r>
              <a:rPr lang="en-GB" altLang="en-US" sz="2000" b="1" noProof="1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 called the business case and is (or should be) produced by either the client or the sponsor of the project who in effect becomes the owner of the document</a:t>
            </a:r>
            <a:endParaRPr lang="da-DK" altLang="en-US" sz="2000" dirty="0">
              <a:solidFill>
                <a:srgbClr val="26262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13F1582-5084-9F40-910C-2EA3320363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722" y="2122600"/>
            <a:ext cx="4597391" cy="35595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742103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2F7451-BF5F-144E-8945-5321DBFDD5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53530" y="5657073"/>
            <a:ext cx="973899" cy="340503"/>
          </a:xfrm>
        </p:spPr>
        <p:txBody>
          <a:bodyPr/>
          <a:lstStyle/>
          <a:p>
            <a:fld id="{3D165440-4880-415F-9146-4793BDD623F8}" type="slidenum">
              <a:rPr lang="en-GB" smtClean="0"/>
              <a:t>20</a:t>
            </a:fld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311ACD77-059D-2F49-A958-7558D6C9E8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0829" y="-11430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 dirty="0">
                <a:latin typeface="Calibri" panose="020F0502020204030204" pitchFamily="34" charset="0"/>
                <a:cs typeface="Calibri" panose="020F0502020204030204" pitchFamily="34" charset="0"/>
              </a:rPr>
              <a:t>Business Case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DE249D3A-FADD-F948-8F94-2519D34EA03A}"/>
              </a:ext>
            </a:extLst>
          </p:cNvPr>
          <p:cNvSpPr/>
          <p:nvPr/>
        </p:nvSpPr>
        <p:spPr>
          <a:xfrm>
            <a:off x="440872" y="1077377"/>
            <a:ext cx="11397343" cy="1160463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6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6" name="TextBox 20">
            <a:extLst>
              <a:ext uri="{FF2B5EF4-FFF2-40B4-BE49-F238E27FC236}">
                <a16:creationId xmlns:a16="http://schemas.microsoft.com/office/drawing/2014/main" id="{2B24C8D9-D32D-8C48-BF6B-C4BA15AE228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6818" y="1144503"/>
            <a:ext cx="11397343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As with all documents, a clear procedure for developing the business case is highly desirable and the following headings give some indication of the subjects to be included</a:t>
            </a:r>
          </a:p>
        </p:txBody>
      </p:sp>
      <p:grpSp>
        <p:nvGrpSpPr>
          <p:cNvPr id="7" name="Group 54">
            <a:extLst>
              <a:ext uri="{FF2B5EF4-FFF2-40B4-BE49-F238E27FC236}">
                <a16:creationId xmlns:a16="http://schemas.microsoft.com/office/drawing/2014/main" id="{391D6AFC-9B25-DE43-980D-C1D3AFD63D94}"/>
              </a:ext>
            </a:extLst>
          </p:cNvPr>
          <p:cNvGrpSpPr>
            <a:grpSpLocks/>
          </p:cNvGrpSpPr>
          <p:nvPr/>
        </p:nvGrpSpPr>
        <p:grpSpPr bwMode="auto">
          <a:xfrm>
            <a:off x="440872" y="2497220"/>
            <a:ext cx="3270250" cy="609600"/>
            <a:chOff x="1752600" y="2286000"/>
            <a:chExt cx="5715000" cy="609600"/>
          </a:xfrm>
        </p:grpSpPr>
        <p:sp>
          <p:nvSpPr>
            <p:cNvPr id="8" name="Afrundet rektangel 9">
              <a:extLst>
                <a:ext uri="{FF2B5EF4-FFF2-40B4-BE49-F238E27FC236}">
                  <a16:creationId xmlns:a16="http://schemas.microsoft.com/office/drawing/2014/main" id="{E78AB291-21EB-374D-8C25-C3DD67F25DB6}"/>
                </a:ext>
              </a:extLst>
            </p:cNvPr>
            <p:cNvSpPr/>
            <p:nvPr/>
          </p:nvSpPr>
          <p:spPr bwMode="auto">
            <a:xfrm>
              <a:off x="1752600" y="2286000"/>
              <a:ext cx="5715000" cy="609600"/>
            </a:xfrm>
            <a:prstGeom prst="roundRect">
              <a:avLst>
                <a:gd name="adj" fmla="val 8497"/>
              </a:avLst>
            </a:prstGeom>
            <a:gradFill>
              <a:gsLst>
                <a:gs pos="0">
                  <a:schemeClr val="tx1">
                    <a:lumMod val="95000"/>
                    <a:lumOff val="5000"/>
                  </a:schemeClr>
                </a:gs>
                <a:gs pos="5000">
                  <a:schemeClr val="tx1">
                    <a:lumMod val="85000"/>
                    <a:lumOff val="15000"/>
                  </a:schemeClr>
                </a:gs>
                <a:gs pos="100000">
                  <a:schemeClr val="tx1">
                    <a:lumMod val="85000"/>
                    <a:lumOff val="15000"/>
                  </a:schemeClr>
                </a:gs>
              </a:gsLst>
            </a:gradFill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nb-NO" sz="1600">
                <a:solidFill>
                  <a:srgbClr val="FFFFFF"/>
                </a:solidFill>
                <a:latin typeface="Calibri" pitchFamily="34" charset="0"/>
                <a:ea typeface="ＭＳ Ｐゴシック" pitchFamily="-109" charset="-128"/>
                <a:cs typeface="Calibri" pitchFamily="34" charset="0"/>
              </a:endParaRPr>
            </a:p>
          </p:txBody>
        </p:sp>
        <p:sp>
          <p:nvSpPr>
            <p:cNvPr id="9" name="Rektangel 58">
              <a:extLst>
                <a:ext uri="{FF2B5EF4-FFF2-40B4-BE49-F238E27FC236}">
                  <a16:creationId xmlns:a16="http://schemas.microsoft.com/office/drawing/2014/main" id="{DF38A637-3BB8-DD4B-B892-5C5E140A618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05000" y="2435225"/>
              <a:ext cx="4800600" cy="3385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GB" altLang="en-US" sz="1600" b="1" noProof="1">
                  <a:solidFill>
                    <a:srgbClr val="FFFFFF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  <a:cs typeface="Calibri" panose="020F0502020204030204" pitchFamily="34" charset="0"/>
                </a:rPr>
                <a:t>Why is Project required?</a:t>
              </a:r>
              <a:endParaRPr lang="da-DK" altLang="en-US" sz="1600" b="1" dirty="0">
                <a:solidFill>
                  <a:srgbClr val="FFFFFF"/>
                </a:solidFill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endParaRPr>
            </a:p>
          </p:txBody>
        </p:sp>
      </p:grpSp>
      <p:grpSp>
        <p:nvGrpSpPr>
          <p:cNvPr id="10" name="Group 54">
            <a:extLst>
              <a:ext uri="{FF2B5EF4-FFF2-40B4-BE49-F238E27FC236}">
                <a16:creationId xmlns:a16="http://schemas.microsoft.com/office/drawing/2014/main" id="{ABAC5C8F-92CD-DA4F-8152-1C55984222F4}"/>
              </a:ext>
            </a:extLst>
          </p:cNvPr>
          <p:cNvGrpSpPr>
            <a:grpSpLocks/>
          </p:cNvGrpSpPr>
          <p:nvPr/>
        </p:nvGrpSpPr>
        <p:grpSpPr bwMode="auto">
          <a:xfrm>
            <a:off x="4179719" y="2530881"/>
            <a:ext cx="3914481" cy="609600"/>
            <a:chOff x="1752600" y="2286000"/>
            <a:chExt cx="5715000" cy="609600"/>
          </a:xfrm>
        </p:grpSpPr>
        <p:sp>
          <p:nvSpPr>
            <p:cNvPr id="11" name="Afrundet rektangel 9">
              <a:extLst>
                <a:ext uri="{FF2B5EF4-FFF2-40B4-BE49-F238E27FC236}">
                  <a16:creationId xmlns:a16="http://schemas.microsoft.com/office/drawing/2014/main" id="{C961272B-9D6A-AC49-9A61-9206CB4976C8}"/>
                </a:ext>
              </a:extLst>
            </p:cNvPr>
            <p:cNvSpPr/>
            <p:nvPr/>
          </p:nvSpPr>
          <p:spPr bwMode="auto">
            <a:xfrm>
              <a:off x="1752600" y="2286000"/>
              <a:ext cx="5715000" cy="609600"/>
            </a:xfrm>
            <a:prstGeom prst="roundRect">
              <a:avLst>
                <a:gd name="adj" fmla="val 8497"/>
              </a:avLst>
            </a:prstGeom>
            <a:gradFill>
              <a:gsLst>
                <a:gs pos="0">
                  <a:schemeClr val="tx1">
                    <a:lumMod val="95000"/>
                    <a:lumOff val="5000"/>
                  </a:schemeClr>
                </a:gs>
                <a:gs pos="5000">
                  <a:schemeClr val="tx1">
                    <a:lumMod val="85000"/>
                    <a:lumOff val="15000"/>
                  </a:schemeClr>
                </a:gs>
                <a:gs pos="100000">
                  <a:schemeClr val="tx1">
                    <a:lumMod val="85000"/>
                    <a:lumOff val="15000"/>
                  </a:schemeClr>
                </a:gs>
              </a:gsLst>
            </a:gradFill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nb-NO" sz="1600">
                <a:solidFill>
                  <a:srgbClr val="FFFFFF"/>
                </a:solidFill>
                <a:latin typeface="Calibri" pitchFamily="34" charset="0"/>
                <a:ea typeface="ＭＳ Ｐゴシック" pitchFamily="-109" charset="-128"/>
                <a:cs typeface="Calibri" pitchFamily="34" charset="0"/>
              </a:endParaRPr>
            </a:p>
          </p:txBody>
        </p:sp>
        <p:sp>
          <p:nvSpPr>
            <p:cNvPr id="12" name="Rektangel 58">
              <a:extLst>
                <a:ext uri="{FF2B5EF4-FFF2-40B4-BE49-F238E27FC236}">
                  <a16:creationId xmlns:a16="http://schemas.microsoft.com/office/drawing/2014/main" id="{BB4976C1-BBD7-A649-9A23-370815A126C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05000" y="2435225"/>
              <a:ext cx="4800600" cy="3385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GB" altLang="en-US" sz="1600" b="1" noProof="1">
                  <a:solidFill>
                    <a:srgbClr val="FFFFFF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  <a:cs typeface="Calibri" panose="020F0502020204030204" pitchFamily="34" charset="0"/>
                </a:rPr>
                <a:t>What are we trying to achieve?</a:t>
              </a:r>
              <a:endParaRPr lang="da-DK" altLang="en-US" sz="1600" b="1" dirty="0">
                <a:solidFill>
                  <a:srgbClr val="FFFFFF"/>
                </a:solidFill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endParaRPr>
            </a:p>
          </p:txBody>
        </p:sp>
      </p:grpSp>
      <p:grpSp>
        <p:nvGrpSpPr>
          <p:cNvPr id="13" name="Group 54">
            <a:extLst>
              <a:ext uri="{FF2B5EF4-FFF2-40B4-BE49-F238E27FC236}">
                <a16:creationId xmlns:a16="http://schemas.microsoft.com/office/drawing/2014/main" id="{36F5AB9B-842F-0941-AE0B-57E086D3BF1A}"/>
              </a:ext>
            </a:extLst>
          </p:cNvPr>
          <p:cNvGrpSpPr>
            <a:grpSpLocks/>
          </p:cNvGrpSpPr>
          <p:nvPr/>
        </p:nvGrpSpPr>
        <p:grpSpPr bwMode="auto">
          <a:xfrm>
            <a:off x="440872" y="4003758"/>
            <a:ext cx="3270250" cy="609600"/>
            <a:chOff x="1752600" y="2286000"/>
            <a:chExt cx="5715000" cy="609600"/>
          </a:xfrm>
        </p:grpSpPr>
        <p:sp>
          <p:nvSpPr>
            <p:cNvPr id="14" name="Afrundet rektangel 9">
              <a:extLst>
                <a:ext uri="{FF2B5EF4-FFF2-40B4-BE49-F238E27FC236}">
                  <a16:creationId xmlns:a16="http://schemas.microsoft.com/office/drawing/2014/main" id="{E0E0F2F8-CD1A-8045-91C8-DDFB36961072}"/>
                </a:ext>
              </a:extLst>
            </p:cNvPr>
            <p:cNvSpPr/>
            <p:nvPr/>
          </p:nvSpPr>
          <p:spPr bwMode="auto">
            <a:xfrm>
              <a:off x="1752600" y="2286000"/>
              <a:ext cx="5715000" cy="609600"/>
            </a:xfrm>
            <a:prstGeom prst="roundRect">
              <a:avLst>
                <a:gd name="adj" fmla="val 8497"/>
              </a:avLst>
            </a:prstGeom>
            <a:gradFill>
              <a:gsLst>
                <a:gs pos="0">
                  <a:schemeClr val="tx1">
                    <a:lumMod val="95000"/>
                    <a:lumOff val="5000"/>
                  </a:schemeClr>
                </a:gs>
                <a:gs pos="5000">
                  <a:schemeClr val="tx1">
                    <a:lumMod val="85000"/>
                    <a:lumOff val="15000"/>
                  </a:schemeClr>
                </a:gs>
                <a:gs pos="100000">
                  <a:schemeClr val="tx1">
                    <a:lumMod val="85000"/>
                    <a:lumOff val="15000"/>
                  </a:schemeClr>
                </a:gs>
              </a:gsLst>
            </a:gradFill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nb-NO" sz="1600">
                <a:solidFill>
                  <a:srgbClr val="FFFFFF"/>
                </a:solidFill>
                <a:latin typeface="Calibri" pitchFamily="34" charset="0"/>
                <a:ea typeface="ＭＳ Ｐゴシック" pitchFamily="-109" charset="-128"/>
                <a:cs typeface="Calibri" pitchFamily="34" charset="0"/>
              </a:endParaRPr>
            </a:p>
          </p:txBody>
        </p:sp>
        <p:sp>
          <p:nvSpPr>
            <p:cNvPr id="15" name="Rektangel 58">
              <a:extLst>
                <a:ext uri="{FF2B5EF4-FFF2-40B4-BE49-F238E27FC236}">
                  <a16:creationId xmlns:a16="http://schemas.microsoft.com/office/drawing/2014/main" id="{5301FA02-A2AB-3142-A809-F8AEA6BB40A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05000" y="2435225"/>
              <a:ext cx="4800600" cy="3385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GB" altLang="en-US" sz="1600" b="1" noProof="1">
                  <a:solidFill>
                    <a:srgbClr val="FFFFFF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  <a:cs typeface="Calibri" panose="020F0502020204030204" pitchFamily="34" charset="0"/>
                </a:rPr>
                <a:t>What are the deliverables?</a:t>
              </a:r>
              <a:endParaRPr lang="da-DK" altLang="en-US" sz="1600" b="1" dirty="0">
                <a:solidFill>
                  <a:srgbClr val="FFFFFF"/>
                </a:solidFill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endParaRPr>
            </a:p>
          </p:txBody>
        </p:sp>
      </p:grpSp>
      <p:grpSp>
        <p:nvGrpSpPr>
          <p:cNvPr id="16" name="Group 54">
            <a:extLst>
              <a:ext uri="{FF2B5EF4-FFF2-40B4-BE49-F238E27FC236}">
                <a16:creationId xmlns:a16="http://schemas.microsoft.com/office/drawing/2014/main" id="{234FA29E-E2A0-DB4F-A679-FA3CE4811C9B}"/>
              </a:ext>
            </a:extLst>
          </p:cNvPr>
          <p:cNvGrpSpPr>
            <a:grpSpLocks/>
          </p:cNvGrpSpPr>
          <p:nvPr/>
        </p:nvGrpSpPr>
        <p:grpSpPr bwMode="auto">
          <a:xfrm>
            <a:off x="440872" y="4783220"/>
            <a:ext cx="3270250" cy="609600"/>
            <a:chOff x="1752600" y="2286000"/>
            <a:chExt cx="5715000" cy="609600"/>
          </a:xfrm>
        </p:grpSpPr>
        <p:sp>
          <p:nvSpPr>
            <p:cNvPr id="17" name="Afrundet rektangel 9">
              <a:extLst>
                <a:ext uri="{FF2B5EF4-FFF2-40B4-BE49-F238E27FC236}">
                  <a16:creationId xmlns:a16="http://schemas.microsoft.com/office/drawing/2014/main" id="{3E6D5602-DB0E-2F45-936E-08F1D7A2DED5}"/>
                </a:ext>
              </a:extLst>
            </p:cNvPr>
            <p:cNvSpPr/>
            <p:nvPr/>
          </p:nvSpPr>
          <p:spPr bwMode="auto">
            <a:xfrm>
              <a:off x="1752600" y="2286000"/>
              <a:ext cx="5715000" cy="609600"/>
            </a:xfrm>
            <a:prstGeom prst="roundRect">
              <a:avLst>
                <a:gd name="adj" fmla="val 8497"/>
              </a:avLst>
            </a:prstGeom>
            <a:gradFill>
              <a:gsLst>
                <a:gs pos="0">
                  <a:schemeClr val="tx1">
                    <a:lumMod val="95000"/>
                    <a:lumOff val="5000"/>
                  </a:schemeClr>
                </a:gs>
                <a:gs pos="5000">
                  <a:schemeClr val="tx1">
                    <a:lumMod val="85000"/>
                    <a:lumOff val="15000"/>
                  </a:schemeClr>
                </a:gs>
                <a:gs pos="100000">
                  <a:schemeClr val="tx1">
                    <a:lumMod val="85000"/>
                    <a:lumOff val="15000"/>
                  </a:schemeClr>
                </a:gs>
              </a:gsLst>
            </a:gradFill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nb-NO" sz="1600">
                <a:solidFill>
                  <a:srgbClr val="FFFFFF"/>
                </a:solidFill>
                <a:latin typeface="Calibri" pitchFamily="34" charset="0"/>
                <a:ea typeface="ＭＳ Ｐゴシック" pitchFamily="-109" charset="-128"/>
                <a:cs typeface="Calibri" pitchFamily="34" charset="0"/>
              </a:endParaRPr>
            </a:p>
          </p:txBody>
        </p:sp>
        <p:sp>
          <p:nvSpPr>
            <p:cNvPr id="18" name="Rektangel 58">
              <a:extLst>
                <a:ext uri="{FF2B5EF4-FFF2-40B4-BE49-F238E27FC236}">
                  <a16:creationId xmlns:a16="http://schemas.microsoft.com/office/drawing/2014/main" id="{6446F717-0F53-874F-B752-9DF63466DD8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05000" y="2435225"/>
              <a:ext cx="4800600" cy="3385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GB" altLang="en-US" sz="1600" b="1" noProof="1">
                  <a:solidFill>
                    <a:srgbClr val="FFFFFF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  <a:cs typeface="Calibri" panose="020F0502020204030204" pitchFamily="34" charset="0"/>
                </a:rPr>
                <a:t>What is the anticipated cost?</a:t>
              </a:r>
              <a:endParaRPr lang="da-DK" altLang="en-US" sz="1600" b="1" dirty="0">
                <a:solidFill>
                  <a:srgbClr val="FFFFFF"/>
                </a:solidFill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endParaRPr>
            </a:p>
          </p:txBody>
        </p:sp>
      </p:grpSp>
      <p:grpSp>
        <p:nvGrpSpPr>
          <p:cNvPr id="19" name="Group 54">
            <a:extLst>
              <a:ext uri="{FF2B5EF4-FFF2-40B4-BE49-F238E27FC236}">
                <a16:creationId xmlns:a16="http://schemas.microsoft.com/office/drawing/2014/main" id="{F64187B7-5C98-824B-9C05-CA155274CB81}"/>
              </a:ext>
            </a:extLst>
          </p:cNvPr>
          <p:cNvGrpSpPr>
            <a:grpSpLocks/>
          </p:cNvGrpSpPr>
          <p:nvPr/>
        </p:nvGrpSpPr>
        <p:grpSpPr bwMode="auto">
          <a:xfrm>
            <a:off x="421891" y="3249418"/>
            <a:ext cx="3289231" cy="609600"/>
            <a:chOff x="1752600" y="2286000"/>
            <a:chExt cx="5715000" cy="609600"/>
          </a:xfrm>
        </p:grpSpPr>
        <p:sp>
          <p:nvSpPr>
            <p:cNvPr id="20" name="Afrundet rektangel 9">
              <a:extLst>
                <a:ext uri="{FF2B5EF4-FFF2-40B4-BE49-F238E27FC236}">
                  <a16:creationId xmlns:a16="http://schemas.microsoft.com/office/drawing/2014/main" id="{80225E01-0F4F-9F4A-8D3C-A138B17C8D0B}"/>
                </a:ext>
              </a:extLst>
            </p:cNvPr>
            <p:cNvSpPr/>
            <p:nvPr/>
          </p:nvSpPr>
          <p:spPr bwMode="auto">
            <a:xfrm>
              <a:off x="1752600" y="2286000"/>
              <a:ext cx="5715000" cy="609600"/>
            </a:xfrm>
            <a:prstGeom prst="roundRect">
              <a:avLst>
                <a:gd name="adj" fmla="val 8497"/>
              </a:avLst>
            </a:prstGeom>
            <a:gradFill>
              <a:gsLst>
                <a:gs pos="0">
                  <a:schemeClr val="tx1">
                    <a:lumMod val="95000"/>
                    <a:lumOff val="5000"/>
                  </a:schemeClr>
                </a:gs>
                <a:gs pos="5000">
                  <a:schemeClr val="tx1">
                    <a:lumMod val="85000"/>
                    <a:lumOff val="15000"/>
                  </a:schemeClr>
                </a:gs>
                <a:gs pos="100000">
                  <a:schemeClr val="tx1">
                    <a:lumMod val="85000"/>
                    <a:lumOff val="15000"/>
                  </a:schemeClr>
                </a:gs>
              </a:gsLst>
            </a:gradFill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nb-NO" sz="1600">
                <a:solidFill>
                  <a:srgbClr val="FFFFFF"/>
                </a:solidFill>
                <a:latin typeface="Calibri" pitchFamily="34" charset="0"/>
                <a:ea typeface="ＭＳ Ｐゴシック" pitchFamily="-109" charset="-128"/>
                <a:cs typeface="Calibri" pitchFamily="34" charset="0"/>
              </a:endParaRPr>
            </a:p>
          </p:txBody>
        </p:sp>
        <p:sp>
          <p:nvSpPr>
            <p:cNvPr id="21" name="Rektangel 58">
              <a:extLst>
                <a:ext uri="{FF2B5EF4-FFF2-40B4-BE49-F238E27FC236}">
                  <a16:creationId xmlns:a16="http://schemas.microsoft.com/office/drawing/2014/main" id="{DC9F6111-73B6-DC40-9BC0-BED94B6482E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05000" y="2435225"/>
              <a:ext cx="5562600" cy="3385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GB" altLang="en-US" sz="1600" b="1" noProof="1">
                  <a:solidFill>
                    <a:srgbClr val="FFFFFF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  <a:cs typeface="Calibri" panose="020F0502020204030204" pitchFamily="34" charset="0"/>
                </a:rPr>
                <a:t>How long it will take to complete?</a:t>
              </a:r>
              <a:endParaRPr lang="da-DK" altLang="en-US" sz="1600" b="1" dirty="0">
                <a:solidFill>
                  <a:srgbClr val="FFFFFF"/>
                </a:solidFill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endParaRPr>
            </a:p>
          </p:txBody>
        </p:sp>
      </p:grpSp>
      <p:grpSp>
        <p:nvGrpSpPr>
          <p:cNvPr id="22" name="Group 54">
            <a:extLst>
              <a:ext uri="{FF2B5EF4-FFF2-40B4-BE49-F238E27FC236}">
                <a16:creationId xmlns:a16="http://schemas.microsoft.com/office/drawing/2014/main" id="{9C840BFD-EC3F-7045-A336-E1D57972E4B1}"/>
              </a:ext>
            </a:extLst>
          </p:cNvPr>
          <p:cNvGrpSpPr>
            <a:grpSpLocks/>
          </p:cNvGrpSpPr>
          <p:nvPr/>
        </p:nvGrpSpPr>
        <p:grpSpPr bwMode="auto">
          <a:xfrm>
            <a:off x="4179719" y="3249418"/>
            <a:ext cx="3914481" cy="609600"/>
            <a:chOff x="1752600" y="2286000"/>
            <a:chExt cx="5715000" cy="609600"/>
          </a:xfrm>
        </p:grpSpPr>
        <p:sp>
          <p:nvSpPr>
            <p:cNvPr id="23" name="Afrundet rektangel 9">
              <a:extLst>
                <a:ext uri="{FF2B5EF4-FFF2-40B4-BE49-F238E27FC236}">
                  <a16:creationId xmlns:a16="http://schemas.microsoft.com/office/drawing/2014/main" id="{11DD3A17-36CA-4B4F-9481-95234C68DD0D}"/>
                </a:ext>
              </a:extLst>
            </p:cNvPr>
            <p:cNvSpPr/>
            <p:nvPr/>
          </p:nvSpPr>
          <p:spPr bwMode="auto">
            <a:xfrm>
              <a:off x="1752600" y="2286000"/>
              <a:ext cx="5715000" cy="609600"/>
            </a:xfrm>
            <a:prstGeom prst="roundRect">
              <a:avLst>
                <a:gd name="adj" fmla="val 8497"/>
              </a:avLst>
            </a:prstGeom>
            <a:gradFill>
              <a:gsLst>
                <a:gs pos="0">
                  <a:schemeClr val="tx1">
                    <a:lumMod val="95000"/>
                    <a:lumOff val="5000"/>
                  </a:schemeClr>
                </a:gs>
                <a:gs pos="5000">
                  <a:schemeClr val="tx1">
                    <a:lumMod val="85000"/>
                    <a:lumOff val="15000"/>
                  </a:schemeClr>
                </a:gs>
                <a:gs pos="100000">
                  <a:schemeClr val="tx1">
                    <a:lumMod val="85000"/>
                    <a:lumOff val="15000"/>
                  </a:schemeClr>
                </a:gs>
              </a:gsLst>
            </a:gradFill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nb-NO" sz="1600">
                <a:solidFill>
                  <a:srgbClr val="FFFFFF"/>
                </a:solidFill>
                <a:latin typeface="Calibri" pitchFamily="34" charset="0"/>
                <a:ea typeface="ＭＳ Ｐゴシック" pitchFamily="-109" charset="-128"/>
                <a:cs typeface="Calibri" pitchFamily="34" charset="0"/>
              </a:endParaRPr>
            </a:p>
          </p:txBody>
        </p:sp>
        <p:sp>
          <p:nvSpPr>
            <p:cNvPr id="24" name="Rektangel 58">
              <a:extLst>
                <a:ext uri="{FF2B5EF4-FFF2-40B4-BE49-F238E27FC236}">
                  <a16:creationId xmlns:a16="http://schemas.microsoft.com/office/drawing/2014/main" id="{489B6EBB-907F-BD48-8116-EB0761F7CBC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52600" y="2435225"/>
              <a:ext cx="5602940" cy="3385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GB" altLang="en-US" sz="1600" b="1" noProof="1">
                  <a:solidFill>
                    <a:srgbClr val="FFFFFF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  <a:cs typeface="Calibri" panose="020F0502020204030204" pitchFamily="34" charset="0"/>
                </a:rPr>
                <a:t>What qualify standards must be achieved?</a:t>
              </a:r>
              <a:endParaRPr lang="da-DK" altLang="en-US" sz="1600" b="1" dirty="0">
                <a:solidFill>
                  <a:srgbClr val="FFFFFF"/>
                </a:solidFill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endParaRPr>
            </a:p>
          </p:txBody>
        </p:sp>
      </p:grpSp>
      <p:grpSp>
        <p:nvGrpSpPr>
          <p:cNvPr id="25" name="Group 54">
            <a:extLst>
              <a:ext uri="{FF2B5EF4-FFF2-40B4-BE49-F238E27FC236}">
                <a16:creationId xmlns:a16="http://schemas.microsoft.com/office/drawing/2014/main" id="{CE075B68-FA4B-6A43-9E07-219C12D7C7B2}"/>
              </a:ext>
            </a:extLst>
          </p:cNvPr>
          <p:cNvGrpSpPr>
            <a:grpSpLocks/>
          </p:cNvGrpSpPr>
          <p:nvPr/>
        </p:nvGrpSpPr>
        <p:grpSpPr bwMode="auto">
          <a:xfrm>
            <a:off x="4200949" y="4003758"/>
            <a:ext cx="3899654" cy="609600"/>
            <a:chOff x="1752600" y="2286000"/>
            <a:chExt cx="5715000" cy="609600"/>
          </a:xfrm>
        </p:grpSpPr>
        <p:sp>
          <p:nvSpPr>
            <p:cNvPr id="26" name="Afrundet rektangel 9">
              <a:extLst>
                <a:ext uri="{FF2B5EF4-FFF2-40B4-BE49-F238E27FC236}">
                  <a16:creationId xmlns:a16="http://schemas.microsoft.com/office/drawing/2014/main" id="{7E75CC48-F580-B94D-B229-91A776C04619}"/>
                </a:ext>
              </a:extLst>
            </p:cNvPr>
            <p:cNvSpPr/>
            <p:nvPr/>
          </p:nvSpPr>
          <p:spPr bwMode="auto">
            <a:xfrm>
              <a:off x="1752600" y="2286000"/>
              <a:ext cx="5715000" cy="609600"/>
            </a:xfrm>
            <a:prstGeom prst="roundRect">
              <a:avLst>
                <a:gd name="adj" fmla="val 8497"/>
              </a:avLst>
            </a:prstGeom>
            <a:gradFill>
              <a:gsLst>
                <a:gs pos="0">
                  <a:schemeClr val="tx1">
                    <a:lumMod val="95000"/>
                    <a:lumOff val="5000"/>
                  </a:schemeClr>
                </a:gs>
                <a:gs pos="5000">
                  <a:schemeClr val="tx1">
                    <a:lumMod val="85000"/>
                    <a:lumOff val="15000"/>
                  </a:schemeClr>
                </a:gs>
                <a:gs pos="100000">
                  <a:schemeClr val="tx1">
                    <a:lumMod val="85000"/>
                    <a:lumOff val="15000"/>
                  </a:schemeClr>
                </a:gs>
              </a:gsLst>
            </a:gradFill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nb-NO" sz="1600">
                <a:solidFill>
                  <a:srgbClr val="FFFFFF"/>
                </a:solidFill>
                <a:latin typeface="Calibri" pitchFamily="34" charset="0"/>
                <a:ea typeface="ＭＳ Ｐゴシック" pitchFamily="-109" charset="-128"/>
                <a:cs typeface="Calibri" pitchFamily="34" charset="0"/>
              </a:endParaRPr>
            </a:p>
          </p:txBody>
        </p:sp>
        <p:sp>
          <p:nvSpPr>
            <p:cNvPr id="27" name="Rektangel 58">
              <a:extLst>
                <a:ext uri="{FF2B5EF4-FFF2-40B4-BE49-F238E27FC236}">
                  <a16:creationId xmlns:a16="http://schemas.microsoft.com/office/drawing/2014/main" id="{BB5EFF46-4069-4342-849D-699E3794E88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05000" y="2435225"/>
              <a:ext cx="4800600" cy="3385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GB" altLang="en-US" sz="1600" b="1" noProof="1">
                  <a:solidFill>
                    <a:srgbClr val="FFFFFF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  <a:cs typeface="Calibri" panose="020F0502020204030204" pitchFamily="34" charset="0"/>
                </a:rPr>
                <a:t>What are the performance criteria?</a:t>
              </a:r>
              <a:endParaRPr lang="da-DK" altLang="en-US" sz="1600" b="1" dirty="0">
                <a:solidFill>
                  <a:srgbClr val="FFFFFF"/>
                </a:solidFill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endParaRPr>
            </a:p>
          </p:txBody>
        </p:sp>
      </p:grpSp>
      <p:grpSp>
        <p:nvGrpSpPr>
          <p:cNvPr id="28" name="Group 54">
            <a:extLst>
              <a:ext uri="{FF2B5EF4-FFF2-40B4-BE49-F238E27FC236}">
                <a16:creationId xmlns:a16="http://schemas.microsoft.com/office/drawing/2014/main" id="{22724DD1-B213-3640-8943-192C5F6640A4}"/>
              </a:ext>
            </a:extLst>
          </p:cNvPr>
          <p:cNvGrpSpPr>
            <a:grpSpLocks/>
          </p:cNvGrpSpPr>
          <p:nvPr/>
        </p:nvGrpSpPr>
        <p:grpSpPr bwMode="auto">
          <a:xfrm>
            <a:off x="4194547" y="4783220"/>
            <a:ext cx="3899654" cy="609600"/>
            <a:chOff x="1752600" y="2286000"/>
            <a:chExt cx="5715000" cy="609600"/>
          </a:xfrm>
        </p:grpSpPr>
        <p:sp>
          <p:nvSpPr>
            <p:cNvPr id="29" name="Afrundet rektangel 9">
              <a:extLst>
                <a:ext uri="{FF2B5EF4-FFF2-40B4-BE49-F238E27FC236}">
                  <a16:creationId xmlns:a16="http://schemas.microsoft.com/office/drawing/2014/main" id="{6C1635C4-51C1-0E4E-8EA9-98B37A37CA3F}"/>
                </a:ext>
              </a:extLst>
            </p:cNvPr>
            <p:cNvSpPr/>
            <p:nvPr/>
          </p:nvSpPr>
          <p:spPr bwMode="auto">
            <a:xfrm>
              <a:off x="1752600" y="2286000"/>
              <a:ext cx="5715000" cy="609600"/>
            </a:xfrm>
            <a:prstGeom prst="roundRect">
              <a:avLst>
                <a:gd name="adj" fmla="val 8497"/>
              </a:avLst>
            </a:prstGeom>
            <a:gradFill>
              <a:gsLst>
                <a:gs pos="0">
                  <a:schemeClr val="tx1">
                    <a:lumMod val="95000"/>
                    <a:lumOff val="5000"/>
                  </a:schemeClr>
                </a:gs>
                <a:gs pos="5000">
                  <a:schemeClr val="tx1">
                    <a:lumMod val="85000"/>
                    <a:lumOff val="15000"/>
                  </a:schemeClr>
                </a:gs>
                <a:gs pos="100000">
                  <a:schemeClr val="tx1">
                    <a:lumMod val="85000"/>
                    <a:lumOff val="15000"/>
                  </a:schemeClr>
                </a:gs>
              </a:gsLst>
            </a:gradFill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nb-NO" sz="1600">
                <a:solidFill>
                  <a:srgbClr val="FFFFFF"/>
                </a:solidFill>
                <a:latin typeface="Calibri" pitchFamily="34" charset="0"/>
                <a:ea typeface="ＭＳ Ｐゴシック" pitchFamily="-109" charset="-128"/>
                <a:cs typeface="Calibri" pitchFamily="34" charset="0"/>
              </a:endParaRPr>
            </a:p>
          </p:txBody>
        </p:sp>
        <p:sp>
          <p:nvSpPr>
            <p:cNvPr id="30" name="Rektangel 58">
              <a:extLst>
                <a:ext uri="{FF2B5EF4-FFF2-40B4-BE49-F238E27FC236}">
                  <a16:creationId xmlns:a16="http://schemas.microsoft.com/office/drawing/2014/main" id="{7FC11A17-0B89-5742-9082-B501FE53490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05000" y="2435225"/>
              <a:ext cx="5329144" cy="3385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GB" altLang="en-US" sz="1600" b="1" noProof="1">
                  <a:solidFill>
                    <a:srgbClr val="FFFFFF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  <a:cs typeface="Calibri" panose="020F0502020204030204" pitchFamily="34" charset="0"/>
                </a:rPr>
                <a:t>What are Key Performance Indicators?</a:t>
              </a:r>
              <a:endParaRPr lang="da-DK" altLang="en-US" sz="1600" b="1" dirty="0">
                <a:solidFill>
                  <a:srgbClr val="FFFFFF"/>
                </a:solidFill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endParaRPr>
            </a:p>
          </p:txBody>
        </p:sp>
      </p:grpSp>
      <p:grpSp>
        <p:nvGrpSpPr>
          <p:cNvPr id="31" name="Group 54">
            <a:extLst>
              <a:ext uri="{FF2B5EF4-FFF2-40B4-BE49-F238E27FC236}">
                <a16:creationId xmlns:a16="http://schemas.microsoft.com/office/drawing/2014/main" id="{A9D763CC-F6F7-0947-8A16-35939AB3FB29}"/>
              </a:ext>
            </a:extLst>
          </p:cNvPr>
          <p:cNvGrpSpPr>
            <a:grpSpLocks/>
          </p:cNvGrpSpPr>
          <p:nvPr/>
        </p:nvGrpSpPr>
        <p:grpSpPr bwMode="auto">
          <a:xfrm>
            <a:off x="8410126" y="2533224"/>
            <a:ext cx="3428089" cy="609600"/>
            <a:chOff x="1752600" y="2286000"/>
            <a:chExt cx="5715000" cy="609600"/>
          </a:xfrm>
        </p:grpSpPr>
        <p:sp>
          <p:nvSpPr>
            <p:cNvPr id="32" name="Afrundet rektangel 9">
              <a:extLst>
                <a:ext uri="{FF2B5EF4-FFF2-40B4-BE49-F238E27FC236}">
                  <a16:creationId xmlns:a16="http://schemas.microsoft.com/office/drawing/2014/main" id="{E0B24F13-8DA3-D54C-B0F4-957EB534BC9F}"/>
                </a:ext>
              </a:extLst>
            </p:cNvPr>
            <p:cNvSpPr/>
            <p:nvPr/>
          </p:nvSpPr>
          <p:spPr bwMode="auto">
            <a:xfrm>
              <a:off x="1752600" y="2286000"/>
              <a:ext cx="5715000" cy="609600"/>
            </a:xfrm>
            <a:prstGeom prst="roundRect">
              <a:avLst>
                <a:gd name="adj" fmla="val 8497"/>
              </a:avLst>
            </a:prstGeom>
            <a:gradFill>
              <a:gsLst>
                <a:gs pos="0">
                  <a:schemeClr val="tx1">
                    <a:lumMod val="95000"/>
                    <a:lumOff val="5000"/>
                  </a:schemeClr>
                </a:gs>
                <a:gs pos="5000">
                  <a:schemeClr val="tx1">
                    <a:lumMod val="85000"/>
                    <a:lumOff val="15000"/>
                  </a:schemeClr>
                </a:gs>
                <a:gs pos="100000">
                  <a:schemeClr val="tx1">
                    <a:lumMod val="85000"/>
                    <a:lumOff val="15000"/>
                  </a:schemeClr>
                </a:gs>
              </a:gsLst>
            </a:gradFill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nb-NO" sz="1600">
                <a:solidFill>
                  <a:srgbClr val="FFFFFF"/>
                </a:solidFill>
                <a:latin typeface="Calibri" pitchFamily="34" charset="0"/>
                <a:ea typeface="ＭＳ Ｐゴシック" pitchFamily="-109" charset="-128"/>
                <a:cs typeface="Calibri" pitchFamily="34" charset="0"/>
              </a:endParaRPr>
            </a:p>
          </p:txBody>
        </p:sp>
        <p:sp>
          <p:nvSpPr>
            <p:cNvPr id="33" name="Rektangel 58">
              <a:extLst>
                <a:ext uri="{FF2B5EF4-FFF2-40B4-BE49-F238E27FC236}">
                  <a16:creationId xmlns:a16="http://schemas.microsoft.com/office/drawing/2014/main" id="{E32AA8AA-08EE-0949-8AB7-41025FD809B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05000" y="2435225"/>
              <a:ext cx="4800600" cy="3385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GB" altLang="en-US" sz="1600" b="1" noProof="1">
                  <a:solidFill>
                    <a:srgbClr val="FFFFFF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  <a:cs typeface="Calibri" panose="020F0502020204030204" pitchFamily="34" charset="0"/>
                </a:rPr>
                <a:t>What are the main risks?</a:t>
              </a:r>
              <a:endParaRPr lang="da-DK" altLang="en-US" sz="1600" b="1" dirty="0">
                <a:solidFill>
                  <a:srgbClr val="FFFFFF"/>
                </a:solidFill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endParaRPr>
            </a:p>
          </p:txBody>
        </p:sp>
      </p:grpSp>
      <p:grpSp>
        <p:nvGrpSpPr>
          <p:cNvPr id="34" name="Group 54">
            <a:extLst>
              <a:ext uri="{FF2B5EF4-FFF2-40B4-BE49-F238E27FC236}">
                <a16:creationId xmlns:a16="http://schemas.microsoft.com/office/drawing/2014/main" id="{0A625514-22AA-5D47-AF35-C5934E9B5BB5}"/>
              </a:ext>
            </a:extLst>
          </p:cNvPr>
          <p:cNvGrpSpPr>
            <a:grpSpLocks/>
          </p:cNvGrpSpPr>
          <p:nvPr/>
        </p:nvGrpSpPr>
        <p:grpSpPr bwMode="auto">
          <a:xfrm>
            <a:off x="8410126" y="3249418"/>
            <a:ext cx="3428089" cy="609600"/>
            <a:chOff x="1752600" y="2286000"/>
            <a:chExt cx="5715000" cy="609600"/>
          </a:xfrm>
        </p:grpSpPr>
        <p:sp>
          <p:nvSpPr>
            <p:cNvPr id="35" name="Afrundet rektangel 9">
              <a:extLst>
                <a:ext uri="{FF2B5EF4-FFF2-40B4-BE49-F238E27FC236}">
                  <a16:creationId xmlns:a16="http://schemas.microsoft.com/office/drawing/2014/main" id="{52930929-75B5-624C-AE69-04339BE62453}"/>
                </a:ext>
              </a:extLst>
            </p:cNvPr>
            <p:cNvSpPr/>
            <p:nvPr/>
          </p:nvSpPr>
          <p:spPr bwMode="auto">
            <a:xfrm>
              <a:off x="1752600" y="2286000"/>
              <a:ext cx="5715000" cy="609600"/>
            </a:xfrm>
            <a:prstGeom prst="roundRect">
              <a:avLst>
                <a:gd name="adj" fmla="val 8497"/>
              </a:avLst>
            </a:prstGeom>
            <a:gradFill>
              <a:gsLst>
                <a:gs pos="0">
                  <a:schemeClr val="tx1">
                    <a:lumMod val="95000"/>
                    <a:lumOff val="5000"/>
                  </a:schemeClr>
                </a:gs>
                <a:gs pos="5000">
                  <a:schemeClr val="tx1">
                    <a:lumMod val="85000"/>
                    <a:lumOff val="15000"/>
                  </a:schemeClr>
                </a:gs>
                <a:gs pos="100000">
                  <a:schemeClr val="tx1">
                    <a:lumMod val="85000"/>
                    <a:lumOff val="15000"/>
                  </a:schemeClr>
                </a:gs>
              </a:gsLst>
            </a:gradFill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nb-NO" sz="1600">
                <a:solidFill>
                  <a:srgbClr val="FFFFFF"/>
                </a:solidFill>
                <a:latin typeface="Calibri" pitchFamily="34" charset="0"/>
                <a:ea typeface="ＭＳ Ｐゴシック" pitchFamily="-109" charset="-128"/>
                <a:cs typeface="Calibri" pitchFamily="34" charset="0"/>
              </a:endParaRPr>
            </a:p>
          </p:txBody>
        </p:sp>
        <p:sp>
          <p:nvSpPr>
            <p:cNvPr id="36" name="Rektangel 58">
              <a:extLst>
                <a:ext uri="{FF2B5EF4-FFF2-40B4-BE49-F238E27FC236}">
                  <a16:creationId xmlns:a16="http://schemas.microsoft.com/office/drawing/2014/main" id="{3E3C4F03-03D6-8842-B93D-7612E03747C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05000" y="2435225"/>
              <a:ext cx="4800600" cy="3385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GB" altLang="en-US" sz="1600" b="1" noProof="1">
                  <a:solidFill>
                    <a:srgbClr val="FFFFFF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  <a:cs typeface="Calibri" panose="020F0502020204030204" pitchFamily="34" charset="0"/>
                </a:rPr>
                <a:t>What are success criteria?</a:t>
              </a:r>
              <a:endParaRPr lang="da-DK" altLang="en-US" sz="1600" b="1" dirty="0">
                <a:solidFill>
                  <a:srgbClr val="FFFFFF"/>
                </a:solidFill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endParaRPr>
            </a:p>
          </p:txBody>
        </p:sp>
      </p:grpSp>
      <p:grpSp>
        <p:nvGrpSpPr>
          <p:cNvPr id="37" name="Group 54">
            <a:extLst>
              <a:ext uri="{FF2B5EF4-FFF2-40B4-BE49-F238E27FC236}">
                <a16:creationId xmlns:a16="http://schemas.microsoft.com/office/drawing/2014/main" id="{39788670-FE69-7F45-BA32-0BDCF1F55E04}"/>
              </a:ext>
            </a:extLst>
          </p:cNvPr>
          <p:cNvGrpSpPr>
            <a:grpSpLocks/>
          </p:cNvGrpSpPr>
          <p:nvPr/>
        </p:nvGrpSpPr>
        <p:grpSpPr bwMode="auto">
          <a:xfrm>
            <a:off x="8410125" y="4008243"/>
            <a:ext cx="3428089" cy="609600"/>
            <a:chOff x="1752600" y="2286000"/>
            <a:chExt cx="5715000" cy="609600"/>
          </a:xfrm>
        </p:grpSpPr>
        <p:sp>
          <p:nvSpPr>
            <p:cNvPr id="38" name="Afrundet rektangel 9">
              <a:extLst>
                <a:ext uri="{FF2B5EF4-FFF2-40B4-BE49-F238E27FC236}">
                  <a16:creationId xmlns:a16="http://schemas.microsoft.com/office/drawing/2014/main" id="{D3A5B196-2DF4-C941-AC03-7564BBD6A811}"/>
                </a:ext>
              </a:extLst>
            </p:cNvPr>
            <p:cNvSpPr/>
            <p:nvPr/>
          </p:nvSpPr>
          <p:spPr bwMode="auto">
            <a:xfrm>
              <a:off x="1752600" y="2286000"/>
              <a:ext cx="5715000" cy="609600"/>
            </a:xfrm>
            <a:prstGeom prst="roundRect">
              <a:avLst>
                <a:gd name="adj" fmla="val 8497"/>
              </a:avLst>
            </a:prstGeom>
            <a:gradFill>
              <a:gsLst>
                <a:gs pos="0">
                  <a:schemeClr val="tx1">
                    <a:lumMod val="95000"/>
                    <a:lumOff val="5000"/>
                  </a:schemeClr>
                </a:gs>
                <a:gs pos="5000">
                  <a:schemeClr val="tx1">
                    <a:lumMod val="85000"/>
                    <a:lumOff val="15000"/>
                  </a:schemeClr>
                </a:gs>
                <a:gs pos="100000">
                  <a:schemeClr val="tx1">
                    <a:lumMod val="85000"/>
                    <a:lumOff val="15000"/>
                  </a:schemeClr>
                </a:gs>
              </a:gsLst>
            </a:gradFill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nb-NO" sz="1600">
                <a:solidFill>
                  <a:srgbClr val="FFFFFF"/>
                </a:solidFill>
                <a:latin typeface="Calibri" pitchFamily="34" charset="0"/>
                <a:ea typeface="ＭＳ Ｐゴシック" pitchFamily="-109" charset="-128"/>
                <a:cs typeface="Calibri" pitchFamily="34" charset="0"/>
              </a:endParaRPr>
            </a:p>
          </p:txBody>
        </p:sp>
        <p:sp>
          <p:nvSpPr>
            <p:cNvPr id="39" name="Rektangel 58">
              <a:extLst>
                <a:ext uri="{FF2B5EF4-FFF2-40B4-BE49-F238E27FC236}">
                  <a16:creationId xmlns:a16="http://schemas.microsoft.com/office/drawing/2014/main" id="{55907420-C385-EA4E-86E1-8979C06B6C1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05000" y="2435225"/>
              <a:ext cx="5562600" cy="3385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GB" altLang="en-US" sz="1600" b="1" noProof="1">
                  <a:solidFill>
                    <a:srgbClr val="FFFFFF"/>
                  </a:solidFill>
                  <a:latin typeface="Calibri" panose="020F0502020204030204" pitchFamily="34" charset="0"/>
                  <a:ea typeface="ＭＳ Ｐゴシック" panose="020B0600070205080204" pitchFamily="34" charset="-128"/>
                  <a:cs typeface="Calibri" panose="020F0502020204030204" pitchFamily="34" charset="0"/>
                </a:rPr>
                <a:t>Who are the main stakeholders?</a:t>
              </a:r>
              <a:endParaRPr lang="da-DK" altLang="en-US" sz="1600" b="1" dirty="0">
                <a:solidFill>
                  <a:srgbClr val="FFFFFF"/>
                </a:solidFill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71798791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2F7451-BF5F-144E-8945-5321DBFDD5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21</a:t>
            </a:fld>
            <a:endParaRPr lang="en-GB"/>
          </a:p>
        </p:txBody>
      </p:sp>
      <p:sp>
        <p:nvSpPr>
          <p:cNvPr id="3" name="Slide Number Placeholder 3">
            <a:extLst>
              <a:ext uri="{FF2B5EF4-FFF2-40B4-BE49-F238E27FC236}">
                <a16:creationId xmlns:a16="http://schemas.microsoft.com/office/drawing/2014/main" id="{08441506-BA6A-8548-9689-5D9EAB2BA8A3}"/>
              </a:ext>
            </a:extLst>
          </p:cNvPr>
          <p:cNvSpPr txBox="1">
            <a:spLocks/>
          </p:cNvSpPr>
          <p:nvPr/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D165440-4880-415F-9146-4793BDD623F8}" type="slidenum">
              <a:rPr lang="en-GB" smtClean="0"/>
              <a:pPr/>
              <a:t>21</a:t>
            </a:fld>
            <a:endParaRPr lang="en-GB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E7B534D7-6372-D04B-9501-87477D31E02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9614" y="136072"/>
            <a:ext cx="11772900" cy="821564"/>
          </a:xfrm>
        </p:spPr>
        <p:txBody>
          <a:bodyPr/>
          <a:lstStyle/>
          <a:p>
            <a:r>
              <a:rPr lang="en-GB" dirty="0"/>
              <a:t>Critical success factors for projects.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B053EC59-091F-904B-9E1D-CC0396832740}"/>
              </a:ext>
            </a:extLst>
          </p:cNvPr>
          <p:cNvSpPr txBox="1">
            <a:spLocks noChangeArrowheads="1"/>
          </p:cNvSpPr>
          <p:nvPr/>
        </p:nvSpPr>
        <p:spPr>
          <a:xfrm>
            <a:off x="408214" y="1094014"/>
            <a:ext cx="11544300" cy="4299858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A project is more likely to be successful if it has:</a:t>
            </a:r>
            <a:br>
              <a:rPr lang="en-GB" dirty="0"/>
            </a:br>
            <a:endParaRPr lang="en-GB" dirty="0"/>
          </a:p>
          <a:p>
            <a:r>
              <a:rPr lang="en-GB" dirty="0"/>
              <a:t>Clear project objectives and explicit success criteria</a:t>
            </a:r>
          </a:p>
          <a:p>
            <a:r>
              <a:rPr lang="en-GB" dirty="0"/>
              <a:t>Sufficient to senior management support including a project sponsor with sufficient time to allocate to the project</a:t>
            </a:r>
          </a:p>
          <a:p>
            <a:r>
              <a:rPr lang="en-GB" dirty="0"/>
              <a:t>A valid and robust business case with well understood sensitivities and risks</a:t>
            </a:r>
          </a:p>
          <a:p>
            <a:r>
              <a:rPr lang="en-GB" dirty="0"/>
              <a:t>Involved stakeholders and customers</a:t>
            </a:r>
          </a:p>
          <a:p>
            <a:r>
              <a:rPr lang="en-GB" dirty="0"/>
              <a:t>Unable project manager capable of managing the type of project</a:t>
            </a:r>
          </a:p>
          <a:p>
            <a:r>
              <a:rPr lang="en-GB" dirty="0"/>
              <a:t>A project plan of sufficient detail</a:t>
            </a:r>
          </a:p>
          <a:p>
            <a:r>
              <a:rPr lang="en-GB" dirty="0"/>
              <a:t>The correct type and style of resources including the project team</a:t>
            </a:r>
          </a:p>
          <a:p>
            <a:r>
              <a:rPr lang="en-GB" dirty="0"/>
              <a:t>Clear roles and responsibilities for project team members including between project manager and project sponsor</a:t>
            </a:r>
          </a:p>
          <a:p>
            <a:r>
              <a:rPr lang="en-GB" dirty="0"/>
              <a:t>Ongoing communication by the project manager which keeps everyone informed</a:t>
            </a:r>
          </a:p>
          <a:p>
            <a:r>
              <a:rPr lang="en-GB" dirty="0"/>
              <a:t>Good progress monitoring</a:t>
            </a:r>
          </a:p>
          <a:p>
            <a:r>
              <a:rPr lang="en-GB" dirty="0"/>
              <a:t>Ongoing interaction and feedback to project team members</a:t>
            </a:r>
          </a:p>
          <a:p>
            <a:r>
              <a:rPr lang="en-GB" dirty="0"/>
              <a:t>Appropriate use of the correct project management processes for example issue management risk management change control.</a:t>
            </a:r>
          </a:p>
        </p:txBody>
      </p:sp>
    </p:spTree>
    <p:extLst>
      <p:ext uri="{BB962C8B-B14F-4D97-AF65-F5344CB8AC3E}">
        <p14:creationId xmlns:p14="http://schemas.microsoft.com/office/powerpoint/2010/main" val="2444149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2F7451-BF5F-144E-8945-5321DBFDD5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22</a:t>
            </a:fld>
            <a:endParaRPr lang="en-GB"/>
          </a:p>
        </p:txBody>
      </p:sp>
      <p:sp>
        <p:nvSpPr>
          <p:cNvPr id="3" name="Slide Number Placeholder 3">
            <a:extLst>
              <a:ext uri="{FF2B5EF4-FFF2-40B4-BE49-F238E27FC236}">
                <a16:creationId xmlns:a16="http://schemas.microsoft.com/office/drawing/2014/main" id="{08441506-BA6A-8548-9689-5D9EAB2BA8A3}"/>
              </a:ext>
            </a:extLst>
          </p:cNvPr>
          <p:cNvSpPr txBox="1">
            <a:spLocks/>
          </p:cNvSpPr>
          <p:nvPr/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D165440-4880-415F-9146-4793BDD623F8}" type="slidenum">
              <a:rPr lang="en-GB" smtClean="0"/>
              <a:pPr/>
              <a:t>22</a:t>
            </a:fld>
            <a:endParaRPr lang="en-GB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E7B534D7-6372-D04B-9501-87477D31E02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9614" y="136072"/>
            <a:ext cx="11772900" cy="821564"/>
          </a:xfrm>
        </p:spPr>
        <p:txBody>
          <a:bodyPr/>
          <a:lstStyle/>
          <a:p>
            <a:r>
              <a:rPr lang="en-GB" dirty="0"/>
              <a:t>Alternatives to Projects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B053EC59-091F-904B-9E1D-CC0396832740}"/>
              </a:ext>
            </a:extLst>
          </p:cNvPr>
          <p:cNvSpPr txBox="1">
            <a:spLocks noChangeArrowheads="1"/>
          </p:cNvSpPr>
          <p:nvPr/>
        </p:nvSpPr>
        <p:spPr>
          <a:xfrm>
            <a:off x="408214" y="1094014"/>
            <a:ext cx="11544300" cy="4299858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/>
              <a:t>Operational Task: </a:t>
            </a:r>
            <a:r>
              <a:rPr lang="en-GB" dirty="0"/>
              <a:t>Ongoing continuous, routine &amp; repetitive tasks.</a:t>
            </a:r>
            <a:br>
              <a:rPr lang="en-GB" dirty="0"/>
            </a:br>
            <a:endParaRPr lang="en-GB" dirty="0"/>
          </a:p>
          <a:p>
            <a:r>
              <a:rPr lang="en-GB" b="1" dirty="0"/>
              <a:t>Business as Usual change: </a:t>
            </a:r>
            <a:r>
              <a:rPr lang="en-GB" dirty="0"/>
              <a:t>Small improvements that are completed as part of day-to-day work, in which the overhead of a project is not justified.</a:t>
            </a:r>
            <a:br>
              <a:rPr lang="en-GB" dirty="0"/>
            </a:br>
            <a:endParaRPr lang="en-GB" dirty="0"/>
          </a:p>
          <a:p>
            <a:r>
              <a:rPr lang="en-GB" b="1" dirty="0"/>
              <a:t>Task force activities: </a:t>
            </a:r>
            <a:r>
              <a:rPr lang="en-GB" dirty="0"/>
              <a:t>A group asked to focus on improving an aspect of performance, also called hit squad or performance improvement teams. </a:t>
            </a:r>
            <a:br>
              <a:rPr lang="en-GB" dirty="0"/>
            </a:br>
            <a:endParaRPr lang="en-GB" dirty="0"/>
          </a:p>
          <a:p>
            <a:r>
              <a:rPr lang="en-GB" b="1" dirty="0"/>
              <a:t>Facilitated workshops: </a:t>
            </a:r>
            <a:r>
              <a:rPr lang="en-GB" dirty="0"/>
              <a:t>Workshops can be used to resolve problems and find novel and creative ways of solving issues.</a:t>
            </a:r>
            <a:br>
              <a:rPr lang="en-GB" dirty="0"/>
            </a:br>
            <a:endParaRPr lang="en-GB" dirty="0"/>
          </a:p>
          <a:p>
            <a:r>
              <a:rPr lang="en-GB" b="1" dirty="0"/>
              <a:t>Continuous improvement: </a:t>
            </a:r>
            <a:r>
              <a:rPr lang="en-GB" dirty="0"/>
              <a:t>Ongoing incremental enhancements and tweaking of operational processes in life.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Note: There is no absolute boundary between a project and alternatives. The above give an idea.</a:t>
            </a:r>
          </a:p>
          <a:p>
            <a:pPr marL="0" indent="0">
              <a:buNone/>
            </a:pPr>
            <a:endParaRPr lang="en-GB" dirty="0"/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064840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05796C-DAD5-E742-A4E9-1C38B10D1E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23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56F2AED-3863-114E-901F-5E5C46917BDD}"/>
              </a:ext>
            </a:extLst>
          </p:cNvPr>
          <p:cNvSpPr txBox="1"/>
          <p:nvPr/>
        </p:nvSpPr>
        <p:spPr>
          <a:xfrm>
            <a:off x="157162" y="780138"/>
            <a:ext cx="2700338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Questions?</a:t>
            </a:r>
            <a:endParaRPr lang="en-US" sz="2400" dirty="0"/>
          </a:p>
          <a:p>
            <a:r>
              <a:rPr lang="en-US" sz="2200" dirty="0"/>
              <a:t>  </a:t>
            </a: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E32F50FD-A260-0740-95DC-3F1A4FF0198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3281" y="1239294"/>
            <a:ext cx="7872105" cy="44706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CC0F1F15-7F20-254C-B5DC-DD7C3BC45B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2935" y="126752"/>
            <a:ext cx="6172200" cy="666754"/>
          </a:xfrm>
        </p:spPr>
        <p:txBody>
          <a:bodyPr>
            <a:normAutofit/>
          </a:bodyPr>
          <a:lstStyle/>
          <a:p>
            <a:r>
              <a:rPr lang="en-US" sz="2000" dirty="0"/>
              <a:t>Managing Projects in the </a:t>
            </a:r>
            <a:r>
              <a:rPr lang="en-US" sz="2000" dirty="0" err="1"/>
              <a:t>Organisation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04391050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2F7451-BF5F-144E-8945-5321DBFDD5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24</a:t>
            </a:fld>
            <a:endParaRPr lang="en-GB"/>
          </a:p>
        </p:txBody>
      </p:sp>
      <p:sp>
        <p:nvSpPr>
          <p:cNvPr id="3" name="Slide Number Placeholder 3">
            <a:extLst>
              <a:ext uri="{FF2B5EF4-FFF2-40B4-BE49-F238E27FC236}">
                <a16:creationId xmlns:a16="http://schemas.microsoft.com/office/drawing/2014/main" id="{08441506-BA6A-8548-9689-5D9EAB2BA8A3}"/>
              </a:ext>
            </a:extLst>
          </p:cNvPr>
          <p:cNvSpPr txBox="1">
            <a:spLocks/>
          </p:cNvSpPr>
          <p:nvPr/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D165440-4880-415F-9146-4793BDD623F8}" type="slidenum">
              <a:rPr lang="en-GB" smtClean="0"/>
              <a:pPr/>
              <a:t>24</a:t>
            </a:fld>
            <a:endParaRPr lang="en-GB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E7B534D7-6372-D04B-9501-87477D31E02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9614" y="136072"/>
            <a:ext cx="11772900" cy="821564"/>
          </a:xfrm>
        </p:spPr>
        <p:txBody>
          <a:bodyPr/>
          <a:lstStyle/>
          <a:p>
            <a:pPr eaLnBrk="1" hangingPunct="1"/>
            <a:r>
              <a:rPr lang="en-GB" altLang="en-US" dirty="0">
                <a:latin typeface="Arial" panose="020B0604020202020204" pitchFamily="34" charset="0"/>
              </a:rPr>
              <a:t>Homework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B053EC59-091F-904B-9E1D-CC0396832740}"/>
              </a:ext>
            </a:extLst>
          </p:cNvPr>
          <p:cNvSpPr txBox="1">
            <a:spLocks noChangeArrowheads="1"/>
          </p:cNvSpPr>
          <p:nvPr/>
        </p:nvSpPr>
        <p:spPr>
          <a:xfrm>
            <a:off x="408214" y="1649186"/>
            <a:ext cx="11544300" cy="37446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altLang="en-US" dirty="0">
                <a:latin typeface="Arial" panose="020B0604020202020204" pitchFamily="34" charset="0"/>
              </a:rPr>
              <a:t>What are the key concepts of projects</a:t>
            </a:r>
          </a:p>
          <a:p>
            <a:pPr marL="0" indent="0">
              <a:buNone/>
            </a:pPr>
            <a:r>
              <a:rPr lang="en-GB" altLang="en-US" dirty="0">
                <a:latin typeface="Arial" panose="020B0604020202020204" pitchFamily="34" charset="0"/>
              </a:rPr>
              <a:t>What are project deliverables</a:t>
            </a:r>
          </a:p>
          <a:p>
            <a:pPr marL="0" indent="0">
              <a:buNone/>
            </a:pPr>
            <a:r>
              <a:rPr lang="en-GB" altLang="en-US" dirty="0">
                <a:latin typeface="Arial" panose="020B0604020202020204" pitchFamily="34" charset="0"/>
              </a:rPr>
              <a:t>What are the 5 project dimensions</a:t>
            </a:r>
          </a:p>
          <a:p>
            <a:pPr marL="0" indent="0">
              <a:buNone/>
            </a:pPr>
            <a:r>
              <a:rPr lang="en-GB" altLang="en-US" dirty="0">
                <a:latin typeface="Arial" panose="020B0604020202020204" pitchFamily="34" charset="0"/>
              </a:rPr>
              <a:t>How can the dimensions be traded off against each other</a:t>
            </a:r>
          </a:p>
          <a:p>
            <a:pPr marL="0" indent="0">
              <a:buNone/>
            </a:pPr>
            <a:r>
              <a:rPr lang="en-GB" altLang="en-US" dirty="0">
                <a:latin typeface="Arial" panose="020B0604020202020204" pitchFamily="34" charset="0"/>
              </a:rPr>
              <a:t>Does trading off dimensions lead to better results - explain</a:t>
            </a:r>
          </a:p>
          <a:p>
            <a:pPr marL="0" indent="0">
              <a:buNone/>
            </a:pPr>
            <a:r>
              <a:rPr lang="en-GB" altLang="en-US" dirty="0">
                <a:latin typeface="Arial" panose="020B0604020202020204" pitchFamily="34" charset="0"/>
              </a:rPr>
              <a:t>Produce a simple project lifecycle – what type of lifecycle is it</a:t>
            </a:r>
          </a:p>
        </p:txBody>
      </p:sp>
    </p:spTree>
    <p:extLst>
      <p:ext uri="{BB962C8B-B14F-4D97-AF65-F5344CB8AC3E}">
        <p14:creationId xmlns:p14="http://schemas.microsoft.com/office/powerpoint/2010/main" val="1295294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05796C-DAD5-E742-A4E9-1C38B10D1E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25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56F2AED-3863-114E-901F-5E5C46917BDD}"/>
              </a:ext>
            </a:extLst>
          </p:cNvPr>
          <p:cNvSpPr txBox="1"/>
          <p:nvPr/>
        </p:nvSpPr>
        <p:spPr>
          <a:xfrm>
            <a:off x="689113" y="1174746"/>
            <a:ext cx="27003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References</a:t>
            </a:r>
            <a:endParaRPr lang="en-US" sz="24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2AD142F-1159-844D-826D-373F8A3BA0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113" y="1959566"/>
            <a:ext cx="10972800" cy="3586795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2009. </a:t>
            </a:r>
            <a:r>
              <a:rPr lang="en-GB" i="1" dirty="0"/>
              <a:t>A Guide To The Project Management Body Of Knowledge</a:t>
            </a:r>
            <a:r>
              <a:rPr lang="en-GB" dirty="0"/>
              <a:t>. 4th ed. Newtown Square, Pennsylvania: Project Management Institute.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Bennett, N., </a:t>
            </a:r>
            <a:r>
              <a:rPr lang="en-GB" dirty="0" err="1"/>
              <a:t>Buttrick</a:t>
            </a:r>
            <a:r>
              <a:rPr lang="en-GB" dirty="0"/>
              <a:t>, R. and Stanton, P., 2018. </a:t>
            </a:r>
            <a:r>
              <a:rPr lang="en-GB" i="1" dirty="0"/>
              <a:t>Managing Successful Projects With PRINCE2®</a:t>
            </a:r>
            <a:r>
              <a:rPr lang="en-GB" dirty="0"/>
              <a:t>. Norwich: TSO.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Goatham</a:t>
            </a:r>
            <a:r>
              <a:rPr lang="en-GB" dirty="0"/>
              <a:t>, R., 2020. </a:t>
            </a:r>
            <a:r>
              <a:rPr lang="en-GB" i="1" dirty="0"/>
              <a:t>Why Projects Fail – Why Do Projects Fail?</a:t>
            </a:r>
            <a:r>
              <a:rPr lang="en-GB" dirty="0"/>
              <a:t>. [online] </a:t>
            </a:r>
            <a:r>
              <a:rPr lang="en-GB" dirty="0" err="1"/>
              <a:t>Calleam.com</a:t>
            </a:r>
            <a:r>
              <a:rPr lang="en-GB" dirty="0"/>
              <a:t>. Available at: &lt;http://</a:t>
            </a:r>
            <a:r>
              <a:rPr lang="en-GB" dirty="0" err="1"/>
              <a:t>calleam.com</a:t>
            </a:r>
            <a:r>
              <a:rPr lang="en-GB" dirty="0"/>
              <a:t>/WTPF/?</a:t>
            </a:r>
            <a:r>
              <a:rPr lang="en-GB" dirty="0" err="1"/>
              <a:t>page_id</a:t>
            </a:r>
            <a:r>
              <a:rPr lang="en-GB" dirty="0"/>
              <a:t>=2213&gt; [Accessed 15 July 2020].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Wysocki, R., 2019. </a:t>
            </a:r>
            <a:r>
              <a:rPr lang="en-GB" i="1" dirty="0"/>
              <a:t>Effective Project Management</a:t>
            </a:r>
            <a:r>
              <a:rPr lang="en-GB" dirty="0"/>
              <a:t>. 8th ed. Crosspoint Boulevard, Indianapolis, IN. 46256: Wiley and sons.</a:t>
            </a:r>
          </a:p>
          <a:p>
            <a:pPr marL="0" indent="0">
              <a:buNone/>
            </a:pPr>
            <a:endParaRPr lang="en-GB" sz="1600" dirty="0">
              <a:cs typeface="Arial" panose="020B0604020202020204" pitchFamily="34" charset="0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19F7ACEA-B27A-4042-BF6C-B448A75124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2935" y="126752"/>
            <a:ext cx="6172200" cy="666754"/>
          </a:xfrm>
        </p:spPr>
        <p:txBody>
          <a:bodyPr>
            <a:normAutofit/>
          </a:bodyPr>
          <a:lstStyle/>
          <a:p>
            <a:r>
              <a:rPr lang="en-US" sz="2000" dirty="0"/>
              <a:t>Managing Projects in the </a:t>
            </a:r>
            <a:r>
              <a:rPr lang="en-US" sz="2000" dirty="0" err="1"/>
              <a:t>Organisation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68040616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F0835F6A-5680-114F-BFBE-3CDA6CAE3715}" vid="{89D54862-BCFF-594F-B14E-A9C3DC1AAF6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35659</TotalTime>
  <Words>1535</Words>
  <Application>Microsoft Macintosh PowerPoint</Application>
  <PresentationFormat>Widescreen</PresentationFormat>
  <Paragraphs>220</Paragraphs>
  <Slides>25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ＭＳ Ｐゴシック</vt:lpstr>
      <vt:lpstr>Arial</vt:lpstr>
      <vt:lpstr>Calibri</vt:lpstr>
      <vt:lpstr>Myriad Pro</vt:lpstr>
      <vt:lpstr>Wingdings 2</vt:lpstr>
      <vt:lpstr>20140311PresentationUWTSDTemplate</vt:lpstr>
      <vt:lpstr>BA Management Skills for the Workplace BMSK5004</vt:lpstr>
      <vt:lpstr>Session 1</vt:lpstr>
      <vt:lpstr>Introduction to the module</vt:lpstr>
      <vt:lpstr>What is a Project?</vt:lpstr>
      <vt:lpstr>What is Project Management?</vt:lpstr>
      <vt:lpstr>Why projects fail</vt:lpstr>
      <vt:lpstr>Why projects fail</vt:lpstr>
      <vt:lpstr>Examples of failed projects</vt:lpstr>
      <vt:lpstr>Why do we need Project Management Tools &amp; Techniques?</vt:lpstr>
      <vt:lpstr>PowerPoint Presentation</vt:lpstr>
      <vt:lpstr>Project Lifecycle</vt:lpstr>
      <vt:lpstr>Project Lifecycle</vt:lpstr>
      <vt:lpstr>Terms often Confused with ‘Project’</vt:lpstr>
      <vt:lpstr>Examples of Types of Project and Their Size</vt:lpstr>
      <vt:lpstr>Examples</vt:lpstr>
      <vt:lpstr>Key Tips</vt:lpstr>
      <vt:lpstr>Key Tips</vt:lpstr>
      <vt:lpstr>Types of Project Management</vt:lpstr>
      <vt:lpstr>Business Case for the Project</vt:lpstr>
      <vt:lpstr>Business Case</vt:lpstr>
      <vt:lpstr>Critical success factors for projects.</vt:lpstr>
      <vt:lpstr>Alternatives to Projects</vt:lpstr>
      <vt:lpstr>Managing Projects in the Organisation</vt:lpstr>
      <vt:lpstr>Homework</vt:lpstr>
      <vt:lpstr>Managing Projects in the Organisation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Mark Bell-Davies</dc:creator>
  <cp:lastModifiedBy>Mark Bell-Davies</cp:lastModifiedBy>
  <cp:revision>75</cp:revision>
  <dcterms:created xsi:type="dcterms:W3CDTF">2020-06-08T16:11:31Z</dcterms:created>
  <dcterms:modified xsi:type="dcterms:W3CDTF">2020-10-23T14:12:43Z</dcterms:modified>
</cp:coreProperties>
</file>