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70" r:id="rId6"/>
    <p:sldId id="269" r:id="rId7"/>
    <p:sldId id="262" r:id="rId8"/>
    <p:sldId id="271" r:id="rId9"/>
    <p:sldId id="27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a Salah (2533876)" userId="750ec485-2dd1-4cf9-80ab-dc1c237cb9a1" providerId="ADAL" clId="{1D9E44C0-C61C-40DC-B536-73A16B4D657B}"/>
    <pc:docChg chg="delSld modSld">
      <pc:chgData name="Muna Salah (2533876)" userId="750ec485-2dd1-4cf9-80ab-dc1c237cb9a1" providerId="ADAL" clId="{1D9E44C0-C61C-40DC-B536-73A16B4D657B}" dt="2026-07-11T11:42:43.728" v="143" actId="21"/>
      <pc:docMkLst>
        <pc:docMk/>
      </pc:docMkLst>
      <pc:sldChg chg="modSp del mod">
        <pc:chgData name="Muna Salah (2533876)" userId="750ec485-2dd1-4cf9-80ab-dc1c237cb9a1" providerId="ADAL" clId="{1D9E44C0-C61C-40DC-B536-73A16B4D657B}" dt="2026-07-11T11:42:40.103" v="142" actId="21"/>
        <pc:sldMkLst>
          <pc:docMk/>
          <pc:sldMk cId="3543522127" sldId="274"/>
        </pc:sldMkLst>
        <pc:spChg chg="mod">
          <ac:chgData name="Muna Salah (2533876)" userId="750ec485-2dd1-4cf9-80ab-dc1c237cb9a1" providerId="ADAL" clId="{1D9E44C0-C61C-40DC-B536-73A16B4D657B}" dt="2026-07-11T11:26:23.236" v="141" actId="20577"/>
          <ac:spMkLst>
            <pc:docMk/>
            <pc:sldMk cId="3543522127" sldId="274"/>
            <ac:spMk id="4" creationId="{B6847C9A-A7D4-F162-C974-D4BA5B100748}"/>
          </ac:spMkLst>
        </pc:spChg>
      </pc:sldChg>
      <pc:sldChg chg="del">
        <pc:chgData name="Muna Salah (2533876)" userId="750ec485-2dd1-4cf9-80ab-dc1c237cb9a1" providerId="ADAL" clId="{1D9E44C0-C61C-40DC-B536-73A16B4D657B}" dt="2026-07-11T11:42:43.728" v="143" actId="21"/>
        <pc:sldMkLst>
          <pc:docMk/>
          <pc:sldMk cId="3889581267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sz="1800" dirty="0"/>
              <a:t>MODULE NAME: Problem Solving and </a:t>
            </a:r>
            <a:r>
              <a:rPr lang="en-GB" sz="1800" dirty="0"/>
              <a:t>Decision </a:t>
            </a:r>
            <a:r>
              <a:rPr sz="1800" dirty="0"/>
              <a:t> </a:t>
            </a:r>
            <a:r>
              <a:rPr lang="en-GB" sz="1800" dirty="0"/>
              <a:t>Making</a:t>
            </a:r>
            <a:br>
              <a:rPr dirty="0"/>
            </a:br>
            <a:r>
              <a:rPr sz="1800" dirty="0"/>
              <a:t>MODULE CODE: </a:t>
            </a:r>
            <a:r>
              <a:rPr lang="en-GB" sz="1800" dirty="0"/>
              <a:t>LCLM4004</a:t>
            </a:r>
            <a:br>
              <a:rPr dirty="0"/>
            </a:br>
            <a:r>
              <a:rPr sz="1800" dirty="0"/>
              <a:t>STUDENT NAME: </a:t>
            </a:r>
            <a:r>
              <a:rPr lang="en-GB" sz="1800" dirty="0"/>
              <a:t>Muna Salah</a:t>
            </a:r>
            <a:br>
              <a:rPr dirty="0"/>
            </a:br>
            <a:r>
              <a:rPr sz="1800" dirty="0"/>
              <a:t>STUDENT ID: </a:t>
            </a:r>
            <a:r>
              <a:rPr lang="en-GB" sz="1800" dirty="0"/>
              <a:t>2533876</a:t>
            </a:r>
            <a:br>
              <a:rPr dirty="0"/>
            </a:br>
            <a:r>
              <a:rPr sz="1800" dirty="0"/>
              <a:t>LECTURER: </a:t>
            </a:r>
            <a:r>
              <a:rPr lang="en-GB" sz="1800" dirty="0"/>
              <a:t>Charles </a:t>
            </a:r>
            <a:r>
              <a:rPr lang="en-GB" sz="1800" dirty="0" err="1"/>
              <a:t>obinwa</a:t>
            </a:r>
            <a:br>
              <a:rPr dirty="0"/>
            </a:br>
            <a:r>
              <a:rPr sz="1800" dirty="0"/>
              <a:t>Assignment 1: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7CC1B-C428-6AF1-275E-F09A23B045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1153233"/>
            <a:ext cx="8915399" cy="112628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Welcome to my Presentation </a:t>
            </a:r>
            <a:endParaRPr lang="en-US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6176" y="26363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</a:t>
            </a:r>
          </a:p>
          <a:p>
            <a:r>
              <a:rPr lang="en-GB" sz="2400" b="1" dirty="0"/>
              <a:t>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39814D4-EF8C-765B-A239-F64AEA408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499" y="129200"/>
            <a:ext cx="8915399" cy="1468800"/>
          </a:xfrm>
        </p:spPr>
        <p:txBody>
          <a:bodyPr/>
          <a:lstStyle/>
          <a:p>
            <a:pPr algn="ctr"/>
            <a:r>
              <a:rPr lang="en-GB" dirty="0"/>
              <a:t>Overview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505" y="698699"/>
            <a:ext cx="8981917" cy="4841090"/>
          </a:xfrm>
        </p:spPr>
        <p:txBody>
          <a:bodyPr anchor="ctr">
            <a:noAutofit/>
          </a:bodyPr>
          <a:lstStyle/>
          <a:p>
            <a:pPr algn="l"/>
            <a:r>
              <a:rPr lang="en-GB" sz="1800" dirty="0"/>
              <a:t>                                                   </a:t>
            </a:r>
            <a:r>
              <a:rPr sz="1800" dirty="0"/>
              <a:t>Introduction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dirty="0"/>
            </a:br>
            <a:r>
              <a:rPr sz="1800" dirty="0"/>
              <a:t>This presentation analyses a business problem faced by Basil’s Bakery and applies problem-solving tools to understand its causes</a:t>
            </a:r>
            <a:r>
              <a:rPr lang="en-GB" sz="1800" dirty="0"/>
              <a:t> and help support the business challenges faced.</a:t>
            </a:r>
            <a:br>
              <a:rPr dirty="0"/>
            </a:br>
            <a:br>
              <a:rPr dirty="0"/>
            </a:br>
            <a:r>
              <a:rPr sz="1800" dirty="0"/>
              <a:t>Concepts used:</a:t>
            </a:r>
            <a:br>
              <a:rPr dirty="0"/>
            </a:br>
            <a:r>
              <a:rPr sz="1800" dirty="0"/>
              <a:t>• PESTLE analysis: examines external factors affecting a business.</a:t>
            </a:r>
            <a:br>
              <a:rPr dirty="0"/>
            </a:br>
            <a:r>
              <a:rPr sz="1800" dirty="0"/>
              <a:t>• 5W2H: identifies what, why, where, when, who, how and how much.</a:t>
            </a:r>
            <a:br>
              <a:rPr dirty="0"/>
            </a:br>
            <a:r>
              <a:rPr sz="1800" dirty="0"/>
              <a:t>• Fishbone diagram: identifies root causes of a problem.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351" y="5580022"/>
            <a:ext cx="6866630" cy="195505"/>
          </a:xfrm>
        </p:spPr>
        <p:txBody>
          <a:bodyPr>
            <a:normAutofit fontScale="90000"/>
          </a:bodyPr>
          <a:lstStyle/>
          <a:p>
            <a:r>
              <a:rPr sz="1800" dirty="0"/>
              <a:t>Company background</a:t>
            </a:r>
            <a:r>
              <a:rPr lang="en-GB" sz="1800" dirty="0"/>
              <a:t>-</a:t>
            </a:r>
            <a:br>
              <a:rPr dirty="0"/>
            </a:br>
            <a:r>
              <a:rPr sz="1800" dirty="0"/>
              <a:t>Basil’s Bakery</a:t>
            </a:r>
            <a:br>
              <a:rPr dirty="0"/>
            </a:br>
            <a:br>
              <a:rPr dirty="0"/>
            </a:br>
            <a:r>
              <a:rPr sz="1800" dirty="0"/>
              <a:t>Founded: A local bakery established to provide fresh baked goods.</a:t>
            </a:r>
            <a:br>
              <a:rPr dirty="0"/>
            </a:br>
            <a:br>
              <a:rPr dirty="0"/>
            </a:br>
            <a:r>
              <a:rPr sz="1800" dirty="0"/>
              <a:t>Owners: Managed by bakery owners and staff responsible for production and customer service.</a:t>
            </a:r>
            <a:br>
              <a:rPr dirty="0"/>
            </a:br>
            <a:br>
              <a:rPr dirty="0"/>
            </a:br>
            <a:r>
              <a:rPr sz="1800" dirty="0"/>
              <a:t>Sells: Bread, pastries, cakes and other bakery products.</a:t>
            </a:r>
            <a:br>
              <a:rPr dirty="0"/>
            </a:br>
            <a:br>
              <a:rPr dirty="0"/>
            </a:br>
            <a:r>
              <a:rPr sz="1800" dirty="0"/>
              <a:t>The bakery aims to maintain quality products and customer satisfaction, but faces operational challenges that affect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AF53D-0F3E-39BF-4D72-1C5181258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apply this tool to Basil’s Bakery?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725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21F3F02-5AF3-12E5-89AF-787D14FB4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095" y="144085"/>
            <a:ext cx="8911687" cy="1280890"/>
          </a:xfrm>
        </p:spPr>
        <p:txBody>
          <a:bodyPr>
            <a:noAutofit/>
          </a:bodyPr>
          <a:lstStyle/>
          <a:p>
            <a:pPr algn="ctr"/>
            <a:r>
              <a:rPr lang="en-GB" sz="4300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quote-cjk-patch"/>
              </a:rPr>
              <a:t>5W2H Analysis</a:t>
            </a:r>
            <a:br>
              <a:rPr lang="en-GB" sz="4300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quote-cjk-patch"/>
              </a:rPr>
            </a:br>
            <a:endParaRPr lang="en-US" sz="43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6124FA6-E995-27B4-3C49-B3B8B8008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784530"/>
            <a:ext cx="8915400" cy="5301622"/>
          </a:xfrm>
        </p:spPr>
        <p:txBody>
          <a:bodyPr>
            <a:noAutofit/>
          </a:bodyPr>
          <a:lstStyle/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What: Sales decreased – revenue fell by 25% below 2019 levels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Why: decline in footfall traffic; customer base erosion; remote working; no delivery service; rising costs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Where: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Basil’s Bakery, retail park, Coventry, UK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When: 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continues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 since 2023;  post-pandemic structural changes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Who: Basil (owner/operator); staff; loyal customers; retail/office workers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How:External market shifts + internal operational limitations</a:t>
            </a:r>
          </a:p>
          <a:p>
            <a:endParaRPr lang="en-GB" sz="1400" dirty="0"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  <a:effectLst/>
              </a:rPr>
              <a:t>How much: 25% sales decline; rising overheads; unpredictable costs</a:t>
            </a:r>
          </a:p>
          <a:p>
            <a:endParaRPr lang="en-US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940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sz="1800" dirty="0"/>
              <a:t>PESTLE ANALYSIS: Basil’s Bake</a:t>
            </a:r>
            <a:r>
              <a:rPr lang="en-GB" sz="1800" dirty="0"/>
              <a:t>ry</a:t>
            </a:r>
            <a:r>
              <a:rPr sz="1800" dirty="0"/>
              <a:t> 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01A31-34B0-2355-7BBB-EECC5ECA7B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55554" y="2006893"/>
            <a:ext cx="4342893" cy="33540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POLITICAL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Food safety policies influence bakery operations.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Government regulations affect business costs.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ECONOMIC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Rising ingredient prices increase production costs.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Competition affects pricing and profits.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SOCIAL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Customers expect fresh and high-quality products.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Changing food preferences influence product demand.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C5F3F0-149F-183D-7C25-68E7D2450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48767" y="1751970"/>
            <a:ext cx="4338674" cy="3354060"/>
          </a:xfrm>
        </p:spPr>
        <p:txBody>
          <a:bodyPr>
            <a:noAutofit/>
          </a:bodyPr>
          <a:lstStyle/>
          <a:p>
            <a:pPr marL="0" indent="0">
              <a:buNone/>
            </a:pP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TECHNOLOGICAL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Online ordering systems can improve customer access.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Modern equipment can increase production efficiency.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LEGAL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The bakery must follow health and safety requirements.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Employment laws affect staffing practices.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ENVIRONMENTAL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Waste reduction is important for sustainability.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</a:rPr>
            </a:b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Energy use and packaging choices affect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70BA8-E86B-721A-7135-ACA041179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Fishbone diagram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4D5EE-3574-7F19-61FB-C5F8E6670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3570" y="1699930"/>
            <a:ext cx="6073387" cy="643965"/>
          </a:xfrm>
        </p:spPr>
        <p:txBody>
          <a:bodyPr/>
          <a:lstStyle/>
          <a:p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What is the FISHBONE diagram</a:t>
            </a:r>
            <a:endParaRPr lang="en-US" sz="1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CB56E-5A30-8C7D-F5E9-A38BE540D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8718" y="2632006"/>
            <a:ext cx="6190813" cy="3354060"/>
          </a:xfrm>
        </p:spPr>
        <p:txBody>
          <a:bodyPr>
            <a:normAutofit/>
          </a:bodyPr>
          <a:lstStyle/>
          <a:p>
            <a:r>
              <a:rPr lang="en-GB" sz="1800" b="0" i="0" dirty="0">
                <a:solidFill>
                  <a:schemeClr val="accent2">
                    <a:lumMod val="75000"/>
                  </a:schemeClr>
                </a:solidFill>
                <a:effectLst/>
                <a:latin typeface="quote-cjk-patch"/>
              </a:rPr>
              <a:t>Often referred to as a fishbone or Ishikawa diagram is named after its creator, Professor Kaoru Ishikawa—this visual tool organises potential causes into major sectors such as people, processes, materials, equipment, and environment. By using a structured method, teams gain a comprehensive view of the issues at hand and can pinpoint the root helping them to see where to focus their problem-solving efforts. The relationship between cause and effect can be clarified more clearly.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E44657-1C82-2D53-FC04-09765CFE7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374420"/>
          </a:xfrm>
        </p:spPr>
        <p:txBody>
          <a:bodyPr/>
          <a:lstStyle/>
          <a:p>
            <a:r>
              <a:rPr lang="en-GB" sz="2100" i="0" dirty="0">
                <a:solidFill>
                  <a:schemeClr val="accent2">
                    <a:lumMod val="75000"/>
                  </a:schemeClr>
                </a:solidFill>
                <a:effectLst/>
                <a:latin typeface="quote-cjk-patch"/>
              </a:rPr>
              <a:t>Cause and effect analysis</a:t>
            </a:r>
            <a:endParaRPr lang="en-US" sz="21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5D6363-419C-DF00-894E-6EFD13F824C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800" b="0" i="0" dirty="0">
                <a:solidFill>
                  <a:schemeClr val="accent2">
                    <a:lumMod val="75000"/>
                  </a:schemeClr>
                </a:solidFill>
                <a:effectLst/>
                <a:latin typeface="quote-cjk-patch"/>
              </a:rPr>
              <a:t>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quote-cjk-patch"/>
              </a:rPr>
              <a:t>D</a:t>
            </a:r>
            <a:r>
              <a:rPr lang="en-GB" sz="1800" b="0" i="0" dirty="0">
                <a:solidFill>
                  <a:schemeClr val="accent2">
                    <a:lumMod val="75000"/>
                  </a:schemeClr>
                </a:solidFill>
                <a:effectLst/>
                <a:latin typeface="quote-cjk-patch"/>
              </a:rPr>
              <a:t>iagram based technique designed to help teams identify all possible causes linked with a specific problem or effect.</a:t>
            </a:r>
          </a:p>
          <a:p>
            <a:r>
              <a:rPr lang="en-GB" sz="1800" b="0" i="0" dirty="0">
                <a:solidFill>
                  <a:schemeClr val="accent2">
                    <a:lumMod val="75000"/>
                  </a:schemeClr>
                </a:solidFill>
                <a:effectLst/>
                <a:latin typeface="quote-cjk-patch"/>
              </a:rPr>
              <a:t>This is done before closing in down to the key root causes that need to be addressed.</a:t>
            </a:r>
          </a:p>
          <a:p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989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6BAEF9-9A4E-A5D5-4AFE-5D4B7E4A69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513" y="0"/>
            <a:ext cx="8920975" cy="6736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820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3CCEB-9DAB-28D8-F1B7-916C0082C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2628" y="2456268"/>
            <a:ext cx="4313864" cy="3777622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Conclusion</a:t>
            </a: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Basil’s Bakery faces challenges caused by internal and external factors.</a:t>
            </a: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Using 5W2H, PESTLE and Fishbone analysis helps identify the root causes of the problem.</a:t>
            </a: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16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1600" dirty="0">
                <a:solidFill>
                  <a:schemeClr val="accent2">
                    <a:lumMod val="75000"/>
                  </a:schemeClr>
                </a:solidFill>
              </a:rPr>
              <a:t>Improving staff training, processes, technology and customer focus can improve bakery performance.</a:t>
            </a:r>
          </a:p>
          <a:p>
            <a:endParaRPr lang="en-US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4A939-2519-0146-C9E6-59C993BA89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72102" y="1208049"/>
            <a:ext cx="4313864" cy="3777622"/>
          </a:xfrm>
        </p:spPr>
        <p:txBody>
          <a:bodyPr>
            <a:noAutofit/>
          </a:bodyPr>
          <a:lstStyle/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Key Findings – At a Glance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1. Sales Down 25%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Making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£1 for every £4 lost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since 2019.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Other bakeries are continuing to grow.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2. World Has Changed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More people now work from home.</a:t>
            </a:r>
          </a:p>
          <a:p>
            <a:pPr lvl="0"/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 Fewer people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 are visiting Coventry city centre.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Shops in the retail park are closing, reducing customer footfall.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3. Missing Opportunities 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No delivery service.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No reliable pre-order system.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Missing out on the </a:t>
            </a:r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£14.3 billion food delivery market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4. Costs Rising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Rent, utility bills and insurance costs have all increased.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Organic ingredient prices are unpredictable and continue to rise.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5. Good News!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Customers still value local, independent businesses.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Demand for quality, artisan products remains strong.</a:t>
            </a:r>
          </a:p>
          <a:p>
            <a:pPr lvl="0"/>
            <a:r>
              <a:rPr lang="en-GB" sz="900" dirty="0">
                <a:solidFill>
                  <a:schemeClr val="accent2">
                    <a:lumMod val="75000"/>
                  </a:schemeClr>
                </a:solidFill>
              </a:rPr>
              <a:t>Organic food sales </a:t>
            </a:r>
            <a:r>
              <a:rPr lang="en-GB" sz="900">
                <a:solidFill>
                  <a:schemeClr val="accent2">
                    <a:lumMod val="75000"/>
                  </a:schemeClr>
                </a:solidFill>
              </a:rPr>
              <a:t>are growing.</a:t>
            </a:r>
            <a:endParaRPr lang="en-GB" sz="9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</a:rPr>
              <a:t>Basil’s Bakery must adapt to changing customer behaviour and market conditions or risk business closure.</a:t>
            </a:r>
            <a:endParaRPr lang="en-GB" sz="9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9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985" y="3664772"/>
            <a:ext cx="8915399" cy="860400"/>
          </a:xfrm>
        </p:spPr>
        <p:txBody>
          <a:bodyPr>
            <a:normAutofit fontScale="90000"/>
          </a:bodyPr>
          <a:lstStyle/>
          <a:p>
            <a:r>
              <a:rPr sz="1800"/>
              <a:t>References</a:t>
            </a:r>
            <a:br/>
            <a:br/>
            <a:r>
              <a:rPr sz="1800"/>
              <a:t>1. Kotler, P. &amp; Keller, K. (2016). Marketing Management.</a:t>
            </a:r>
            <a:br/>
            <a:r>
              <a:rPr sz="1800"/>
              <a:t>2. MindTools. PESTLE Analysis and problem-solving tools.</a:t>
            </a:r>
            <a:br/>
            <a:r>
              <a:rPr sz="1800"/>
              <a:t>3. Ishikawa, K. (1986). Guide to Quality Control.</a:t>
            </a:r>
            <a:br/>
            <a:r>
              <a:rPr sz="1800"/>
              <a:t>4. Porter, M. (1985). Competitive Advantage.</a:t>
            </a:r>
            <a:br/>
            <a:r>
              <a:rPr sz="1800"/>
              <a:t>5. Food Standards Agency. Food safety guidance.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</a:t>
            </a:r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C19189-D1E2-D15C-E4D0-CF94967EB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please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249</TotalTime>
  <Words>129</Words>
  <Application>Microsoft Office PowerPoint</Application>
  <PresentationFormat>Widescreen</PresentationFormat>
  <Paragraphs>46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MODULE NAME: Problem Solving and Decision  Making MODULE CODE: LCLM4004 STUDENT NAME: Muna Salah STUDENT ID: 2533876 LECTURER: Charles obinwa Assignment 1: Presentation</vt:lpstr>
      <vt:lpstr>Overview </vt:lpstr>
      <vt:lpstr>                                                   Introduction        This presentation analyses a business problem faced by Basil’s Bakery and applies problem-solving tools to understand its causes and help support the business challenges faced.  Concepts used: • PESTLE analysis: examines external factors affecting a business. • 5W2H: identifies what, why, where, when, who, how and how much. • Fishbone diagram: identifies root causes of a problem.</vt:lpstr>
      <vt:lpstr>Company background- Basil’s Bakery  Founded: A local bakery established to provide fresh baked goods.  Owners: Managed by bakery owners and staff responsible for production and customer service.  Sells: Bread, pastries, cakes and other bakery products.  The bakery aims to maintain quality products and customer satisfaction, but faces operational challenges that affect performance.</vt:lpstr>
      <vt:lpstr>How do we apply this tool to Basil’s Bakery?</vt:lpstr>
      <vt:lpstr>5W2H Analysis </vt:lpstr>
      <vt:lpstr>PESTLE ANALYSIS: Basil’s Bakery </vt:lpstr>
      <vt:lpstr>Fishbone diagram</vt:lpstr>
      <vt:lpstr>PowerPoint Presentation</vt:lpstr>
      <vt:lpstr>PowerPoint Presentation</vt:lpstr>
      <vt:lpstr>References  1. Kotler, P. &amp; Keller, K. (2016). Marketing Management. 2. MindTools. PESTLE Analysis and problem-solving tools. 3. Ishikawa, K. (1986). Guide to Quality Control. 4. Porter, M. (1985). Competitive Advantage. 5. Food Standards Agency. Food safety guidance.</vt:lpstr>
      <vt:lpstr>Any questions please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 Making MODULE CODE: LCLM4004 STUDENT NAME: Muna Salah STUDENT ID: 2533876 LECTURER: Charles obinwa Assignment 1: Presentation</dc:title>
  <dc:creator>Anita Nan</dc:creator>
  <cp:lastModifiedBy>Muna Salah (2533876)</cp:lastModifiedBy>
  <cp:revision>105</cp:revision>
  <dcterms:created xsi:type="dcterms:W3CDTF">2024-10-08T15:58:04Z</dcterms:created>
  <dcterms:modified xsi:type="dcterms:W3CDTF">2026-07-11T11:42:50Z</dcterms:modified>
</cp:coreProperties>
</file>