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notesMasterIdLst>
    <p:notesMasterId r:id="rId14"/>
  </p:notesMasterIdLst>
  <p:handoutMasterIdLst>
    <p:handoutMasterId r:id="rId15"/>
  </p:handoutMasterIdLst>
  <p:sldIdLst>
    <p:sldId id="257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96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7939FE9-0B2E-4997-BA24-44FF9669BA9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AE1028-7A43-40A3-A2EC-124FFB073D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3D3C9-ED3E-4430-A8CA-03711A676035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CACB66-3B0A-415A-9449-9278044DA54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B7EC22-6F70-469D-B720-84BF796C51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94CC5C-2831-4FAC-8076-6410B257E0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838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67E2B-6215-4DB6-B113-75ACD112337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C8106-034A-47C1-ADA6-0A1F9E0E7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787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C8106-034A-47C1-ADA6-0A1F9E0E747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85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7962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405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665941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195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596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91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83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451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3938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425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499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15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Autofit/>
          </a:bodyPr>
          <a:lstStyle/>
          <a:p>
            <a:r>
              <a:rPr lang="en-GB" sz="4200">
                <a:solidFill>
                  <a:schemeClr val="bg2"/>
                </a:solidFill>
              </a:rPr>
              <a:t>Swansea, </a:t>
            </a:r>
            <a:r>
              <a:rPr lang="en-GB" sz="4200" err="1">
                <a:solidFill>
                  <a:schemeClr val="bg2"/>
                </a:solidFill>
              </a:rPr>
              <a:t>hafod</a:t>
            </a:r>
            <a:r>
              <a:rPr lang="en-GB" sz="4200">
                <a:solidFill>
                  <a:schemeClr val="bg2"/>
                </a:solidFill>
              </a:rPr>
              <a:t> and the lower Swansea valley: prosperity in the Industrial Revolution. </a:t>
            </a:r>
            <a:endParaRPr lang="en-US" sz="4200">
              <a:solidFill>
                <a:schemeClr val="bg2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E661E49-0788-40C2-A5B6-638ADED711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 fontScale="70000" lnSpcReduction="20000"/>
          </a:bodyPr>
          <a:lstStyle/>
          <a:p>
            <a:r>
              <a:rPr lang="en-GB">
                <a:solidFill>
                  <a:schemeClr val="bg2"/>
                </a:solidFill>
              </a:rPr>
              <a:t>Mia linton</a:t>
            </a:r>
          </a:p>
          <a:p>
            <a:r>
              <a:rPr lang="en-GB">
                <a:solidFill>
                  <a:schemeClr val="bg2"/>
                </a:solidFill>
              </a:rPr>
              <a:t>2517612</a:t>
            </a:r>
          </a:p>
          <a:p>
            <a:r>
              <a:rPr lang="en-GB">
                <a:solidFill>
                  <a:schemeClr val="bg2"/>
                </a:solidFill>
              </a:rPr>
              <a:t>Anthony burns </a:t>
            </a:r>
          </a:p>
          <a:p>
            <a:r>
              <a:rPr lang="en-GB">
                <a:solidFill>
                  <a:schemeClr val="bg2"/>
                </a:solidFill>
              </a:rPr>
              <a:t>2025/2026</a:t>
            </a:r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A181E29E-B81B-57C4-F23A-A015E1E47A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4658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98"/>
    </mc:Choice>
    <mc:Fallback xmlns="">
      <p:transition spd="slow" advTm="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42E19-5BB8-4289-4D59-2C8053F51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is Swansea?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84CB0-5C00-8F2E-5203-D3C013022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Swansea is based in south west wales.</a:t>
            </a:r>
          </a:p>
          <a:p>
            <a:r>
              <a:rPr lang="en-GB"/>
              <a:t>The coastal location is on Swansea bay </a:t>
            </a:r>
          </a:p>
          <a:p>
            <a:r>
              <a:rPr lang="en-GB"/>
              <a:t>Close to coalfields and limestone </a:t>
            </a:r>
          </a:p>
          <a:p>
            <a:r>
              <a:rPr lang="en-GB"/>
              <a:t>Outstanding access to sea trade </a:t>
            </a:r>
          </a:p>
          <a:p>
            <a:r>
              <a:rPr lang="en-GB" i="0">
                <a:solidFill>
                  <a:srgbClr val="000000"/>
                </a:solidFill>
                <a:effectLst/>
                <a:latin typeface="UICTFontTextStyleBody"/>
              </a:rPr>
              <a:t>(Encyclopaedia Britannica, 2026)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  <a:p>
            <a:endParaRPr lang="en-US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253CE9A1-D163-01C1-96AC-492A878AB6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3666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86"/>
    </mc:Choice>
    <mc:Fallback xmlns="">
      <p:transition spd="slow" advTm="17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B2913-07DA-E751-CF41-1290BFA66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62A3F-3D8A-8069-5869-440567E00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Late 1700s to mid 1800s </a:t>
            </a:r>
          </a:p>
          <a:p>
            <a:r>
              <a:rPr lang="en-GB"/>
              <a:t>Steam power transformed industry </a:t>
            </a:r>
          </a:p>
          <a:p>
            <a:r>
              <a:rPr lang="en-GB"/>
              <a:t>Life demand for coal and copper </a:t>
            </a:r>
          </a:p>
          <a:p>
            <a:r>
              <a:rPr lang="en-GB"/>
              <a:t>South wales is rich in natural resources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38BCCD-FB69-35F3-9990-9B68D69D6F0F}"/>
              </a:ext>
            </a:extLst>
          </p:cNvPr>
          <p:cNvSpPr txBox="1"/>
          <p:nvPr/>
        </p:nvSpPr>
        <p:spPr>
          <a:xfrm>
            <a:off x="1371600" y="4076700"/>
            <a:ext cx="60985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buNone/>
            </a:pPr>
            <a:r>
              <a:rPr lang="en-GB" i="0">
                <a:solidFill>
                  <a:srgbClr val="000000"/>
                </a:solidFill>
                <a:effectLst/>
                <a:latin typeface="UICTFontTextStyleBody"/>
              </a:rPr>
              <a:t>(Royal Commission on the Ancient and Historical Monuments of Wales</a:t>
            </a:r>
            <a:r>
              <a:rPr lang="en-GB">
                <a:solidFill>
                  <a:srgbClr val="000000"/>
                </a:solidFill>
                <a:latin typeface="UICTFontTextStyleBody"/>
              </a:rPr>
              <a:t>, </a:t>
            </a:r>
            <a:r>
              <a:rPr lang="en-GB" i="0">
                <a:solidFill>
                  <a:srgbClr val="000000"/>
                </a:solidFill>
                <a:effectLst/>
                <a:latin typeface="UICTFontTextStyleBody"/>
              </a:rPr>
              <a:t>2008)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D109EC6-6AB1-56E1-9D05-B9174A86EF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4530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08"/>
    </mc:Choice>
    <mc:Fallback xmlns="">
      <p:transition spd="slow" advTm="18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93D97C6-63EF-4CA6-B01D-25E2772DC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69CBE-EABC-8C3E-44AD-0BD0F16BE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GB"/>
              <a:t>Why did Swansea become prosperous?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A4A40B-EDCE-42FC-B189-AEFB4F82E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6840D-2065-B65D-06BA-A63524B73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GB"/>
              <a:t>Coal and limestone mined locally </a:t>
            </a:r>
          </a:p>
          <a:p>
            <a:r>
              <a:rPr lang="en-GB"/>
              <a:t>Copper ore imported from Cornwall and other locations </a:t>
            </a:r>
          </a:p>
          <a:p>
            <a:r>
              <a:rPr lang="en-GB"/>
              <a:t>Smelting works concentrated in hafod </a:t>
            </a:r>
          </a:p>
          <a:p>
            <a:r>
              <a:rPr lang="en-GB"/>
              <a:t>Swansea became known as copperopolis </a:t>
            </a:r>
          </a:p>
          <a:p>
            <a:r>
              <a:rPr lang="en-GB" i="0">
                <a:effectLst/>
                <a:latin typeface="UICTFontTextStyleBody"/>
              </a:rPr>
              <a:t>(</a:t>
            </a:r>
            <a:r>
              <a:rPr lang="en-GB" i="0" err="1">
                <a:effectLst/>
                <a:latin typeface="UICTFontTextStyleBody"/>
              </a:rPr>
              <a:t>Amgueddfa</a:t>
            </a:r>
            <a:r>
              <a:rPr lang="en-GB" i="0">
                <a:effectLst/>
                <a:latin typeface="UICTFontTextStyleBody"/>
              </a:rPr>
              <a:t> Cymru, National Museum Wales n.d.).</a:t>
            </a:r>
            <a:endParaRPr lang="en-GB">
              <a:effectLst/>
              <a:latin typeface=".AppleSystemUIFont"/>
            </a:endParaRPr>
          </a:p>
          <a:p>
            <a:endParaRPr lang="en-US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B27DC8F-71B8-9494-74FF-B9D0190F0D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38106" y="20193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090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49"/>
    </mc:Choice>
    <mc:Fallback xmlns="">
      <p:transition spd="slow" advTm="14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E4019-7A88-C21F-1BB3-6DF50A9E0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players and technology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C3D5A-20E6-827E-E26F-AF2A2C982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Industrialists such as john Henry Vivian </a:t>
            </a:r>
          </a:p>
          <a:p>
            <a:r>
              <a:rPr lang="en-GB"/>
              <a:t>Development of large copper smelting works</a:t>
            </a:r>
          </a:p>
          <a:p>
            <a:r>
              <a:rPr lang="en-GB"/>
              <a:t>Steam engines had improved production speed </a:t>
            </a:r>
          </a:p>
          <a:p>
            <a:r>
              <a:rPr lang="en-GB"/>
              <a:t>Canals, docks, and railways supported trade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F915E8-CC25-6B1C-0F61-DE3D8F61E1C5}"/>
              </a:ext>
            </a:extLst>
          </p:cNvPr>
          <p:cNvSpPr txBox="1"/>
          <p:nvPr/>
        </p:nvSpPr>
        <p:spPr>
          <a:xfrm>
            <a:off x="1537832" y="4148373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buNone/>
            </a:pPr>
            <a:r>
              <a:rPr lang="en-GB" i="0">
                <a:solidFill>
                  <a:srgbClr val="000000"/>
                </a:solidFill>
                <a:effectLst/>
                <a:latin typeface="UICTFontTextStyleBody"/>
              </a:rPr>
              <a:t>(Swansea Museum. </a:t>
            </a:r>
            <a:r>
              <a:rPr lang="en-GB">
                <a:solidFill>
                  <a:srgbClr val="000000"/>
                </a:solidFill>
                <a:latin typeface="UICTFontTextStyleBody"/>
              </a:rPr>
              <a:t>N</a:t>
            </a:r>
            <a:r>
              <a:rPr lang="en-GB" i="0">
                <a:solidFill>
                  <a:srgbClr val="000000"/>
                </a:solidFill>
                <a:effectLst/>
                <a:latin typeface="UICTFontTextStyleBody"/>
              </a:rPr>
              <a:t>.d.)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3C2CBBF1-61C8-8195-A3DC-FECF6A4A2B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89287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11"/>
    </mc:Choice>
    <mc:Fallback xmlns="">
      <p:transition spd="slow" advTm="14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1B060-5D1E-E3F6-538D-AFDD14842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GB"/>
              <a:t>Workers, environment and social issues </a:t>
            </a: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03D2F-F9C7-BD0C-0055-4D158A4E0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r>
              <a:rPr lang="en-GB" sz="1800"/>
              <a:t>Thousands of workers employed</a:t>
            </a:r>
          </a:p>
          <a:p>
            <a:r>
              <a:rPr lang="en-GB" sz="1800"/>
              <a:t>Poor working conditions and long hours </a:t>
            </a:r>
          </a:p>
          <a:p>
            <a:r>
              <a:rPr lang="en-GB" sz="1800"/>
              <a:t>Severe pollution and damaged landscape </a:t>
            </a:r>
          </a:p>
          <a:p>
            <a:r>
              <a:rPr lang="en-GB" sz="1800"/>
              <a:t>Growth of housing and urbanisation </a:t>
            </a:r>
          </a:p>
          <a:p>
            <a:r>
              <a:rPr lang="en-GB" sz="1800" i="0">
                <a:effectLst/>
                <a:latin typeface="UICTFontTextStyleBody"/>
              </a:rPr>
              <a:t>(BBC News, 2009)</a:t>
            </a:r>
            <a:endParaRPr lang="en-GB" sz="1800">
              <a:effectLst/>
              <a:latin typeface=".AppleSystemUIFont"/>
            </a:endParaRPr>
          </a:p>
          <a:p>
            <a:endParaRPr lang="en-US" sz="180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708794E-F768-601D-8D1E-7567DB5346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474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64"/>
    </mc:Choice>
    <mc:Fallback xmlns="">
      <p:transition spd="slow" advTm="14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D4B3A-4DDE-6606-5021-C3A191AB9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coal?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EB5EC-E943-F350-72B9-D459FFE91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Formed over 300 million years ago </a:t>
            </a:r>
          </a:p>
          <a:p>
            <a:r>
              <a:rPr lang="en-GB"/>
              <a:t>From contrasts plant material </a:t>
            </a:r>
          </a:p>
          <a:p>
            <a:r>
              <a:rPr lang="en-GB"/>
              <a:t>South wales coalfield one of Britain’s largest</a:t>
            </a:r>
          </a:p>
          <a:p>
            <a:r>
              <a:rPr lang="en-GB"/>
              <a:t>Essential fuel for steam power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4FE566-552B-526A-57BE-15704A24532E}"/>
              </a:ext>
            </a:extLst>
          </p:cNvPr>
          <p:cNvSpPr txBox="1"/>
          <p:nvPr/>
        </p:nvSpPr>
        <p:spPr>
          <a:xfrm>
            <a:off x="1713871" y="4300572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buNone/>
            </a:pPr>
            <a:r>
              <a:rPr lang="en-GB" i="0">
                <a:solidFill>
                  <a:srgbClr val="000000"/>
                </a:solidFill>
                <a:effectLst/>
                <a:latin typeface="UICTFontTextStyleBody"/>
              </a:rPr>
              <a:t>Gilbert, M. 2019)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923431F1-8AA9-AA66-EFD5-9A60804333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624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61"/>
    </mc:Choice>
    <mc:Fallback xmlns="">
      <p:transition spd="slow" advTm="13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93D97C6-63EF-4CA6-B01D-25E2772DC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E196B-DAF4-47AC-3E5C-5E75B689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A4A40B-EDCE-42FC-B189-AEFB4F82E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73892-5662-1B78-C4F4-511B150B2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GB"/>
              <a:t>Geography and resources equal prosperity </a:t>
            </a:r>
          </a:p>
          <a:p>
            <a:r>
              <a:rPr lang="en-GB"/>
              <a:t>Swansea is vital to uk industry </a:t>
            </a:r>
          </a:p>
          <a:p>
            <a:r>
              <a:rPr lang="en-GB"/>
              <a:t>Local success supported national growth </a:t>
            </a:r>
            <a:endParaRPr lang="en-US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B2AB759B-F59E-CBDC-C61E-F20B5113F7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646760" y="21717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049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59"/>
    </mc:Choice>
    <mc:Fallback xmlns="">
      <p:transition spd="slow" advTm="13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9778D-99B9-DA67-684E-F9B632C30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F5A61-BECA-0562-A4B4-06C3C3753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err="1">
                <a:solidFill>
                  <a:srgbClr val="000000"/>
                </a:solidFill>
                <a:effectLst/>
                <a:latin typeface="UICTFontTextStyleBody"/>
              </a:rPr>
              <a:t>Amgueddfa</a:t>
            </a:r>
            <a:r>
              <a:rPr lang="en-GB" b="1" i="0">
                <a:solidFill>
                  <a:srgbClr val="000000"/>
                </a:solidFill>
                <a:effectLst/>
                <a:latin typeface="UICTFontTextStyleBody"/>
              </a:rPr>
              <a:t> Cymru National Museum Wales. n.d. Copper industry in Swansea.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rgbClr val="000000"/>
                </a:solidFill>
                <a:effectLst/>
                <a:latin typeface="UICTFontTextStyleBody"/>
              </a:rPr>
              <a:t>BBC News. 2009 .  Industrial pollution and its impact on South Wales.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rgbClr val="000000"/>
                </a:solidFill>
                <a:effectLst/>
                <a:latin typeface="UICTFontTextStyleBody"/>
              </a:rPr>
              <a:t>Encyclopaedia Britannica 2026  Swansea.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rgbClr val="000000"/>
                </a:solidFill>
                <a:effectLst/>
                <a:latin typeface="UICTFontTextStyleBody"/>
              </a:rPr>
              <a:t>Gilbert, M. 2019 Coal and its role in the Industrial Revolution.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  <a:p>
            <a:r>
              <a:rPr lang="en-GB" b="1" i="0">
                <a:solidFill>
                  <a:srgbClr val="000000"/>
                </a:solidFill>
                <a:effectLst/>
                <a:latin typeface="UICTFontTextStyleBody"/>
              </a:rPr>
              <a:t>Royal Commission on the Ancient and Historical Monuments of Wales 2008. The Industrial Revolution in South Wales.</a:t>
            </a:r>
            <a:endParaRPr lang="en-GB">
              <a:solidFill>
                <a:srgbClr val="000000"/>
              </a:solidFill>
              <a:latin typeface=".AppleSystemUIFont"/>
            </a:endParaRPr>
          </a:p>
          <a:p>
            <a:r>
              <a:rPr lang="en-GB" b="1" i="0">
                <a:solidFill>
                  <a:srgbClr val="000000"/>
                </a:solidFill>
                <a:effectLst/>
                <a:latin typeface=".SFUI-Black"/>
              </a:rPr>
              <a:t> </a:t>
            </a:r>
            <a:r>
              <a:rPr lang="en-GB" b="1" i="0">
                <a:solidFill>
                  <a:srgbClr val="000000"/>
                </a:solidFill>
                <a:effectLst/>
                <a:latin typeface="UICTFontTextStyleBody"/>
              </a:rPr>
              <a:t>Swansea Museum n.d.  Copper smelting and industry in Swansea.</a:t>
            </a:r>
            <a:endParaRPr lang="en-GB">
              <a:solidFill>
                <a:srgbClr val="000000"/>
              </a:solidFill>
              <a:effectLst/>
              <a:latin typeface=".AppleSystemUIFont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62026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9E48938-CE0A-4976-83E6-A8FD4583CC2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F32B251-29F3-43CE-BD66-A3B48CC7BC2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55A93C-578E-47D2-96A6-AF17136F6BCE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336</Words>
  <Application>Microsoft Office PowerPoint</Application>
  <PresentationFormat>Widescreen</PresentationFormat>
  <Paragraphs>53</Paragraphs>
  <Slides>9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.AppleSystemUIFont</vt:lpstr>
      <vt:lpstr>.SFUI-Black</vt:lpstr>
      <vt:lpstr>Calibri</vt:lpstr>
      <vt:lpstr>Franklin Gothic Book</vt:lpstr>
      <vt:lpstr>UICTFontTextStyleBody</vt:lpstr>
      <vt:lpstr>Crop</vt:lpstr>
      <vt:lpstr>Swansea, hafod and the lower Swansea valley: prosperity in the Industrial Revolution. </vt:lpstr>
      <vt:lpstr>Where is Swansea? </vt:lpstr>
      <vt:lpstr>Industrial Revolution </vt:lpstr>
      <vt:lpstr>Why did Swansea become prosperous?</vt:lpstr>
      <vt:lpstr>Main players and technology </vt:lpstr>
      <vt:lpstr>Workers, environment and social issues </vt:lpstr>
      <vt:lpstr>What is coal?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Swansea, hafod and the lower Swansea valley: prosperity in the Industrial Revolution.</dc:title>
  <dc:creator>Mia Linton (2517612)</dc:creator>
  <cp:lastModifiedBy>Anthony Burns</cp:lastModifiedBy>
  <cp:revision>3</cp:revision>
  <dcterms:created xsi:type="dcterms:W3CDTF">2026-03-03T09:25:48Z</dcterms:created>
  <dcterms:modified xsi:type="dcterms:W3CDTF">2026-03-16T19:44:24Z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