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1" r:id="rId5"/>
  </p:sldMasterIdLst>
  <p:notesMasterIdLst>
    <p:notesMasterId r:id="rId44"/>
  </p:notesMasterIdLst>
  <p:handoutMasterIdLst>
    <p:handoutMasterId r:id="rId45"/>
  </p:handoutMasterIdLst>
  <p:sldIdLst>
    <p:sldId id="257" r:id="rId6"/>
    <p:sldId id="414" r:id="rId7"/>
    <p:sldId id="297" r:id="rId8"/>
    <p:sldId id="415" r:id="rId9"/>
    <p:sldId id="416" r:id="rId10"/>
    <p:sldId id="417" r:id="rId11"/>
    <p:sldId id="418" r:id="rId12"/>
    <p:sldId id="263" r:id="rId13"/>
    <p:sldId id="264" r:id="rId14"/>
    <p:sldId id="419" r:id="rId15"/>
    <p:sldId id="420" r:id="rId16"/>
    <p:sldId id="421" r:id="rId17"/>
    <p:sldId id="422" r:id="rId18"/>
    <p:sldId id="269" r:id="rId19"/>
    <p:sldId id="270" r:id="rId20"/>
    <p:sldId id="271" r:id="rId21"/>
    <p:sldId id="272" r:id="rId22"/>
    <p:sldId id="423" r:id="rId23"/>
    <p:sldId id="42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4" r:id="rId41"/>
    <p:sldId id="295" r:id="rId42"/>
    <p:sldId id="29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100" d="100"/>
          <a:sy n="100" d="100"/>
        </p:scale>
        <p:origin x="936" y="90"/>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relationship and exploration</a:t>
          </a:r>
        </a:p>
      </dgm:t>
    </dgm:pt>
    <dgm:pt modelId="{E58B48F3-B036-492B-8152-88DAE9D29A50}" type="parTrans" cxnId="{33933AB9-3479-457B-98CA-60B9303A1EA1}">
      <dgm:prSet/>
      <dgm:spPr/>
      <dgm:t>
        <a:bodyPr/>
        <a:lstStyle/>
        <a:p>
          <a:endParaRPr lang="en-GB"/>
        </a:p>
      </dgm:t>
    </dgm:pt>
    <dgm:pt modelId="{77FF7560-2E3C-429B-B7E0-7E8825C1D7FF}" type="sibTrans" cxnId="{33933AB9-3479-457B-98CA-60B9303A1EA1}">
      <dgm:prSet/>
      <dgm:spPr/>
      <dgm:t>
        <a:bodyPr/>
        <a:lstStyle/>
        <a:p>
          <a:endParaRPr lang="en-GB"/>
        </a:p>
      </dgm:t>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develop and use helping strategies</a:t>
          </a:r>
        </a:p>
      </dgm:t>
    </dgm:pt>
    <dgm:pt modelId="{CADF8E61-C246-42FD-A797-92CD182598D8}" type="parTrans" cxnId="{EF3E3ADE-2FF9-41D3-BD08-4192DD09D317}">
      <dgm:prSet/>
      <dgm:spPr/>
      <dgm:t>
        <a:bodyPr/>
        <a:lstStyle/>
        <a:p>
          <a:endParaRPr lang="en-GB"/>
        </a:p>
      </dgm:t>
    </dgm:pt>
    <dgm:pt modelId="{57393043-AEEF-4E7D-8D1D-C117F6C33AF6}" type="sibTrans" cxnId="{EF3E3ADE-2FF9-41D3-BD08-4192DD09D317}">
      <dgm:prSet/>
      <dgm:spPr/>
      <dgm:t>
        <a:bodyPr/>
        <a:lstStyle/>
        <a:p>
          <a:endParaRPr lang="en-GB"/>
        </a:p>
      </dgm:t>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offering different perspectives</a:t>
          </a:r>
        </a:p>
      </dgm:t>
    </dgm:pt>
    <dgm:pt modelId="{A1DA5576-67C8-447F-AE18-5CB41A0660AE}" type="parTrans" cxnId="{9011FA5E-47EC-4AEE-84CD-04B2F105D3C8}">
      <dgm:prSet/>
      <dgm:spPr/>
      <dgm:t>
        <a:bodyPr/>
        <a:lstStyle/>
        <a:p>
          <a:endParaRPr lang="en-GB"/>
        </a:p>
      </dgm:t>
    </dgm:pt>
    <dgm:pt modelId="{B97E9149-C829-48AC-8B33-394255F6F763}" type="sibTrans" cxnId="{9011FA5E-47EC-4AEE-84CD-04B2F105D3C8}">
      <dgm:prSet/>
      <dgm:spPr/>
      <dgm:t>
        <a:bodyPr/>
        <a:lstStyle/>
        <a:p>
          <a:endParaRPr lang="en-GB"/>
        </a:p>
      </dgm:t>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pt>
    <dgm:pt modelId="{13B6F3F6-9573-4C72-967F-A443BF9CF3C3}" type="pres">
      <dgm:prSet presAssocID="{BC52FE2A-410B-40DF-B65A-6C3053857A11}" presName="circ2" presStyleLbl="vennNode1" presStyleIdx="1" presStyleCnt="3"/>
      <dgm:spPr/>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pt>
    <dgm:pt modelId="{764D4619-E13C-46FC-88F9-19915340EE07}" type="pres">
      <dgm:prSet presAssocID="{B91BB775-0976-454E-8132-0762492E1ABC}" presName="circ3" presStyleLbl="vennNode1" presStyleIdx="2" presStyleCnt="3"/>
      <dgm:spPr/>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pt>
  </dgm:ptLst>
  <dgm:cxnLst>
    <dgm:cxn modelId="{EB83120D-A716-429D-88A7-AAB0AE22A3E1}" type="presOf" srcId="{B91BB775-0976-454E-8132-0762492E1ABC}" destId="{C00538D9-B24A-4569-A945-14571EF31C89}" srcOrd="1" destOrd="0" presId="urn:microsoft.com/office/officeart/2005/8/layout/venn1"/>
    <dgm:cxn modelId="{A69FE93C-D5CE-40E8-BB06-E74318FCA960}" type="presOf" srcId="{BC52FE2A-410B-40DF-B65A-6C3053857A11}" destId="{25EDEC96-39E9-4453-B71E-4D5F561F7D5F}"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5E62C847-DA96-4F6A-9342-B2DF513F9177}" type="presOf" srcId="{27924F23-8015-4CE6-A099-63279D441AF9}" destId="{446B13D6-8942-46C7-B217-BD1282E25000}" srcOrd="1" destOrd="0" presId="urn:microsoft.com/office/officeart/2005/8/layout/venn1"/>
    <dgm:cxn modelId="{987EB376-5EB3-47F5-BEAF-748472BB9774}" type="presOf" srcId="{840588F2-25C6-42B6-BA13-94CE46001A30}" destId="{28D8DF7A-8EF9-4EA3-89E4-ED397CD7332D}" srcOrd="0"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33933AB9-3479-457B-98CA-60B9303A1EA1}" srcId="{840588F2-25C6-42B6-BA13-94CE46001A30}" destId="{27924F23-8015-4CE6-A099-63279D441AF9}" srcOrd="0" destOrd="0" parTransId="{E58B48F3-B036-492B-8152-88DAE9D29A50}" sibTransId="{77FF7560-2E3C-429B-B7E0-7E8825C1D7FF}"/>
    <dgm:cxn modelId="{EF3E3ADE-2FF9-41D3-BD08-4192DD09D317}" srcId="{840588F2-25C6-42B6-BA13-94CE46001A30}" destId="{BC52FE2A-410B-40DF-B65A-6C3053857A11}" srcOrd="1" destOrd="0" parTransId="{CADF8E61-C246-42FD-A797-92CD182598D8}" sibTransId="{57393043-AEEF-4E7D-8D1D-C117F6C33AF6}"/>
    <dgm:cxn modelId="{71ACCAE9-37AB-4D64-A9A7-8DF75983353A}" type="presOf" srcId="{27924F23-8015-4CE6-A099-63279D441AF9}" destId="{7572A639-40C2-4EA5-9429-9E3320C58906}"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2596197" y="51434"/>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relationship and exploration</a:t>
          </a:r>
        </a:p>
      </dsp:txBody>
      <dsp:txXfrm>
        <a:off x="2925381" y="483488"/>
        <a:ext cx="1810512" cy="1110996"/>
      </dsp:txXfrm>
    </dsp:sp>
    <dsp:sp modelId="{13B6F3F6-9573-4C72-967F-A443BF9CF3C3}">
      <dsp:nvSpPr>
        <dsp:cNvPr id="0" name=""/>
        <dsp:cNvSpPr/>
      </dsp:nvSpPr>
      <dsp:spPr>
        <a:xfrm>
          <a:off x="3487051"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develop and use helping strategies</a:t>
          </a:r>
        </a:p>
      </dsp:txBody>
      <dsp:txXfrm>
        <a:off x="4242117" y="2232278"/>
        <a:ext cx="1481328" cy="1357884"/>
      </dsp:txXfrm>
    </dsp:sp>
    <dsp:sp modelId="{764D4619-E13C-46FC-88F9-19915340EE07}">
      <dsp:nvSpPr>
        <dsp:cNvPr id="0" name=""/>
        <dsp:cNvSpPr/>
      </dsp:nvSpPr>
      <dsp:spPr>
        <a:xfrm>
          <a:off x="1705343"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offering different perspectives</a:t>
          </a:r>
        </a:p>
      </dsp:txBody>
      <dsp:txXfrm>
        <a:off x="1937829" y="2232278"/>
        <a:ext cx="1481328" cy="135788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4</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5</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6</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7</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8</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9</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10</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11</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12</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13</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14</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15</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16</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17</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18</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19</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20</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21</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22</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23</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24</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25</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26</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27</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28</a:t>
            </a:fld>
            <a:endParaRPr lang="en-GB" altLang="en-US"/>
          </a:p>
        </p:txBody>
      </p:sp>
      <p:sp>
        <p:nvSpPr>
          <p:cNvPr id="102402" name="Rectangle 2"/>
          <p:cNvSpPr>
            <a:spLocks noGrp="1" noRot="1" noChangeAspect="1" noChangeArrowheads="1" noTextEdit="1"/>
          </p:cNvSpPr>
          <p:nvPr>
            <p:ph type="sldImg"/>
          </p:nvPr>
        </p:nvSpPr>
        <p:spPr>
          <a:xfrm>
            <a:off x="363538" y="684213"/>
            <a:ext cx="6096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29</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30</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31</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32</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33</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34</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35</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36</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37</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38</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0683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9436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17592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95851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242485" y="96839"/>
            <a:ext cx="9544049" cy="1412875"/>
          </a:xfrm>
        </p:spPr>
        <p:txBody>
          <a:bodyPr/>
          <a:lstStyle/>
          <a:p>
            <a:r>
              <a:rPr lang="en-US"/>
              <a:t>Click to edit Master title style</a:t>
            </a:r>
            <a:endParaRPr lang="en-GB"/>
          </a:p>
        </p:txBody>
      </p:sp>
      <p:sp>
        <p:nvSpPr>
          <p:cNvPr id="3" name="SmartArt Placeholder 2"/>
          <p:cNvSpPr>
            <a:spLocks noGrp="1"/>
          </p:cNvSpPr>
          <p:nvPr>
            <p:ph type="dgm" idx="1"/>
          </p:nvPr>
        </p:nvSpPr>
        <p:spPr>
          <a:xfrm>
            <a:off x="1265768" y="1981200"/>
            <a:ext cx="10215033" cy="4114800"/>
          </a:xfrm>
        </p:spPr>
        <p:txBody>
          <a:bodyPr/>
          <a:lstStyle/>
          <a:p>
            <a:endParaRPr lang="en-GB"/>
          </a:p>
        </p:txBody>
      </p:sp>
      <p:sp>
        <p:nvSpPr>
          <p:cNvPr id="4" name="Date Placeholder 3"/>
          <p:cNvSpPr>
            <a:spLocks noGrp="1"/>
          </p:cNvSpPr>
          <p:nvPr>
            <p:ph type="dt" sz="half" idx="10"/>
          </p:nvPr>
        </p:nvSpPr>
        <p:spPr>
          <a:xfrm>
            <a:off x="1261533" y="6248400"/>
            <a:ext cx="2540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4470400" y="6248400"/>
            <a:ext cx="38608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8940800" y="6248400"/>
            <a:ext cx="2540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2267443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54922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81660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9884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8429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6723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63061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940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242485" y="96839"/>
            <a:ext cx="9544049" cy="1412875"/>
          </a:xfrm>
        </p:spPr>
        <p:txBody>
          <a:bodyPr/>
          <a:lstStyle/>
          <a:p>
            <a:r>
              <a:rPr lang="en-US"/>
              <a:t>Click to edit Master title style</a:t>
            </a:r>
            <a:endParaRPr lang="en-GB"/>
          </a:p>
        </p:txBody>
      </p:sp>
      <p:sp>
        <p:nvSpPr>
          <p:cNvPr id="3" name="SmartArt Placeholder 2"/>
          <p:cNvSpPr>
            <a:spLocks noGrp="1"/>
          </p:cNvSpPr>
          <p:nvPr>
            <p:ph type="dgm" idx="1"/>
          </p:nvPr>
        </p:nvSpPr>
        <p:spPr>
          <a:xfrm>
            <a:off x="1265768" y="1981200"/>
            <a:ext cx="10215033" cy="4114800"/>
          </a:xfrm>
        </p:spPr>
        <p:txBody>
          <a:bodyPr/>
          <a:lstStyle/>
          <a:p>
            <a:endParaRPr lang="en-GB"/>
          </a:p>
        </p:txBody>
      </p:sp>
      <p:sp>
        <p:nvSpPr>
          <p:cNvPr id="4" name="Date Placeholder 3"/>
          <p:cNvSpPr>
            <a:spLocks noGrp="1"/>
          </p:cNvSpPr>
          <p:nvPr>
            <p:ph type="dt" sz="half" idx="10"/>
          </p:nvPr>
        </p:nvSpPr>
        <p:spPr>
          <a:xfrm>
            <a:off x="1261533" y="6248400"/>
            <a:ext cx="2540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4470400" y="6248400"/>
            <a:ext cx="38608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8940800" y="6248400"/>
            <a:ext cx="2540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3013711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95123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791708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2691548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2306128" y="1626045"/>
            <a:ext cx="7375882" cy="2980460"/>
          </a:xfrm>
        </p:spPr>
        <p:txBody>
          <a:bodyPr>
            <a:normAutofit/>
          </a:bodyPr>
          <a:lstStyle/>
          <a:p>
            <a:r>
              <a:rPr lang="en-GB" altLang="en-US" sz="3100" b="1" dirty="0"/>
              <a:t>ECYW4004: Counselling Skills, Mindfulness and Therapeutic Practice</a:t>
            </a:r>
          </a:p>
          <a:p>
            <a:endParaRPr lang="en-GB" altLang="en-US" sz="3100" b="1" dirty="0"/>
          </a:p>
          <a:p>
            <a:r>
              <a:rPr lang="en-GB" altLang="en-US" sz="3100" b="1" dirty="0"/>
              <a:t>Working with Individuals</a:t>
            </a:r>
          </a:p>
          <a:p>
            <a:r>
              <a:rPr lang="en-GB" altLang="en-US" sz="3100" b="1" dirty="0"/>
              <a:t>10</a:t>
            </a:r>
            <a:r>
              <a:rPr lang="en-GB" altLang="en-US" sz="3100" b="1" baseline="30000" dirty="0"/>
              <a:t>th</a:t>
            </a:r>
            <a:r>
              <a:rPr lang="en-GB" altLang="en-US" sz="3100" b="1" dirty="0"/>
              <a:t> October 2024</a:t>
            </a:r>
          </a:p>
        </p:txBody>
      </p:sp>
    </p:spTree>
    <p:extLst>
      <p:ext uri="{BB962C8B-B14F-4D97-AF65-F5344CB8AC3E}">
        <p14:creationId xmlns:p14="http://schemas.microsoft.com/office/powerpoint/2010/main" val="320471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idx="1"/>
          </p:nvPr>
        </p:nvSpPr>
        <p:spPr/>
        <p:txBody>
          <a:bodyPr/>
          <a:lstStyle/>
          <a:p>
            <a:r>
              <a:rPr lang="en-GB" altLang="en-US" dirty="0"/>
              <a:t>Interpersonal and Counselling Skills</a:t>
            </a:r>
          </a:p>
          <a:p>
            <a:r>
              <a:rPr lang="en-GB" altLang="en-US" dirty="0"/>
              <a:t>Working with individuals</a:t>
            </a:r>
          </a:p>
          <a:p>
            <a:pPr lvl="2"/>
            <a:r>
              <a:rPr lang="en-GB" altLang="en-US" dirty="0"/>
              <a:t>Unleashing your communication skills</a:t>
            </a:r>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skills exercise…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2336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dirty="0"/>
              <a:t>Similarities? </a:t>
            </a:r>
          </a:p>
        </p:txBody>
      </p:sp>
      <p:sp>
        <p:nvSpPr>
          <p:cNvPr id="40965" name="Rectangle 5"/>
          <p:cNvSpPr>
            <a:spLocks noGrp="1" noChangeArrowheads="1"/>
          </p:cNvSpPr>
          <p:nvPr>
            <p:ph sz="half" idx="1"/>
          </p:nvPr>
        </p:nvSpPr>
        <p:spPr/>
        <p:txBody>
          <a:bodyPr/>
          <a:lstStyle/>
          <a:p>
            <a:r>
              <a:rPr lang="en-GB" altLang="en-US"/>
              <a:t>Interpersonal Skills </a:t>
            </a:r>
          </a:p>
        </p:txBody>
      </p:sp>
      <p:sp>
        <p:nvSpPr>
          <p:cNvPr id="40966" name="Rectangle 6"/>
          <p:cNvSpPr>
            <a:spLocks noGrp="1" noChangeArrowheads="1"/>
          </p:cNvSpPr>
          <p:nvPr>
            <p:ph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r>
              <a:rPr lang="en-GB" altLang="en-US" sz="3200" b="1"/>
              <a:t>Similarities between Interpersonal Skills and Counselling Skills</a:t>
            </a:r>
          </a:p>
        </p:txBody>
      </p:sp>
      <p:sp>
        <p:nvSpPr>
          <p:cNvPr id="43011" name="Rectangle 3"/>
          <p:cNvSpPr>
            <a:spLocks noGrp="1" noChangeArrowheads="1"/>
          </p:cNvSpPr>
          <p:nvPr>
            <p:ph idx="1"/>
          </p:nvPr>
        </p:nvSpPr>
        <p:spPr/>
        <p:txBody>
          <a:bodyPr/>
          <a:lstStyle/>
          <a:p>
            <a:endParaRPr lang="en-GB" altLang="en-US" dirty="0"/>
          </a:p>
          <a:p>
            <a:pPr lvl="1"/>
            <a:r>
              <a:rPr lang="en-GB" altLang="en-US" dirty="0"/>
              <a:t>Empathy</a:t>
            </a:r>
          </a:p>
          <a:p>
            <a:pPr lvl="1"/>
            <a:r>
              <a:rPr lang="en-GB" altLang="en-US" dirty="0"/>
              <a:t>Communication</a:t>
            </a:r>
          </a:p>
          <a:p>
            <a:pPr lvl="1"/>
            <a:r>
              <a:rPr lang="en-GB" altLang="en-US" dirty="0"/>
              <a:t>Respect</a:t>
            </a:r>
          </a:p>
          <a:p>
            <a:pPr lvl="1"/>
            <a:r>
              <a:rPr lang="en-GB" altLang="en-US" dirty="0"/>
              <a:t>Being Genuine </a:t>
            </a:r>
          </a:p>
          <a:p>
            <a:pPr lvl="1"/>
            <a:r>
              <a:rPr lang="en-GB" altLang="en-US" dirty="0"/>
              <a:t>Understanding yourself</a:t>
            </a:r>
          </a:p>
          <a:p>
            <a:pPr lvl="1"/>
            <a:r>
              <a:rPr lang="en-GB" altLang="en-US" dirty="0"/>
              <a:t>Understanding your values</a:t>
            </a:r>
          </a:p>
          <a:p>
            <a:pPr marL="274320" lvl="1" indent="0">
              <a:buNone/>
            </a:pPr>
            <a:endParaRPr lang="en-GB" altLang="en-US" dirty="0"/>
          </a:p>
          <a:p>
            <a:pPr lvl="1"/>
            <a:endParaRPr lang="en-GB" altLang="en-US" dirty="0"/>
          </a:p>
        </p:txBody>
      </p:sp>
    </p:spTree>
    <p:extLst>
      <p:ext uri="{BB962C8B-B14F-4D97-AF65-F5344CB8AC3E}">
        <p14:creationId xmlns:p14="http://schemas.microsoft.com/office/powerpoint/2010/main" val="3238608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424114" y="260351"/>
            <a:ext cx="7158037" cy="1008063"/>
          </a:xfrm>
        </p:spPr>
        <p:txBody>
          <a:bodyPr/>
          <a:lstStyle/>
          <a:p>
            <a:r>
              <a:rPr lang="en-GB" altLang="en-US" sz="3200" b="1"/>
              <a:t>Counselling Skills not Counselling</a:t>
            </a:r>
          </a:p>
        </p:txBody>
      </p:sp>
      <p:sp>
        <p:nvSpPr>
          <p:cNvPr id="46083" name="Rectangle 3"/>
          <p:cNvSpPr>
            <a:spLocks noGrp="1" noChangeArrowheads="1"/>
          </p:cNvSpPr>
          <p:nvPr>
            <p:ph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(Sanders, 2004, p. 9)</a:t>
            </a:r>
          </a:p>
        </p:txBody>
      </p:sp>
    </p:spTree>
    <p:extLst>
      <p:ext uri="{BB962C8B-B14F-4D97-AF65-F5344CB8AC3E}">
        <p14:creationId xmlns:p14="http://schemas.microsoft.com/office/powerpoint/2010/main" val="190007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idx="1"/>
          </p:nvPr>
        </p:nvSpPr>
        <p:spPr/>
        <p:txBody>
          <a:bodyPr>
            <a:normAutofit/>
          </a:bodyPr>
          <a:lstStyle/>
          <a:p>
            <a:r>
              <a:rPr lang="en-GB" altLang="en-US" dirty="0"/>
              <a:t>School Based Youth Work</a:t>
            </a:r>
          </a:p>
          <a:p>
            <a:r>
              <a:rPr lang="en-GB" altLang="en-US" dirty="0"/>
              <a:t>One-to-ones</a:t>
            </a:r>
          </a:p>
          <a:p>
            <a:r>
              <a:rPr lang="en-GB" altLang="en-US" dirty="0"/>
              <a:t>Outreach/Detached</a:t>
            </a:r>
          </a:p>
          <a:p>
            <a:r>
              <a:rPr lang="en-GB" altLang="en-US" dirty="0"/>
              <a:t>Centre Based</a:t>
            </a:r>
          </a:p>
          <a:p>
            <a:r>
              <a:rPr lang="en-GB" altLang="en-US" dirty="0"/>
              <a:t>Drop in sessions</a:t>
            </a:r>
          </a:p>
          <a:p>
            <a:r>
              <a:rPr lang="en-GB" altLang="en-US" dirty="0"/>
              <a:t>During Activities</a:t>
            </a:r>
          </a:p>
          <a:p>
            <a:r>
              <a:rPr lang="en-GB" altLang="en-US" dirty="0"/>
              <a:t>Wherever Young People are!</a:t>
            </a:r>
          </a:p>
          <a:p>
            <a:endParaRPr lang="en-GB" altLang="en-US" dirty="0"/>
          </a:p>
        </p:txBody>
      </p:sp>
    </p:spTree>
    <p:extLst>
      <p:ext uri="{BB962C8B-B14F-4D97-AF65-F5344CB8AC3E}">
        <p14:creationId xmlns:p14="http://schemas.microsoft.com/office/powerpoint/2010/main" val="350240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idx="1"/>
          </p:nvPr>
        </p:nvSpPr>
        <p:spPr/>
        <p:txBody>
          <a:bodyPr>
            <a:normAutofit/>
          </a:bodyPr>
          <a:lstStyle/>
          <a:p>
            <a:pPr>
              <a:lnSpc>
                <a:spcPct val="80000"/>
              </a:lnSpc>
            </a:pPr>
            <a:r>
              <a:rPr lang="en-GB" altLang="en-US" dirty="0"/>
              <a:t>Essential boundaries of counselling are:</a:t>
            </a:r>
          </a:p>
          <a:p>
            <a:pPr lvl="1">
              <a:lnSpc>
                <a:spcPct val="80000"/>
              </a:lnSpc>
            </a:pPr>
            <a:r>
              <a:rPr lang="en-GB" altLang="en-US" dirty="0"/>
              <a:t>that it is practised by someone designated as a counsellor;</a:t>
            </a:r>
          </a:p>
          <a:p>
            <a:pPr lvl="1">
              <a:lnSpc>
                <a:spcPct val="80000"/>
              </a:lnSpc>
            </a:pPr>
            <a:r>
              <a:rPr lang="en-GB" altLang="en-US" dirty="0"/>
              <a:t>that the counsellor be appropriately trained to be able to practise to an acceptable standard;</a:t>
            </a:r>
          </a:p>
          <a:p>
            <a:pPr lvl="1">
              <a:lnSpc>
                <a:spcPct val="80000"/>
              </a:lnSpc>
            </a:pPr>
            <a:r>
              <a:rPr lang="en-GB" altLang="en-US" dirty="0"/>
              <a:t>that the counsellor abides by a code of ethics and practice;</a:t>
            </a:r>
          </a:p>
          <a:p>
            <a:pPr lvl="1">
              <a:lnSpc>
                <a:spcPct val="80000"/>
              </a:lnSpc>
            </a:pPr>
            <a:r>
              <a:rPr lang="en-GB" altLang="en-US" dirty="0"/>
              <a:t>that the client knows that the service being offered by the counsellor is counselling. </a:t>
            </a:r>
          </a:p>
          <a:p>
            <a:pPr lvl="1">
              <a:lnSpc>
                <a:spcPct val="80000"/>
              </a:lnSpc>
            </a:pPr>
            <a:endParaRPr lang="en-GB" altLang="en-US" dirty="0"/>
          </a:p>
          <a:p>
            <a:pPr lvl="1" algn="r">
              <a:lnSpc>
                <a:spcPct val="80000"/>
              </a:lnSpc>
              <a:buFont typeface="Wingdings" pitchFamily="2" charset="2"/>
              <a:buNone/>
            </a:pPr>
            <a:r>
              <a:rPr lang="en-GB" altLang="en-US" dirty="0"/>
              <a:t>(Sanders, 2004, p. 10)</a:t>
            </a:r>
          </a:p>
          <a:p>
            <a:pPr lvl="1" algn="r">
              <a:lnSpc>
                <a:spcPct val="80000"/>
              </a:lnSpc>
              <a:buFont typeface="Wingdings" pitchFamily="2" charset="2"/>
              <a:buNone/>
            </a:pPr>
            <a:endParaRPr lang="en-GB" altLang="en-US" dirty="0"/>
          </a:p>
          <a:p>
            <a:pPr>
              <a:lnSpc>
                <a:spcPct val="80000"/>
              </a:lnSpc>
            </a:pPr>
            <a:endParaRPr lang="en-GB" altLang="en-US" dirty="0"/>
          </a:p>
        </p:txBody>
      </p:sp>
    </p:spTree>
    <p:extLst>
      <p:ext uri="{BB962C8B-B14F-4D97-AF65-F5344CB8AC3E}">
        <p14:creationId xmlns:p14="http://schemas.microsoft.com/office/powerpoint/2010/main" val="3769349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idx="1"/>
          </p:nvPr>
        </p:nvSpPr>
        <p:spPr/>
        <p:txBody>
          <a:bodyPr>
            <a:normAutofit/>
          </a:bodyPr>
          <a:lstStyle/>
          <a:p>
            <a:pPr>
              <a:lnSpc>
                <a:spcPct val="90000"/>
              </a:lnSpc>
            </a:pPr>
            <a:r>
              <a:rPr lang="en-GB" altLang="en-US" dirty="0"/>
              <a:t>According to Sanders (2002, p. 10) one of the key differences between counselling and using counselling skills is that the counsellor is bound by a code of ethics and practice, and carries a set of professional responsibilities. </a:t>
            </a:r>
          </a:p>
          <a:p>
            <a:pPr>
              <a:lnSpc>
                <a:spcPct val="90000"/>
              </a:lnSpc>
            </a:pPr>
            <a:r>
              <a:rPr lang="en-GB" altLang="en-US" dirty="0"/>
              <a:t>When using counselling skills, you are also governed by another set of ethical principles and professional responsibilities, e.g. nursing, teaching or </a:t>
            </a:r>
            <a:r>
              <a:rPr lang="en-GB" altLang="en-US" u="sng" dirty="0"/>
              <a:t>Youth Work. </a:t>
            </a:r>
            <a:endParaRPr lang="en-GB" altLang="en-US" dirty="0"/>
          </a:p>
        </p:txBody>
      </p:sp>
    </p:spTree>
    <p:extLst>
      <p:ext uri="{BB962C8B-B14F-4D97-AF65-F5344CB8AC3E}">
        <p14:creationId xmlns:p14="http://schemas.microsoft.com/office/powerpoint/2010/main" val="3461229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sz="3600" b="1"/>
              <a:t>The essential qualities of the relationship are:</a:t>
            </a:r>
          </a:p>
        </p:txBody>
      </p:sp>
      <p:sp>
        <p:nvSpPr>
          <p:cNvPr id="53251" name="Rectangle 3"/>
          <p:cNvSpPr>
            <a:spLocks noGrp="1" noChangeArrowheads="1"/>
          </p:cNvSpPr>
          <p:nvPr>
            <p:ph idx="1"/>
          </p:nvPr>
        </p:nvSpPr>
        <p:spPr>
          <a:xfrm>
            <a:off x="838200" y="1607089"/>
            <a:ext cx="10515600" cy="4351338"/>
          </a:xfrm>
        </p:spPr>
        <p:txBody>
          <a:bodyPr>
            <a:normAutofit/>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(Sanders, 2004, p. 10)</a:t>
            </a:r>
          </a:p>
          <a:p>
            <a:pPr>
              <a:lnSpc>
                <a:spcPct val="90000"/>
              </a:lnSpc>
              <a:buFont typeface="Wingdings" pitchFamily="2" charset="2"/>
              <a:buNone/>
            </a:pPr>
            <a:endParaRPr lang="en-GB" altLang="en-US" sz="2400" b="1" dirty="0"/>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br>
              <a:rPr lang="en-GB" altLang="en-US"/>
            </a:br>
            <a:r>
              <a:rPr lang="en-GB" altLang="en-US" b="1"/>
              <a:t>Why is Theory Important?</a:t>
            </a:r>
          </a:p>
        </p:txBody>
      </p:sp>
      <p:sp>
        <p:nvSpPr>
          <p:cNvPr id="51203" name="Rectangle 3"/>
          <p:cNvSpPr>
            <a:spLocks noGrp="1" noChangeArrowheads="1"/>
          </p:cNvSpPr>
          <p:nvPr>
            <p:ph idx="1"/>
          </p:nvPr>
        </p:nvSpPr>
        <p:spPr/>
        <p:txBody>
          <a:bodyPr>
            <a:normAutofit/>
          </a:bodyPr>
          <a:lstStyle/>
          <a:p>
            <a:r>
              <a:rPr lang="en-GB" altLang="en-US"/>
              <a:t>Working with young people, utilising our interpersonal and counselling skills, is a skilled and responsible activity.</a:t>
            </a:r>
          </a:p>
          <a:p>
            <a:r>
              <a:rPr lang="en-GB" altLang="en-US"/>
              <a:t>Professionals wanting to improve this capacity need to look and have an understanding of </a:t>
            </a:r>
            <a:r>
              <a:rPr lang="en-GB" altLang="en-US" u="sng"/>
              <a:t>Theories.</a:t>
            </a:r>
          </a:p>
          <a:p>
            <a:r>
              <a:rPr lang="en-GB" altLang="en-US"/>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idx="1"/>
          </p:nvPr>
        </p:nvSpPr>
        <p:spPr/>
        <p:txBody>
          <a:bodyPr>
            <a:normAutofit/>
          </a:bodyPr>
          <a:lstStyle/>
          <a:p>
            <a:pPr>
              <a:lnSpc>
                <a:spcPct val="90000"/>
              </a:lnSpc>
            </a:pPr>
            <a:r>
              <a:rPr lang="en-GB" altLang="en-US" dirty="0"/>
              <a:t>Person-Centred Approach</a:t>
            </a:r>
          </a:p>
          <a:p>
            <a:pPr>
              <a:lnSpc>
                <a:spcPct val="90000"/>
              </a:lnSpc>
            </a:pPr>
            <a:r>
              <a:rPr lang="en-GB" altLang="en-US" dirty="0"/>
              <a:t>Client is the centre of the helping process, in the sense that helping is seen as activating the self healing process located in the client themselves.</a:t>
            </a:r>
          </a:p>
          <a:p>
            <a:pPr>
              <a:lnSpc>
                <a:spcPct val="90000"/>
              </a:lnSpc>
            </a:pPr>
            <a:r>
              <a:rPr lang="en-GB" altLang="en-US" dirty="0"/>
              <a:t>Rogers proposed that the helper or counsellor needs to provide the right conditions before the natural, positive, self-healing tendency within the client is activated or enhanced.</a:t>
            </a:r>
          </a:p>
        </p:txBody>
      </p:sp>
    </p:spTree>
    <p:extLst>
      <p:ext uri="{BB962C8B-B14F-4D97-AF65-F5344CB8AC3E}">
        <p14:creationId xmlns:p14="http://schemas.microsoft.com/office/powerpoint/2010/main" val="1330236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r>
              <a:rPr lang="en-GB" altLang="en-US" sz="3600" b="1" dirty="0"/>
              <a:t>Six conditions necessary in a helping relationship (Rogers)</a:t>
            </a:r>
          </a:p>
        </p:txBody>
      </p:sp>
      <p:sp>
        <p:nvSpPr>
          <p:cNvPr id="55299" name="Rectangle 3"/>
          <p:cNvSpPr>
            <a:spLocks noGrp="1" noChangeArrowheads="1"/>
          </p:cNvSpPr>
          <p:nvPr>
            <p:ph idx="1"/>
          </p:nvPr>
        </p:nvSpPr>
        <p:spPr/>
        <p:txBody>
          <a:bodyPr>
            <a:normAutofit/>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(Sanders, 2004, p. 66)</a:t>
            </a:r>
          </a:p>
        </p:txBody>
      </p:sp>
    </p:spTree>
    <p:extLst>
      <p:ext uri="{BB962C8B-B14F-4D97-AF65-F5344CB8AC3E}">
        <p14:creationId xmlns:p14="http://schemas.microsoft.com/office/powerpoint/2010/main" val="695369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idx="1"/>
          </p:nvPr>
        </p:nvSpPr>
        <p:spPr/>
        <p:txBody>
          <a:bodyPr>
            <a:normAutofit/>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idx="1"/>
          </p:nvPr>
        </p:nvSpPr>
        <p:spPr/>
        <p:txBody>
          <a:bodyPr>
            <a:normAutofit/>
          </a:bodyPr>
          <a:lstStyle/>
          <a:p>
            <a:pPr lvl="1">
              <a:lnSpc>
                <a:spcPct val="90000"/>
              </a:lnSpc>
            </a:pPr>
            <a:r>
              <a:rPr lang="en-GB" altLang="en-US"/>
              <a:t>Empathy: trying to see the world from someone else's point of view</a:t>
            </a:r>
          </a:p>
          <a:p>
            <a:pPr lvl="1">
              <a:lnSpc>
                <a:spcPct val="90000"/>
              </a:lnSpc>
            </a:pPr>
            <a:r>
              <a:rPr lang="en-GB" altLang="en-US"/>
              <a:t>Empathy is the ability to enter the perceptual world of the other person to see the world as they see it.  </a:t>
            </a:r>
          </a:p>
          <a:p>
            <a:pPr lvl="1">
              <a:lnSpc>
                <a:spcPct val="90000"/>
              </a:lnSpc>
            </a:pPr>
            <a:r>
              <a:rPr lang="en-GB" altLang="en-US"/>
              <a:t>It is a process of exploration of the client’s world</a:t>
            </a:r>
          </a:p>
          <a:p>
            <a:pPr lvl="1">
              <a:lnSpc>
                <a:spcPct val="90000"/>
              </a:lnSpc>
            </a:pPr>
            <a:r>
              <a:rPr lang="en-GB" altLang="en-US"/>
              <a:t>The empathetic approach is underpinned by the idea that it is the client in the end who will find their own answers to the problems</a:t>
            </a:r>
          </a:p>
          <a:p>
            <a:pPr lvl="1">
              <a:lnSpc>
                <a:spcPct val="90000"/>
              </a:lnSpc>
            </a:pPr>
            <a:r>
              <a:rPr lang="en-GB" altLang="en-US"/>
              <a:t>There are limitations to  the degree the counsellor can empathise with the client</a:t>
            </a:r>
          </a:p>
          <a:p>
            <a:pPr>
              <a:lnSpc>
                <a:spcPct val="90000"/>
              </a:lnSpc>
            </a:pPr>
            <a:endParaRPr lang="en-GB" altLang="en-US"/>
          </a:p>
        </p:txBody>
      </p:sp>
    </p:spTree>
    <p:extLst>
      <p:ext uri="{BB962C8B-B14F-4D97-AF65-F5344CB8AC3E}">
        <p14:creationId xmlns:p14="http://schemas.microsoft.com/office/powerpoint/2010/main" val="373197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idx="1"/>
          </p:nvPr>
        </p:nvSpPr>
        <p:spPr/>
        <p:txBody>
          <a:bodyPr>
            <a:normAutofit/>
          </a:bodyPr>
          <a:lstStyle/>
          <a:p>
            <a:pPr>
              <a:lnSpc>
                <a:spcPct val="80000"/>
              </a:lnSpc>
            </a:pPr>
            <a:r>
              <a:rPr lang="en-GB" altLang="en-US" dirty="0"/>
              <a:t>Added to the ideas of Carl Rogers </a:t>
            </a:r>
          </a:p>
          <a:p>
            <a:pPr>
              <a:lnSpc>
                <a:spcPct val="80000"/>
              </a:lnSpc>
            </a:pPr>
            <a:r>
              <a:rPr lang="en-GB" altLang="en-US" dirty="0"/>
              <a:t>Constructed a theory of helping based on the skills required at different stages in the helpful change process</a:t>
            </a:r>
          </a:p>
          <a:p>
            <a:pPr>
              <a:lnSpc>
                <a:spcPct val="80000"/>
              </a:lnSpc>
            </a:pPr>
            <a:r>
              <a:rPr lang="en-GB" altLang="en-US"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dirty="0"/>
              <a:t>(Sanders, 2004, p. 73)</a:t>
            </a:r>
          </a:p>
          <a:p>
            <a:pPr>
              <a:lnSpc>
                <a:spcPct val="80000"/>
              </a:lnSpc>
              <a:buFont typeface="Wingdings" pitchFamily="2" charset="2"/>
              <a:buNone/>
            </a:pPr>
            <a:endParaRPr lang="en-GB" altLang="en-US" dirty="0"/>
          </a:p>
        </p:txBody>
      </p:sp>
    </p:spTree>
    <p:extLst>
      <p:ext uri="{BB962C8B-B14F-4D97-AF65-F5344CB8AC3E}">
        <p14:creationId xmlns:p14="http://schemas.microsoft.com/office/powerpoint/2010/main" val="595246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br>
              <a:rPr lang="en-GB" altLang="en-US" sz="2000" dirty="0"/>
            </a:br>
            <a:r>
              <a:rPr lang="en-GB" altLang="en-US" sz="1400" dirty="0"/>
              <a:t>(Sanders, 2004, p. 74)</a:t>
            </a:r>
            <a:endParaRPr lang="en-GB" altLang="en-US" sz="2000" b="1" dirty="0"/>
          </a:p>
        </p:txBody>
      </p:sp>
      <p:graphicFrame>
        <p:nvGraphicFramePr>
          <p:cNvPr id="2" name="Diagram 1"/>
          <p:cNvGraphicFramePr/>
          <p:nvPr>
            <p:extLst>
              <p:ext uri="{D42A27DB-BD31-4B8C-83A1-F6EECF244321}">
                <p14:modId xmlns:p14="http://schemas.microsoft.com/office/powerpoint/2010/main" val="677056286"/>
              </p:ext>
            </p:extLst>
          </p:nvPr>
        </p:nvGraphicFramePr>
        <p:xfrm>
          <a:off x="2111016" y="1371600"/>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455863" y="96839"/>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(Sanders, 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idx="1"/>
          </p:nvPr>
        </p:nvSpPr>
        <p:spPr/>
        <p:txBody>
          <a:bodyPr>
            <a:normAutofit/>
          </a:bodyPr>
          <a:lstStyle/>
          <a:p>
            <a:pPr lvl="1"/>
            <a:r>
              <a:rPr lang="en-GB" altLang="en-US" dirty="0"/>
              <a:t>Developing a trusting relationship: </a:t>
            </a:r>
          </a:p>
          <a:p>
            <a:pPr lvl="2"/>
            <a:r>
              <a:rPr lang="en-GB" altLang="en-US" dirty="0"/>
              <a:t>making and maintaining contact</a:t>
            </a:r>
          </a:p>
          <a:p>
            <a:pPr lvl="2"/>
            <a:r>
              <a:rPr lang="en-GB" altLang="en-US" dirty="0"/>
              <a:t>communicating non-judgemental warmth</a:t>
            </a:r>
          </a:p>
          <a:p>
            <a:pPr lvl="2"/>
            <a:r>
              <a:rPr lang="en-GB" altLang="en-US" dirty="0"/>
              <a:t>communicating genuineness </a:t>
            </a:r>
          </a:p>
          <a:p>
            <a:pPr lvl="1"/>
            <a:r>
              <a:rPr lang="en-GB" altLang="en-US" dirty="0"/>
              <a:t>Active Listening and Communicating Empathy:</a:t>
            </a:r>
          </a:p>
          <a:p>
            <a:pPr lvl="2"/>
            <a:r>
              <a:rPr lang="en-GB" altLang="en-US" dirty="0"/>
              <a:t>identifying, acknowledging and reflecting thoughts, behaviours and feelings</a:t>
            </a:r>
          </a:p>
          <a:p>
            <a:pPr lvl="2"/>
            <a:r>
              <a:rPr lang="en-GB" altLang="en-US" dirty="0"/>
              <a:t>Paraphrasing </a:t>
            </a:r>
          </a:p>
          <a:p>
            <a:pPr lvl="2"/>
            <a:r>
              <a:rPr lang="en-GB" altLang="en-US"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(Sanders, 2004, pp. 73-74)</a:t>
            </a:r>
            <a:endParaRPr lang="en-GB" altLang="en-US" dirty="0"/>
          </a:p>
          <a:p>
            <a:pPr lvl="2"/>
            <a:endParaRPr lang="en-GB" altLang="en-US" dirty="0"/>
          </a:p>
          <a:p>
            <a:endParaRPr lang="en-GB" altLang="en-US" dirty="0"/>
          </a:p>
        </p:txBody>
      </p:sp>
    </p:spTree>
    <p:extLst>
      <p:ext uri="{BB962C8B-B14F-4D97-AF65-F5344CB8AC3E}">
        <p14:creationId xmlns:p14="http://schemas.microsoft.com/office/powerpoint/2010/main" val="218538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2424114" y="1"/>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(Sanders, 2004, pp. 74-75)</a:t>
            </a:r>
          </a:p>
        </p:txBody>
      </p:sp>
    </p:spTree>
    <p:extLst>
      <p:ext uri="{BB962C8B-B14F-4D97-AF65-F5344CB8AC3E}">
        <p14:creationId xmlns:p14="http://schemas.microsoft.com/office/powerpoint/2010/main" val="387913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sz="2800" b="1" dirty="0"/>
              <a:t>Stage III Action – helping the client to </a:t>
            </a:r>
            <a:br>
              <a:rPr lang="en-GB" altLang="en-US" sz="2800" b="1" dirty="0"/>
            </a:br>
            <a:r>
              <a:rPr lang="en-GB" altLang="en-US" sz="2800" b="1" dirty="0"/>
              <a:t>develop and use helping strategies</a:t>
            </a:r>
          </a:p>
        </p:txBody>
      </p:sp>
      <p:sp>
        <p:nvSpPr>
          <p:cNvPr id="69635" name="Rectangle 3"/>
          <p:cNvSpPr>
            <a:spLocks noGrp="1" noChangeArrowheads="1"/>
          </p:cNvSpPr>
          <p:nvPr>
            <p:ph idx="1"/>
          </p:nvPr>
        </p:nvSpPr>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(Sanders, 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a:xfrm>
            <a:off x="1250519" y="609457"/>
            <a:ext cx="8212137" cy="1412875"/>
          </a:xfrm>
        </p:spPr>
        <p:txBody>
          <a:bodyPr>
            <a:normAutofit/>
          </a:bodyPr>
          <a:lstStyle/>
          <a:p>
            <a:pPr algn="l"/>
            <a:r>
              <a:rPr lang="en-GB" altLang="en-US" sz="3600" b="1" dirty="0"/>
              <a:t>Skills that may help the counselling </a:t>
            </a:r>
            <a:br>
              <a:rPr lang="en-GB" altLang="en-US" sz="3600" b="1" dirty="0"/>
            </a:br>
            <a:r>
              <a:rPr lang="en-GB" altLang="en-US" sz="3600" b="1" dirty="0"/>
              <a:t>process?</a:t>
            </a:r>
          </a:p>
        </p:txBody>
      </p:sp>
    </p:spTree>
    <p:extLst>
      <p:ext uri="{BB962C8B-B14F-4D97-AF65-F5344CB8AC3E}">
        <p14:creationId xmlns:p14="http://schemas.microsoft.com/office/powerpoint/2010/main" val="3260759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idx="1"/>
          </p:nvPr>
        </p:nvSpPr>
        <p:spPr/>
        <p:txBody>
          <a:bodyPr>
            <a:normAutofit/>
          </a:bodyPr>
          <a:lstStyle/>
          <a:p>
            <a:pPr marL="342900" indent="-342900"/>
            <a:r>
              <a:rPr lang="en-GB" altLang="en-US"/>
              <a:t>Can you think of some closed questions?</a:t>
            </a:r>
          </a:p>
          <a:p>
            <a:pPr marL="342900" indent="-342900">
              <a:buNone/>
            </a:pPr>
            <a:endParaRPr lang="en-GB" altLang="en-US"/>
          </a:p>
          <a:p>
            <a:pPr marL="742950" lvl="1" indent="-285750"/>
            <a:r>
              <a:rPr lang="en-GB" altLang="en-US"/>
              <a:t>‘What is your name?’</a:t>
            </a:r>
          </a:p>
          <a:p>
            <a:pPr marL="742950" lvl="1" indent="-285750"/>
            <a:r>
              <a:rPr lang="en-GB" altLang="en-US"/>
              <a:t>‘How many children do you have?’</a:t>
            </a:r>
          </a:p>
          <a:p>
            <a:pPr marL="742950" lvl="1" indent="-285750">
              <a:buNone/>
            </a:pPr>
            <a:endParaRPr lang="en-GB" altLang="en-US"/>
          </a:p>
          <a:p>
            <a:pPr marL="342900" indent="-342900"/>
            <a:r>
              <a:rPr lang="en-GB" altLang="en-US"/>
              <a:t>Too many closed question – interrogating and inhibiting to the client telling the story</a:t>
            </a:r>
          </a:p>
          <a:p>
            <a:pPr marL="342900" indent="-342900"/>
            <a:r>
              <a:rPr lang="en-GB" altLang="en-US"/>
              <a:t>Leading questions can also be closed</a:t>
            </a:r>
          </a:p>
        </p:txBody>
      </p:sp>
    </p:spTree>
    <p:extLst>
      <p:ext uri="{BB962C8B-B14F-4D97-AF65-F5344CB8AC3E}">
        <p14:creationId xmlns:p14="http://schemas.microsoft.com/office/powerpoint/2010/main" val="12679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idx="1"/>
          </p:nvPr>
        </p:nvSpPr>
        <p:spPr/>
        <p:txBody>
          <a:bodyPr>
            <a:normAutofit/>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idx="1"/>
          </p:nvPr>
        </p:nvSpPr>
        <p:spPr>
          <a:xfrm>
            <a:off x="838200" y="1506971"/>
            <a:ext cx="10515600" cy="4351338"/>
          </a:xfrm>
        </p:spPr>
        <p:txBody>
          <a:bodyPr>
            <a:normAutofit/>
          </a:bodyPr>
          <a:lstStyle/>
          <a:p>
            <a:pPr marL="342900" indent="-342900"/>
            <a:r>
              <a:rPr lang="en-GB" altLang="en-US" sz="3000" dirty="0"/>
              <a:t>‘What did you do next?’</a:t>
            </a:r>
          </a:p>
          <a:p>
            <a:pPr marL="742950" lvl="1" indent="-285750"/>
            <a:r>
              <a:rPr lang="en-GB" altLang="en-US" sz="2600" dirty="0"/>
              <a:t>They encourage the client to say more, to expand on their story, to go into things in more depth</a:t>
            </a:r>
          </a:p>
          <a:p>
            <a:pPr marL="342900" indent="-342900"/>
            <a:r>
              <a:rPr lang="en-GB" altLang="en-US" sz="3000" dirty="0"/>
              <a:t>Too many open questions, too quickly – too intrusive</a:t>
            </a:r>
          </a:p>
          <a:p>
            <a:pPr marL="342900" indent="-342900"/>
            <a:r>
              <a:rPr lang="en-GB" altLang="en-US" sz="3000" dirty="0"/>
              <a:t>Questions are used to </a:t>
            </a:r>
          </a:p>
          <a:p>
            <a:pPr marL="742950" lvl="1" indent="-285750"/>
            <a:r>
              <a:rPr lang="en-GB" altLang="en-US" sz="2600" dirty="0"/>
              <a:t>Explore</a:t>
            </a:r>
          </a:p>
          <a:p>
            <a:pPr marL="742950" lvl="1" indent="-285750"/>
            <a:r>
              <a:rPr lang="en-GB" altLang="en-US" sz="2600" dirty="0"/>
              <a:t>Elicit further information</a:t>
            </a:r>
          </a:p>
          <a:p>
            <a:pPr marL="742950" lvl="1" indent="-285750"/>
            <a:r>
              <a:rPr lang="en-GB" altLang="en-US" sz="2600" dirty="0"/>
              <a:t>Clarify</a:t>
            </a:r>
          </a:p>
          <a:p>
            <a:pPr marL="742950" lvl="1" indent="-285750"/>
            <a:r>
              <a:rPr lang="en-GB" altLang="en-US" sz="2600" dirty="0"/>
              <a:t>To encourage client-talk</a:t>
            </a:r>
          </a:p>
        </p:txBody>
      </p:sp>
    </p:spTree>
    <p:extLst>
      <p:ext uri="{BB962C8B-B14F-4D97-AF65-F5344CB8AC3E}">
        <p14:creationId xmlns:p14="http://schemas.microsoft.com/office/powerpoint/2010/main" val="19908471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None/>
            </a:pPr>
            <a:endParaRPr lang="en-GB" altLang="en-US"/>
          </a:p>
        </p:txBody>
      </p:sp>
    </p:spTree>
    <p:extLst>
      <p:ext uri="{BB962C8B-B14F-4D97-AF65-F5344CB8AC3E}">
        <p14:creationId xmlns:p14="http://schemas.microsoft.com/office/powerpoint/2010/main" val="13940379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ltLang="en-US" b="1"/>
              <a:t>Some factors to consider</a:t>
            </a:r>
            <a:r>
              <a:rPr lang="en-GB" altLang="en-US"/>
              <a:t> </a:t>
            </a:r>
          </a:p>
        </p:txBody>
      </p:sp>
      <p:sp>
        <p:nvSpPr>
          <p:cNvPr id="77827" name="Rectangle 3"/>
          <p:cNvSpPr>
            <a:spLocks noGrp="1" noChangeArrowheads="1"/>
          </p:cNvSpPr>
          <p:nvPr>
            <p:ph idx="1"/>
          </p:nvPr>
        </p:nvSpPr>
        <p:spPr/>
        <p:txBody>
          <a:bodyPr>
            <a:normAutofit fontScale="92500" lnSpcReduction="20000"/>
          </a:bodyPr>
          <a:lstStyle/>
          <a:p>
            <a:pPr>
              <a:lnSpc>
                <a:spcPct val="90000"/>
              </a:lnSpc>
            </a:pPr>
            <a:r>
              <a:rPr lang="en-GB" altLang="en-US" dirty="0"/>
              <a:t>Bodily behaviour </a:t>
            </a:r>
          </a:p>
          <a:p>
            <a:pPr lvl="1">
              <a:lnSpc>
                <a:spcPct val="90000"/>
              </a:lnSpc>
            </a:pPr>
            <a:r>
              <a:rPr lang="en-GB" altLang="en-US" dirty="0"/>
              <a:t>posture body movements and gestures</a:t>
            </a:r>
          </a:p>
          <a:p>
            <a:pPr>
              <a:lnSpc>
                <a:spcPct val="90000"/>
              </a:lnSpc>
            </a:pPr>
            <a:r>
              <a:rPr lang="en-GB" altLang="en-US" dirty="0"/>
              <a:t>Eye behaviour</a:t>
            </a:r>
          </a:p>
          <a:p>
            <a:pPr lvl="1">
              <a:lnSpc>
                <a:spcPct val="90000"/>
              </a:lnSpc>
            </a:pPr>
            <a:r>
              <a:rPr lang="en-GB" altLang="en-US" dirty="0"/>
              <a:t>eye contact, staring, and eye movement</a:t>
            </a:r>
          </a:p>
          <a:p>
            <a:pPr>
              <a:lnSpc>
                <a:spcPct val="90000"/>
              </a:lnSpc>
            </a:pPr>
            <a:r>
              <a:rPr lang="en-GB" altLang="en-US" dirty="0"/>
              <a:t>Facial expressions </a:t>
            </a:r>
          </a:p>
          <a:p>
            <a:pPr lvl="1">
              <a:lnSpc>
                <a:spcPct val="90000"/>
              </a:lnSpc>
            </a:pPr>
            <a:r>
              <a:rPr lang="en-GB" altLang="en-US" dirty="0"/>
              <a:t>smiles, frowns, raised eyebrows, twisted lips</a:t>
            </a:r>
          </a:p>
          <a:p>
            <a:pPr>
              <a:lnSpc>
                <a:spcPct val="90000"/>
              </a:lnSpc>
            </a:pPr>
            <a:r>
              <a:rPr lang="en-GB" altLang="en-US" dirty="0"/>
              <a:t>Voice related behaviour </a:t>
            </a:r>
          </a:p>
          <a:p>
            <a:pPr lvl="1">
              <a:lnSpc>
                <a:spcPct val="90000"/>
              </a:lnSpc>
            </a:pPr>
            <a:r>
              <a:rPr lang="en-GB" altLang="en-US" dirty="0"/>
              <a:t>tone of voice, pitch, volume, intensity, inflection, spacing of words, emphases, pauses, silences</a:t>
            </a:r>
          </a:p>
          <a:p>
            <a:pPr lvl="1" algn="r">
              <a:lnSpc>
                <a:spcPct val="90000"/>
              </a:lnSpc>
              <a:buFont typeface="Wingdings" pitchFamily="2" charset="2"/>
              <a:buNone/>
            </a:pPr>
            <a:endParaRPr lang="en-GB" altLang="en-US" dirty="0"/>
          </a:p>
          <a:p>
            <a:pPr lvl="1" algn="r">
              <a:lnSpc>
                <a:spcPct val="90000"/>
              </a:lnSpc>
              <a:buFont typeface="Wingdings" pitchFamily="2" charset="2"/>
              <a:buNone/>
            </a:pPr>
            <a:r>
              <a:rPr lang="en-GB" altLang="en-US" dirty="0"/>
              <a:t>(Egan, 2002, p. 67)</a:t>
            </a:r>
          </a:p>
        </p:txBody>
      </p:sp>
    </p:spTree>
    <p:extLst>
      <p:ext uri="{BB962C8B-B14F-4D97-AF65-F5344CB8AC3E}">
        <p14:creationId xmlns:p14="http://schemas.microsoft.com/office/powerpoint/2010/main" val="12008530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idx="1"/>
          </p:nvPr>
        </p:nvSpPr>
        <p:spPr/>
        <p:txBody>
          <a:bodyPr>
            <a:normAutofit/>
          </a:bodyPr>
          <a:lstStyle/>
          <a:p>
            <a:r>
              <a:rPr lang="en-GB" altLang="en-US"/>
              <a:t>Egan (2002, pp. 68-70) notes that you can use certain non-verbal skills to tune in to ‘clients’, but suggests that this is only a framework:</a:t>
            </a:r>
          </a:p>
          <a:p>
            <a:pPr>
              <a:buFont typeface="Wingdings" pitchFamily="2" charset="2"/>
              <a:buNone/>
            </a:pPr>
            <a:endParaRPr lang="en-GB" altLang="en-US"/>
          </a:p>
          <a:p>
            <a:pPr lvl="2"/>
            <a:r>
              <a:rPr lang="en-GB" altLang="en-US"/>
              <a:t>Face the client </a:t>
            </a:r>
            <a:r>
              <a:rPr lang="en-GB" altLang="en-US" b="1"/>
              <a:t>S</a:t>
            </a:r>
            <a:r>
              <a:rPr lang="en-GB" altLang="en-US"/>
              <a:t>quarely</a:t>
            </a:r>
          </a:p>
          <a:p>
            <a:pPr lvl="2"/>
            <a:r>
              <a:rPr lang="en-GB" altLang="en-US"/>
              <a:t>Adopt an </a:t>
            </a:r>
            <a:r>
              <a:rPr lang="en-GB" altLang="en-US" b="1"/>
              <a:t>O</a:t>
            </a:r>
            <a:r>
              <a:rPr lang="en-GB" altLang="en-US"/>
              <a:t>pen posture</a:t>
            </a:r>
          </a:p>
          <a:p>
            <a:pPr lvl="2"/>
            <a:r>
              <a:rPr lang="en-GB" altLang="en-US"/>
              <a:t>Remember that it is possible at times to </a:t>
            </a:r>
            <a:r>
              <a:rPr lang="en-GB" altLang="en-US" b="1"/>
              <a:t>L</a:t>
            </a:r>
            <a:r>
              <a:rPr lang="en-GB" altLang="en-US"/>
              <a:t>ean toward the other</a:t>
            </a:r>
          </a:p>
          <a:p>
            <a:pPr lvl="2"/>
            <a:r>
              <a:rPr lang="en-GB" altLang="en-US"/>
              <a:t>Maintain good </a:t>
            </a:r>
            <a:r>
              <a:rPr lang="en-GB" altLang="en-US" b="1"/>
              <a:t>E</a:t>
            </a:r>
            <a:r>
              <a:rPr lang="en-GB" altLang="en-US"/>
              <a:t>ye contact</a:t>
            </a:r>
          </a:p>
          <a:p>
            <a:pPr lvl="2"/>
            <a:r>
              <a:rPr lang="en-GB" altLang="en-US"/>
              <a:t>Try to be relatively </a:t>
            </a:r>
            <a:r>
              <a:rPr lang="en-GB" altLang="en-US" b="1"/>
              <a:t>R</a:t>
            </a:r>
            <a:r>
              <a:rPr lang="en-GB" altLang="en-US"/>
              <a:t>elaxed or natural in these behaviours</a:t>
            </a:r>
          </a:p>
        </p:txBody>
      </p:sp>
    </p:spTree>
    <p:extLst>
      <p:ext uri="{BB962C8B-B14F-4D97-AF65-F5344CB8AC3E}">
        <p14:creationId xmlns:p14="http://schemas.microsoft.com/office/powerpoint/2010/main" val="14425720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idx="1"/>
          </p:nvPr>
        </p:nvSpPr>
        <p:spPr/>
        <p:txBody>
          <a:bodyPr/>
          <a:lstStyle/>
          <a:p>
            <a:pPr>
              <a:lnSpc>
                <a:spcPct val="90000"/>
              </a:lnSpc>
            </a:pPr>
            <a:r>
              <a:rPr lang="en-GB" altLang="en-US" dirty="0"/>
              <a:t>We need to be aware of our roles and responsibilities </a:t>
            </a:r>
          </a:p>
          <a:p>
            <a:pPr lvl="2">
              <a:lnSpc>
                <a:spcPct val="90000"/>
              </a:lnSpc>
            </a:pPr>
            <a:r>
              <a:rPr lang="en-GB" altLang="en-US" dirty="0"/>
              <a:t>and young people need to be aware too</a:t>
            </a:r>
          </a:p>
          <a:p>
            <a:pPr>
              <a:lnSpc>
                <a:spcPct val="90000"/>
              </a:lnSpc>
            </a:pPr>
            <a:r>
              <a:rPr lang="en-GB" altLang="en-US" dirty="0"/>
              <a:t>We are not superheroes </a:t>
            </a:r>
          </a:p>
          <a:p>
            <a:pPr>
              <a:lnSpc>
                <a:spcPct val="90000"/>
              </a:lnSpc>
            </a:pPr>
            <a:r>
              <a:rPr lang="en-GB" altLang="en-US" dirty="0"/>
              <a:t>Knowing when to refer</a:t>
            </a:r>
          </a:p>
          <a:p>
            <a:pPr>
              <a:lnSpc>
                <a:spcPct val="90000"/>
              </a:lnSpc>
            </a:pPr>
            <a:r>
              <a:rPr lang="en-GB" altLang="en-US" dirty="0"/>
              <a:t>Knowing the limitations of our competence	</a:t>
            </a:r>
          </a:p>
        </p:txBody>
      </p:sp>
    </p:spTree>
    <p:extLst>
      <p:ext uri="{BB962C8B-B14F-4D97-AF65-F5344CB8AC3E}">
        <p14:creationId xmlns:p14="http://schemas.microsoft.com/office/powerpoint/2010/main" val="980431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sz="half" idx="1"/>
          </p:nvPr>
        </p:nvSpPr>
        <p:spPr/>
        <p:txBody>
          <a:bodyPr>
            <a:normAutofit/>
          </a:bodyPr>
          <a:lstStyle/>
          <a:p>
            <a:pPr>
              <a:lnSpc>
                <a:spcPct val="90000"/>
              </a:lnSpc>
            </a:pPr>
            <a:r>
              <a:rPr lang="en-US" altLang="en-US" sz="2400" dirty="0"/>
              <a:t>Being present and not let the frameworks get in the way</a:t>
            </a:r>
          </a:p>
          <a:p>
            <a:pPr>
              <a:lnSpc>
                <a:spcPct val="90000"/>
              </a:lnSpc>
            </a:pPr>
            <a:r>
              <a:rPr lang="en-US" altLang="en-US" sz="2400" dirty="0"/>
              <a:t>Importance of active listening</a:t>
            </a:r>
          </a:p>
          <a:p>
            <a:pPr>
              <a:lnSpc>
                <a:spcPct val="90000"/>
              </a:lnSpc>
            </a:pPr>
            <a:r>
              <a:rPr lang="en-US" altLang="en-US" sz="2400" dirty="0"/>
              <a:t>Not one theory fits all</a:t>
            </a:r>
          </a:p>
          <a:p>
            <a:pPr>
              <a:lnSpc>
                <a:spcPct val="90000"/>
              </a:lnSpc>
            </a:pPr>
            <a:r>
              <a:rPr lang="en-US" altLang="en-US" sz="2400"/>
              <a:t>Being non</a:t>
            </a:r>
            <a:r>
              <a:rPr lang="en-US" altLang="en-US" sz="2400" dirty="0"/>
              <a:t>-</a:t>
            </a:r>
            <a:r>
              <a:rPr lang="en-US" altLang="en-US" sz="2400"/>
              <a:t>judgmental</a:t>
            </a:r>
            <a:endParaRPr lang="en-US" altLang="en-US" sz="2400" dirty="0"/>
          </a:p>
          <a:p>
            <a:pPr>
              <a:lnSpc>
                <a:spcPct val="90000"/>
              </a:lnSpc>
            </a:pPr>
            <a:r>
              <a:rPr lang="en-US" altLang="en-US" sz="2400" dirty="0"/>
              <a:t>Open body language</a:t>
            </a:r>
          </a:p>
          <a:p>
            <a:pPr>
              <a:lnSpc>
                <a:spcPct val="90000"/>
              </a:lnSpc>
            </a:pPr>
            <a:r>
              <a:rPr lang="en-US" altLang="en-US" sz="2400" dirty="0"/>
              <a:t>Boundaries</a:t>
            </a:r>
          </a:p>
          <a:p>
            <a:pPr>
              <a:lnSpc>
                <a:spcPct val="90000"/>
              </a:lnSpc>
            </a:pPr>
            <a:r>
              <a:rPr lang="en-US" altLang="en-US" sz="2400" dirty="0"/>
              <a:t>Good communication skills</a:t>
            </a:r>
          </a:p>
        </p:txBody>
      </p:sp>
      <p:sp>
        <p:nvSpPr>
          <p:cNvPr id="116743" name="Rectangle 7"/>
          <p:cNvSpPr>
            <a:spLocks noGrp="1" noChangeArrowheads="1"/>
          </p:cNvSpPr>
          <p:nvPr>
            <p:ph sz="half" idx="2"/>
          </p:nvPr>
        </p:nvSpPr>
        <p:spPr/>
        <p:txBody>
          <a:bodyPr>
            <a:normAutofit/>
          </a:bodyPr>
          <a:lstStyle/>
          <a:p>
            <a:r>
              <a:rPr lang="en-US" altLang="en-US" dirty="0"/>
              <a:t>We are not counsellors</a:t>
            </a:r>
          </a:p>
          <a:p>
            <a:r>
              <a:rPr lang="en-US" altLang="en-US" dirty="0"/>
              <a:t>Honesty</a:t>
            </a:r>
          </a:p>
          <a:p>
            <a:r>
              <a:rPr lang="en-US" altLang="en-US" dirty="0"/>
              <a:t>Knowing limitations</a:t>
            </a:r>
          </a:p>
          <a:p>
            <a:r>
              <a:rPr lang="en-US" altLang="en-US" dirty="0"/>
              <a:t>Importance of empathy</a:t>
            </a:r>
          </a:p>
          <a:p>
            <a:r>
              <a:rPr lang="en-US" altLang="en-US" dirty="0"/>
              <a:t>Clarifying situations</a:t>
            </a:r>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28158823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1637</Words>
  <Application>Microsoft Office PowerPoint</Application>
  <PresentationFormat>Widescreen</PresentationFormat>
  <Paragraphs>258</Paragraphs>
  <Slides>38</Slides>
  <Notes>36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Arial</vt:lpstr>
      <vt:lpstr>Calibri</vt:lpstr>
      <vt:lpstr>Calibri Light</vt:lpstr>
      <vt:lpstr>Euphemia</vt:lpstr>
      <vt:lpstr>Wingdings</vt:lpstr>
      <vt:lpstr>Holding PAge</vt:lpstr>
      <vt:lpstr>Accessible 2</vt:lpstr>
      <vt:lpstr>PowerPoint Presentation</vt:lpstr>
      <vt:lpstr>Introduction</vt:lpstr>
      <vt:lpstr>Communication skills exercise…</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Knowing your Limits</vt:lpstr>
      <vt:lpstr>Interpersonal and Counselling Skills: Our conclusions</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2024-10-10T17:32:20Z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