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13"/>
  </p:notesMasterIdLst>
  <p:sldIdLst>
    <p:sldId id="256" r:id="rId2"/>
    <p:sldId id="258" r:id="rId3"/>
    <p:sldId id="259" r:id="rId4"/>
    <p:sldId id="260" r:id="rId5"/>
    <p:sldId id="261" r:id="rId6"/>
    <p:sldId id="263" r:id="rId7"/>
    <p:sldId id="265" r:id="rId8"/>
    <p:sldId id="267" r:id="rId9"/>
    <p:sldId id="269" r:id="rId10"/>
    <p:sldId id="270" r:id="rId11"/>
    <p:sldId id="271" r:id="rId1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Arial" charset="0"/>
      </a:defRPr>
    </a:lvl1pPr>
    <a:lvl2pPr marL="457200" algn="l" rtl="0" fontAlgn="base">
      <a:spcBef>
        <a:spcPct val="0"/>
      </a:spcBef>
      <a:spcAft>
        <a:spcPct val="0"/>
      </a:spcAft>
      <a:defRPr kern="1200">
        <a:solidFill>
          <a:schemeClr val="tx1"/>
        </a:solidFill>
        <a:latin typeface="Garamond" pitchFamily="18" charset="0"/>
        <a:ea typeface="+mn-ea"/>
        <a:cs typeface="Arial" charset="0"/>
      </a:defRPr>
    </a:lvl2pPr>
    <a:lvl3pPr marL="914400" algn="l" rtl="0" fontAlgn="base">
      <a:spcBef>
        <a:spcPct val="0"/>
      </a:spcBef>
      <a:spcAft>
        <a:spcPct val="0"/>
      </a:spcAft>
      <a:defRPr kern="1200">
        <a:solidFill>
          <a:schemeClr val="tx1"/>
        </a:solidFill>
        <a:latin typeface="Garamond" pitchFamily="18" charset="0"/>
        <a:ea typeface="+mn-ea"/>
        <a:cs typeface="Arial" charset="0"/>
      </a:defRPr>
    </a:lvl3pPr>
    <a:lvl4pPr marL="1371600" algn="l" rtl="0" fontAlgn="base">
      <a:spcBef>
        <a:spcPct val="0"/>
      </a:spcBef>
      <a:spcAft>
        <a:spcPct val="0"/>
      </a:spcAft>
      <a:defRPr kern="1200">
        <a:solidFill>
          <a:schemeClr val="tx1"/>
        </a:solidFill>
        <a:latin typeface="Garamond" pitchFamily="18" charset="0"/>
        <a:ea typeface="+mn-ea"/>
        <a:cs typeface="Arial" charset="0"/>
      </a:defRPr>
    </a:lvl4pPr>
    <a:lvl5pPr marL="1828800" algn="l" rtl="0" fontAlgn="base">
      <a:spcBef>
        <a:spcPct val="0"/>
      </a:spcBef>
      <a:spcAft>
        <a:spcPct val="0"/>
      </a:spcAft>
      <a:defRPr kern="1200">
        <a:solidFill>
          <a:schemeClr val="tx1"/>
        </a:solidFill>
        <a:latin typeface="Garamond" pitchFamily="18" charset="0"/>
        <a:ea typeface="+mn-ea"/>
        <a:cs typeface="Arial" charset="0"/>
      </a:defRPr>
    </a:lvl5pPr>
    <a:lvl6pPr marL="2286000" algn="l" defTabSz="914400" rtl="0" eaLnBrk="1" latinLnBrk="0" hangingPunct="1">
      <a:defRPr kern="1200">
        <a:solidFill>
          <a:schemeClr val="tx1"/>
        </a:solidFill>
        <a:latin typeface="Garamond" pitchFamily="18" charset="0"/>
        <a:ea typeface="+mn-ea"/>
        <a:cs typeface="Arial" charset="0"/>
      </a:defRPr>
    </a:lvl6pPr>
    <a:lvl7pPr marL="2743200" algn="l" defTabSz="914400" rtl="0" eaLnBrk="1" latinLnBrk="0" hangingPunct="1">
      <a:defRPr kern="1200">
        <a:solidFill>
          <a:schemeClr val="tx1"/>
        </a:solidFill>
        <a:latin typeface="Garamond" pitchFamily="18" charset="0"/>
        <a:ea typeface="+mn-ea"/>
        <a:cs typeface="Arial" charset="0"/>
      </a:defRPr>
    </a:lvl7pPr>
    <a:lvl8pPr marL="3200400" algn="l" defTabSz="914400" rtl="0" eaLnBrk="1" latinLnBrk="0" hangingPunct="1">
      <a:defRPr kern="1200">
        <a:solidFill>
          <a:schemeClr val="tx1"/>
        </a:solidFill>
        <a:latin typeface="Garamond" pitchFamily="18" charset="0"/>
        <a:ea typeface="+mn-ea"/>
        <a:cs typeface="Arial" charset="0"/>
      </a:defRPr>
    </a:lvl8pPr>
    <a:lvl9pPr marL="3657600" algn="l" defTabSz="914400" rtl="0" eaLnBrk="1" latinLnBrk="0" hangingPunct="1">
      <a:defRPr kern="1200">
        <a:solidFill>
          <a:schemeClr val="tx1"/>
        </a:solidFill>
        <a:latin typeface="Garamond" pitchFamily="18"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631" autoAdjust="0"/>
  </p:normalViewPr>
  <p:slideViewPr>
    <p:cSldViewPr>
      <p:cViewPr varScale="1">
        <p:scale>
          <a:sx n="58" d="100"/>
          <a:sy n="58" d="100"/>
        </p:scale>
        <p:origin x="-846" y="-7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C965A380-3A9D-4B35-BD2E-6894C7271F80}" type="datetimeFigureOut">
              <a:rPr lang="en-US"/>
              <a:pPr>
                <a:defRPr/>
              </a:pPr>
              <a:t>12/5/2011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258E9BE3-9C24-422A-80D0-06BAFEB83BCC}"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Arial" charset="0"/>
      </a:defRPr>
    </a:lvl1pPr>
    <a:lvl2pPr marL="457200" algn="l" rtl="0" fontAlgn="base">
      <a:spcBef>
        <a:spcPct val="30000"/>
      </a:spcBef>
      <a:spcAft>
        <a:spcPct val="0"/>
      </a:spcAft>
      <a:defRPr sz="1200" kern="1200">
        <a:solidFill>
          <a:schemeClr val="tx1"/>
        </a:solidFill>
        <a:latin typeface="+mn-lt"/>
        <a:ea typeface="+mn-ea"/>
        <a:cs typeface="Arial" charset="0"/>
      </a:defRPr>
    </a:lvl2pPr>
    <a:lvl3pPr marL="914400" algn="l" rtl="0" fontAlgn="base">
      <a:spcBef>
        <a:spcPct val="30000"/>
      </a:spcBef>
      <a:spcAft>
        <a:spcPct val="0"/>
      </a:spcAft>
      <a:defRPr sz="1200" kern="1200">
        <a:solidFill>
          <a:schemeClr val="tx1"/>
        </a:solidFill>
        <a:latin typeface="+mn-lt"/>
        <a:ea typeface="+mn-ea"/>
        <a:cs typeface="Arial" charset="0"/>
      </a:defRPr>
    </a:lvl3pPr>
    <a:lvl4pPr marL="1371600" algn="l" rtl="0" fontAlgn="base">
      <a:spcBef>
        <a:spcPct val="30000"/>
      </a:spcBef>
      <a:spcAft>
        <a:spcPct val="0"/>
      </a:spcAft>
      <a:defRPr sz="1200" kern="1200">
        <a:solidFill>
          <a:schemeClr val="tx1"/>
        </a:solidFill>
        <a:latin typeface="+mn-lt"/>
        <a:ea typeface="+mn-ea"/>
        <a:cs typeface="Arial" charset="0"/>
      </a:defRPr>
    </a:lvl4pPr>
    <a:lvl5pPr marL="1828800" algn="l" rtl="0" fontAlgn="base">
      <a:spcBef>
        <a:spcPct val="30000"/>
      </a:spcBef>
      <a:spcAft>
        <a:spcPct val="0"/>
      </a:spcAft>
      <a:defRPr sz="1200" kern="1200">
        <a:solidFill>
          <a:schemeClr val="tx1"/>
        </a:solidFill>
        <a:latin typeface="+mn-lt"/>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p:spPr>
      </p:sp>
      <p:sp>
        <p:nvSpPr>
          <p:cNvPr id="174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Consumers have multiple personalities. This means that they are not committed to a single lifestyle but they act in different ways in different circumstances, thus their experiences with products and services are disjointed. </a:t>
            </a:r>
          </a:p>
        </p:txBody>
      </p:sp>
      <p:sp>
        <p:nvSpPr>
          <p:cNvPr id="174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131ECF8-BDA1-4B77-8BC5-87CB1CB7ADDB}" type="slidenum">
              <a:rPr lang="en-GB">
                <a:cs typeface="Arial" charset="0"/>
              </a:rPr>
              <a:pPr fontAlgn="base">
                <a:spcBef>
                  <a:spcPct val="0"/>
                </a:spcBef>
                <a:spcAft>
                  <a:spcPct val="0"/>
                </a:spcAft>
              </a:pPr>
              <a:t>3</a:t>
            </a:fld>
            <a:endParaRPr lang="en-GB">
              <a:cs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Banking with the cooperative bank, buying Benetton clothes, or Ben &amp; Jerry’s ice creams are examples of ethical choices (i.e. buying into these companies’ stance on particular issues). </a:t>
            </a:r>
          </a:p>
        </p:txBody>
      </p:sp>
      <p:sp>
        <p:nvSpPr>
          <p:cNvPr id="194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3C98822-B9A8-4E48-A726-BAFBC4B5AA25}" type="slidenum">
              <a:rPr lang="en-GB">
                <a:cs typeface="Arial" charset="0"/>
              </a:rPr>
              <a:pPr fontAlgn="base">
                <a:spcBef>
                  <a:spcPct val="0"/>
                </a:spcBef>
                <a:spcAft>
                  <a:spcPct val="0"/>
                </a:spcAft>
              </a:pPr>
              <a:t>4</a:t>
            </a:fld>
            <a:endParaRPr lang="en-GB">
              <a:cs typeface="Arial"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Clearly new social phenomena such as second life show that postmodern consumers have multiple personalities that warrant more qualitative approaches based on anthropology and ethnography. To the extent that consumers do have multiple personalities, then traditional market segmentation approaches (especially those based on psycho-social criteria) will be radically challenged. </a:t>
            </a:r>
          </a:p>
        </p:txBody>
      </p:sp>
      <p:sp>
        <p:nvSpPr>
          <p:cNvPr id="215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C7D9B99-C35D-41E7-BEB7-B8795259E6E5}" type="slidenum">
              <a:rPr lang="en-GB">
                <a:cs typeface="Arial" charset="0"/>
              </a:rPr>
              <a:pPr fontAlgn="base">
                <a:spcBef>
                  <a:spcPct val="0"/>
                </a:spcBef>
                <a:spcAft>
                  <a:spcPct val="0"/>
                </a:spcAft>
              </a:pPr>
              <a:t>5</a:t>
            </a:fld>
            <a:endParaRPr lang="en-GB">
              <a:cs typeface="Arial"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p:spPr>
      </p:sp>
      <p:sp>
        <p:nvSpPr>
          <p:cNvPr id="235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The above table compares two different research approaches required for conducting research within modern and postmodern marketing. </a:t>
            </a:r>
          </a:p>
        </p:txBody>
      </p:sp>
      <p:sp>
        <p:nvSpPr>
          <p:cNvPr id="235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CCD1E43-A500-4F5E-81D0-ACEFBC6A7868}" type="slidenum">
              <a:rPr lang="en-GB">
                <a:cs typeface="Arial" charset="0"/>
              </a:rPr>
              <a:pPr fontAlgn="base">
                <a:spcBef>
                  <a:spcPct val="0"/>
                </a:spcBef>
                <a:spcAft>
                  <a:spcPct val="0"/>
                </a:spcAft>
              </a:pPr>
              <a:t>6</a:t>
            </a:fld>
            <a:endParaRPr lang="en-GB">
              <a:cs typeface="Arial"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smtClean="0"/>
              <a:t>Rather than undertaking positioning studies (see STP process analysed previously), semiotic analysis of competitors’ advertising could be used as a technique to understand what messages competitors are trying to convey. A particular technique which is being used is called deconstruction (i.e. deconstructing the meaning of a symbol most often a text). Indeed items (e.g. services, ideas, products, etc.) are being positioned via logos and symbols (i.e. brands) to convey a certain meaning. Once received by an audience, this meaning develops into a concept through shared understanding which will either reinforce the intended message or alter it. </a:t>
            </a:r>
          </a:p>
        </p:txBody>
      </p:sp>
      <p:sp>
        <p:nvSpPr>
          <p:cNvPr id="256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421CA7B-2B76-4E71-BD77-D3A8FDF06519}" type="slidenum">
              <a:rPr lang="en-GB">
                <a:cs typeface="Arial" charset="0"/>
              </a:rPr>
              <a:pPr fontAlgn="base">
                <a:spcBef>
                  <a:spcPct val="0"/>
                </a:spcBef>
                <a:spcAft>
                  <a:spcPct val="0"/>
                </a:spcAft>
              </a:pPr>
              <a:t>7</a:t>
            </a:fld>
            <a:endParaRPr lang="en-GB">
              <a:cs typeface="Arial"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smtClean="0"/>
              <a:t>Deconstruction is a form of textual analysis used to uncover hidden meanings by breaking down the text into privileged themes and determining their binary opposites. </a:t>
            </a:r>
          </a:p>
        </p:txBody>
      </p:sp>
      <p:sp>
        <p:nvSpPr>
          <p:cNvPr id="276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BA32006-E09C-4B9C-9650-C6688B8DC115}" type="slidenum">
              <a:rPr lang="en-GB">
                <a:cs typeface="Arial" charset="0"/>
              </a:rPr>
              <a:pPr fontAlgn="base">
                <a:spcBef>
                  <a:spcPct val="0"/>
                </a:spcBef>
                <a:spcAft>
                  <a:spcPct val="0"/>
                </a:spcAft>
              </a:pPr>
              <a:t>8</a:t>
            </a:fld>
            <a:endParaRPr lang="en-GB">
              <a:cs typeface="Arial"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p:spPr>
      </p:sp>
      <p:sp>
        <p:nvSpPr>
          <p:cNvPr id="296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The Flowerbomb fragrance launched by L’Oreal combines two antithetic meanings (like Guns &amp; Roses). </a:t>
            </a:r>
          </a:p>
        </p:txBody>
      </p:sp>
      <p:sp>
        <p:nvSpPr>
          <p:cNvPr id="296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790D17C-8FA1-4617-9058-EB01A2E46B53}" type="slidenum">
              <a:rPr lang="en-GB">
                <a:cs typeface="Arial" charset="0"/>
              </a:rPr>
              <a:pPr fontAlgn="base">
                <a:spcBef>
                  <a:spcPct val="0"/>
                </a:spcBef>
                <a:spcAft>
                  <a:spcPct val="0"/>
                </a:spcAft>
              </a:pPr>
              <a:t>9</a:t>
            </a:fld>
            <a:endParaRPr lang="en-GB">
              <a:cs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34818" name="Group 2"/>
          <p:cNvGrpSpPr>
            <a:grpSpLocks/>
          </p:cNvGrpSpPr>
          <p:nvPr/>
        </p:nvGrpSpPr>
        <p:grpSpPr bwMode="auto">
          <a:xfrm>
            <a:off x="0" y="0"/>
            <a:ext cx="9140825" cy="6850063"/>
            <a:chOff x="0" y="0"/>
            <a:chExt cx="5758" cy="4315"/>
          </a:xfrm>
        </p:grpSpPr>
        <p:grpSp>
          <p:nvGrpSpPr>
            <p:cNvPr id="34819" name="Group 3"/>
            <p:cNvGrpSpPr>
              <a:grpSpLocks/>
            </p:cNvGrpSpPr>
            <p:nvPr userDrawn="1"/>
          </p:nvGrpSpPr>
          <p:grpSpPr bwMode="auto">
            <a:xfrm>
              <a:off x="1728" y="2230"/>
              <a:ext cx="4027" cy="2085"/>
              <a:chOff x="1728" y="2230"/>
              <a:chExt cx="4027" cy="2085"/>
            </a:xfrm>
          </p:grpSpPr>
          <p:sp>
            <p:nvSpPr>
              <p:cNvPr id="34820"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endParaRPr lang="en-US"/>
              </a:p>
            </p:txBody>
          </p:sp>
          <p:sp>
            <p:nvSpPr>
              <p:cNvPr id="34821"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endParaRPr lang="en-US"/>
              </a:p>
            </p:txBody>
          </p:sp>
          <p:sp>
            <p:nvSpPr>
              <p:cNvPr id="34822"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endParaRPr lang="en-US"/>
              </a:p>
            </p:txBody>
          </p:sp>
          <p:sp>
            <p:nvSpPr>
              <p:cNvPr id="34823" name="Freeform 7"/>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endParaRPr lang="en-US"/>
              </a:p>
            </p:txBody>
          </p:sp>
          <p:sp>
            <p:nvSpPr>
              <p:cNvPr id="34824"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endParaRPr lang="en-US"/>
              </a:p>
            </p:txBody>
          </p:sp>
        </p:grpSp>
        <p:sp>
          <p:nvSpPr>
            <p:cNvPr id="34825"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endParaRPr lang="en-US"/>
            </a:p>
          </p:txBody>
        </p:sp>
        <p:sp>
          <p:nvSpPr>
            <p:cNvPr id="34826" name="Freeform 10"/>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endParaRPr lang="en-US"/>
            </a:p>
          </p:txBody>
        </p:sp>
      </p:grpSp>
      <p:sp>
        <p:nvSpPr>
          <p:cNvPr id="34827" name="Rectangle 11"/>
          <p:cNvSpPr>
            <a:spLocks noGrp="1" noChangeArrowheads="1"/>
          </p:cNvSpPr>
          <p:nvPr>
            <p:ph type="ctrTitle" sz="quarter"/>
          </p:nvPr>
        </p:nvSpPr>
        <p:spPr>
          <a:xfrm>
            <a:off x="685800" y="1736725"/>
            <a:ext cx="7772400" cy="1920875"/>
          </a:xfrm>
        </p:spPr>
        <p:txBody>
          <a:bodyPr/>
          <a:lstStyle>
            <a:lvl1pPr>
              <a:defRPr sz="6000"/>
            </a:lvl1pPr>
          </a:lstStyle>
          <a:p>
            <a:r>
              <a:rPr lang="en-US"/>
              <a:t>Click to edit Master title style</a:t>
            </a:r>
          </a:p>
        </p:txBody>
      </p:sp>
      <p:sp>
        <p:nvSpPr>
          <p:cNvPr id="34828"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34829" name="Rectangle 13"/>
          <p:cNvSpPr>
            <a:spLocks noGrp="1" noChangeArrowheads="1"/>
          </p:cNvSpPr>
          <p:nvPr>
            <p:ph type="dt" sz="quarter" idx="2"/>
          </p:nvPr>
        </p:nvSpPr>
        <p:spPr>
          <a:xfrm>
            <a:off x="457200" y="6248400"/>
            <a:ext cx="2133600" cy="476250"/>
          </a:xfrm>
        </p:spPr>
        <p:txBody>
          <a:bodyPr/>
          <a:lstStyle>
            <a:lvl1pPr>
              <a:defRPr/>
            </a:lvl1pPr>
          </a:lstStyle>
          <a:p>
            <a:fld id="{7165B1DA-D823-4A6B-A504-32FA465BCE1F}" type="datetimeFigureOut">
              <a:rPr lang="en-US"/>
              <a:pPr/>
              <a:t>12/5/2011</a:t>
            </a:fld>
            <a:endParaRPr lang="en-US"/>
          </a:p>
        </p:txBody>
      </p:sp>
      <p:sp>
        <p:nvSpPr>
          <p:cNvPr id="34830" name="Rectangle 14"/>
          <p:cNvSpPr>
            <a:spLocks noGrp="1" noChangeArrowheads="1"/>
          </p:cNvSpPr>
          <p:nvPr>
            <p:ph type="ftr" sz="quarter" idx="3"/>
          </p:nvPr>
        </p:nvSpPr>
        <p:spPr>
          <a:xfrm>
            <a:off x="3124200" y="6251575"/>
            <a:ext cx="2895600" cy="476250"/>
          </a:xfrm>
        </p:spPr>
        <p:txBody>
          <a:bodyPr/>
          <a:lstStyle>
            <a:lvl1pPr>
              <a:defRPr/>
            </a:lvl1pPr>
          </a:lstStyle>
          <a:p>
            <a:endParaRPr lang="en-US"/>
          </a:p>
        </p:txBody>
      </p:sp>
      <p:sp>
        <p:nvSpPr>
          <p:cNvPr id="34831" name="Rectangle 15"/>
          <p:cNvSpPr>
            <a:spLocks noGrp="1" noChangeArrowheads="1"/>
          </p:cNvSpPr>
          <p:nvPr>
            <p:ph type="sldNum" sz="quarter" idx="4"/>
          </p:nvPr>
        </p:nvSpPr>
        <p:spPr>
          <a:xfrm>
            <a:off x="6553200" y="6254750"/>
            <a:ext cx="2133600" cy="476250"/>
          </a:xfrm>
        </p:spPr>
        <p:txBody>
          <a:bodyPr/>
          <a:lstStyle>
            <a:lvl1pPr>
              <a:defRPr/>
            </a:lvl1pPr>
          </a:lstStyle>
          <a:p>
            <a:fld id="{0FB1274F-FA3D-40D0-ABFC-1ED961D1751C}" type="slidenum">
              <a:rPr lang="en-US"/>
              <a:pPr/>
              <a:t>‹#›</a:t>
            </a:fld>
            <a:endParaRPr lang="en-US"/>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D48E9821-3DB6-4E22-B95A-8391B7D11193}" type="datetimeFigureOut">
              <a:rPr lang="en-US"/>
              <a:pPr/>
              <a:t>12/5/2011</a:t>
            </a:fld>
            <a:endParaRPr lang="en-US"/>
          </a:p>
        </p:txBody>
      </p:sp>
      <p:sp>
        <p:nvSpPr>
          <p:cNvPr id="5" name="Slide Number Placeholder 4"/>
          <p:cNvSpPr>
            <a:spLocks noGrp="1"/>
          </p:cNvSpPr>
          <p:nvPr>
            <p:ph type="sldNum" sz="quarter" idx="11"/>
          </p:nvPr>
        </p:nvSpPr>
        <p:spPr/>
        <p:txBody>
          <a:bodyPr/>
          <a:lstStyle>
            <a:lvl1pPr>
              <a:defRPr/>
            </a:lvl1pPr>
          </a:lstStyle>
          <a:p>
            <a:fld id="{BE6882EF-C145-4B3A-9AC6-7179AA7E3E12}" type="slidenum">
              <a:rPr lang="en-US"/>
              <a:pPr/>
              <a:t>‹#›</a:t>
            </a:fld>
            <a:endParaRPr lang="en-US"/>
          </a:p>
        </p:txBody>
      </p:sp>
      <p:sp>
        <p:nvSpPr>
          <p:cNvPr id="6" name="Footer Placeholder 5"/>
          <p:cNvSpPr>
            <a:spLocks noGrp="1"/>
          </p:cNvSpPr>
          <p:nvPr>
            <p:ph type="ftr" sz="quarter" idx="12"/>
          </p:nvPr>
        </p:nvSpPr>
        <p:spPr/>
        <p:txBody>
          <a:bodyPr/>
          <a:lstStyle>
            <a:lvl1pPr>
              <a:defRPr/>
            </a:lvl1pPr>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C0979C9B-3DD1-4540-873C-A54C46912E74}" type="datetimeFigureOut">
              <a:rPr lang="en-US"/>
              <a:pPr/>
              <a:t>12/5/2011</a:t>
            </a:fld>
            <a:endParaRPr lang="en-US"/>
          </a:p>
        </p:txBody>
      </p:sp>
      <p:sp>
        <p:nvSpPr>
          <p:cNvPr id="5" name="Slide Number Placeholder 4"/>
          <p:cNvSpPr>
            <a:spLocks noGrp="1"/>
          </p:cNvSpPr>
          <p:nvPr>
            <p:ph type="sldNum" sz="quarter" idx="11"/>
          </p:nvPr>
        </p:nvSpPr>
        <p:spPr/>
        <p:txBody>
          <a:bodyPr/>
          <a:lstStyle>
            <a:lvl1pPr>
              <a:defRPr/>
            </a:lvl1pPr>
          </a:lstStyle>
          <a:p>
            <a:fld id="{12D85F89-A171-4694-9515-28DD986AEE17}" type="slidenum">
              <a:rPr lang="en-US"/>
              <a:pPr/>
              <a:t>‹#›</a:t>
            </a:fld>
            <a:endParaRPr lang="en-US"/>
          </a:p>
        </p:txBody>
      </p:sp>
      <p:sp>
        <p:nvSpPr>
          <p:cNvPr id="6" name="Footer Placeholder 5"/>
          <p:cNvSpPr>
            <a:spLocks noGrp="1"/>
          </p:cNvSpPr>
          <p:nvPr>
            <p:ph type="ftr" sz="quarter" idx="12"/>
          </p:nvPr>
        </p:nvSpPr>
        <p:spPr/>
        <p:txBody>
          <a:bodyPr/>
          <a:lstStyle>
            <a:lvl1pPr>
              <a:defRPr/>
            </a:lvl1pPr>
          </a:lstStyle>
          <a:p>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1A8F6087-54EE-49B5-A37D-C670C04315C3}" type="datetimeFigureOut">
              <a:rPr lang="en-US"/>
              <a:pPr/>
              <a:t>12/5/2011</a:t>
            </a:fld>
            <a:endParaRPr lang="en-US"/>
          </a:p>
        </p:txBody>
      </p:sp>
      <p:sp>
        <p:nvSpPr>
          <p:cNvPr id="6" name="Slide Number Placeholder 5"/>
          <p:cNvSpPr>
            <a:spLocks noGrp="1"/>
          </p:cNvSpPr>
          <p:nvPr>
            <p:ph type="sldNum" sz="quarter" idx="11"/>
          </p:nvPr>
        </p:nvSpPr>
        <p:spPr/>
        <p:txBody>
          <a:bodyPr/>
          <a:lstStyle>
            <a:lvl1pPr>
              <a:defRPr/>
            </a:lvl1pPr>
          </a:lstStyle>
          <a:p>
            <a:fld id="{A176DEB0-5244-4CD9-BCFC-01BFA3BC722B}" type="slidenum">
              <a:rPr lang="en-US"/>
              <a:pPr/>
              <a:t>‹#›</a:t>
            </a:fld>
            <a:endParaRPr lang="en-US"/>
          </a:p>
        </p:txBody>
      </p:sp>
      <p:sp>
        <p:nvSpPr>
          <p:cNvPr id="7" name="Footer Placeholder 6"/>
          <p:cNvSpPr>
            <a:spLocks noGrp="1"/>
          </p:cNvSpPr>
          <p:nvPr>
            <p:ph type="ftr" sz="quarter" idx="12"/>
          </p:nvPr>
        </p:nvSpPr>
        <p:spPr/>
        <p:txBody>
          <a:bodyPr/>
          <a:lstStyle>
            <a:lvl1pPr>
              <a:defRPr/>
            </a:lvl1pPr>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A4453EEA-D941-4045-BD75-E1B05D0CAF19}" type="datetimeFigureOut">
              <a:rPr lang="en-US"/>
              <a:pPr/>
              <a:t>12/5/2011</a:t>
            </a:fld>
            <a:endParaRPr lang="en-US"/>
          </a:p>
        </p:txBody>
      </p:sp>
      <p:sp>
        <p:nvSpPr>
          <p:cNvPr id="8" name="Slide Number Placeholder 7"/>
          <p:cNvSpPr>
            <a:spLocks noGrp="1"/>
          </p:cNvSpPr>
          <p:nvPr>
            <p:ph type="sldNum" sz="quarter" idx="11"/>
          </p:nvPr>
        </p:nvSpPr>
        <p:spPr/>
        <p:txBody>
          <a:bodyPr/>
          <a:lstStyle>
            <a:lvl1pPr>
              <a:defRPr/>
            </a:lvl1pPr>
          </a:lstStyle>
          <a:p>
            <a:fld id="{B6416DA6-A7AC-48FA-9E22-3E8DD950822D}" type="slidenum">
              <a:rPr lang="en-US"/>
              <a:pPr/>
              <a:t>‹#›</a:t>
            </a:fld>
            <a:endParaRPr lang="en-US"/>
          </a:p>
        </p:txBody>
      </p:sp>
      <p:sp>
        <p:nvSpPr>
          <p:cNvPr id="9" name="Footer Placeholder 8"/>
          <p:cNvSpPr>
            <a:spLocks noGrp="1"/>
          </p:cNvSpPr>
          <p:nvPr>
            <p:ph type="ftr" sz="quarter" idx="12"/>
          </p:nvPr>
        </p:nvSpPr>
        <p:spPr/>
        <p:txBody>
          <a:bodyPr/>
          <a:lstStyle>
            <a:lvl1pPr>
              <a:defRPr/>
            </a:lvl1pPr>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CD0840F1-83C8-4419-A4AE-0196BE0A1DB4}" type="datetimeFigureOut">
              <a:rPr lang="en-US"/>
              <a:pPr/>
              <a:t>12/5/2011</a:t>
            </a:fld>
            <a:endParaRPr lang="en-US"/>
          </a:p>
        </p:txBody>
      </p:sp>
      <p:sp>
        <p:nvSpPr>
          <p:cNvPr id="4" name="Slide Number Placeholder 3"/>
          <p:cNvSpPr>
            <a:spLocks noGrp="1"/>
          </p:cNvSpPr>
          <p:nvPr>
            <p:ph type="sldNum" sz="quarter" idx="11"/>
          </p:nvPr>
        </p:nvSpPr>
        <p:spPr/>
        <p:txBody>
          <a:bodyPr/>
          <a:lstStyle>
            <a:lvl1pPr>
              <a:defRPr/>
            </a:lvl1pPr>
          </a:lstStyle>
          <a:p>
            <a:fld id="{62D2F925-A4E3-4892-BA1C-E05C8CC9D3FD}" type="slidenum">
              <a:rPr lang="en-US"/>
              <a:pPr/>
              <a:t>‹#›</a:t>
            </a:fld>
            <a:endParaRPr lang="en-US"/>
          </a:p>
        </p:txBody>
      </p:sp>
      <p:sp>
        <p:nvSpPr>
          <p:cNvPr id="5" name="Footer Placeholder 4"/>
          <p:cNvSpPr>
            <a:spLocks noGrp="1"/>
          </p:cNvSpPr>
          <p:nvPr>
            <p:ph type="ftr" sz="quarter" idx="12"/>
          </p:nvPr>
        </p:nvSpPr>
        <p:spPr/>
        <p:txBody>
          <a:bodyPr/>
          <a:lstStyle>
            <a:lvl1pPr>
              <a:defRPr/>
            </a:lvl1pPr>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CAE4A846-C5DD-49F1-94F3-4265BB058C38}" type="datetimeFigureOut">
              <a:rPr lang="en-US"/>
              <a:pPr/>
              <a:t>12/5/2011</a:t>
            </a:fld>
            <a:endParaRPr lang="en-US"/>
          </a:p>
        </p:txBody>
      </p:sp>
      <p:sp>
        <p:nvSpPr>
          <p:cNvPr id="3" name="Slide Number Placeholder 2"/>
          <p:cNvSpPr>
            <a:spLocks noGrp="1"/>
          </p:cNvSpPr>
          <p:nvPr>
            <p:ph type="sldNum" sz="quarter" idx="11"/>
          </p:nvPr>
        </p:nvSpPr>
        <p:spPr/>
        <p:txBody>
          <a:bodyPr/>
          <a:lstStyle>
            <a:lvl1pPr>
              <a:defRPr/>
            </a:lvl1pPr>
          </a:lstStyle>
          <a:p>
            <a:fld id="{42EFD648-9CD0-479C-B928-1CCA08547C0C}" type="slidenum">
              <a:rPr lang="en-US"/>
              <a:pPr/>
              <a:t>‹#›</a:t>
            </a:fld>
            <a:endParaRPr lang="en-US"/>
          </a:p>
        </p:txBody>
      </p:sp>
      <p:sp>
        <p:nvSpPr>
          <p:cNvPr id="4" name="Footer Placeholder 3"/>
          <p:cNvSpPr>
            <a:spLocks noGrp="1"/>
          </p:cNvSpPr>
          <p:nvPr>
            <p:ph type="ftr" sz="quarter" idx="12"/>
          </p:nvPr>
        </p:nvSpPr>
        <p:spPr/>
        <p:txBody>
          <a:bodyPr/>
          <a:lstStyle>
            <a:lvl1pPr>
              <a:defRPr/>
            </a:lvl1pPr>
          </a:lstStyle>
          <a:p>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8E43C23F-E254-4F94-9727-BC8D876F31B3}" type="datetimeFigureOut">
              <a:rPr lang="en-US"/>
              <a:pPr/>
              <a:t>12/5/2011</a:t>
            </a:fld>
            <a:endParaRPr lang="en-US"/>
          </a:p>
        </p:txBody>
      </p:sp>
      <p:sp>
        <p:nvSpPr>
          <p:cNvPr id="6" name="Slide Number Placeholder 5"/>
          <p:cNvSpPr>
            <a:spLocks noGrp="1"/>
          </p:cNvSpPr>
          <p:nvPr>
            <p:ph type="sldNum" sz="quarter" idx="11"/>
          </p:nvPr>
        </p:nvSpPr>
        <p:spPr/>
        <p:txBody>
          <a:bodyPr/>
          <a:lstStyle>
            <a:lvl1pPr>
              <a:defRPr/>
            </a:lvl1pPr>
          </a:lstStyle>
          <a:p>
            <a:fld id="{CECDD727-B8DB-4750-987C-0B00DFCF66B7}" type="slidenum">
              <a:rPr lang="en-US"/>
              <a:pPr/>
              <a:t>‹#›</a:t>
            </a:fld>
            <a:endParaRPr lang="en-US"/>
          </a:p>
        </p:txBody>
      </p:sp>
      <p:sp>
        <p:nvSpPr>
          <p:cNvPr id="7" name="Footer Placeholder 6"/>
          <p:cNvSpPr>
            <a:spLocks noGrp="1"/>
          </p:cNvSpPr>
          <p:nvPr>
            <p:ph type="ftr" sz="quarter" idx="12"/>
          </p:nvPr>
        </p:nvSpPr>
        <p:spPr/>
        <p:txBody>
          <a:bodyPr/>
          <a:lstStyle>
            <a:lvl1pPr>
              <a:defRPr/>
            </a:lvl1pPr>
          </a:lstStyle>
          <a:p>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A3B05C2B-7F8C-4899-8A57-F9ECEA59EA3E}" type="datetimeFigureOut">
              <a:rPr lang="en-US"/>
              <a:pPr/>
              <a:t>12/5/2011</a:t>
            </a:fld>
            <a:endParaRPr lang="en-US"/>
          </a:p>
        </p:txBody>
      </p:sp>
      <p:sp>
        <p:nvSpPr>
          <p:cNvPr id="6" name="Slide Number Placeholder 5"/>
          <p:cNvSpPr>
            <a:spLocks noGrp="1"/>
          </p:cNvSpPr>
          <p:nvPr>
            <p:ph type="sldNum" sz="quarter" idx="11"/>
          </p:nvPr>
        </p:nvSpPr>
        <p:spPr/>
        <p:txBody>
          <a:bodyPr/>
          <a:lstStyle>
            <a:lvl1pPr>
              <a:defRPr/>
            </a:lvl1pPr>
          </a:lstStyle>
          <a:p>
            <a:fld id="{70CAE3C0-024B-462C-B21F-7C8BE99EDBF2}" type="slidenum">
              <a:rPr lang="en-US"/>
              <a:pPr/>
              <a:t>‹#›</a:t>
            </a:fld>
            <a:endParaRPr lang="en-US"/>
          </a:p>
        </p:txBody>
      </p:sp>
      <p:sp>
        <p:nvSpPr>
          <p:cNvPr id="7" name="Footer Placeholder 6"/>
          <p:cNvSpPr>
            <a:spLocks noGrp="1"/>
          </p:cNvSpPr>
          <p:nvPr>
            <p:ph type="ftr" sz="quarter" idx="12"/>
          </p:nvPr>
        </p:nvSpPr>
        <p:spPr/>
        <p:txBody>
          <a:bodyPr/>
          <a:lstStyle>
            <a:lvl1pPr>
              <a:defRPr/>
            </a:lvl1p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E9FFC40D-DA4F-4C96-9CE5-B3616B3E37B4}" type="datetimeFigureOut">
              <a:rPr lang="en-US"/>
              <a:pPr/>
              <a:t>12/5/2011</a:t>
            </a:fld>
            <a:endParaRPr lang="en-US"/>
          </a:p>
        </p:txBody>
      </p:sp>
      <p:sp>
        <p:nvSpPr>
          <p:cNvPr id="5" name="Slide Number Placeholder 4"/>
          <p:cNvSpPr>
            <a:spLocks noGrp="1"/>
          </p:cNvSpPr>
          <p:nvPr>
            <p:ph type="sldNum" sz="quarter" idx="11"/>
          </p:nvPr>
        </p:nvSpPr>
        <p:spPr/>
        <p:txBody>
          <a:bodyPr/>
          <a:lstStyle>
            <a:lvl1pPr>
              <a:defRPr/>
            </a:lvl1pPr>
          </a:lstStyle>
          <a:p>
            <a:fld id="{586EBE93-8D59-4A67-9EC6-CDCCD383321B}" type="slidenum">
              <a:rPr lang="en-US"/>
              <a:pPr/>
              <a:t>‹#›</a:t>
            </a:fld>
            <a:endParaRPr lang="en-US"/>
          </a:p>
        </p:txBody>
      </p:sp>
      <p:sp>
        <p:nvSpPr>
          <p:cNvPr id="6" name="Footer Placeholder 5"/>
          <p:cNvSpPr>
            <a:spLocks noGrp="1"/>
          </p:cNvSpPr>
          <p:nvPr>
            <p:ph type="ftr" sz="quarter" idx="12"/>
          </p:nvPr>
        </p:nvSpPr>
        <p:spPr/>
        <p:txBody>
          <a:bodyPr/>
          <a:lstStyle>
            <a:lvl1pPr>
              <a:defRPr/>
            </a:lvl1pPr>
          </a:lstStyle>
          <a:p>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75824A7-0662-4655-84D9-34B0E1F5E9C0}" type="datetimeFigureOut">
              <a:rPr lang="en-US"/>
              <a:pPr/>
              <a:t>12/5/2011</a:t>
            </a:fld>
            <a:endParaRPr lang="en-US"/>
          </a:p>
        </p:txBody>
      </p:sp>
      <p:sp>
        <p:nvSpPr>
          <p:cNvPr id="5" name="Slide Number Placeholder 4"/>
          <p:cNvSpPr>
            <a:spLocks noGrp="1"/>
          </p:cNvSpPr>
          <p:nvPr>
            <p:ph type="sldNum" sz="quarter" idx="11"/>
          </p:nvPr>
        </p:nvSpPr>
        <p:spPr/>
        <p:txBody>
          <a:bodyPr/>
          <a:lstStyle>
            <a:lvl1pPr>
              <a:defRPr/>
            </a:lvl1pPr>
          </a:lstStyle>
          <a:p>
            <a:fld id="{D5B3B003-8793-4483-AB64-AAD12CC6514A}" type="slidenum">
              <a:rPr lang="en-US"/>
              <a:pPr/>
              <a:t>‹#›</a:t>
            </a:fld>
            <a:endParaRPr lang="en-US"/>
          </a:p>
        </p:txBody>
      </p:sp>
      <p:sp>
        <p:nvSpPr>
          <p:cNvPr id="6" name="Footer Placeholder 5"/>
          <p:cNvSpPr>
            <a:spLocks noGrp="1"/>
          </p:cNvSpPr>
          <p:nvPr>
            <p:ph type="ftr" sz="quarter" idx="12"/>
          </p:nvPr>
        </p:nvSpPr>
        <p:spPr/>
        <p:txBody>
          <a:bodyPr/>
          <a:lstStyle>
            <a:lvl1pPr>
              <a:defRPr/>
            </a:lvl1pPr>
          </a:lstStyle>
          <a:p>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dt" sz="half" idx="2"/>
          </p:nvPr>
        </p:nvSpPr>
        <p:spPr bwMode="auto">
          <a:xfrm>
            <a:off x="457200" y="625157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fld id="{29D5B98E-C46C-4558-8B54-4F2CE116A8DD}" type="datetimeFigureOut">
              <a:rPr lang="en-US"/>
              <a:pPr/>
              <a:t>12/5/2011</a:t>
            </a:fld>
            <a:endParaRPr lang="en-US"/>
          </a:p>
        </p:txBody>
      </p:sp>
      <p:sp>
        <p:nvSpPr>
          <p:cNvPr id="33795" name="Rectangle 3"/>
          <p:cNvSpPr>
            <a:spLocks noGrp="1" noChangeArrowheads="1"/>
          </p:cNvSpPr>
          <p:nvPr>
            <p:ph type="sldNum" sz="quarter" idx="4"/>
          </p:nvPr>
        </p:nvSpPr>
        <p:spPr bwMode="auto">
          <a:xfrm>
            <a:off x="6553200" y="6248400"/>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458A0905-4E8C-4E41-AC23-45624927175D}" type="slidenum">
              <a:rPr lang="en-US"/>
              <a:pPr/>
              <a:t>‹#›</a:t>
            </a:fld>
            <a:endParaRPr lang="en-US"/>
          </a:p>
        </p:txBody>
      </p:sp>
      <p:grpSp>
        <p:nvGrpSpPr>
          <p:cNvPr id="33796" name="Group 4"/>
          <p:cNvGrpSpPr>
            <a:grpSpLocks/>
          </p:cNvGrpSpPr>
          <p:nvPr/>
        </p:nvGrpSpPr>
        <p:grpSpPr bwMode="auto">
          <a:xfrm>
            <a:off x="0" y="0"/>
            <a:ext cx="9140825" cy="6850063"/>
            <a:chOff x="0" y="0"/>
            <a:chExt cx="5758" cy="4315"/>
          </a:xfrm>
        </p:grpSpPr>
        <p:grpSp>
          <p:nvGrpSpPr>
            <p:cNvPr id="33797" name="Group 5"/>
            <p:cNvGrpSpPr>
              <a:grpSpLocks/>
            </p:cNvGrpSpPr>
            <p:nvPr userDrawn="1"/>
          </p:nvGrpSpPr>
          <p:grpSpPr bwMode="auto">
            <a:xfrm>
              <a:off x="1728" y="2230"/>
              <a:ext cx="4027" cy="2085"/>
              <a:chOff x="1728" y="2230"/>
              <a:chExt cx="4027" cy="2085"/>
            </a:xfrm>
          </p:grpSpPr>
          <p:sp>
            <p:nvSpPr>
              <p:cNvPr id="33798" name="Freeform 6"/>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endParaRPr lang="en-US"/>
              </a:p>
            </p:txBody>
          </p:sp>
          <p:sp>
            <p:nvSpPr>
              <p:cNvPr id="33799" name="Freeform 7"/>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endParaRPr lang="en-US"/>
              </a:p>
            </p:txBody>
          </p:sp>
          <p:sp>
            <p:nvSpPr>
              <p:cNvPr id="33800" name="Freeform 8"/>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endParaRPr lang="en-US"/>
              </a:p>
            </p:txBody>
          </p:sp>
          <p:sp>
            <p:nvSpPr>
              <p:cNvPr id="33801" name="Freeform 9"/>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endParaRPr lang="en-US"/>
              </a:p>
            </p:txBody>
          </p:sp>
          <p:sp>
            <p:nvSpPr>
              <p:cNvPr id="33802" name="Freeform 10"/>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endParaRPr lang="en-US"/>
              </a:p>
            </p:txBody>
          </p:sp>
        </p:grpSp>
        <p:sp>
          <p:nvSpPr>
            <p:cNvPr id="33803" name="Freeform 11"/>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endParaRPr lang="en-US"/>
            </a:p>
          </p:txBody>
        </p:sp>
        <p:sp>
          <p:nvSpPr>
            <p:cNvPr id="33804" name="Freeform 12"/>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endParaRPr lang="en-US"/>
            </a:p>
          </p:txBody>
        </p:sp>
      </p:grpSp>
      <p:sp>
        <p:nvSpPr>
          <p:cNvPr id="33805"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33806" name="Rectangle 14"/>
          <p:cNvSpPr>
            <a:spLocks noGrp="1" noChangeArrowheads="1"/>
          </p:cNvSpPr>
          <p:nvPr>
            <p:ph type="ftr" sz="quarter" idx="3"/>
          </p:nvPr>
        </p:nvSpPr>
        <p:spPr bwMode="auto">
          <a:xfrm>
            <a:off x="3124200" y="6248400"/>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Arial" charset="0"/>
              </a:defRPr>
            </a:lvl1pPr>
          </a:lstStyle>
          <a:p>
            <a:endParaRPr lang="en-US"/>
          </a:p>
        </p:txBody>
      </p:sp>
      <p:sp>
        <p:nvSpPr>
          <p:cNvPr id="33807" name="Rectangle 15"/>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iming>
    <p:tnLst>
      <p:par>
        <p:cTn id="1" dur="indefinite" restart="never" nodeType="tmRoot"/>
      </p:par>
    </p:tnLst>
  </p:timing>
  <p:txStyles>
    <p:titleStyle>
      <a:lvl1pPr algn="ctr" rtl="0" fontAlgn="base">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cs typeface="Arial" charset="0"/>
        </a:defRPr>
      </a:lvl2pPr>
      <a:lvl3pPr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cs typeface="Arial" charset="0"/>
        </a:defRPr>
      </a:lvl3pPr>
      <a:lvl4pPr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cs typeface="Arial" charset="0"/>
        </a:defRPr>
      </a:lvl4pPr>
      <a:lvl5pPr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cs typeface="Arial"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cs typeface="Arial"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cs typeface="Arial"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cs typeface="Arial"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cs typeface="Arial" charset="0"/>
        </a:defRPr>
      </a:lvl9pPr>
    </p:titleStyle>
    <p:bodyStyle>
      <a:lvl1pPr marL="342900" indent="-342900" algn="l" rtl="0" fontAlgn="base">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cs typeface="+mn-cs"/>
        </a:defRPr>
      </a:lvl2pPr>
      <a:lvl3pPr marL="1143000" indent="-228600" algn="l" rtl="0" fontAlgn="base">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cs typeface="+mn-cs"/>
        </a:defRPr>
      </a:lvl3pPr>
      <a:lvl4pPr marL="1600200" indent="-228600" algn="l" rtl="0" fontAlgn="base">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cs typeface="+mn-cs"/>
        </a:defRPr>
      </a:lvl4pPr>
      <a:lvl5pPr marL="20574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cs typeface="+mn-cs"/>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cs typeface="+mn-cs"/>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cs typeface="+mn-cs"/>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cs typeface="+mn-cs"/>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hyperlink" Target="http://www.viktor-rolf-parfums.com/_ww/_fr/index.aspx"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www.ft.com/cms/a5dd621a-e39d-11dc-8799-0000779fd2ac.html?_i_referralObject=429873204&amp;fromSearch=n"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ctrTitle" idx="4294967295"/>
          </p:nvPr>
        </p:nvSpPr>
        <p:spPr>
          <a:xfrm>
            <a:off x="685800" y="2130425"/>
            <a:ext cx="7772400" cy="1470025"/>
          </a:xfrm>
        </p:spPr>
        <p:txBody>
          <a:bodyPr/>
          <a:lstStyle/>
          <a:p>
            <a:r>
              <a:rPr lang="en-GB" sz="6000" dirty="0"/>
              <a:t>Postmodern Marketing</a:t>
            </a:r>
          </a:p>
        </p:txBody>
      </p:sp>
      <p:sp>
        <p:nvSpPr>
          <p:cNvPr id="3" name="Subtitle 2"/>
          <p:cNvSpPr>
            <a:spLocks noGrp="1"/>
          </p:cNvSpPr>
          <p:nvPr>
            <p:ph type="subTitle" idx="4294967295"/>
          </p:nvPr>
        </p:nvSpPr>
        <p:spPr>
          <a:xfrm>
            <a:off x="1371600" y="3886200"/>
            <a:ext cx="6400800" cy="1752600"/>
          </a:xfrm>
        </p:spPr>
        <p:txBody>
          <a:bodyPr>
            <a:normAutofit/>
          </a:bodyPr>
          <a:lstStyle/>
          <a:p>
            <a:pPr marL="0" indent="0" algn="ctr">
              <a:buFont typeface="Wingdings" pitchFamily="2" charset="2"/>
              <a:buNone/>
            </a:pPr>
            <a:r>
              <a:rPr lang="en-GB" dirty="0" smtClean="0">
                <a:solidFill>
                  <a:srgbClr val="898989"/>
                </a:solidFill>
              </a:rPr>
              <a:t>Huw Thomas</a:t>
            </a:r>
            <a:endParaRPr lang="en-GB"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idx="4294967295"/>
          </p:nvPr>
        </p:nvSpPr>
        <p:spPr/>
        <p:txBody>
          <a:bodyPr/>
          <a:lstStyle/>
          <a:p>
            <a:r>
              <a:rPr lang="en-GB" b="0"/>
              <a:t>Learning Outcomes</a:t>
            </a:r>
          </a:p>
        </p:txBody>
      </p:sp>
      <p:sp>
        <p:nvSpPr>
          <p:cNvPr id="15362" name="Rectangle 3"/>
          <p:cNvSpPr>
            <a:spLocks noGrp="1" noChangeArrowheads="1"/>
          </p:cNvSpPr>
          <p:nvPr>
            <p:ph type="body" idx="4294967295"/>
          </p:nvPr>
        </p:nvSpPr>
        <p:spPr>
          <a:xfrm>
            <a:off x="701675" y="1719263"/>
            <a:ext cx="7772400" cy="3384550"/>
          </a:xfrm>
        </p:spPr>
        <p:txBody>
          <a:bodyPr/>
          <a:lstStyle/>
          <a:p>
            <a:pPr>
              <a:lnSpc>
                <a:spcPct val="90000"/>
              </a:lnSpc>
              <a:buFontTx/>
              <a:buNone/>
            </a:pPr>
            <a:r>
              <a:rPr lang="en-GB" sz="500"/>
              <a:t> </a:t>
            </a:r>
          </a:p>
          <a:p>
            <a:pPr>
              <a:lnSpc>
                <a:spcPct val="90000"/>
              </a:lnSpc>
            </a:pPr>
            <a:r>
              <a:rPr lang="en-GB" sz="2800"/>
              <a:t>Explain the key features of postmodern marketing.</a:t>
            </a:r>
          </a:p>
          <a:p>
            <a:pPr>
              <a:lnSpc>
                <a:spcPct val="90000"/>
              </a:lnSpc>
              <a:buFontTx/>
              <a:buNone/>
            </a:pPr>
            <a:endParaRPr lang="en-GB" sz="2800"/>
          </a:p>
          <a:p>
            <a:pPr>
              <a:lnSpc>
                <a:spcPct val="90000"/>
              </a:lnSpc>
            </a:pPr>
            <a:r>
              <a:rPr lang="en-GB" sz="2800"/>
              <a:t>Explain the role of semiotics in consumption.</a:t>
            </a:r>
          </a:p>
          <a:p>
            <a:pPr>
              <a:lnSpc>
                <a:spcPct val="90000"/>
              </a:lnSpc>
              <a:buFontTx/>
              <a:buNone/>
            </a:pPr>
            <a:endParaRPr lang="en-GB" sz="2800"/>
          </a:p>
          <a:p>
            <a:pPr>
              <a:lnSpc>
                <a:spcPct val="90000"/>
              </a:lnSpc>
            </a:pPr>
            <a:r>
              <a:rPr lang="en-GB" sz="2800"/>
              <a:t>Deconstruct marketing ‘texts’.</a:t>
            </a:r>
          </a:p>
          <a:p>
            <a:pPr>
              <a:lnSpc>
                <a:spcPct val="90000"/>
              </a:lnSpc>
              <a:buFontTx/>
              <a:buNone/>
            </a:pPr>
            <a:endParaRPr lang="en-GB" sz="2800"/>
          </a:p>
          <a:p>
            <a:pPr>
              <a:lnSpc>
                <a:spcPct val="90000"/>
              </a:lnSpc>
            </a:pPr>
            <a:r>
              <a:rPr lang="en-GB" sz="2800"/>
              <a:t>Briefly analyse the concept of societal marketing.</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idx="4294967295"/>
          </p:nvPr>
        </p:nvSpPr>
        <p:spPr/>
        <p:txBody>
          <a:bodyPr/>
          <a:lstStyle/>
          <a:p>
            <a:r>
              <a:rPr lang="en-GB"/>
              <a:t>Postmodern marketing</a:t>
            </a:r>
          </a:p>
        </p:txBody>
      </p:sp>
      <p:sp>
        <p:nvSpPr>
          <p:cNvPr id="16386" name="Text Placeholder 3"/>
          <p:cNvSpPr>
            <a:spLocks noGrp="1"/>
          </p:cNvSpPr>
          <p:nvPr>
            <p:ph type="body" idx="4294967295"/>
          </p:nvPr>
        </p:nvSpPr>
        <p:spPr>
          <a:xfrm>
            <a:off x="457200" y="1535113"/>
            <a:ext cx="4040188" cy="639762"/>
          </a:xfrm>
        </p:spPr>
        <p:txBody>
          <a:bodyPr anchor="b"/>
          <a:lstStyle/>
          <a:p>
            <a:pPr marL="0" indent="0">
              <a:buFont typeface="Wingdings" pitchFamily="2" charset="2"/>
              <a:buNone/>
            </a:pPr>
            <a:r>
              <a:rPr lang="en-GB" sz="2400" b="1"/>
              <a:t>Modern Marketing	</a:t>
            </a:r>
          </a:p>
        </p:txBody>
      </p:sp>
      <p:sp>
        <p:nvSpPr>
          <p:cNvPr id="16387" name="Content Placeholder 4"/>
          <p:cNvSpPr>
            <a:spLocks noGrp="1"/>
          </p:cNvSpPr>
          <p:nvPr>
            <p:ph sz="half" idx="4294967295"/>
          </p:nvPr>
        </p:nvSpPr>
        <p:spPr>
          <a:xfrm>
            <a:off x="457200" y="2174875"/>
            <a:ext cx="4040188" cy="3951288"/>
          </a:xfrm>
        </p:spPr>
        <p:txBody>
          <a:bodyPr/>
          <a:lstStyle/>
          <a:p>
            <a:r>
              <a:rPr lang="en-GB" sz="2400"/>
              <a:t>Marketing to individual consumers	</a:t>
            </a:r>
          </a:p>
          <a:p>
            <a:r>
              <a:rPr lang="en-GB" sz="2400"/>
              <a:t>Brand and image building</a:t>
            </a:r>
          </a:p>
          <a:p>
            <a:r>
              <a:rPr lang="en-GB" sz="2400"/>
              <a:t>Value derives from prescribed benefits of the bundle of products offered to consumers</a:t>
            </a:r>
          </a:p>
          <a:p>
            <a:endParaRPr lang="en-GB" sz="2400"/>
          </a:p>
        </p:txBody>
      </p:sp>
      <p:sp>
        <p:nvSpPr>
          <p:cNvPr id="16388" name="Text Placeholder 5"/>
          <p:cNvSpPr>
            <a:spLocks noGrp="1"/>
          </p:cNvSpPr>
          <p:nvPr>
            <p:ph type="body" sz="quarter" idx="4294967295"/>
          </p:nvPr>
        </p:nvSpPr>
        <p:spPr>
          <a:xfrm>
            <a:off x="4645025" y="1535113"/>
            <a:ext cx="4041775" cy="639762"/>
          </a:xfrm>
        </p:spPr>
        <p:txBody>
          <a:bodyPr anchor="b"/>
          <a:lstStyle/>
          <a:p>
            <a:pPr marL="0" indent="0">
              <a:buFont typeface="Wingdings" pitchFamily="2" charset="2"/>
              <a:buNone/>
            </a:pPr>
            <a:r>
              <a:rPr lang="en-GB" sz="2400" b="1"/>
              <a:t>Postmodern Marketing</a:t>
            </a:r>
          </a:p>
        </p:txBody>
      </p:sp>
      <p:sp>
        <p:nvSpPr>
          <p:cNvPr id="16389" name="Content Placeholder 6"/>
          <p:cNvSpPr>
            <a:spLocks noGrp="1"/>
          </p:cNvSpPr>
          <p:nvPr>
            <p:ph sz="quarter" idx="4294967295"/>
          </p:nvPr>
        </p:nvSpPr>
        <p:spPr>
          <a:xfrm>
            <a:off x="4645025" y="2174875"/>
            <a:ext cx="4041775" cy="3951288"/>
          </a:xfrm>
        </p:spPr>
        <p:txBody>
          <a:bodyPr/>
          <a:lstStyle/>
          <a:p>
            <a:r>
              <a:rPr lang="en-GB" sz="2400"/>
              <a:t>Marketing to communities of consumers</a:t>
            </a:r>
          </a:p>
          <a:p>
            <a:r>
              <a:rPr lang="en-GB" sz="2400"/>
              <a:t>Building consumer experiences (consumers actively participate in the brand experience)</a:t>
            </a:r>
          </a:p>
          <a:p>
            <a:r>
              <a:rPr lang="en-GB" sz="2400"/>
              <a:t>Consumption experience matters more than what is being consumed (experiential marketing)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idx="4294967295"/>
          </p:nvPr>
        </p:nvSpPr>
        <p:spPr/>
        <p:txBody>
          <a:bodyPr/>
          <a:lstStyle/>
          <a:p>
            <a:r>
              <a:rPr lang="en-GB"/>
              <a:t>Postmodern marketing</a:t>
            </a:r>
          </a:p>
        </p:txBody>
      </p:sp>
      <p:sp>
        <p:nvSpPr>
          <p:cNvPr id="3" name="Text Placeholder 2"/>
          <p:cNvSpPr>
            <a:spLocks noGrp="1"/>
          </p:cNvSpPr>
          <p:nvPr>
            <p:ph type="body" idx="4294967295"/>
          </p:nvPr>
        </p:nvSpPr>
        <p:spPr>
          <a:xfrm>
            <a:off x="457200" y="1535113"/>
            <a:ext cx="4040188" cy="639762"/>
          </a:xfrm>
        </p:spPr>
        <p:txBody>
          <a:bodyPr anchor="b">
            <a:normAutofit/>
          </a:bodyPr>
          <a:lstStyle/>
          <a:p>
            <a:pPr marL="0" indent="0">
              <a:lnSpc>
                <a:spcPct val="80000"/>
              </a:lnSpc>
              <a:buFont typeface="Wingdings" pitchFamily="2" charset="2"/>
              <a:buNone/>
            </a:pPr>
            <a:endParaRPr lang="en-GB" sz="600" b="1"/>
          </a:p>
          <a:p>
            <a:pPr marL="0" indent="0">
              <a:lnSpc>
                <a:spcPct val="80000"/>
              </a:lnSpc>
              <a:buFont typeface="Wingdings" pitchFamily="2" charset="2"/>
              <a:buNone/>
            </a:pPr>
            <a:r>
              <a:rPr lang="en-GB" sz="2400" b="1"/>
              <a:t>Modern marketing</a:t>
            </a:r>
            <a:r>
              <a:rPr lang="en-GB" sz="600" b="1"/>
              <a:t>			</a:t>
            </a:r>
          </a:p>
        </p:txBody>
      </p:sp>
      <p:sp>
        <p:nvSpPr>
          <p:cNvPr id="18435" name="Content Placeholder 3"/>
          <p:cNvSpPr>
            <a:spLocks noGrp="1"/>
          </p:cNvSpPr>
          <p:nvPr>
            <p:ph sz="half" idx="4294967295"/>
          </p:nvPr>
        </p:nvSpPr>
        <p:spPr>
          <a:xfrm>
            <a:off x="457200" y="2174875"/>
            <a:ext cx="4040188" cy="3951288"/>
          </a:xfrm>
        </p:spPr>
        <p:txBody>
          <a:bodyPr/>
          <a:lstStyle/>
          <a:p>
            <a:r>
              <a:rPr lang="en-GB" sz="2400"/>
              <a:t>Consumers consume material components of products</a:t>
            </a:r>
          </a:p>
          <a:p>
            <a:r>
              <a:rPr lang="en-GB" sz="2400"/>
              <a:t>Value derives from material features</a:t>
            </a:r>
          </a:p>
        </p:txBody>
      </p:sp>
      <p:sp>
        <p:nvSpPr>
          <p:cNvPr id="18436" name="Text Placeholder 4"/>
          <p:cNvSpPr>
            <a:spLocks noGrp="1"/>
          </p:cNvSpPr>
          <p:nvPr>
            <p:ph type="body" sz="quarter" idx="4294967295"/>
          </p:nvPr>
        </p:nvSpPr>
        <p:spPr>
          <a:xfrm>
            <a:off x="4645025" y="1535113"/>
            <a:ext cx="4041775" cy="639762"/>
          </a:xfrm>
        </p:spPr>
        <p:txBody>
          <a:bodyPr anchor="b"/>
          <a:lstStyle/>
          <a:p>
            <a:pPr marL="0" indent="0">
              <a:buFont typeface="Wingdings" pitchFamily="2" charset="2"/>
              <a:buNone/>
            </a:pPr>
            <a:r>
              <a:rPr lang="en-GB" sz="2400" b="1"/>
              <a:t>Postmodern Marketing</a:t>
            </a:r>
          </a:p>
        </p:txBody>
      </p:sp>
      <p:sp>
        <p:nvSpPr>
          <p:cNvPr id="18437" name="Content Placeholder 5"/>
          <p:cNvSpPr>
            <a:spLocks noGrp="1"/>
          </p:cNvSpPr>
          <p:nvPr>
            <p:ph sz="quarter" idx="4294967295"/>
          </p:nvPr>
        </p:nvSpPr>
        <p:spPr>
          <a:xfrm>
            <a:off x="4645025" y="2174875"/>
            <a:ext cx="4041775" cy="3951288"/>
          </a:xfrm>
        </p:spPr>
        <p:txBody>
          <a:bodyPr/>
          <a:lstStyle/>
          <a:p>
            <a:r>
              <a:rPr lang="en-GB" sz="2400"/>
              <a:t>Consumers buy into what the brand stands for (e.g. Benetton, Co-operative Bank)</a:t>
            </a:r>
          </a:p>
          <a:p>
            <a:r>
              <a:rPr lang="en-GB" sz="2400"/>
              <a:t>Value derives from the meaning of the brand to us and others as well as the experience associated with that brand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idx="4294967295"/>
          </p:nvPr>
        </p:nvSpPr>
        <p:spPr/>
        <p:txBody>
          <a:bodyPr/>
          <a:lstStyle/>
          <a:p>
            <a:r>
              <a:rPr lang="en-GB"/>
              <a:t>Research approaches</a:t>
            </a:r>
          </a:p>
        </p:txBody>
      </p:sp>
      <p:sp>
        <p:nvSpPr>
          <p:cNvPr id="20482" name="Content Placeholder 2"/>
          <p:cNvSpPr>
            <a:spLocks noGrp="1"/>
          </p:cNvSpPr>
          <p:nvPr>
            <p:ph idx="4294967295"/>
          </p:nvPr>
        </p:nvSpPr>
        <p:spPr/>
        <p:txBody>
          <a:bodyPr/>
          <a:lstStyle/>
          <a:p>
            <a:r>
              <a:rPr lang="en-GB" dirty="0"/>
              <a:t>Qualitative research is more suitable to study cultural experiences</a:t>
            </a:r>
          </a:p>
          <a:p>
            <a:r>
              <a:rPr lang="en-GB" dirty="0"/>
              <a:t>Cultural anthropology: aimed at studying cultural differences in human behaviours</a:t>
            </a:r>
          </a:p>
          <a:p>
            <a:r>
              <a:rPr lang="en-GB" dirty="0"/>
              <a:t>Ethnography: sub-discipline deriving from cultural anthropology based on participant observation of social rites within specific sub-cultural groupings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9890" name="Rectangle 2"/>
          <p:cNvSpPr>
            <a:spLocks noGrp="1" noChangeArrowheads="1"/>
          </p:cNvSpPr>
          <p:nvPr>
            <p:ph type="title" idx="4294967295"/>
          </p:nvPr>
        </p:nvSpPr>
        <p:spPr>
          <a:xfrm>
            <a:off x="395288" y="609600"/>
            <a:ext cx="8208962" cy="838200"/>
          </a:xfrm>
        </p:spPr>
        <p:txBody>
          <a:bodyPr>
            <a:normAutofit/>
          </a:bodyPr>
          <a:lstStyle/>
          <a:p>
            <a:r>
              <a:rPr lang="en-GB" sz="4000" b="0"/>
              <a:t>Modern and Postmodern Research</a:t>
            </a:r>
          </a:p>
        </p:txBody>
      </p:sp>
      <p:pic>
        <p:nvPicPr>
          <p:cNvPr id="22530" name="Picture 42" descr="ch19t02"/>
          <p:cNvPicPr>
            <a:picLocks noChangeAspect="1" noChangeArrowheads="1"/>
          </p:cNvPicPr>
          <p:nvPr/>
        </p:nvPicPr>
        <p:blipFill>
          <a:blip r:embed="rId3" cstate="print"/>
          <a:srcRect/>
          <a:stretch>
            <a:fillRect/>
          </a:stretch>
        </p:blipFill>
        <p:spPr bwMode="auto">
          <a:xfrm>
            <a:off x="701675" y="1808163"/>
            <a:ext cx="7831138" cy="3990975"/>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ChangeArrowheads="1"/>
          </p:cNvSpPr>
          <p:nvPr>
            <p:ph type="title" idx="4294967295"/>
          </p:nvPr>
        </p:nvSpPr>
        <p:spPr/>
        <p:txBody>
          <a:bodyPr/>
          <a:lstStyle/>
          <a:p>
            <a:r>
              <a:rPr lang="en-GB" b="0"/>
              <a:t>The Positioning Triad</a:t>
            </a:r>
          </a:p>
        </p:txBody>
      </p:sp>
      <p:pic>
        <p:nvPicPr>
          <p:cNvPr id="24578" name="Picture 13" descr="ch19f01"/>
          <p:cNvPicPr>
            <a:picLocks noChangeAspect="1" noChangeArrowheads="1"/>
          </p:cNvPicPr>
          <p:nvPr/>
        </p:nvPicPr>
        <p:blipFill>
          <a:blip r:embed="rId3" cstate="print"/>
          <a:srcRect/>
          <a:stretch>
            <a:fillRect/>
          </a:stretch>
        </p:blipFill>
        <p:spPr bwMode="auto">
          <a:xfrm>
            <a:off x="1062038" y="1719263"/>
            <a:ext cx="7110412" cy="4048125"/>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ChangeArrowheads="1"/>
          </p:cNvSpPr>
          <p:nvPr>
            <p:ph type="title" idx="4294967295"/>
          </p:nvPr>
        </p:nvSpPr>
        <p:spPr/>
        <p:txBody>
          <a:bodyPr/>
          <a:lstStyle/>
          <a:p>
            <a:r>
              <a:rPr lang="en-GB" b="0" dirty="0"/>
              <a:t>Deconstruction</a:t>
            </a:r>
          </a:p>
        </p:txBody>
      </p:sp>
      <p:sp>
        <p:nvSpPr>
          <p:cNvPr id="26626" name="Rectangle 3"/>
          <p:cNvSpPr>
            <a:spLocks noGrp="1" noChangeArrowheads="1"/>
          </p:cNvSpPr>
          <p:nvPr>
            <p:ph type="body" idx="4294967295"/>
          </p:nvPr>
        </p:nvSpPr>
        <p:spPr/>
        <p:txBody>
          <a:bodyPr/>
          <a:lstStyle/>
          <a:p>
            <a:pPr>
              <a:lnSpc>
                <a:spcPct val="90000"/>
              </a:lnSpc>
            </a:pPr>
            <a:r>
              <a:rPr lang="en-GB" sz="2800" dirty="0"/>
              <a:t>In the postmodern world, pictures interact with words to show some sort of meaningful interaction. There is a free-playing between image and word (Scott, 1992). </a:t>
            </a:r>
          </a:p>
          <a:p>
            <a:pPr>
              <a:lnSpc>
                <a:spcPct val="90000"/>
              </a:lnSpc>
              <a:buFontTx/>
              <a:buNone/>
            </a:pPr>
            <a:endParaRPr lang="en-GB" sz="2800" dirty="0"/>
          </a:p>
          <a:p>
            <a:pPr>
              <a:lnSpc>
                <a:spcPct val="90000"/>
              </a:lnSpc>
            </a:pPr>
            <a:r>
              <a:rPr lang="en-GB" sz="2800" dirty="0"/>
              <a:t>Such works might be interpreted in different ways. Approaches to analysis include the use of the deconstruction linguistic technique, mostly commonly associated with French philosopher, Jacques Derrida. In deconstruction, the aim is to revisit what the ‘text’ is trying to convey. The reader looks at gaps, inconsistencies and underlying ‘absences’ in the text (Derrida, 1967).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ChangeArrowheads="1"/>
          </p:cNvSpPr>
          <p:nvPr>
            <p:ph type="title" idx="4294967295"/>
          </p:nvPr>
        </p:nvSpPr>
        <p:spPr/>
        <p:txBody>
          <a:bodyPr/>
          <a:lstStyle/>
          <a:p>
            <a:r>
              <a:rPr lang="en-GB" sz="3200" b="0"/>
              <a:t>Deconstruction Example: Flowerbomb</a:t>
            </a:r>
          </a:p>
        </p:txBody>
      </p:sp>
      <p:pic>
        <p:nvPicPr>
          <p:cNvPr id="28674" name="Picture 3" descr="Flower_Bomb_3"/>
          <p:cNvPicPr>
            <a:picLocks noChangeAspect="1" noChangeArrowheads="1"/>
          </p:cNvPicPr>
          <p:nvPr/>
        </p:nvPicPr>
        <p:blipFill>
          <a:blip r:embed="rId3" cstate="print"/>
          <a:srcRect/>
          <a:stretch>
            <a:fillRect/>
          </a:stretch>
        </p:blipFill>
        <p:spPr bwMode="auto">
          <a:xfrm>
            <a:off x="971550" y="1549400"/>
            <a:ext cx="2854325" cy="1879600"/>
          </a:xfrm>
          <a:prstGeom prst="rect">
            <a:avLst/>
          </a:prstGeom>
          <a:noFill/>
          <a:ln w="9525">
            <a:noFill/>
            <a:miter lim="800000"/>
            <a:headEnd/>
            <a:tailEnd/>
          </a:ln>
        </p:spPr>
      </p:pic>
      <p:sp>
        <p:nvSpPr>
          <p:cNvPr id="28675" name="Rectangle 4"/>
          <p:cNvSpPr>
            <a:spLocks noChangeArrowheads="1"/>
          </p:cNvSpPr>
          <p:nvPr/>
        </p:nvSpPr>
        <p:spPr bwMode="auto">
          <a:xfrm>
            <a:off x="468313" y="5445125"/>
            <a:ext cx="7205662" cy="822325"/>
          </a:xfrm>
          <a:prstGeom prst="rect">
            <a:avLst/>
          </a:prstGeom>
          <a:solidFill>
            <a:srgbClr val="333333">
              <a:alpha val="50195"/>
            </a:srgbClr>
          </a:solidFill>
          <a:ln w="9525">
            <a:noFill/>
            <a:miter lim="800000"/>
            <a:headEnd/>
            <a:tailEnd/>
          </a:ln>
        </p:spPr>
        <p:txBody>
          <a:bodyPr wrap="none" anchor="ctr">
            <a:spAutoFit/>
          </a:bodyPr>
          <a:lstStyle/>
          <a:p>
            <a:r>
              <a:rPr lang="en-GB" dirty="0">
                <a:solidFill>
                  <a:schemeClr val="hlink"/>
                </a:solidFill>
                <a:latin typeface="Calibri" pitchFamily="34" charset="0"/>
              </a:rPr>
              <a:t>View </a:t>
            </a:r>
            <a:r>
              <a:rPr lang="en-GB" dirty="0" err="1">
                <a:solidFill>
                  <a:schemeClr val="hlink"/>
                </a:solidFill>
                <a:latin typeface="Calibri" pitchFamily="34" charset="0"/>
              </a:rPr>
              <a:t>webstream</a:t>
            </a:r>
            <a:r>
              <a:rPr lang="en-GB" dirty="0">
                <a:solidFill>
                  <a:schemeClr val="hlink"/>
                </a:solidFill>
                <a:latin typeface="Calibri" pitchFamily="34" charset="0"/>
              </a:rPr>
              <a:t> of fashion show:</a:t>
            </a:r>
          </a:p>
          <a:p>
            <a:r>
              <a:rPr lang="en-GB" dirty="0">
                <a:solidFill>
                  <a:srgbClr val="000000"/>
                </a:solidFill>
                <a:latin typeface="Calibri" pitchFamily="34" charset="0"/>
                <a:hlinkClick r:id="rId4"/>
              </a:rPr>
              <a:t>http://www.viktor-rolf-parfums.com/_ww/_fr/index.aspx</a:t>
            </a:r>
            <a:r>
              <a:rPr lang="en-GB" dirty="0">
                <a:solidFill>
                  <a:srgbClr val="000000"/>
                </a:solidFill>
                <a:latin typeface="Calibri" pitchFamily="34" charset="0"/>
              </a:rPr>
              <a:t> </a:t>
            </a:r>
          </a:p>
        </p:txBody>
      </p:sp>
      <p:sp>
        <p:nvSpPr>
          <p:cNvPr id="28676" name="Rectangle 5"/>
          <p:cNvSpPr>
            <a:spLocks noChangeArrowheads="1"/>
          </p:cNvSpPr>
          <p:nvPr/>
        </p:nvSpPr>
        <p:spPr bwMode="auto">
          <a:xfrm>
            <a:off x="4205288" y="1673225"/>
            <a:ext cx="4938712" cy="915988"/>
          </a:xfrm>
          <a:prstGeom prst="rect">
            <a:avLst/>
          </a:prstGeom>
          <a:noFill/>
          <a:ln w="9525">
            <a:noFill/>
            <a:miter lim="800000"/>
            <a:headEnd/>
            <a:tailEnd/>
          </a:ln>
        </p:spPr>
        <p:txBody>
          <a:bodyPr wrap="none" anchor="ctr">
            <a:spAutoFit/>
          </a:bodyPr>
          <a:lstStyle/>
          <a:p>
            <a:r>
              <a:rPr lang="en-GB" sz="1600">
                <a:latin typeface="Arial" charset="0"/>
              </a:rPr>
              <a:t>“</a:t>
            </a:r>
            <a:r>
              <a:rPr lang="en-GB">
                <a:latin typeface="Arial" charset="0"/>
              </a:rPr>
              <a:t>Flower” connotes delicateness, femininity and </a:t>
            </a:r>
          </a:p>
          <a:p>
            <a:r>
              <a:rPr lang="en-GB">
                <a:latin typeface="Arial" charset="0"/>
              </a:rPr>
              <a:t>beauty whereas the signifier “Bomb” connotes </a:t>
            </a:r>
          </a:p>
          <a:p>
            <a:r>
              <a:rPr lang="en-GB">
                <a:latin typeface="Arial" charset="0"/>
              </a:rPr>
              <a:t>destructive power, masculinity, and war.</a:t>
            </a:r>
          </a:p>
        </p:txBody>
      </p:sp>
      <p:sp>
        <p:nvSpPr>
          <p:cNvPr id="28677" name="Rectangle 6"/>
          <p:cNvSpPr>
            <a:spLocks noChangeArrowheads="1"/>
          </p:cNvSpPr>
          <p:nvPr/>
        </p:nvSpPr>
        <p:spPr bwMode="auto">
          <a:xfrm>
            <a:off x="1231900" y="3716338"/>
            <a:ext cx="7665560" cy="1200329"/>
          </a:xfrm>
          <a:prstGeom prst="rect">
            <a:avLst/>
          </a:prstGeom>
          <a:noFill/>
          <a:ln w="9525">
            <a:noFill/>
            <a:miter lim="800000"/>
            <a:headEnd/>
            <a:tailEnd/>
          </a:ln>
        </p:spPr>
        <p:txBody>
          <a:bodyPr wrap="none" anchor="ctr">
            <a:spAutoFit/>
          </a:bodyPr>
          <a:lstStyle/>
          <a:p>
            <a:r>
              <a:rPr lang="en-GB" dirty="0">
                <a:latin typeface="Arial" charset="0"/>
              </a:rPr>
              <a:t>“Feminine”, or gentle and maternal, and “masculine”, or powerful and </a:t>
            </a:r>
          </a:p>
          <a:p>
            <a:r>
              <a:rPr lang="en-GB" dirty="0">
                <a:latin typeface="Arial" charset="0"/>
              </a:rPr>
              <a:t>destructive, hinting at a dark side which the modern woman keeps </a:t>
            </a:r>
          </a:p>
          <a:p>
            <a:r>
              <a:rPr lang="en-GB" dirty="0">
                <a:latin typeface="Arial" charset="0"/>
              </a:rPr>
              <a:t>secret. The perfume as a ‘text’ seeks to persuade women that </a:t>
            </a:r>
          </a:p>
          <a:p>
            <a:r>
              <a:rPr lang="en-GB" dirty="0">
                <a:latin typeface="Arial" charset="0"/>
              </a:rPr>
              <a:t>this mixture of good and evil in a bottle,</a:t>
            </a:r>
            <a:r>
              <a:rPr lang="en-GB" dirty="0">
                <a:latin typeface="Calibri" pitchFamily="34" charset="0"/>
              </a:rPr>
              <a:t> </a:t>
            </a:r>
            <a:r>
              <a:rPr lang="en-GB" dirty="0" smtClean="0">
                <a:latin typeface="Calibri" pitchFamily="34" charset="0"/>
              </a:rPr>
              <a:t>while indulgent, is also sophisticated.</a:t>
            </a:r>
            <a:endParaRPr lang="en-GB" dirty="0">
              <a:latin typeface="Calibri"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idx="4294967295"/>
          </p:nvPr>
        </p:nvSpPr>
        <p:spPr/>
        <p:txBody>
          <a:bodyPr/>
          <a:lstStyle/>
          <a:p>
            <a:r>
              <a:rPr lang="en-GB"/>
              <a:t>Sustainable marketing</a:t>
            </a:r>
          </a:p>
        </p:txBody>
      </p:sp>
      <p:sp>
        <p:nvSpPr>
          <p:cNvPr id="3" name="Content Placeholder 2"/>
          <p:cNvSpPr>
            <a:spLocks noGrp="1"/>
          </p:cNvSpPr>
          <p:nvPr>
            <p:ph idx="4294967295"/>
          </p:nvPr>
        </p:nvSpPr>
        <p:spPr/>
        <p:txBody>
          <a:bodyPr>
            <a:normAutofit/>
          </a:bodyPr>
          <a:lstStyle/>
          <a:p>
            <a:pPr>
              <a:lnSpc>
                <a:spcPct val="80000"/>
              </a:lnSpc>
            </a:pPr>
            <a:r>
              <a:rPr lang="en-GB" sz="3000"/>
              <a:t>Marketing concerned with people, planet and prosperity issues rather than just profitability</a:t>
            </a:r>
          </a:p>
          <a:p>
            <a:pPr>
              <a:lnSpc>
                <a:spcPct val="80000"/>
              </a:lnSpc>
            </a:pPr>
            <a:r>
              <a:rPr lang="en-GB" sz="3000"/>
              <a:t>Ecologically-sustainable marketing because</a:t>
            </a:r>
          </a:p>
          <a:p>
            <a:pPr>
              <a:lnSpc>
                <a:spcPct val="80000"/>
              </a:lnSpc>
              <a:buFont typeface="Arial" charset="0"/>
              <a:buAutoNum type="alphaLcParenR"/>
            </a:pPr>
            <a:r>
              <a:rPr lang="en-GB" sz="3000"/>
              <a:t>The general public has become increasingly aware of ecological issues</a:t>
            </a:r>
          </a:p>
          <a:p>
            <a:pPr>
              <a:lnSpc>
                <a:spcPct val="80000"/>
              </a:lnSpc>
              <a:buFont typeface="Arial" charset="0"/>
              <a:buAutoNum type="alphaLcParenR"/>
            </a:pPr>
            <a:r>
              <a:rPr lang="en-GB" sz="3000"/>
              <a:t>Move to sustainable resources (which are replaced as they are consumed)</a:t>
            </a:r>
          </a:p>
          <a:p>
            <a:pPr>
              <a:lnSpc>
                <a:spcPct val="80000"/>
              </a:lnSpc>
              <a:buFont typeface="Arial" charset="0"/>
              <a:buAutoNum type="alphaLcParenR"/>
            </a:pPr>
            <a:r>
              <a:rPr lang="en-GB" sz="3000"/>
              <a:t>Trend towards green marketing: consumers becoming aware of green issues (e.g. carbon footprint)</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idx="4294967295"/>
          </p:nvPr>
        </p:nvSpPr>
        <p:spPr/>
        <p:txBody>
          <a:bodyPr/>
          <a:lstStyle/>
          <a:p>
            <a:r>
              <a:rPr lang="en-GB"/>
              <a:t>Experiential Marketing</a:t>
            </a:r>
          </a:p>
        </p:txBody>
      </p:sp>
      <p:sp>
        <p:nvSpPr>
          <p:cNvPr id="31746" name="Content Placeholder 2"/>
          <p:cNvSpPr>
            <a:spLocks noGrp="1"/>
          </p:cNvSpPr>
          <p:nvPr>
            <p:ph idx="4294967295"/>
          </p:nvPr>
        </p:nvSpPr>
        <p:spPr/>
        <p:txBody>
          <a:bodyPr/>
          <a:lstStyle/>
          <a:p>
            <a:r>
              <a:rPr lang="en-GB" dirty="0">
                <a:effectLst/>
                <a:hlinkClick r:id="rId2"/>
              </a:rPr>
              <a:t>Webcast:</a:t>
            </a:r>
          </a:p>
          <a:p>
            <a:r>
              <a:rPr lang="en-GB" dirty="0">
                <a:hlinkClick r:id="rId2"/>
              </a:rPr>
              <a:t>http://www.ft.com/cms/a5dd621a-e39d-11dc-8799-0000779fd2ac.html?_i_referralObject=429873204&amp;fromSearch=</a:t>
            </a:r>
            <a:r>
              <a:rPr lang="en-GB" dirty="0" err="1">
                <a:hlinkClick r:id="rId2"/>
              </a:rPr>
              <a:t>n</a:t>
            </a:r>
            <a:endParaRPr lang="en-GB" dirty="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Arial"/>
      </a:majorFont>
      <a:minorFont>
        <a:latin typeface="Garamond"/>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Stream</Template>
  <TotalTime>162</TotalTime>
  <Words>749</Words>
  <Application>Microsoft Office PowerPoint</Application>
  <PresentationFormat>On-screen Show (4:3)</PresentationFormat>
  <Paragraphs>71</Paragraphs>
  <Slides>11</Slides>
  <Notes>7</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Stream</vt:lpstr>
      <vt:lpstr>Postmodern Marketing</vt:lpstr>
      <vt:lpstr>Learning Outcomes</vt:lpstr>
      <vt:lpstr>Postmodern marketing</vt:lpstr>
      <vt:lpstr>Postmodern marketing</vt:lpstr>
      <vt:lpstr>Research approaches</vt:lpstr>
      <vt:lpstr>Modern and Postmodern Research</vt:lpstr>
      <vt:lpstr>The Positioning Triad</vt:lpstr>
      <vt:lpstr>Deconstruction</vt:lpstr>
      <vt:lpstr>Deconstruction Example: Flowerbomb</vt:lpstr>
      <vt:lpstr>Sustainable marketing</vt:lpstr>
      <vt:lpstr>Experiential Marketing</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Postmodern Marketing</dc:title>
  <dc:creator> </dc:creator>
  <cp:lastModifiedBy>sb004</cp:lastModifiedBy>
  <cp:revision>17</cp:revision>
  <dcterms:created xsi:type="dcterms:W3CDTF">2009-03-14T10:59:06Z</dcterms:created>
  <dcterms:modified xsi:type="dcterms:W3CDTF">2011-12-05T16:32:35Z</dcterms:modified>
</cp:coreProperties>
</file>