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7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CB704F-5735-4873-9C2F-DF8C139AB60C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4289BE-E58D-4D03-8E09-64E8F726E1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5354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4289BE-E58D-4D03-8E09-64E8F726E18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4617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67236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097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59734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86293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1608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0961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1902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54119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5849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pPr/>
              <a:t>11/17/2025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6273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pPr/>
              <a:t>11/17/2025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698500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pPr/>
              <a:t>11/17/2025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05811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pPr/>
              <a:t>11/17/2025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646748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pPr/>
              <a:t>11/17/2025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88592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59355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63436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C743F4-8769-40B4-85DF-6CB8DE9F66AA}" type="datetimeFigureOut">
              <a:rPr lang="en-US" smtClean="0"/>
              <a:pPr/>
              <a:t>11/17/2025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34051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  <p:sldLayoutId id="2147483769" r:id="rId2"/>
    <p:sldLayoutId id="2147483770" r:id="rId3"/>
    <p:sldLayoutId id="2147483771" r:id="rId4"/>
    <p:sldLayoutId id="2147483772" r:id="rId5"/>
    <p:sldLayoutId id="2147483773" r:id="rId6"/>
    <p:sldLayoutId id="2147483774" r:id="rId7"/>
    <p:sldLayoutId id="2147483775" r:id="rId8"/>
    <p:sldLayoutId id="2147483776" r:id="rId9"/>
    <p:sldLayoutId id="2147483777" r:id="rId10"/>
    <p:sldLayoutId id="2147483778" r:id="rId11"/>
    <p:sldLayoutId id="2147483779" r:id="rId12"/>
    <p:sldLayoutId id="2147483780" r:id="rId13"/>
    <p:sldLayoutId id="2147483781" r:id="rId14"/>
    <p:sldLayoutId id="2147483782" r:id="rId15"/>
    <p:sldLayoutId id="214748378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prospect.com/what-are-academic-sources/" TargetMode="External"/><Relationship Id="rId2" Type="http://schemas.openxmlformats.org/officeDocument/2006/relationships/hyperlink" Target="https://www.ebsco.com/research-starters/social-sciences-and-humanities/craap-tes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13320-33C2-5AF7-5807-9D67116340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7335" y="736834"/>
            <a:ext cx="8931402" cy="2369093"/>
          </a:xfrm>
        </p:spPr>
        <p:txBody>
          <a:bodyPr>
            <a:normAutofit fontScale="90000"/>
          </a:bodyPr>
          <a:lstStyle/>
          <a:p>
            <a:r>
              <a:rPr lang="en-GB" sz="4800" dirty="0"/>
              <a:t>REFLECTIVE PRESENTATION ON CHALLENGES AND OPPORTUNITIES FOR STUDENTS IN THE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652763-F0C1-DCC5-40A6-5020EB9715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9016" y="4730482"/>
            <a:ext cx="4079721" cy="1096901"/>
          </a:xfrm>
        </p:spPr>
        <p:txBody>
          <a:bodyPr>
            <a:normAutofit/>
          </a:bodyPr>
          <a:lstStyle/>
          <a:p>
            <a:r>
              <a:rPr lang="en-GB" sz="1600" dirty="0"/>
              <a:t>Presented by</a:t>
            </a:r>
          </a:p>
          <a:p>
            <a:r>
              <a:rPr lang="en-GB" sz="1600" dirty="0"/>
              <a:t>Pamela Kotseva </a:t>
            </a:r>
            <a:br>
              <a:rPr lang="en-GB" sz="1600" dirty="0"/>
            </a:br>
            <a:r>
              <a:rPr lang="en-GB" sz="1600" dirty="0"/>
              <a:t>Student number-2405343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7257705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51A91-42EE-F13F-DB00-9C5B6B5FC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4132410" cy="853440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BF18D-8523-4C37-1951-13CDF42EB9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182" y="2069149"/>
            <a:ext cx="4278714" cy="3792155"/>
          </a:xfrm>
        </p:spPr>
        <p:txBody>
          <a:bodyPr/>
          <a:lstStyle/>
          <a:p>
            <a:r>
              <a:rPr lang="en-GB" dirty="0"/>
              <a:t>What are the main challenges and opportunities for students studying in the digital era and what can they do to improve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Students having trouble with the use of required software (MS Word, PowerPoint, Excel, Teams)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4FDBD9-3547-525F-AD2F-4A5B3EC317FB}"/>
              </a:ext>
            </a:extLst>
          </p:cNvPr>
          <p:cNvSpPr txBox="1"/>
          <p:nvPr/>
        </p:nvSpPr>
        <p:spPr>
          <a:xfrm>
            <a:off x="6118860" y="5306568"/>
            <a:ext cx="35570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Elements of the </a:t>
            </a:r>
            <a:r>
              <a:rPr lang="en-GB" dirty="0" err="1"/>
              <a:t>Kolbs</a:t>
            </a:r>
            <a:r>
              <a:rPr lang="en-GB" dirty="0"/>
              <a:t> and Gibbs reflection cycles will be used in this presentations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2F3CB48-56A9-187D-01B4-3BB42373EF42}"/>
              </a:ext>
            </a:extLst>
          </p:cNvPr>
          <p:cNvSpPr txBox="1"/>
          <p:nvPr/>
        </p:nvSpPr>
        <p:spPr>
          <a:xfrm>
            <a:off x="7558024" y="6229898"/>
            <a:ext cx="203911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(Health Education England, 2023)</a:t>
            </a:r>
          </a:p>
        </p:txBody>
      </p:sp>
      <p:pic>
        <p:nvPicPr>
          <p:cNvPr id="12" name="Picture 11" descr="Golf ball near hole">
            <a:extLst>
              <a:ext uri="{FF2B5EF4-FFF2-40B4-BE49-F238E27FC236}">
                <a16:creationId xmlns:a16="http://schemas.microsoft.com/office/drawing/2014/main" id="{3C78C180-AEBA-18D7-A848-F50402180C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6572" y="1036320"/>
            <a:ext cx="4289584" cy="285902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86762281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E94A9-6B57-14A2-90A3-3115E18BC7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7666" y="793496"/>
            <a:ext cx="8596668" cy="1320800"/>
          </a:xfrm>
        </p:spPr>
        <p:txBody>
          <a:bodyPr/>
          <a:lstStyle/>
          <a:p>
            <a:r>
              <a:rPr lang="en-GB" dirty="0"/>
              <a:t>REFLECTING ON THE PROCESS</a:t>
            </a:r>
          </a:p>
        </p:txBody>
      </p:sp>
      <p:pic>
        <p:nvPicPr>
          <p:cNvPr id="5" name="Picture 4" descr="Autumn leaves color progression">
            <a:extLst>
              <a:ext uri="{FF2B5EF4-FFF2-40B4-BE49-F238E27FC236}">
                <a16:creationId xmlns:a16="http://schemas.microsoft.com/office/drawing/2014/main" id="{FAD9BDB7-8B5B-F64A-F535-2021CBBF26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encilGrayscal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6761" y="2114296"/>
            <a:ext cx="6324199" cy="4216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4832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22C638-4146-C981-D779-2ADB1A08FD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45226A-59CE-8AB7-E7C0-3E0ACC40A2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4915746" cy="388077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How the resources have been chosen – Google Scholar, Journals, Articles, Library, Newspapers, and official (.gov) sites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Challenges when researching – finding relevant resources, finding current resources, finding resources that pass the CRAAP test</a:t>
            </a:r>
          </a:p>
          <a:p>
            <a:endParaRPr lang="en-GB" dirty="0"/>
          </a:p>
          <a:p>
            <a:r>
              <a:rPr lang="en-GB" dirty="0"/>
              <a:t>How researching changed my views – criticality, believable or not, amounts of AI generated content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33B27C-CF04-62B6-5178-C105CB387ADB}"/>
              </a:ext>
            </a:extLst>
          </p:cNvPr>
          <p:cNvSpPr txBox="1"/>
          <p:nvPr/>
        </p:nvSpPr>
        <p:spPr>
          <a:xfrm>
            <a:off x="4376928" y="2875792"/>
            <a:ext cx="100584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(Nicolas, 2023)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36B516-176E-2CF6-DA09-AB380D9D98CC}"/>
              </a:ext>
            </a:extLst>
          </p:cNvPr>
          <p:cNvSpPr txBox="1"/>
          <p:nvPr/>
        </p:nvSpPr>
        <p:spPr>
          <a:xfrm>
            <a:off x="4376928" y="4696769"/>
            <a:ext cx="159105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(Lasky, 2024)</a:t>
            </a:r>
          </a:p>
        </p:txBody>
      </p:sp>
      <p:pic>
        <p:nvPicPr>
          <p:cNvPr id="7" name="Picture 6" descr="Close-up of bookshelves in a public library">
            <a:extLst>
              <a:ext uri="{FF2B5EF4-FFF2-40B4-BE49-F238E27FC236}">
                <a16:creationId xmlns:a16="http://schemas.microsoft.com/office/drawing/2014/main" id="{7A05BCD6-E69E-B7E8-F886-BC5B286DDF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2059" y="970696"/>
            <a:ext cx="4088286" cy="46802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872906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720141-3205-A79B-EC57-2B51D48205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 AND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857B13-9B6F-50A6-1F0E-8124B6E22D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30237"/>
            <a:ext cx="5531442" cy="505402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Planning of the report – research, fact checking, writing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Strategies used for structuring and referencing – class materials, handbooks, tutor support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Difficulties and challenges – finding resources, ensuring resources are legitimate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worked –allocating extra time for research, audiobooks </a:t>
            </a:r>
          </a:p>
        </p:txBody>
      </p:sp>
      <p:pic>
        <p:nvPicPr>
          <p:cNvPr id="5" name="Picture 4" descr="Green question mark">
            <a:extLst>
              <a:ext uri="{FF2B5EF4-FFF2-40B4-BE49-F238E27FC236}">
                <a16:creationId xmlns:a16="http://schemas.microsoft.com/office/drawing/2014/main" id="{0A411639-42D4-0005-17F0-6A4BFBED5D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28420">
            <a:off x="6208776" y="185286"/>
            <a:ext cx="5560652" cy="324371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7" name="Picture 6" descr="Hand giving the thumbs up sign">
            <a:extLst>
              <a:ext uri="{FF2B5EF4-FFF2-40B4-BE49-F238E27FC236}">
                <a16:creationId xmlns:a16="http://schemas.microsoft.com/office/drawing/2014/main" id="{A324458A-22AD-2D0C-1B58-67DD13FEE69A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8776" y="3913871"/>
            <a:ext cx="3481137" cy="26108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4202899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0A0A5-593D-3EA8-32DA-3100FDED51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0254" y="1734312"/>
            <a:ext cx="8596668" cy="1072388"/>
          </a:xfrm>
        </p:spPr>
        <p:txBody>
          <a:bodyPr>
            <a:normAutofit fontScale="90000"/>
          </a:bodyPr>
          <a:lstStyle/>
          <a:p>
            <a:r>
              <a:rPr lang="en-GB" dirty="0"/>
              <a:t>THANK YOU FOR YOUR ATTENTION</a:t>
            </a:r>
            <a:br>
              <a:rPr lang="en-GB" dirty="0"/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5A95F1-3DB8-DFAF-38A4-621B8E9A3776}"/>
              </a:ext>
            </a:extLst>
          </p:cNvPr>
          <p:cNvSpPr txBox="1"/>
          <p:nvPr/>
        </p:nvSpPr>
        <p:spPr>
          <a:xfrm>
            <a:off x="1346200" y="3606800"/>
            <a:ext cx="6096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6415215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00C07-B913-1DB2-75D0-EDF59D5D81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88264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 LIST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DBBFD84-ED40-234C-8F4A-0190127B5BA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77863" y="2177374"/>
            <a:ext cx="8596139" cy="2503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lvl="0">
              <a:buFont typeface="+mj-lt"/>
              <a:buAutoNum type="arabicPeriod"/>
            </a:pPr>
            <a:r>
              <a:rPr lang="en-GB" sz="1400" b="1" dirty="0"/>
              <a:t>Health Education England (2023). Reflective Writing - Models of Reflection and Reflective Practice | London. [online] london.hee.nhs.uk. Available at: https://london.hee.nhs.uk/reflective-writing-models-reflection-and-reflective-practice.</a:t>
            </a:r>
            <a:endParaRPr lang="en-GB" sz="1400" dirty="0"/>
          </a:p>
          <a:p>
            <a:pPr lvl="0">
              <a:buFont typeface="+mj-lt"/>
              <a:buAutoNum type="arabicPeriod"/>
            </a:pPr>
            <a:r>
              <a:rPr lang="en-US" sz="1400" b="1" dirty="0"/>
              <a:t>Lasky, J. (2024). </a:t>
            </a:r>
            <a:r>
              <a:rPr lang="en-US" sz="1400" b="1" i="1" dirty="0"/>
              <a:t>CRAAP Test | EBSCO</a:t>
            </a:r>
            <a:r>
              <a:rPr lang="en-US" sz="1400" b="1" dirty="0"/>
              <a:t>. [online] EBSCO Information Services, Inc. | www.ebsco.com. Available at: </a:t>
            </a:r>
            <a:r>
              <a:rPr lang="en-US" sz="1400" b="1" u="sng" dirty="0">
                <a:hlinkClick r:id="rId2"/>
              </a:rPr>
              <a:t>https://www.ebsco.com/research-starters/social-sciences-and-humanities/craap-test</a:t>
            </a:r>
            <a:r>
              <a:rPr lang="en-US" sz="1400" b="1" dirty="0"/>
              <a:t>.</a:t>
            </a:r>
            <a:endParaRPr lang="en-GB" sz="1400" dirty="0"/>
          </a:p>
          <a:p>
            <a:pPr lvl="0">
              <a:buFont typeface="+mj-lt"/>
              <a:buAutoNum type="arabicPeriod"/>
            </a:pPr>
            <a:r>
              <a:rPr lang="en-GB" sz="1400" b="1" dirty="0"/>
              <a:t>Nicolas, A. (2023). What are Academic Sources? - Definition &amp; Examples. [online] </a:t>
            </a:r>
            <a:r>
              <a:rPr lang="en-GB" sz="1400" b="1" dirty="0" err="1"/>
              <a:t>ResearchProspect</a:t>
            </a:r>
            <a:r>
              <a:rPr lang="en-GB" sz="1400" b="1" dirty="0"/>
              <a:t>. Available at: </a:t>
            </a:r>
            <a:r>
              <a:rPr lang="en-GB" sz="1400" b="1" u="sng" dirty="0">
                <a:hlinkClick r:id="rId3"/>
              </a:rPr>
              <a:t>https://www.researchprospect.com/what-are-academic-sources/</a:t>
            </a:r>
            <a:r>
              <a:rPr lang="en-GB" sz="1400" b="1" dirty="0"/>
              <a:t>.</a:t>
            </a:r>
            <a:endParaRPr lang="en-GB" sz="1400" dirty="0"/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rowalliaUPC" panose="020B0502040204020203" pitchFamily="34" charset="-34"/>
              <a:cs typeface="BrowalliaUPC" panose="020B0502040204020203" pitchFamily="34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19961833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3264</TotalTime>
  <Words>341</Words>
  <Application>Microsoft Office PowerPoint</Application>
  <PresentationFormat>Widescreen</PresentationFormat>
  <Paragraphs>38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Aptos</vt:lpstr>
      <vt:lpstr>Arial</vt:lpstr>
      <vt:lpstr>BrowalliaUPC</vt:lpstr>
      <vt:lpstr>Trebuchet MS</vt:lpstr>
      <vt:lpstr>Wingdings 3</vt:lpstr>
      <vt:lpstr>Facet</vt:lpstr>
      <vt:lpstr>REFLECTIVE PRESENTATION ON CHALLENGES AND OPPORTUNITIES FOR STUDENTS IN THE DIGITAL ERA</vt:lpstr>
      <vt:lpstr>INTRODUCTION</vt:lpstr>
      <vt:lpstr>REFLECTING ON THE PROCESS</vt:lpstr>
      <vt:lpstr>RESEARCH</vt:lpstr>
      <vt:lpstr>PLANNING AND WRITING</vt:lpstr>
      <vt:lpstr>THANK YOU FOR YOUR ATTENTION 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Pamela Kotseva (2405343)</dc:creator>
  <cp:lastModifiedBy>Pamela Kotseva (2405343)</cp:lastModifiedBy>
  <cp:revision>2</cp:revision>
  <dcterms:created xsi:type="dcterms:W3CDTF">2025-11-15T11:43:30Z</dcterms:created>
  <dcterms:modified xsi:type="dcterms:W3CDTF">2025-11-17T18:48:54Z</dcterms:modified>
</cp:coreProperties>
</file>