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05" r:id="rId5"/>
    <p:sldId id="312" r:id="rId6"/>
    <p:sldId id="313" r:id="rId7"/>
    <p:sldId id="314" r:id="rId8"/>
    <p:sldId id="316" r:id="rId9"/>
    <p:sldId id="317" r:id="rId10"/>
    <p:sldId id="318" r:id="rId11"/>
    <p:sldId id="321" r:id="rId12"/>
    <p:sldId id="319" r:id="rId13"/>
    <p:sldId id="315" r:id="rId14"/>
    <p:sldId id="320" r:id="rId15"/>
    <p:sldId id="32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19" autoAdjust="0"/>
  </p:normalViewPr>
  <p:slideViewPr>
    <p:cSldViewPr snapToGrid="0">
      <p:cViewPr varScale="1">
        <p:scale>
          <a:sx n="72" d="100"/>
          <a:sy n="72" d="100"/>
        </p:scale>
        <p:origin x="78" y="4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08280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5516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6120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9/22/2022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3605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9/22/2022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9299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9/22/2022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729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9/22/2022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1489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9/22/2022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69114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9/22/2022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2305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9/22/2022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392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9/22/2022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772432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9/22/2022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828532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9/22/2022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97252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9/22/2022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92141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9/22/2022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39391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49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7370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9/22/2022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3620715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6.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370693" y="4406537"/>
            <a:ext cx="9440034" cy="1088336"/>
          </a:xfrm>
        </p:spPr>
        <p:txBody>
          <a:bodyPr>
            <a:normAutofit fontScale="90000"/>
          </a:bodyPr>
          <a:lstStyle/>
          <a:p>
            <a:r>
              <a:rPr lang="en-US" sz="4000" b="1" dirty="0"/>
              <a:t>Cultural Studies: </a:t>
            </a:r>
            <a:br>
              <a:rPr lang="en-US" sz="4000" b="1" dirty="0"/>
            </a:br>
            <a:r>
              <a:rPr lang="en-US" sz="4000" b="1" dirty="0"/>
              <a:t>Article commentary</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370693" y="5494872"/>
            <a:ext cx="9440034" cy="621614"/>
          </a:xfrm>
        </p:spPr>
        <p:txBody>
          <a:bodyPr>
            <a:normAutofit fontScale="92500"/>
          </a:bodyPr>
          <a:lstStyle/>
          <a:p>
            <a:r>
              <a:rPr lang="en-US" sz="3600" b="1" dirty="0">
                <a:solidFill>
                  <a:srgbClr val="FC09CC"/>
                </a:solidFill>
              </a:rPr>
              <a:t>Ann’s Crazy Thought Process</a:t>
            </a:r>
          </a:p>
        </p:txBody>
      </p:sp>
      <p:pic>
        <p:nvPicPr>
          <p:cNvPr id="90" name="Picture 89">
            <a:extLst>
              <a:ext uri="{FF2B5EF4-FFF2-40B4-BE49-F238E27FC236}">
                <a16:creationId xmlns:a16="http://schemas.microsoft.com/office/drawing/2014/main" id="{2BFB581C-2142-4222-9A3B-905AD6C09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6" name="Picture 5">
            <a:extLst>
              <a:ext uri="{FF2B5EF4-FFF2-40B4-BE49-F238E27FC236}">
                <a16:creationId xmlns:a16="http://schemas.microsoft.com/office/drawing/2014/main" id="{CA05AC74-6838-4CD9-B157-B3BB3E2F5415}"/>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t="19672" r="-1" b="18819"/>
          <a:stretch/>
        </p:blipFill>
        <p:spPr>
          <a:xfrm>
            <a:off x="-1" y="-1"/>
            <a:ext cx="12198915" cy="4220682"/>
          </a:xfrm>
          <a:prstGeom prst="rect">
            <a:avLst/>
          </a:prstGeom>
        </p:spPr>
      </p:pic>
    </p:spTree>
    <p:extLst>
      <p:ext uri="{BB962C8B-B14F-4D97-AF65-F5344CB8AC3E}">
        <p14:creationId xmlns:p14="http://schemas.microsoft.com/office/powerpoint/2010/main" val="1946576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E92D7-AE45-8E09-A86E-FE2D23BE8C65}"/>
              </a:ext>
            </a:extLst>
          </p:cNvPr>
          <p:cNvSpPr>
            <a:spLocks noGrp="1"/>
          </p:cNvSpPr>
          <p:nvPr>
            <p:ph type="title"/>
          </p:nvPr>
        </p:nvSpPr>
        <p:spPr>
          <a:xfrm>
            <a:off x="1375982" y="5634251"/>
            <a:ext cx="9440034" cy="1088336"/>
          </a:xfrm>
        </p:spPr>
        <p:txBody>
          <a:bodyPr vert="horz" lIns="91440" tIns="45720" rIns="91440" bIns="45720" rtlCol="0" anchor="b">
            <a:normAutofit/>
          </a:bodyPr>
          <a:lstStyle/>
          <a:p>
            <a:r>
              <a:rPr lang="en-US" sz="4800" dirty="0"/>
              <a:t>Sifting and Sorting</a:t>
            </a:r>
          </a:p>
        </p:txBody>
      </p:sp>
      <p:pic>
        <p:nvPicPr>
          <p:cNvPr id="30" name="Picture 29">
            <a:extLst>
              <a:ext uri="{FF2B5EF4-FFF2-40B4-BE49-F238E27FC236}">
                <a16:creationId xmlns:a16="http://schemas.microsoft.com/office/drawing/2014/main" id="{2BFB581C-2142-4222-9A3B-905AD6C09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5" name="Content Placeholder 4">
            <a:extLst>
              <a:ext uri="{FF2B5EF4-FFF2-40B4-BE49-F238E27FC236}">
                <a16:creationId xmlns:a16="http://schemas.microsoft.com/office/drawing/2014/main" id="{4E4CE974-F4C6-E40D-48A6-B6C4606CECDA}"/>
              </a:ext>
            </a:extLst>
          </p:cNvPr>
          <p:cNvPicPr>
            <a:picLocks noChangeAspect="1"/>
          </p:cNvPicPr>
          <p:nvPr/>
        </p:nvPicPr>
        <p:blipFill rotWithShape="1">
          <a:blip r:embed="rId4"/>
          <a:srcRect t="8646" r="35946" b="5393"/>
          <a:stretch/>
        </p:blipFill>
        <p:spPr>
          <a:xfrm>
            <a:off x="120871" y="456285"/>
            <a:ext cx="6095999" cy="5113051"/>
          </a:xfrm>
          <a:prstGeom prst="rect">
            <a:avLst/>
          </a:prstGeom>
        </p:spPr>
      </p:pic>
      <p:cxnSp>
        <p:nvCxnSpPr>
          <p:cNvPr id="32" name="Straight Connector 31">
            <a:extLst>
              <a:ext uri="{FF2B5EF4-FFF2-40B4-BE49-F238E27FC236}">
                <a16:creationId xmlns:a16="http://schemas.microsoft.com/office/drawing/2014/main" id="{9F50CB42-2459-4324-95ED-6936C45646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609536"/>
            <a:ext cx="0" cy="1371600"/>
          </a:xfrm>
          <a:prstGeom prst="line">
            <a:avLst/>
          </a:prstGeom>
          <a:ln w="19050">
            <a:solidFill>
              <a:schemeClr val="tx1">
                <a:lumMod val="75000"/>
              </a:schemeClr>
            </a:solidFill>
          </a:ln>
          <a:effectLst>
            <a:innerShdw blurRad="114300">
              <a:prstClr val="black"/>
            </a:innerShdw>
          </a:effectLst>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F6D0CA7A-2B74-E2F0-D7BC-F9C830FE2D91}"/>
              </a:ext>
            </a:extLst>
          </p:cNvPr>
          <p:cNvPicPr>
            <a:picLocks noChangeAspect="1"/>
          </p:cNvPicPr>
          <p:nvPr/>
        </p:nvPicPr>
        <p:blipFill rotWithShape="1">
          <a:blip r:embed="rId5"/>
          <a:srcRect t="6330" r="31598" b="4849"/>
          <a:stretch/>
        </p:blipFill>
        <p:spPr>
          <a:xfrm>
            <a:off x="6337739" y="623588"/>
            <a:ext cx="5934693" cy="4816428"/>
          </a:xfrm>
          <a:prstGeom prst="rect">
            <a:avLst/>
          </a:prstGeom>
        </p:spPr>
      </p:pic>
    </p:spTree>
    <p:extLst>
      <p:ext uri="{BB962C8B-B14F-4D97-AF65-F5344CB8AC3E}">
        <p14:creationId xmlns:p14="http://schemas.microsoft.com/office/powerpoint/2010/main" val="2193005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236A1-71C7-0928-ABD2-4D7DE1257E56}"/>
              </a:ext>
            </a:extLst>
          </p:cNvPr>
          <p:cNvSpPr>
            <a:spLocks noGrp="1"/>
          </p:cNvSpPr>
          <p:nvPr>
            <p:ph type="title"/>
          </p:nvPr>
        </p:nvSpPr>
        <p:spPr>
          <a:xfrm>
            <a:off x="913795" y="609600"/>
            <a:ext cx="1961927" cy="1257300"/>
          </a:xfrm>
        </p:spPr>
        <p:txBody>
          <a:bodyPr>
            <a:normAutofit fontScale="90000"/>
          </a:bodyPr>
          <a:lstStyle/>
          <a:p>
            <a:r>
              <a:rPr lang="en-GB" dirty="0"/>
              <a:t>Still sorting…</a:t>
            </a:r>
          </a:p>
        </p:txBody>
      </p:sp>
      <p:pic>
        <p:nvPicPr>
          <p:cNvPr id="5" name="Content Placeholder 4">
            <a:extLst>
              <a:ext uri="{FF2B5EF4-FFF2-40B4-BE49-F238E27FC236}">
                <a16:creationId xmlns:a16="http://schemas.microsoft.com/office/drawing/2014/main" id="{7FF9139D-8D64-96FB-B2CF-76ACA77250B9}"/>
              </a:ext>
            </a:extLst>
          </p:cNvPr>
          <p:cNvPicPr>
            <a:picLocks noGrp="1" noChangeAspect="1"/>
          </p:cNvPicPr>
          <p:nvPr>
            <p:ph idx="1"/>
          </p:nvPr>
        </p:nvPicPr>
        <p:blipFill rotWithShape="1">
          <a:blip r:embed="rId2"/>
          <a:srcRect l="-4852" t="4621" r="32898" b="7459"/>
          <a:stretch/>
        </p:blipFill>
        <p:spPr>
          <a:xfrm>
            <a:off x="3021496" y="109475"/>
            <a:ext cx="8693426" cy="6639049"/>
          </a:xfrm>
        </p:spPr>
      </p:pic>
    </p:spTree>
    <p:extLst>
      <p:ext uri="{BB962C8B-B14F-4D97-AF65-F5344CB8AC3E}">
        <p14:creationId xmlns:p14="http://schemas.microsoft.com/office/powerpoint/2010/main" val="116591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E5DF1-57E4-F91F-81A4-3FBF4D9ED650}"/>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9ED17DD-7143-FC7F-AD13-8280E36A4B1F}"/>
              </a:ext>
            </a:extLst>
          </p:cNvPr>
          <p:cNvPicPr>
            <a:picLocks noGrp="1" noChangeAspect="1"/>
          </p:cNvPicPr>
          <p:nvPr>
            <p:ph idx="1"/>
          </p:nvPr>
        </p:nvPicPr>
        <p:blipFill rotWithShape="1">
          <a:blip r:embed="rId2"/>
          <a:srcRect t="6533" r="31191" b="4638"/>
          <a:stretch/>
        </p:blipFill>
        <p:spPr>
          <a:xfrm>
            <a:off x="1944030" y="158006"/>
            <a:ext cx="8303939" cy="6699994"/>
          </a:xfrm>
        </p:spPr>
      </p:pic>
    </p:spTree>
    <p:extLst>
      <p:ext uri="{BB962C8B-B14F-4D97-AF65-F5344CB8AC3E}">
        <p14:creationId xmlns:p14="http://schemas.microsoft.com/office/powerpoint/2010/main" val="602462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1DE7-4529-EE9F-2618-E7254F7D2F30}"/>
              </a:ext>
            </a:extLst>
          </p:cNvPr>
          <p:cNvSpPr>
            <a:spLocks noGrp="1"/>
          </p:cNvSpPr>
          <p:nvPr>
            <p:ph type="title"/>
          </p:nvPr>
        </p:nvSpPr>
        <p:spPr>
          <a:xfrm>
            <a:off x="851702" y="92118"/>
            <a:ext cx="10353762" cy="1257300"/>
          </a:xfrm>
        </p:spPr>
        <p:txBody>
          <a:bodyPr/>
          <a:lstStyle/>
          <a:p>
            <a:endParaRPr lang="en-GB" dirty="0"/>
          </a:p>
        </p:txBody>
      </p:sp>
      <p:pic>
        <p:nvPicPr>
          <p:cNvPr id="5" name="Picture 4">
            <a:extLst>
              <a:ext uri="{FF2B5EF4-FFF2-40B4-BE49-F238E27FC236}">
                <a16:creationId xmlns:a16="http://schemas.microsoft.com/office/drawing/2014/main" id="{232C825D-626D-57BF-65BE-E91130C617F3}"/>
              </a:ext>
            </a:extLst>
          </p:cNvPr>
          <p:cNvPicPr>
            <a:picLocks noChangeAspect="1"/>
          </p:cNvPicPr>
          <p:nvPr/>
        </p:nvPicPr>
        <p:blipFill>
          <a:blip r:embed="rId2"/>
          <a:stretch>
            <a:fillRect/>
          </a:stretch>
        </p:blipFill>
        <p:spPr>
          <a:xfrm>
            <a:off x="3031621" y="92118"/>
            <a:ext cx="3221471" cy="4300538"/>
          </a:xfrm>
          <a:prstGeom prst="rect">
            <a:avLst/>
          </a:prstGeom>
        </p:spPr>
      </p:pic>
      <p:pic>
        <p:nvPicPr>
          <p:cNvPr id="6" name="Picture 5">
            <a:extLst>
              <a:ext uri="{FF2B5EF4-FFF2-40B4-BE49-F238E27FC236}">
                <a16:creationId xmlns:a16="http://schemas.microsoft.com/office/drawing/2014/main" id="{F03B9001-2802-4C64-9E3F-1C865ACE40B7}"/>
              </a:ext>
            </a:extLst>
          </p:cNvPr>
          <p:cNvPicPr>
            <a:picLocks noChangeAspect="1"/>
          </p:cNvPicPr>
          <p:nvPr/>
        </p:nvPicPr>
        <p:blipFill>
          <a:blip r:embed="rId3"/>
          <a:stretch>
            <a:fillRect/>
          </a:stretch>
        </p:blipFill>
        <p:spPr>
          <a:xfrm>
            <a:off x="54977" y="1435375"/>
            <a:ext cx="3435210" cy="4381500"/>
          </a:xfrm>
          <a:prstGeom prst="rect">
            <a:avLst/>
          </a:prstGeom>
        </p:spPr>
      </p:pic>
      <p:pic>
        <p:nvPicPr>
          <p:cNvPr id="9" name="Picture 8">
            <a:extLst>
              <a:ext uri="{FF2B5EF4-FFF2-40B4-BE49-F238E27FC236}">
                <a16:creationId xmlns:a16="http://schemas.microsoft.com/office/drawing/2014/main" id="{991A9D8C-CF7B-4892-C39D-96ED91CFAB0B}"/>
              </a:ext>
            </a:extLst>
          </p:cNvPr>
          <p:cNvPicPr>
            <a:picLocks noChangeAspect="1"/>
          </p:cNvPicPr>
          <p:nvPr/>
        </p:nvPicPr>
        <p:blipFill>
          <a:blip r:embed="rId4"/>
          <a:stretch>
            <a:fillRect/>
          </a:stretch>
        </p:blipFill>
        <p:spPr>
          <a:xfrm>
            <a:off x="6401125" y="41557"/>
            <a:ext cx="4385019" cy="2918031"/>
          </a:xfrm>
          <a:prstGeom prst="rect">
            <a:avLst/>
          </a:prstGeom>
        </p:spPr>
      </p:pic>
      <p:pic>
        <p:nvPicPr>
          <p:cNvPr id="7" name="Picture 6">
            <a:extLst>
              <a:ext uri="{FF2B5EF4-FFF2-40B4-BE49-F238E27FC236}">
                <a16:creationId xmlns:a16="http://schemas.microsoft.com/office/drawing/2014/main" id="{7BB1A869-FC91-E635-275E-55355E7C26B2}"/>
              </a:ext>
            </a:extLst>
          </p:cNvPr>
          <p:cNvPicPr>
            <a:picLocks noChangeAspect="1"/>
          </p:cNvPicPr>
          <p:nvPr/>
        </p:nvPicPr>
        <p:blipFill>
          <a:blip r:embed="rId5"/>
          <a:stretch>
            <a:fillRect/>
          </a:stretch>
        </p:blipFill>
        <p:spPr>
          <a:xfrm>
            <a:off x="8125860" y="3111044"/>
            <a:ext cx="4066140" cy="2705831"/>
          </a:xfrm>
          <a:prstGeom prst="rect">
            <a:avLst/>
          </a:prstGeom>
        </p:spPr>
      </p:pic>
      <p:pic>
        <p:nvPicPr>
          <p:cNvPr id="8" name="Picture 7">
            <a:extLst>
              <a:ext uri="{FF2B5EF4-FFF2-40B4-BE49-F238E27FC236}">
                <a16:creationId xmlns:a16="http://schemas.microsoft.com/office/drawing/2014/main" id="{AD40BDE8-717D-CC79-7CEC-A763AB0FE3A5}"/>
              </a:ext>
            </a:extLst>
          </p:cNvPr>
          <p:cNvPicPr>
            <a:picLocks noChangeAspect="1"/>
          </p:cNvPicPr>
          <p:nvPr/>
        </p:nvPicPr>
        <p:blipFill>
          <a:blip r:embed="rId6"/>
          <a:stretch>
            <a:fillRect/>
          </a:stretch>
        </p:blipFill>
        <p:spPr>
          <a:xfrm>
            <a:off x="4060582" y="4134870"/>
            <a:ext cx="4385020" cy="2631012"/>
          </a:xfrm>
          <a:prstGeom prst="rect">
            <a:avLst/>
          </a:prstGeom>
        </p:spPr>
      </p:pic>
      <p:sp>
        <p:nvSpPr>
          <p:cNvPr id="11" name="Content Placeholder 10">
            <a:extLst>
              <a:ext uri="{FF2B5EF4-FFF2-40B4-BE49-F238E27FC236}">
                <a16:creationId xmlns:a16="http://schemas.microsoft.com/office/drawing/2014/main" id="{8657CD9D-8FCC-0262-8890-542918F4AAE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4273041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8325-EC24-6C1B-0C0A-DE6A84CD1C0B}"/>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CA042FA4-CEC7-D52A-B738-58DC4A6E0213}"/>
              </a:ext>
            </a:extLst>
          </p:cNvPr>
          <p:cNvPicPr>
            <a:picLocks noGrp="1" noChangeAspect="1"/>
          </p:cNvPicPr>
          <p:nvPr>
            <p:ph idx="1"/>
          </p:nvPr>
        </p:nvPicPr>
        <p:blipFill rotWithShape="1">
          <a:blip r:embed="rId2"/>
          <a:srcRect l="4884" t="10380" r="7268" b="4893"/>
          <a:stretch/>
        </p:blipFill>
        <p:spPr>
          <a:xfrm>
            <a:off x="212035" y="2336622"/>
            <a:ext cx="7500730" cy="4521378"/>
          </a:xfrm>
        </p:spPr>
      </p:pic>
      <p:pic>
        <p:nvPicPr>
          <p:cNvPr id="7" name="Picture 6">
            <a:extLst>
              <a:ext uri="{FF2B5EF4-FFF2-40B4-BE49-F238E27FC236}">
                <a16:creationId xmlns:a16="http://schemas.microsoft.com/office/drawing/2014/main" id="{863D14A0-B301-59D6-4738-57D04B675A4C}"/>
              </a:ext>
            </a:extLst>
          </p:cNvPr>
          <p:cNvPicPr>
            <a:picLocks noChangeAspect="1"/>
          </p:cNvPicPr>
          <p:nvPr/>
        </p:nvPicPr>
        <p:blipFill rotWithShape="1">
          <a:blip r:embed="rId3"/>
          <a:srcRect l="7005" t="11207" r="19806" b="58086"/>
          <a:stretch/>
        </p:blipFill>
        <p:spPr>
          <a:xfrm>
            <a:off x="3485321" y="230770"/>
            <a:ext cx="8030817" cy="2105853"/>
          </a:xfrm>
          <a:prstGeom prst="rect">
            <a:avLst/>
          </a:prstGeom>
        </p:spPr>
      </p:pic>
    </p:spTree>
    <p:extLst>
      <p:ext uri="{BB962C8B-B14F-4D97-AF65-F5344CB8AC3E}">
        <p14:creationId xmlns:p14="http://schemas.microsoft.com/office/powerpoint/2010/main" val="3837181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293ADF2-9A59-64BC-AB85-974403B12206}"/>
              </a:ext>
            </a:extLst>
          </p:cNvPr>
          <p:cNvSpPr>
            <a:spLocks noGrp="1"/>
          </p:cNvSpPr>
          <p:nvPr>
            <p:ph idx="1"/>
          </p:nvPr>
        </p:nvSpPr>
        <p:spPr>
          <a:xfrm>
            <a:off x="916171" y="555687"/>
            <a:ext cx="12333447" cy="3714749"/>
          </a:xfrm>
        </p:spPr>
        <p:txBody>
          <a:bodyPr>
            <a:normAutofit lnSpcReduction="10000"/>
          </a:bodyPr>
          <a:lstStyle/>
          <a:p>
            <a:pPr marL="36900" indent="0">
              <a:buNone/>
            </a:pPr>
            <a:r>
              <a:rPr lang="en-GB" sz="3600" b="1" i="0" dirty="0">
                <a:solidFill>
                  <a:schemeClr val="tx1"/>
                </a:solidFill>
                <a:effectLst/>
                <a:latin typeface="GDS Transport"/>
              </a:rPr>
              <a:t>Michelle </a:t>
            </a:r>
            <a:r>
              <a:rPr lang="en-GB" sz="3600" b="1" i="0" dirty="0" err="1">
                <a:solidFill>
                  <a:schemeClr val="tx1"/>
                </a:solidFill>
                <a:effectLst/>
                <a:latin typeface="GDS Transport"/>
              </a:rPr>
              <a:t>Donelan</a:t>
            </a:r>
            <a:r>
              <a:rPr lang="en-GB" sz="3600" b="1" i="0" dirty="0">
                <a:solidFill>
                  <a:schemeClr val="tx1"/>
                </a:solidFill>
                <a:effectLst/>
                <a:latin typeface="GDS Transport"/>
              </a:rPr>
              <a:t>, </a:t>
            </a:r>
          </a:p>
          <a:p>
            <a:pPr marL="36900" indent="0">
              <a:buNone/>
            </a:pPr>
            <a:r>
              <a:rPr lang="en-GB" sz="3600" b="1" i="0" dirty="0">
                <a:solidFill>
                  <a:schemeClr val="tx1"/>
                </a:solidFill>
                <a:effectLst/>
                <a:latin typeface="GDS Transport"/>
              </a:rPr>
              <a:t>Secretary of State for Digital, Culture, Media and Sport</a:t>
            </a:r>
          </a:p>
          <a:p>
            <a:pPr marL="36900" indent="0">
              <a:buNone/>
            </a:pPr>
            <a:r>
              <a:rPr lang="en-GB" sz="3600" b="1" dirty="0">
                <a:solidFill>
                  <a:schemeClr val="tx1"/>
                </a:solidFill>
                <a:effectLst/>
                <a:latin typeface="GDS Transport"/>
              </a:rPr>
              <a:t>													praised the BBC</a:t>
            </a:r>
          </a:p>
          <a:p>
            <a:pPr marL="36900" indent="0">
              <a:buNone/>
            </a:pPr>
            <a:endParaRPr lang="en-GB" sz="3600" b="1" i="0" dirty="0">
              <a:solidFill>
                <a:schemeClr val="tx1"/>
              </a:solidFill>
              <a:effectLst/>
              <a:latin typeface="GDS Transport"/>
            </a:endParaRPr>
          </a:p>
          <a:p>
            <a:pPr marL="36900" indent="0">
              <a:buNone/>
            </a:pPr>
            <a:r>
              <a:rPr lang="en-GB" sz="3600" b="1" dirty="0">
                <a:solidFill>
                  <a:schemeClr val="tx1"/>
                </a:solidFill>
                <a:effectLst/>
                <a:latin typeface="GDS Transport"/>
              </a:rPr>
              <a:t>													“money well spent”</a:t>
            </a:r>
            <a:endParaRPr lang="en-GB" sz="3600" b="1" i="0" dirty="0">
              <a:solidFill>
                <a:schemeClr val="tx1"/>
              </a:solidFill>
              <a:effectLst/>
              <a:latin typeface="GDS Transport"/>
            </a:endParaRPr>
          </a:p>
          <a:p>
            <a:endParaRPr lang="en-GB" dirty="0"/>
          </a:p>
        </p:txBody>
      </p:sp>
      <p:pic>
        <p:nvPicPr>
          <p:cNvPr id="8" name="Picture 7">
            <a:extLst>
              <a:ext uri="{FF2B5EF4-FFF2-40B4-BE49-F238E27FC236}">
                <a16:creationId xmlns:a16="http://schemas.microsoft.com/office/drawing/2014/main" id="{3280BE98-F479-3151-7F31-8D94A894F678}"/>
              </a:ext>
            </a:extLst>
          </p:cNvPr>
          <p:cNvPicPr>
            <a:picLocks noChangeAspect="1"/>
          </p:cNvPicPr>
          <p:nvPr/>
        </p:nvPicPr>
        <p:blipFill>
          <a:blip r:embed="rId2"/>
          <a:stretch>
            <a:fillRect/>
          </a:stretch>
        </p:blipFill>
        <p:spPr>
          <a:xfrm>
            <a:off x="723349" y="2616159"/>
            <a:ext cx="5372651" cy="3022116"/>
          </a:xfrm>
          <a:prstGeom prst="rect">
            <a:avLst/>
          </a:prstGeom>
        </p:spPr>
      </p:pic>
    </p:spTree>
    <p:extLst>
      <p:ext uri="{BB962C8B-B14F-4D97-AF65-F5344CB8AC3E}">
        <p14:creationId xmlns:p14="http://schemas.microsoft.com/office/powerpoint/2010/main" val="42568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833F5045-5779-4E8F-9507-636D7A19E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3ABF2-B4C6-2C0A-72D7-7384C8521093}"/>
              </a:ext>
            </a:extLst>
          </p:cNvPr>
          <p:cNvSpPr>
            <a:spLocks noGrp="1"/>
          </p:cNvSpPr>
          <p:nvPr>
            <p:ph type="title"/>
          </p:nvPr>
        </p:nvSpPr>
        <p:spPr>
          <a:xfrm>
            <a:off x="437322" y="-172278"/>
            <a:ext cx="5497813" cy="1905000"/>
          </a:xfrm>
        </p:spPr>
        <p:txBody>
          <a:bodyPr>
            <a:normAutofit/>
          </a:bodyPr>
          <a:lstStyle/>
          <a:p>
            <a:pPr algn="l"/>
            <a:r>
              <a:rPr lang="en-GB" b="1" dirty="0"/>
              <a:t>The Global Image</a:t>
            </a:r>
          </a:p>
        </p:txBody>
      </p:sp>
      <p:sp>
        <p:nvSpPr>
          <p:cNvPr id="3" name="Content Placeholder 2">
            <a:extLst>
              <a:ext uri="{FF2B5EF4-FFF2-40B4-BE49-F238E27FC236}">
                <a16:creationId xmlns:a16="http://schemas.microsoft.com/office/drawing/2014/main" id="{1DA22783-A150-0EF7-E49B-B65CE0694285}"/>
              </a:ext>
            </a:extLst>
          </p:cNvPr>
          <p:cNvSpPr>
            <a:spLocks noGrp="1"/>
          </p:cNvSpPr>
          <p:nvPr>
            <p:ph idx="1"/>
          </p:nvPr>
        </p:nvSpPr>
        <p:spPr>
          <a:xfrm>
            <a:off x="653186" y="1967949"/>
            <a:ext cx="5000270" cy="5062329"/>
          </a:xfrm>
        </p:spPr>
        <p:txBody>
          <a:bodyPr>
            <a:normAutofit/>
          </a:bodyPr>
          <a:lstStyle/>
          <a:p>
            <a:r>
              <a:rPr lang="en-GB" sz="3600" dirty="0"/>
              <a:t>The “Queue”</a:t>
            </a:r>
          </a:p>
          <a:p>
            <a:r>
              <a:rPr lang="en-GB" sz="3600" dirty="0"/>
              <a:t>The “Pageantry”</a:t>
            </a:r>
          </a:p>
          <a:p>
            <a:r>
              <a:rPr lang="en-GB" sz="3600" dirty="0"/>
              <a:t>The love of the Royal Family</a:t>
            </a:r>
          </a:p>
          <a:p>
            <a:r>
              <a:rPr lang="en-GB" sz="3600" dirty="0"/>
              <a:t>The “Unity” of  a nation</a:t>
            </a:r>
          </a:p>
          <a:p>
            <a:endParaRPr lang="en-GB" dirty="0"/>
          </a:p>
        </p:txBody>
      </p:sp>
      <p:sp>
        <p:nvSpPr>
          <p:cNvPr id="13" name="Rectangle 12">
            <a:extLst>
              <a:ext uri="{FF2B5EF4-FFF2-40B4-BE49-F238E27FC236}">
                <a16:creationId xmlns:a16="http://schemas.microsoft.com/office/drawing/2014/main" id="{2C8C8ED6-A932-44F5-83A5-5793DDA44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6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3E2DC04-F829-BDB1-90D3-36A901759D14}"/>
              </a:ext>
            </a:extLst>
          </p:cNvPr>
          <p:cNvPicPr>
            <a:picLocks noChangeAspect="1"/>
          </p:cNvPicPr>
          <p:nvPr/>
        </p:nvPicPr>
        <p:blipFill rotWithShape="1">
          <a:blip r:embed="rId3"/>
          <a:srcRect l="29117" r="30261" b="4"/>
          <a:stretch/>
        </p:blipFill>
        <p:spPr>
          <a:xfrm>
            <a:off x="6256868" y="4070817"/>
            <a:ext cx="1896722" cy="2626315"/>
          </a:xfrm>
          <a:prstGeom prst="rect">
            <a:avLst/>
          </a:prstGeom>
        </p:spPr>
      </p:pic>
      <p:pic>
        <p:nvPicPr>
          <p:cNvPr id="6" name="Picture 5">
            <a:extLst>
              <a:ext uri="{FF2B5EF4-FFF2-40B4-BE49-F238E27FC236}">
                <a16:creationId xmlns:a16="http://schemas.microsoft.com/office/drawing/2014/main" id="{3B8F5896-32FB-4D22-D84C-3BE99DC077F5}"/>
              </a:ext>
            </a:extLst>
          </p:cNvPr>
          <p:cNvPicPr>
            <a:picLocks noChangeAspect="1"/>
          </p:cNvPicPr>
          <p:nvPr/>
        </p:nvPicPr>
        <p:blipFill rotWithShape="1">
          <a:blip r:embed="rId4"/>
          <a:srcRect l="13070" r="25248" b="1"/>
          <a:stretch/>
        </p:blipFill>
        <p:spPr>
          <a:xfrm>
            <a:off x="8314455" y="3100590"/>
            <a:ext cx="3716680" cy="3615331"/>
          </a:xfrm>
          <a:prstGeom prst="rect">
            <a:avLst/>
          </a:prstGeom>
        </p:spPr>
      </p:pic>
      <p:pic>
        <p:nvPicPr>
          <p:cNvPr id="5" name="Picture 4">
            <a:extLst>
              <a:ext uri="{FF2B5EF4-FFF2-40B4-BE49-F238E27FC236}">
                <a16:creationId xmlns:a16="http://schemas.microsoft.com/office/drawing/2014/main" id="{1568DE3C-6B9F-EB73-FB5F-336A4F13AA14}"/>
              </a:ext>
            </a:extLst>
          </p:cNvPr>
          <p:cNvPicPr>
            <a:picLocks noChangeAspect="1"/>
          </p:cNvPicPr>
          <p:nvPr/>
        </p:nvPicPr>
        <p:blipFill rotWithShape="1">
          <a:blip r:embed="rId5"/>
          <a:srcRect r="7172"/>
          <a:stretch/>
        </p:blipFill>
        <p:spPr>
          <a:xfrm>
            <a:off x="6256867" y="160868"/>
            <a:ext cx="5774267" cy="3747805"/>
          </a:xfrm>
          <a:custGeom>
            <a:avLst/>
            <a:gdLst/>
            <a:ahLst/>
            <a:cxnLst/>
            <a:rect l="l" t="t" r="r" b="b"/>
            <a:pathLst>
              <a:path w="5774267" h="3747805">
                <a:moveTo>
                  <a:pt x="0" y="0"/>
                </a:moveTo>
                <a:lnTo>
                  <a:pt x="3767328" y="0"/>
                </a:lnTo>
                <a:lnTo>
                  <a:pt x="3767328" y="1"/>
                </a:lnTo>
                <a:lnTo>
                  <a:pt x="5774267" y="1"/>
                </a:lnTo>
                <a:lnTo>
                  <a:pt x="5774267" y="2778855"/>
                </a:lnTo>
                <a:lnTo>
                  <a:pt x="3767328" y="2778855"/>
                </a:lnTo>
                <a:lnTo>
                  <a:pt x="3767328" y="2778856"/>
                </a:lnTo>
                <a:lnTo>
                  <a:pt x="1896721" y="2778856"/>
                </a:lnTo>
                <a:lnTo>
                  <a:pt x="1896721" y="3747805"/>
                </a:lnTo>
                <a:lnTo>
                  <a:pt x="0" y="3747805"/>
                </a:lnTo>
                <a:close/>
              </a:path>
            </a:pathLst>
          </a:custGeom>
        </p:spPr>
      </p:pic>
    </p:spTree>
    <p:extLst>
      <p:ext uri="{BB962C8B-B14F-4D97-AF65-F5344CB8AC3E}">
        <p14:creationId xmlns:p14="http://schemas.microsoft.com/office/powerpoint/2010/main" val="3251581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AA920-92AB-B265-92A5-080A2793CC0F}"/>
              </a:ext>
            </a:extLst>
          </p:cNvPr>
          <p:cNvSpPr>
            <a:spLocks noGrp="1"/>
          </p:cNvSpPr>
          <p:nvPr>
            <p:ph type="title"/>
          </p:nvPr>
        </p:nvSpPr>
        <p:spPr/>
        <p:txBody>
          <a:bodyPr>
            <a:normAutofit fontScale="90000"/>
          </a:bodyPr>
          <a:lstStyle/>
          <a:p>
            <a:r>
              <a:rPr lang="en-GB" dirty="0"/>
              <a:t>What could a Cultural Studies approach to the media coverage of the Queen’s funeral take?</a:t>
            </a:r>
            <a:br>
              <a:rPr lang="en-GB" dirty="0"/>
            </a:br>
            <a:endParaRPr lang="en-GB" dirty="0"/>
          </a:p>
        </p:txBody>
      </p:sp>
      <p:sp>
        <p:nvSpPr>
          <p:cNvPr id="3" name="Content Placeholder 2">
            <a:extLst>
              <a:ext uri="{FF2B5EF4-FFF2-40B4-BE49-F238E27FC236}">
                <a16:creationId xmlns:a16="http://schemas.microsoft.com/office/drawing/2014/main" id="{7384274D-7669-FF35-D0E3-1D248D82FB47}"/>
              </a:ext>
            </a:extLst>
          </p:cNvPr>
          <p:cNvSpPr>
            <a:spLocks noGrp="1"/>
          </p:cNvSpPr>
          <p:nvPr>
            <p:ph idx="1"/>
          </p:nvPr>
        </p:nvSpPr>
        <p:spPr>
          <a:xfrm>
            <a:off x="913795" y="2076450"/>
            <a:ext cx="6178121" cy="4505103"/>
          </a:xfrm>
        </p:spPr>
        <p:txBody>
          <a:bodyPr>
            <a:normAutofit/>
          </a:bodyPr>
          <a:lstStyle/>
          <a:p>
            <a:pPr marL="36900" indent="0">
              <a:buNone/>
            </a:pPr>
            <a:r>
              <a:rPr lang="en-GB" sz="4000" dirty="0"/>
              <a:t>The Power of Mass Media and Representation</a:t>
            </a:r>
          </a:p>
          <a:p>
            <a:pPr marL="36900" indent="0">
              <a:buNone/>
            </a:pPr>
            <a:r>
              <a:rPr lang="en-GB" sz="2400" b="0" i="0" dirty="0">
                <a:solidFill>
                  <a:schemeClr val="tx1"/>
                </a:solidFill>
                <a:effectLst/>
                <a:latin typeface="Proxima Nova"/>
              </a:rPr>
              <a:t>“the rise of popular mass media permanently changed the relationship between power and authority. Media became a vehicle for powerful groups in society to assert their cultural dominance and pursue their own interests, without directly appearing to do so.”</a:t>
            </a:r>
            <a:endParaRPr lang="en-GB" sz="4000" dirty="0">
              <a:solidFill>
                <a:schemeClr val="tx1"/>
              </a:solidFill>
            </a:endParaRPr>
          </a:p>
        </p:txBody>
      </p:sp>
      <p:pic>
        <p:nvPicPr>
          <p:cNvPr id="4" name="Picture 3">
            <a:extLst>
              <a:ext uri="{FF2B5EF4-FFF2-40B4-BE49-F238E27FC236}">
                <a16:creationId xmlns:a16="http://schemas.microsoft.com/office/drawing/2014/main" id="{DD8947D5-A7B7-1262-D734-7B47EA7DB03D}"/>
              </a:ext>
            </a:extLst>
          </p:cNvPr>
          <p:cNvPicPr>
            <a:picLocks noChangeAspect="1"/>
          </p:cNvPicPr>
          <p:nvPr/>
        </p:nvPicPr>
        <p:blipFill>
          <a:blip r:embed="rId2"/>
          <a:stretch>
            <a:fillRect/>
          </a:stretch>
        </p:blipFill>
        <p:spPr>
          <a:xfrm>
            <a:off x="7661827" y="2191578"/>
            <a:ext cx="2381250" cy="3429000"/>
          </a:xfrm>
          <a:prstGeom prst="rect">
            <a:avLst/>
          </a:prstGeom>
        </p:spPr>
      </p:pic>
    </p:spTree>
    <p:extLst>
      <p:ext uri="{BB962C8B-B14F-4D97-AF65-F5344CB8AC3E}">
        <p14:creationId xmlns:p14="http://schemas.microsoft.com/office/powerpoint/2010/main" val="3423647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A467F-3C6B-4FD2-F491-53DFCC12B117}"/>
              </a:ext>
            </a:extLst>
          </p:cNvPr>
          <p:cNvSpPr>
            <a:spLocks noGrp="1"/>
          </p:cNvSpPr>
          <p:nvPr>
            <p:ph type="title"/>
          </p:nvPr>
        </p:nvSpPr>
        <p:spPr>
          <a:xfrm>
            <a:off x="913795" y="291547"/>
            <a:ext cx="10353762" cy="1257300"/>
          </a:xfrm>
        </p:spPr>
        <p:txBody>
          <a:bodyPr>
            <a:normAutofit/>
          </a:bodyPr>
          <a:lstStyle/>
          <a:p>
            <a:r>
              <a:rPr lang="en-GB" sz="6600" b="1" dirty="0"/>
              <a:t>“Lost voices”</a:t>
            </a:r>
          </a:p>
        </p:txBody>
      </p:sp>
      <p:pic>
        <p:nvPicPr>
          <p:cNvPr id="4" name="Content Placeholder 3" descr="A line of people in face masks holding up blank pieces of paper, several are also holding a large, blank banner.">
            <a:extLst>
              <a:ext uri="{FF2B5EF4-FFF2-40B4-BE49-F238E27FC236}">
                <a16:creationId xmlns:a16="http://schemas.microsoft.com/office/drawing/2014/main" id="{8F86B030-73FB-FE01-F74D-EE918E8C801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2367997"/>
            <a:ext cx="5449263" cy="3714750"/>
          </a:xfrm>
          <a:prstGeom prst="rect">
            <a:avLst/>
          </a:prstGeom>
          <a:noFill/>
          <a:ln>
            <a:noFill/>
          </a:ln>
        </p:spPr>
      </p:pic>
      <p:pic>
        <p:nvPicPr>
          <p:cNvPr id="6" name="Picture 5">
            <a:extLst>
              <a:ext uri="{FF2B5EF4-FFF2-40B4-BE49-F238E27FC236}">
                <a16:creationId xmlns:a16="http://schemas.microsoft.com/office/drawing/2014/main" id="{DDFEA5FE-BB5D-52D1-D7FD-A4E9566FCF50}"/>
              </a:ext>
            </a:extLst>
          </p:cNvPr>
          <p:cNvPicPr>
            <a:picLocks noChangeAspect="1"/>
          </p:cNvPicPr>
          <p:nvPr/>
        </p:nvPicPr>
        <p:blipFill rotWithShape="1">
          <a:blip r:embed="rId3"/>
          <a:srcRect l="22585" t="27222" r="24276" b="7440"/>
          <a:stretch/>
        </p:blipFill>
        <p:spPr>
          <a:xfrm>
            <a:off x="6090676" y="1767509"/>
            <a:ext cx="5830956" cy="4480891"/>
          </a:xfrm>
          <a:prstGeom prst="rect">
            <a:avLst/>
          </a:prstGeom>
        </p:spPr>
      </p:pic>
    </p:spTree>
    <p:extLst>
      <p:ext uri="{BB962C8B-B14F-4D97-AF65-F5344CB8AC3E}">
        <p14:creationId xmlns:p14="http://schemas.microsoft.com/office/powerpoint/2010/main" val="1967267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8809-7A7D-003E-5D5B-D39BF9E73B59}"/>
              </a:ext>
            </a:extLst>
          </p:cNvPr>
          <p:cNvSpPr>
            <a:spLocks noGrp="1"/>
          </p:cNvSpPr>
          <p:nvPr>
            <p:ph type="title"/>
          </p:nvPr>
        </p:nvSpPr>
        <p:spPr>
          <a:xfrm>
            <a:off x="4679883" y="-165652"/>
            <a:ext cx="7051213" cy="6520070"/>
          </a:xfrm>
        </p:spPr>
        <p:txBody>
          <a:bodyPr vert="horz" lIns="91440" tIns="45720" rIns="91440" bIns="45720" rtlCol="0" anchor="b">
            <a:noAutofit/>
          </a:bodyPr>
          <a:lstStyle/>
          <a:p>
            <a:pPr algn="l"/>
            <a:r>
              <a:rPr lang="en-US" sz="2800" b="1" dirty="0"/>
              <a:t>Marcus Ryder, journalist and expert in Media and Diversity:</a:t>
            </a:r>
            <a:br>
              <a:rPr lang="en-US" sz="2800" b="1" dirty="0"/>
            </a:br>
            <a:br>
              <a:rPr lang="en-US" sz="2800" dirty="0"/>
            </a:br>
            <a:r>
              <a:rPr lang="en-US" sz="2800" dirty="0"/>
              <a:t>“</a:t>
            </a:r>
            <a:r>
              <a:rPr lang="en-US" sz="2800" dirty="0">
                <a:cs typeface="Times New Roman" panose="02020603050405020304" pitchFamily="18" charset="0"/>
              </a:rPr>
              <a:t>At important national moments such as these, it is vital that the whole country is represented in all its diversity. Otherwise it can appear that the mainstream media are saying to vast swathes of the population: “you are not part of this nation - you do not belong here”. This can cause people (often from already under-represented groups) to lose trust in the UK media - and even worse - drive them to less reputable news sources on social media that might be more prone to misinformation.”</a:t>
            </a:r>
            <a:br>
              <a:rPr lang="en-US" sz="2800" dirty="0">
                <a:cs typeface="Times New Roman" panose="02020603050405020304" pitchFamily="18" charset="0"/>
              </a:rPr>
            </a:br>
            <a:r>
              <a:rPr lang="en-US" sz="2800" dirty="0"/>
              <a:t> </a:t>
            </a:r>
          </a:p>
        </p:txBody>
      </p:sp>
      <p:pic>
        <p:nvPicPr>
          <p:cNvPr id="9" name="Picture 8">
            <a:extLst>
              <a:ext uri="{FF2B5EF4-FFF2-40B4-BE49-F238E27FC236}">
                <a16:creationId xmlns:a16="http://schemas.microsoft.com/office/drawing/2014/main" id="{921F6D7D-004A-4CAE-B291-06EF058C4A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pic>
        <p:nvPicPr>
          <p:cNvPr id="4" name="Content Placeholder 3">
            <a:extLst>
              <a:ext uri="{FF2B5EF4-FFF2-40B4-BE49-F238E27FC236}">
                <a16:creationId xmlns:a16="http://schemas.microsoft.com/office/drawing/2014/main" id="{A5C3004F-76FC-9786-769C-6EEC77CBC92D}"/>
              </a:ext>
            </a:extLst>
          </p:cNvPr>
          <p:cNvPicPr>
            <a:picLocks noGrp="1" noChangeAspect="1"/>
          </p:cNvPicPr>
          <p:nvPr>
            <p:ph idx="1"/>
          </p:nvPr>
        </p:nvPicPr>
        <p:blipFill rotWithShape="1">
          <a:blip r:embed="rId4"/>
          <a:srcRect l="2815" r="27817" b="2"/>
          <a:stretch/>
        </p:blipFill>
        <p:spPr>
          <a:xfrm>
            <a:off x="643339" y="643464"/>
            <a:ext cx="3551912" cy="5120304"/>
          </a:xfrm>
          <a:prstGeom prst="rect">
            <a:avLst/>
          </a:prstGeom>
        </p:spPr>
      </p:pic>
    </p:spTree>
    <p:extLst>
      <p:ext uri="{BB962C8B-B14F-4D97-AF65-F5344CB8AC3E}">
        <p14:creationId xmlns:p14="http://schemas.microsoft.com/office/powerpoint/2010/main" val="825312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B0734-5ADD-61BB-0F3A-49E289CE76F6}"/>
              </a:ext>
            </a:extLst>
          </p:cNvPr>
          <p:cNvSpPr>
            <a:spLocks noGrp="1"/>
          </p:cNvSpPr>
          <p:nvPr>
            <p:ph type="title"/>
          </p:nvPr>
        </p:nvSpPr>
        <p:spPr/>
        <p:txBody>
          <a:bodyPr/>
          <a:lstStyle/>
          <a:p>
            <a:r>
              <a:rPr lang="en-GB" dirty="0"/>
              <a:t>In conclusion</a:t>
            </a:r>
          </a:p>
        </p:txBody>
      </p:sp>
      <p:pic>
        <p:nvPicPr>
          <p:cNvPr id="4" name="Content Placeholder 3">
            <a:extLst>
              <a:ext uri="{FF2B5EF4-FFF2-40B4-BE49-F238E27FC236}">
                <a16:creationId xmlns:a16="http://schemas.microsoft.com/office/drawing/2014/main" id="{5B86A2A8-4A64-BEC9-E5DE-62AFEE0DAA8C}"/>
              </a:ext>
            </a:extLst>
          </p:cNvPr>
          <p:cNvPicPr>
            <a:picLocks noGrp="1" noChangeAspect="1"/>
          </p:cNvPicPr>
          <p:nvPr>
            <p:ph idx="1"/>
          </p:nvPr>
        </p:nvPicPr>
        <p:blipFill>
          <a:blip r:embed="rId2"/>
          <a:stretch>
            <a:fillRect/>
          </a:stretch>
        </p:blipFill>
        <p:spPr>
          <a:xfrm>
            <a:off x="2947987" y="2314575"/>
            <a:ext cx="6286500" cy="3238500"/>
          </a:xfrm>
          <a:prstGeom prst="rect">
            <a:avLst/>
          </a:prstGeom>
        </p:spPr>
      </p:pic>
    </p:spTree>
    <p:extLst>
      <p:ext uri="{BB962C8B-B14F-4D97-AF65-F5344CB8AC3E}">
        <p14:creationId xmlns:p14="http://schemas.microsoft.com/office/powerpoint/2010/main" val="24048682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Override1.xml><?xml version="1.0" encoding="utf-8"?>
<a:themeOverride xmlns:a="http://schemas.openxmlformats.org/drawingml/2006/main">
  <a:clrScheme name="Custom 42">
    <a:dk1>
      <a:sysClr val="windowText" lastClr="000000"/>
    </a:dk1>
    <a:lt1>
      <a:sysClr val="window" lastClr="FFFFFF"/>
    </a:lt1>
    <a:dk2>
      <a:srgbClr val="454551"/>
    </a:dk2>
    <a:lt2>
      <a:srgbClr val="E3E3E5"/>
    </a:lt2>
    <a:accent1>
      <a:srgbClr val="FE09E3"/>
    </a:accent1>
    <a:accent2>
      <a:srgbClr val="00ACF5"/>
    </a:accent2>
    <a:accent3>
      <a:srgbClr val="55CB72"/>
    </a:accent3>
    <a:accent4>
      <a:srgbClr val="EFC926"/>
    </a:accent4>
    <a:accent5>
      <a:srgbClr val="969696"/>
    </a:accent5>
    <a:accent6>
      <a:srgbClr val="D54773"/>
    </a:accent6>
    <a:hlink>
      <a:srgbClr val="6B9F25"/>
    </a:hlink>
    <a:folHlink>
      <a:srgbClr val="8C8C8C"/>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A3AD49-9331-450C-A2FE-6857A4DB38C6}">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73CC670F-05B9-4BB7-BA2C-0DE5B5C1E5D3}">
  <ds:schemaRefs>
    <ds:schemaRef ds:uri="http://schemas.microsoft.com/sharepoint/v3/contenttype/forms"/>
  </ds:schemaRefs>
</ds:datastoreItem>
</file>

<file path=customXml/itemProps3.xml><?xml version="1.0" encoding="utf-8"?>
<ds:datastoreItem xmlns:ds="http://schemas.openxmlformats.org/officeDocument/2006/customXml" ds:itemID="{189B453C-F2B2-4ECA-A6ED-7DBEF1B6D3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{6422C8E3-2DF5-42FA-8CF9-92E6E0287981}tf00934815_win32</Template>
  <TotalTime>167</TotalTime>
  <Words>272</Words>
  <Application>Microsoft Office PowerPoint</Application>
  <PresentationFormat>Widescreen</PresentationFormat>
  <Paragraphs>20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GDS Transport</vt:lpstr>
      <vt:lpstr>Proxima Nova</vt:lpstr>
      <vt:lpstr>Goudy Old Style</vt:lpstr>
      <vt:lpstr>Wingdings 2</vt:lpstr>
      <vt:lpstr>SlateVTI</vt:lpstr>
      <vt:lpstr>Cultural Studies:  Article commentary</vt:lpstr>
      <vt:lpstr>Sifting and Sorting</vt:lpstr>
      <vt:lpstr>Still sorting…</vt:lpstr>
      <vt:lpstr>PowerPoint Presentation</vt:lpstr>
      <vt:lpstr>PowerPoint Presentation</vt:lpstr>
      <vt:lpstr>PowerPoint Presentation</vt:lpstr>
      <vt:lpstr>PowerPoint Presentation</vt:lpstr>
      <vt:lpstr>The Global Image</vt:lpstr>
      <vt:lpstr>What could a Cultural Studies approach to the media coverage of the Queen’s funeral take? </vt:lpstr>
      <vt:lpstr>“Lost voices”</vt:lpstr>
      <vt:lpstr>Marcus Ryder, journalist and expert in Media and Diversity:  “At important national moments such as these, it is vital that the whole country is represented in all its diversity. Otherwise it can appear that the mainstream media are saying to vast swathes of the population: “you are not part of this nation - you do not belong here”. This can cause people (often from already under-represented groups) to lose trust in the UK media - and even worse - drive them to less reputable news sources on social media that might be more prone to misinformation.”  </vt:lpstr>
      <vt:lpstr>In 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Cultural Studies:  Article commentary</dc:title>
  <dc:creator>Ann Bevan</dc:creator>
  <cp:lastModifiedBy>Ann Bevan</cp:lastModifiedBy>
  <cp:revision>2</cp:revision>
  <dcterms:created xsi:type="dcterms:W3CDTF">2022-09-22T09:01:42Z</dcterms:created>
  <dcterms:modified xsi:type="dcterms:W3CDTF">2022-09-22T11:49:34Z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