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1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51206400" cy="32918400"/>
  <p:notesSz cx="9290050" cy="700405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83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26996"/>
    <a:srgbClr val="9BB1FF"/>
    <a:srgbClr val="B7E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 autoAdjust="0"/>
    <p:restoredTop sz="95859" autoAdjust="0"/>
  </p:normalViewPr>
  <p:slideViewPr>
    <p:cSldViewPr>
      <p:cViewPr>
        <p:scale>
          <a:sx n="24" d="100"/>
          <a:sy n="24" d="100"/>
        </p:scale>
        <p:origin x="1458" y="30"/>
      </p:cViewPr>
      <p:guideLst>
        <p:guide orient="horz" pos="10368"/>
        <p:guide pos="83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6269BA7-3427-A677-A174-B866ED5B420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38250" y="3327400"/>
            <a:ext cx="6813550" cy="31511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85849" tIns="42924" rIns="85849" bIns="429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A5443C4C-18AA-AF86-0F49-1D4A3126BB8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13025" y="527050"/>
            <a:ext cx="4076700" cy="26225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844550" rtl="0" eaLnBrk="0" fontAlgn="base" hangingPunct="0">
      <a:spcBef>
        <a:spcPct val="30000"/>
      </a:spcBef>
      <a:spcAft>
        <a:spcPct val="0"/>
      </a:spcAft>
      <a:defRPr sz="1100" b="0" i="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1pPr>
    <a:lvl2pPr marL="422275" algn="l" defTabSz="844550" rtl="0" eaLnBrk="0" fontAlgn="base" hangingPunct="0">
      <a:spcBef>
        <a:spcPct val="30000"/>
      </a:spcBef>
      <a:spcAft>
        <a:spcPct val="0"/>
      </a:spcAft>
      <a:defRPr sz="1100" b="0" i="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2pPr>
    <a:lvl3pPr marL="844550" algn="l" defTabSz="844550" rtl="0" eaLnBrk="0" fontAlgn="base" hangingPunct="0">
      <a:spcBef>
        <a:spcPct val="30000"/>
      </a:spcBef>
      <a:spcAft>
        <a:spcPct val="0"/>
      </a:spcAft>
      <a:defRPr sz="1100" b="0" i="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3pPr>
    <a:lvl4pPr marL="1266825" algn="l" defTabSz="844550" rtl="0" eaLnBrk="0" fontAlgn="base" hangingPunct="0">
      <a:spcBef>
        <a:spcPct val="30000"/>
      </a:spcBef>
      <a:spcAft>
        <a:spcPct val="0"/>
      </a:spcAft>
      <a:defRPr sz="1100" b="0" i="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4pPr>
    <a:lvl5pPr marL="1689100" algn="l" defTabSz="844550" rtl="0" eaLnBrk="0" fontAlgn="base" hangingPunct="0">
      <a:spcBef>
        <a:spcPct val="30000"/>
      </a:spcBef>
      <a:spcAft>
        <a:spcPct val="0"/>
      </a:spcAft>
      <a:defRPr sz="1100" b="0" i="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840163" y="8047038"/>
            <a:ext cx="43526075" cy="877728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7680325" y="18653125"/>
            <a:ext cx="35845750" cy="84137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FD656992-2676-9646-8C13-2E90573B1A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E6DB743-028F-F342-A7F4-C9A3245088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798393C-E75D-736F-B5B9-043C54C15A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1F0C5D-DBBE-444F-81F4-BC76E557BC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1610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3C13E9D-DEBB-2897-A85B-30B0E92DBA3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BE72C06-5FE3-53ED-1F46-F2FCB15C08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9D3DA0-D42F-7213-9BB5-767710B6F5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69E15D-24AA-5B4F-954F-58FF741F84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7830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21153438"/>
            <a:ext cx="43526075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3952538"/>
            <a:ext cx="43526075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985D82E-8B4C-1B15-2ED8-C42551F77F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00C2A8-7941-49A2-4C71-88EA284345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06FE836-2FCE-5CCE-83E9-C780A00B55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DD8A46-8C81-8A43-B706-B28B623DFC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8215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638" y="9509125"/>
            <a:ext cx="22966362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0" y="9509125"/>
            <a:ext cx="22966363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498EBC-849D-71AB-C073-3BC06E2D4A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FBA0B4-A1CE-DFE7-582F-8796BFB09D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7D374C-8A28-2020-333A-8594E75FF9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281B96-9A65-CA4E-A5BF-5A26F46C62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593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317625"/>
            <a:ext cx="46085125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369175"/>
            <a:ext cx="2262505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439400"/>
            <a:ext cx="2262505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5" y="7369175"/>
            <a:ext cx="22632988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5" y="10439400"/>
            <a:ext cx="22632988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656B471-A33C-E9DF-2D9E-F962BE8060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A24689B-0D3B-4AE0-87B4-7649609EB2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185CA7C-C3DA-AEBF-F9BF-0BBC2F8DEC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57C87-9A4B-7849-ACBA-4BE9C78661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4579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9E8ADAF-4BBB-8C39-43B2-28357006C4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6024643-EA44-208F-E38A-D30C8CE2E9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B4C7C1A-719E-6E22-A54E-A641F5FB70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351AA6-B120-2644-89B4-773ED046FF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332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2A0D717-FE99-C72F-4BDA-C0C6C9980D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1AF7A84-BABC-77DC-86D4-2A2DD33A54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CD4AE4F-19ED-6D30-D1DF-1F36D0FB06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43555-E68A-5A41-9382-0EEA800E13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7014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311275"/>
            <a:ext cx="1684655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3" y="1311275"/>
            <a:ext cx="286258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888163"/>
            <a:ext cx="1684655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80B014-87E4-74FE-B47D-914A5D4181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9894A7-187B-6986-9C46-F50B6E49B0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CE9C82-EE30-9198-9185-BD7ABC532E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35636F-4C12-694B-9ABC-179D5476D67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7117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5" y="23042563"/>
            <a:ext cx="30724475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5" y="2941638"/>
            <a:ext cx="30724475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5" y="25763538"/>
            <a:ext cx="30724475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47890C-E186-0B53-D195-8647D59848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99135D-4E47-B48E-6D8E-A0029C5F88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188A10-18DE-8F6E-58FA-EBE1706EC1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93C19C-1549-A04D-B837-8C26116D17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24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5FC0BA-4096-FB0F-C061-198C4347008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F2FA91A-F332-9F10-C236-1D5734EF88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4EE1D27-9BCE-F2BC-B8E6-2A53B5ACC2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CEFCC5-019C-494B-A2FB-424A8D175E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773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5275" y="1828800"/>
            <a:ext cx="11520488" cy="2743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638" y="1828800"/>
            <a:ext cx="34412237" cy="2743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36E015A-0DD2-89E9-54F7-6C02BE47F3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AF7CD4-F563-0347-90BB-2B612AA1E6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0643E5F-5391-6CA0-A383-02187B90A9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473701-BD89-BF49-A6A0-2BAE5214F5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7867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F4701B3C-0F6D-A49A-7B7C-6DBCC4776F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560638" y="1828800"/>
            <a:ext cx="46085125" cy="658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E903474B-E282-47C5-A888-76CE08F1AD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560638" y="9509125"/>
            <a:ext cx="46085125" cy="197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3732" name="Rectangle 4">
            <a:extLst>
              <a:ext uri="{FF2B5EF4-FFF2-40B4-BE49-F238E27FC236}">
                <a16:creationId xmlns:a16="http://schemas.microsoft.com/office/drawing/2014/main" id="{412EA4A2-A255-8672-5EFB-61877230047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0638" y="29976763"/>
            <a:ext cx="119475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b" anchorCtr="0" compatLnSpc="1">
            <a:prstTxWarp prst="textNoShape">
              <a:avLst/>
            </a:prstTxWarp>
          </a:bodyPr>
          <a:lstStyle>
            <a:lvl1pPr>
              <a:defRPr sz="7400"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73733" name="Rectangle 5">
            <a:extLst>
              <a:ext uri="{FF2B5EF4-FFF2-40B4-BE49-F238E27FC236}">
                <a16:creationId xmlns:a16="http://schemas.microsoft.com/office/drawing/2014/main" id="{1FDBEAAC-3BD6-B42E-B94B-1D0F5327123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8" y="29976763"/>
            <a:ext cx="162147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b" anchorCtr="0" compatLnSpc="1">
            <a:prstTxWarp prst="textNoShape">
              <a:avLst/>
            </a:prstTxWarp>
          </a:bodyPr>
          <a:lstStyle>
            <a:lvl1pPr algn="ctr">
              <a:defRPr sz="7400"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GB" altLang="en-US"/>
          </a:p>
        </p:txBody>
      </p:sp>
      <p:sp>
        <p:nvSpPr>
          <p:cNvPr id="73734" name="Rectangle 6">
            <a:extLst>
              <a:ext uri="{FF2B5EF4-FFF2-40B4-BE49-F238E27FC236}">
                <a16:creationId xmlns:a16="http://schemas.microsoft.com/office/drawing/2014/main" id="{5D78CB57-0A90-10A9-913E-183FFCC221A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8" y="29976763"/>
            <a:ext cx="119475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b" anchorCtr="0" compatLnSpc="1">
            <a:prstTxWarp prst="textNoShape">
              <a:avLst/>
            </a:prstTxWarp>
          </a:bodyPr>
          <a:lstStyle>
            <a:lvl1pPr algn="r">
              <a:defRPr sz="7400"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980FC53C-7879-7B4E-B96A-5BAC08834F9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2pPr>
      <a:lvl3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3pPr>
      <a:lvl4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4pPr>
      <a:lvl5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5pPr>
      <a:lvl6pPr marL="4572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6pPr>
      <a:lvl7pPr marL="9144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7pPr>
      <a:lvl8pPr marL="13716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8pPr>
      <a:lvl9pPr marL="18288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9pPr>
    </p:titleStyle>
    <p:bodyStyle>
      <a:lvl1pPr marL="1803400" indent="-1803400" algn="l" defTabSz="4806950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6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3905250" indent="-1501775" algn="l" defTabSz="4806950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147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2pPr>
      <a:lvl3pPr marL="6008688" indent="-1201738" algn="l" defTabSz="4806950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26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3pPr>
      <a:lvl4pPr marL="8412163" indent="-1201738" algn="l" defTabSz="4806950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4pPr>
      <a:lvl5pPr marL="10815638" indent="-1201738" algn="l" defTabSz="4806950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5pPr>
      <a:lvl6pPr marL="11272838" indent="-1201738" algn="l" defTabSz="4806950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6pPr>
      <a:lvl7pPr marL="11730038" indent="-1201738" algn="l" defTabSz="4806950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7pPr>
      <a:lvl8pPr marL="12187238" indent="-1201738" algn="l" defTabSz="4806950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8pPr>
      <a:lvl9pPr marL="12644438" indent="-1201738" algn="l" defTabSz="4806950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105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5242EA-DADA-A7D4-109D-F8E9C1766DCB}"/>
              </a:ext>
            </a:extLst>
          </p:cNvPr>
          <p:cNvSpPr/>
          <p:nvPr/>
        </p:nvSpPr>
        <p:spPr bwMode="auto">
          <a:xfrm>
            <a:off x="0" y="-16524"/>
            <a:ext cx="51206400" cy="32918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729ABB9-39D0-CA22-4153-FCCB24969D8C}"/>
              </a:ext>
            </a:extLst>
          </p:cNvPr>
          <p:cNvSpPr/>
          <p:nvPr/>
        </p:nvSpPr>
        <p:spPr bwMode="auto">
          <a:xfrm>
            <a:off x="15474366" y="13433286"/>
            <a:ext cx="35950289" cy="19501638"/>
          </a:xfrm>
          <a:prstGeom prst="rect">
            <a:avLst/>
          </a:prstGeom>
          <a:solidFill>
            <a:srgbClr val="2269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D74C10-0AA8-52E9-73F5-374EB28342AD}"/>
              </a:ext>
            </a:extLst>
          </p:cNvPr>
          <p:cNvSpPr/>
          <p:nvPr/>
        </p:nvSpPr>
        <p:spPr bwMode="auto">
          <a:xfrm>
            <a:off x="15617352" y="-10007"/>
            <a:ext cx="35589048" cy="13443293"/>
          </a:xfrm>
          <a:prstGeom prst="rect">
            <a:avLst/>
          </a:prstGeom>
          <a:solidFill>
            <a:srgbClr val="22699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0E5056-D56D-9543-3AAE-FF0BB30608CD}"/>
              </a:ext>
            </a:extLst>
          </p:cNvPr>
          <p:cNvSpPr txBox="1"/>
          <p:nvPr/>
        </p:nvSpPr>
        <p:spPr>
          <a:xfrm>
            <a:off x="16601965" y="718160"/>
            <a:ext cx="24554728" cy="1071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800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Challenges in the </a:t>
            </a:r>
            <a:r>
              <a:rPr lang="en-GB" sz="13800" b="1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Funding, Research, </a:t>
            </a:r>
            <a:r>
              <a:rPr lang="en-GB" sz="13800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 </a:t>
            </a:r>
            <a:r>
              <a:rPr lang="en-GB" sz="13800" b="1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Practice </a:t>
            </a:r>
            <a:r>
              <a:rPr lang="en-GB" sz="13800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 </a:t>
            </a:r>
            <a:r>
              <a:rPr lang="en-GB" sz="13800" b="1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Surf Therapy </a:t>
            </a:r>
            <a:r>
              <a:rPr lang="en-GB" sz="13800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limit well-being and quality of life for individuals in </a:t>
            </a:r>
            <a:r>
              <a:rPr lang="en-GB" sz="13800" b="1" kern="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South Wales.</a:t>
            </a:r>
            <a:endParaRPr lang="en-GB" sz="13800" kern="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 Box 2448">
            <a:extLst>
              <a:ext uri="{FF2B5EF4-FFF2-40B4-BE49-F238E27FC236}">
                <a16:creationId xmlns:a16="http://schemas.microsoft.com/office/drawing/2014/main" id="{C45A349E-6DFA-D6F6-CE80-051AD677B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046" y="480201"/>
            <a:ext cx="14614525" cy="709568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7400" b="1" kern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Surfing for Wellness: An Insight into the Perceptions of Key Stakeholders within Surf Therapy Interventions in South Wales.</a:t>
            </a:r>
            <a:endParaRPr lang="en-GB" sz="7400" kern="100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2448">
            <a:extLst>
              <a:ext uri="{FF2B5EF4-FFF2-40B4-BE49-F238E27FC236}">
                <a16:creationId xmlns:a16="http://schemas.microsoft.com/office/drawing/2014/main" id="{7F345BC2-8880-00B9-6052-A04BD13B1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70092" y="31431332"/>
            <a:ext cx="34591317" cy="1110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dirty="0">
                <a:solidFill>
                  <a:schemeClr val="accent1"/>
                </a:solidFill>
                <a:latin typeface="Arial" panose="020B0604020202020204" pitchFamily="34" charset="0"/>
                <a:cs typeface="+mj-cs"/>
              </a:rPr>
              <a:t>Dafydd Millns                                                                                                                Dafydd.Millns@Gmail.com</a:t>
            </a:r>
            <a:endParaRPr lang="en-GB" altLang="en-US" sz="7900" dirty="0">
              <a:solidFill>
                <a:schemeClr val="accent1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8" name="Text Box 2448">
            <a:extLst>
              <a:ext uri="{FF2B5EF4-FFF2-40B4-BE49-F238E27FC236}">
                <a16:creationId xmlns:a16="http://schemas.microsoft.com/office/drawing/2014/main" id="{D23087DD-E0AB-9AE8-9816-4788106BB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40" y="13059659"/>
            <a:ext cx="14557166" cy="449592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endParaRPr lang="en-GB" altLang="en-US" sz="5400" b="1" u="sng" dirty="0">
              <a:solidFill>
                <a:schemeClr val="accent1"/>
              </a:solidFill>
              <a:latin typeface="Arial" panose="020B0604020202020204" pitchFamily="34" charset="0"/>
              <a:cs typeface="+mj-cs"/>
            </a:endParaRPr>
          </a:p>
          <a:p>
            <a:pPr marL="1143000" indent="-11430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qualitative study, semi-structured interviews</a:t>
            </a:r>
          </a:p>
          <a:p>
            <a:pPr marL="1143000" indent="-11430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10 participants </a:t>
            </a:r>
            <a:r>
              <a:rPr lang="en-GB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from different backgrounds (Practical, clinical, organisational)</a:t>
            </a:r>
            <a:endParaRPr lang="en-GB" sz="4000" dirty="0">
              <a:solidFill>
                <a:schemeClr val="accent1"/>
              </a:solidFill>
              <a:latin typeface="Arial" panose="020B0604020202020204" pitchFamily="34" charset="0"/>
              <a:cs typeface="+mn-cs"/>
            </a:endParaRPr>
          </a:p>
          <a:p>
            <a:pPr marL="1143000" indent="-11430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Data analysis followed Braun &amp; Clarke's thematic analysis approach, focusing on identifying themes</a:t>
            </a:r>
            <a:endParaRPr lang="en-GB" altLang="en-US" sz="4000" dirty="0">
              <a:solidFill>
                <a:schemeClr val="accent1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9" name="Text Box 2448">
            <a:extLst>
              <a:ext uri="{FF2B5EF4-FFF2-40B4-BE49-F238E27FC236}">
                <a16:creationId xmlns:a16="http://schemas.microsoft.com/office/drawing/2014/main" id="{E1623471-7327-ED00-2B88-88D76AA00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065" y="18172478"/>
            <a:ext cx="14614525" cy="726591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endParaRPr lang="en-GB" altLang="en-US" sz="5400" u="sng" dirty="0">
              <a:latin typeface="Arial" panose="020B0604020202020204" pitchFamily="34" charset="0"/>
              <a:cs typeface="+mj-cs"/>
            </a:endParaRPr>
          </a:p>
          <a:p>
            <a:pPr marL="571500" indent="-5715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sz="4000" kern="1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underlying structure and principles of surf therapy session  in South Wales align with meeting physiological and psychological safety.</a:t>
            </a:r>
            <a:endParaRPr lang="en-GB" sz="4000" kern="100" dirty="0">
              <a:solidFill>
                <a:schemeClr val="accent1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71500" lvl="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kern="1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Core facilitatory principles align with those of more so ‘traditional’ clinical intervention.</a:t>
            </a:r>
            <a:endParaRPr lang="en-GB" sz="4000" kern="100" dirty="0">
              <a:solidFill>
                <a:schemeClr val="accent1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71500" lvl="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kern="1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 array of participatory threats, in practice are mitigated through facilitatory expertise.</a:t>
            </a:r>
            <a:endParaRPr lang="en-GB" sz="4000" kern="100" dirty="0">
              <a:solidFill>
                <a:schemeClr val="accent1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571500" lvl="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000" kern="100" dirty="0">
                <a:solidFill>
                  <a:schemeClr val="accent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n-GB" sz="4000" kern="1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unding and research both act as a barrier for expansion and sustainable development in the future.</a:t>
            </a:r>
            <a:endParaRPr lang="en-GB" altLang="en-US" sz="7900" dirty="0">
              <a:solidFill>
                <a:schemeClr val="accent1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13" name="Text Box 2448">
            <a:extLst>
              <a:ext uri="{FF2B5EF4-FFF2-40B4-BE49-F238E27FC236}">
                <a16:creationId xmlns:a16="http://schemas.microsoft.com/office/drawing/2014/main" id="{0867F2D9-8BCC-F3F5-0347-94E40C497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245" y="7902368"/>
            <a:ext cx="14614525" cy="450824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571500" indent="-5715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sz="4000" i="0" u="none" strike="noStrike" dirty="0"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  <a:p>
            <a:pPr marL="571500" indent="-5715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In 2022, The Office for National Statistics reported around 1 in 6 adults to be experiencing moderate to severe depressive symptoms at a time.</a:t>
            </a:r>
            <a:endParaRPr lang="en-GB" sz="4000" i="0" u="none" strike="noStrike" dirty="0">
              <a:solidFill>
                <a:schemeClr val="accent1"/>
              </a:solidFill>
              <a:effectLst/>
              <a:latin typeface="Arial" panose="020B0604020202020204" pitchFamily="34" charset="0"/>
              <a:cs typeface="+mn-cs"/>
            </a:endParaRPr>
          </a:p>
          <a:p>
            <a:pPr marL="571500" indent="-57150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400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In comparison to a medicinal approach, nature-based interventions lead to, longer term, higher health-based quality of life.</a:t>
            </a:r>
            <a:endParaRPr lang="en-GB" altLang="en-US" sz="4000" dirty="0">
              <a:solidFill>
                <a:schemeClr val="accent1"/>
              </a:solidFill>
              <a:latin typeface="Arial" panose="020B0604020202020204" pitchFamily="34" charset="0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073F07A-4CB1-86A7-B554-134DB9717FE4}"/>
              </a:ext>
            </a:extLst>
          </p:cNvPr>
          <p:cNvSpPr/>
          <p:nvPr/>
        </p:nvSpPr>
        <p:spPr bwMode="auto">
          <a:xfrm>
            <a:off x="16044112" y="12354744"/>
            <a:ext cx="35640989" cy="6336704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sp>
        <p:nvSpPr>
          <p:cNvPr id="24" name="Text Box 2448">
            <a:extLst>
              <a:ext uri="{FF2B5EF4-FFF2-40B4-BE49-F238E27FC236}">
                <a16:creationId xmlns:a16="http://schemas.microsoft.com/office/drawing/2014/main" id="{6A1C87AA-7D25-2E6A-97CF-9D41B999A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44111" y="12854813"/>
            <a:ext cx="35019303" cy="543157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i="1" dirty="0">
                <a:latin typeface="Arial" panose="020B0604020202020204" pitchFamily="34" charset="0"/>
                <a:cs typeface="+mj-cs"/>
              </a:rPr>
              <a:t>“And that’s the most he’s ever opened up or talked, you know, was in that environment”</a:t>
            </a: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dirty="0">
                <a:latin typeface="Arial" panose="020B0604020202020204" pitchFamily="34" charset="0"/>
                <a:cs typeface="+mj-cs"/>
              </a:rPr>
              <a:t>Participant8-CO (Community Psychiatric Nurse)</a:t>
            </a: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endParaRPr lang="en-GB" altLang="en-US" sz="5400" dirty="0">
              <a:latin typeface="Arial" panose="020B0604020202020204" pitchFamily="34" charset="0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5400" i="1" dirty="0">
                <a:effectLst/>
                <a:latin typeface="Arial" panose="020B0604020202020204" pitchFamily="34" charset="0"/>
              </a:rPr>
              <a:t>“And it was the first time they've seen a smile in about two months”</a:t>
            </a:r>
          </a:p>
          <a:p>
            <a:pPr algn="r">
              <a:lnSpc>
                <a:spcPct val="80000"/>
              </a:lnSpc>
              <a:spcBef>
                <a:spcPct val="50000"/>
              </a:spcBef>
            </a:pPr>
            <a:r>
              <a:rPr lang="en-US" sz="5400" b="0" i="0" dirty="0">
                <a:effectLst/>
                <a:latin typeface="Arial" panose="020B0604020202020204" pitchFamily="34" charset="0"/>
              </a:rPr>
              <a:t>Participant2-OP (Operations and Project Manager of Surf School)</a:t>
            </a:r>
            <a:endParaRPr lang="en-US" altLang="en-US" sz="5400" dirty="0">
              <a:latin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4D537B7-38BA-400F-FCF9-C190B6263D14}"/>
              </a:ext>
            </a:extLst>
          </p:cNvPr>
          <p:cNvSpPr/>
          <p:nvPr/>
        </p:nvSpPr>
        <p:spPr bwMode="auto">
          <a:xfrm>
            <a:off x="15356906" y="0"/>
            <a:ext cx="713186" cy="329184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sp>
        <p:nvSpPr>
          <p:cNvPr id="30" name="Text Box 2448">
            <a:extLst>
              <a:ext uri="{FF2B5EF4-FFF2-40B4-BE49-F238E27FC236}">
                <a16:creationId xmlns:a16="http://schemas.microsoft.com/office/drawing/2014/main" id="{0F3FA3EF-964A-4395-AEB2-55D609AA2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7950" y="7538618"/>
            <a:ext cx="4989922" cy="1110387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b="1" dirty="0">
                <a:latin typeface="Arial" panose="020B0604020202020204" pitchFamily="34" charset="0"/>
                <a:cs typeface="+mj-cs"/>
              </a:rPr>
              <a:t>Introduction</a:t>
            </a:r>
            <a:endParaRPr lang="en-GB" altLang="en-US" sz="4000" dirty="0">
              <a:latin typeface="Arial" panose="020B0604020202020204" pitchFamily="34" charset="0"/>
              <a:cs typeface="+mn-cs"/>
            </a:endParaRPr>
          </a:p>
        </p:txBody>
      </p:sp>
      <p:sp>
        <p:nvSpPr>
          <p:cNvPr id="31" name="Text Box 2448">
            <a:extLst>
              <a:ext uri="{FF2B5EF4-FFF2-40B4-BE49-F238E27FC236}">
                <a16:creationId xmlns:a16="http://schemas.microsoft.com/office/drawing/2014/main" id="{B5444A84-D40F-3192-03C6-148FEBDC8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0707" y="12693305"/>
            <a:ext cx="4989922" cy="1110387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b="1" dirty="0">
                <a:latin typeface="Arial" panose="020B0604020202020204" pitchFamily="34" charset="0"/>
                <a:cs typeface="+mj-cs"/>
              </a:rPr>
              <a:t>Methods</a:t>
            </a:r>
            <a:endParaRPr lang="en-GB" altLang="en-US" sz="4000" dirty="0">
              <a:latin typeface="Arial" panose="020B0604020202020204" pitchFamily="34" charset="0"/>
              <a:cs typeface="+mn-cs"/>
            </a:endParaRPr>
          </a:p>
        </p:txBody>
      </p:sp>
      <p:sp>
        <p:nvSpPr>
          <p:cNvPr id="32" name="Text Box 2448">
            <a:extLst>
              <a:ext uri="{FF2B5EF4-FFF2-40B4-BE49-F238E27FC236}">
                <a16:creationId xmlns:a16="http://schemas.microsoft.com/office/drawing/2014/main" id="{6D037104-EFF0-5811-499A-1202F7D4C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0707" y="17880113"/>
            <a:ext cx="4989922" cy="1110387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b="1" dirty="0">
                <a:latin typeface="Arial" panose="020B0604020202020204" pitchFamily="34" charset="0"/>
                <a:cs typeface="+mj-cs"/>
              </a:rPr>
              <a:t>Findings </a:t>
            </a:r>
            <a:endParaRPr lang="en-GB" altLang="en-US" sz="4000" dirty="0">
              <a:latin typeface="Arial" panose="020B0604020202020204" pitchFamily="34" charset="0"/>
              <a:cs typeface="+mn-cs"/>
            </a:endParaRPr>
          </a:p>
        </p:txBody>
      </p:sp>
      <p:sp>
        <p:nvSpPr>
          <p:cNvPr id="34" name="Text Box 2448">
            <a:extLst>
              <a:ext uri="{FF2B5EF4-FFF2-40B4-BE49-F238E27FC236}">
                <a16:creationId xmlns:a16="http://schemas.microsoft.com/office/drawing/2014/main" id="{DD004349-B8FA-7EAB-487A-E689DE77D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281" y="26144855"/>
            <a:ext cx="14614525" cy="629334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742950" indent="-742950" algn="ctr">
              <a:lnSpc>
                <a:spcPct val="80000"/>
              </a:lnSpc>
              <a:spcBef>
                <a:spcPct val="50000"/>
              </a:spcBef>
              <a:buAutoNum type="arabicParenR"/>
            </a:pPr>
            <a:endParaRPr lang="en-US" altLang="en-US" sz="4000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marL="742950" indent="-742950" algn="ctr">
              <a:lnSpc>
                <a:spcPct val="80000"/>
              </a:lnSpc>
              <a:spcBef>
                <a:spcPct val="50000"/>
              </a:spcBef>
              <a:buAutoNum type="arabicParenR"/>
            </a:pPr>
            <a:r>
              <a:rPr lang="en-US" altLang="en-US" sz="4000" dirty="0">
                <a:solidFill>
                  <a:schemeClr val="accent1"/>
                </a:solidFill>
                <a:latin typeface="Arial" panose="020B0604020202020204" pitchFamily="34" charset="0"/>
              </a:rPr>
              <a:t>Facilitators should adopt a holistic approach and integrate metaphors to enhance communication and understanding. 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en-US" sz="4000" dirty="0">
                <a:solidFill>
                  <a:schemeClr val="accent1"/>
                </a:solidFill>
                <a:latin typeface="Arial" panose="020B0604020202020204" pitchFamily="34" charset="0"/>
              </a:rPr>
              <a:t>2) Surf therapy sessions should prioritize setting individualistic, achievable goals to align with participants' needs. 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en-US" sz="4000" dirty="0">
                <a:solidFill>
                  <a:schemeClr val="accent1"/>
                </a:solidFill>
                <a:latin typeface="Arial" panose="020B0604020202020204" pitchFamily="34" charset="0"/>
              </a:rPr>
              <a:t>3) Considerations should be made in developing and utilizing artificial wave pools to overcome environmental barriers and enhance ST accessibility. </a:t>
            </a:r>
            <a:endParaRPr lang="en-GB" altLang="en-US" sz="4000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3" name="Text Box 2448">
            <a:extLst>
              <a:ext uri="{FF2B5EF4-FFF2-40B4-BE49-F238E27FC236}">
                <a16:creationId xmlns:a16="http://schemas.microsoft.com/office/drawing/2014/main" id="{57AD51CB-329C-719F-4006-DBBE5231F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2888" y="25748410"/>
            <a:ext cx="4989922" cy="1110387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441281" tIns="220640" rIns="441281" bIns="220640">
            <a:spAutoFit/>
          </a:bodyPr>
          <a:lstStyle>
            <a:lvl1pPr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17575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GB" altLang="en-US" sz="5400" b="1" dirty="0">
                <a:latin typeface="Arial" panose="020B0604020202020204" pitchFamily="34" charset="0"/>
                <a:cs typeface="+mj-cs"/>
              </a:rPr>
              <a:t>Implications </a:t>
            </a:r>
            <a:endParaRPr lang="en-GB" altLang="en-US" sz="4000" dirty="0">
              <a:latin typeface="Arial" panose="020B0604020202020204" pitchFamily="34" charset="0"/>
              <a:cs typeface="+mn-cs"/>
            </a:endParaRPr>
          </a:p>
        </p:txBody>
      </p:sp>
      <p:pic>
        <p:nvPicPr>
          <p:cNvPr id="35" name="Picture 34" descr="A diagram of a diagram&#10;&#10;Description automatically generated with medium confidence">
            <a:extLst>
              <a:ext uri="{FF2B5EF4-FFF2-40B4-BE49-F238E27FC236}">
                <a16:creationId xmlns:a16="http://schemas.microsoft.com/office/drawing/2014/main" id="{2D0CF69A-D332-6B93-EA5A-BF8B4564C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3694" y="19349308"/>
            <a:ext cx="27650934" cy="11919985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3593EDF6-7F38-814B-715A-8C39F75B2C7B}"/>
              </a:ext>
            </a:extLst>
          </p:cNvPr>
          <p:cNvSpPr/>
          <p:nvPr/>
        </p:nvSpPr>
        <p:spPr bwMode="auto">
          <a:xfrm>
            <a:off x="40652873" y="718160"/>
            <a:ext cx="9001000" cy="90442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charset="0"/>
              <a:cs typeface="Arial" charset="0"/>
            </a:endParaRPr>
          </a:p>
        </p:txBody>
      </p:sp>
      <p:pic>
        <p:nvPicPr>
          <p:cNvPr id="46" name="Picture 4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75A1820-3A82-F5CD-FEB0-A40D62FA6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7060" y="409539"/>
            <a:ext cx="9572625" cy="997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65917"/>
      </p:ext>
    </p:extLst>
  </p:cSld>
  <p:clrMapOvr>
    <a:masterClrMapping/>
  </p:clrMapOvr>
</p:sld>
</file>

<file path=ppt/theme/theme1.xml><?xml version="1.0" encoding="utf-8"?>
<a:theme xmlns:a="http://schemas.openxmlformats.org/drawingml/2006/main" name="Textured">
  <a:themeElements>
    <a:clrScheme name="Textured 8">
      <a:dk1>
        <a:srgbClr val="000000"/>
      </a:dk1>
      <a:lt1>
        <a:srgbClr val="DCE8F4"/>
      </a:lt1>
      <a:dk2>
        <a:srgbClr val="7B9CB5"/>
      </a:dk2>
      <a:lt2>
        <a:srgbClr val="969696"/>
      </a:lt2>
      <a:accent1>
        <a:srgbClr val="FFFFFF"/>
      </a:accent1>
      <a:accent2>
        <a:srgbClr val="00BAB6"/>
      </a:accent2>
      <a:accent3>
        <a:srgbClr val="EBF2F8"/>
      </a:accent3>
      <a:accent4>
        <a:srgbClr val="000000"/>
      </a:accent4>
      <a:accent5>
        <a:srgbClr val="FFFFFF"/>
      </a:accent5>
      <a:accent6>
        <a:srgbClr val="00A8A5"/>
      </a:accent6>
      <a:hlink>
        <a:srgbClr val="8A8AD8"/>
      </a:hlink>
      <a:folHlink>
        <a:srgbClr val="242492"/>
      </a:folHlink>
    </a:clrScheme>
    <a:fontScheme name="Textured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  <a:cs typeface="Arial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9045</TotalTime>
  <Pages>1</Pages>
  <Words>309</Words>
  <Application>Microsoft Office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Tahoma</vt:lpstr>
      <vt:lpstr>Times New Roman</vt:lpstr>
      <vt:lpstr>Wingdings</vt:lpstr>
      <vt:lpstr>Textured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Dafydd</dc:creator>
  <cp:keywords/>
  <dc:description/>
  <cp:lastModifiedBy>Dafydd Millns (2105094)</cp:lastModifiedBy>
  <cp:revision>159</cp:revision>
  <cp:lastPrinted>2002-10-23T01:36:31Z</cp:lastPrinted>
  <dcterms:created xsi:type="dcterms:W3CDTF">1997-03-12T11:49:38Z</dcterms:created>
  <dcterms:modified xsi:type="dcterms:W3CDTF">2024-05-09T16:47:25Z</dcterms:modified>
  <cp:category/>
</cp:coreProperties>
</file>